
<file path=[Content_Types].xml><?xml version="1.0" encoding="utf-8"?>
<Types xmlns="http://schemas.openxmlformats.org/package/2006/content-types">
  <Default Extension="jpg" ContentType="image/jpeg"/>
  <Default Extension="emf" ContentType="image/x-emf"/>
  <Default Extension="jpeg" ContentType="image/jpeg"/>
  <Default Extension="xml" ContentType="application/xml"/>
  <Default Extension="bin" ContentType="application/vnd.openxmlformats-officedocument.oleObject"/>
  <Default Extension="mp4" ContentType="video/mp4"/>
  <Default Extension="vml" ContentType="application/vnd.openxmlformats-officedocument.vmlDrawing"/>
  <Default Extension="png" ContentType="image/png"/>
  <Default Extension="wmf" ContentType="image/x-wmf"/>
  <Default Extension="rels" ContentType="application/vnd.openxmlformats-package.relationships+xml"/>
  <Default Extension="gif" ContentType="image/gif"/>
  <Default Extension="mov" ContentType="video/quicktim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4.jp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4"/>
  </p:notesMasterIdLst>
  <p:handoutMasterIdLst>
    <p:handoutMasterId r:id="rId75"/>
  </p:handoutMasterIdLst>
  <p:sldIdLst>
    <p:sldId id="256" r:id="rId2"/>
    <p:sldId id="257" r:id="rId3"/>
    <p:sldId id="438" r:id="rId4"/>
    <p:sldId id="430" r:id="rId5"/>
    <p:sldId id="355" r:id="rId6"/>
    <p:sldId id="260" r:id="rId7"/>
    <p:sldId id="354" r:id="rId8"/>
    <p:sldId id="384" r:id="rId9"/>
    <p:sldId id="377" r:id="rId10"/>
    <p:sldId id="386" r:id="rId11"/>
    <p:sldId id="274" r:id="rId12"/>
    <p:sldId id="374" r:id="rId13"/>
    <p:sldId id="356" r:id="rId14"/>
    <p:sldId id="436" r:id="rId15"/>
    <p:sldId id="392" r:id="rId16"/>
    <p:sldId id="379" r:id="rId17"/>
    <p:sldId id="423" r:id="rId18"/>
    <p:sldId id="380" r:id="rId19"/>
    <p:sldId id="381" r:id="rId20"/>
    <p:sldId id="389" r:id="rId21"/>
    <p:sldId id="362" r:id="rId22"/>
    <p:sldId id="441" r:id="rId23"/>
    <p:sldId id="363" r:id="rId24"/>
    <p:sldId id="364" r:id="rId25"/>
    <p:sldId id="288" r:id="rId26"/>
    <p:sldId id="316" r:id="rId27"/>
    <p:sldId id="317" r:id="rId28"/>
    <p:sldId id="357" r:id="rId29"/>
    <p:sldId id="366" r:id="rId30"/>
    <p:sldId id="365" r:id="rId31"/>
    <p:sldId id="367" r:id="rId32"/>
    <p:sldId id="393" r:id="rId33"/>
    <p:sldId id="402" r:id="rId34"/>
    <p:sldId id="403" r:id="rId35"/>
    <p:sldId id="419" r:id="rId36"/>
    <p:sldId id="368" r:id="rId37"/>
    <p:sldId id="369" r:id="rId38"/>
    <p:sldId id="424" r:id="rId39"/>
    <p:sldId id="425" r:id="rId40"/>
    <p:sldId id="426" r:id="rId41"/>
    <p:sldId id="327" r:id="rId42"/>
    <p:sldId id="320" r:id="rId43"/>
    <p:sldId id="321" r:id="rId44"/>
    <p:sldId id="322" r:id="rId45"/>
    <p:sldId id="335" r:id="rId46"/>
    <p:sldId id="323" r:id="rId47"/>
    <p:sldId id="352" r:id="rId48"/>
    <p:sldId id="324" r:id="rId49"/>
    <p:sldId id="325" r:id="rId50"/>
    <p:sldId id="326" r:id="rId51"/>
    <p:sldId id="432" r:id="rId52"/>
    <p:sldId id="343" r:id="rId53"/>
    <p:sldId id="345" r:id="rId54"/>
    <p:sldId id="348" r:id="rId55"/>
    <p:sldId id="450" r:id="rId56"/>
    <p:sldId id="451" r:id="rId57"/>
    <p:sldId id="427" r:id="rId58"/>
    <p:sldId id="428" r:id="rId59"/>
    <p:sldId id="433" r:id="rId60"/>
    <p:sldId id="448" r:id="rId61"/>
    <p:sldId id="449" r:id="rId62"/>
    <p:sldId id="439" r:id="rId63"/>
    <p:sldId id="443" r:id="rId64"/>
    <p:sldId id="444" r:id="rId65"/>
    <p:sldId id="435" r:id="rId66"/>
    <p:sldId id="434" r:id="rId67"/>
    <p:sldId id="442" r:id="rId68"/>
    <p:sldId id="446" r:id="rId69"/>
    <p:sldId id="447" r:id="rId70"/>
    <p:sldId id="437" r:id="rId71"/>
    <p:sldId id="280" r:id="rId72"/>
    <p:sldId id="429" r:id="rId73"/>
  </p:sldIdLst>
  <p:sldSz cx="9144000" cy="6858000" type="screen4x3"/>
  <p:notesSz cx="6743700" cy="98933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CFFCC"/>
    <a:srgbClr val="FFFFFF"/>
    <a:srgbClr val="FFFFCC"/>
    <a:srgbClr val="4A7DC7"/>
    <a:srgbClr val="ED00FF"/>
    <a:srgbClr val="293664"/>
    <a:srgbClr val="C988D5"/>
    <a:srgbClr val="B877D5"/>
    <a:srgbClr val="B31081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395" autoAdjust="0"/>
    <p:restoredTop sz="86878"/>
  </p:normalViewPr>
  <p:slideViewPr>
    <p:cSldViewPr>
      <p:cViewPr varScale="1">
        <p:scale>
          <a:sx n="107" d="100"/>
          <a:sy n="107" d="100"/>
        </p:scale>
        <p:origin x="168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notesMaster" Target="notesMasters/notesMaster1.xml"/><Relationship Id="rId75" Type="http://schemas.openxmlformats.org/officeDocument/2006/relationships/handoutMaster" Target="handoutMasters/handoutMaster1.xml"/><Relationship Id="rId76" Type="http://schemas.openxmlformats.org/officeDocument/2006/relationships/presProps" Target="presProps.xml"/><Relationship Id="rId77" Type="http://schemas.openxmlformats.org/officeDocument/2006/relationships/viewProps" Target="viewProps.xml"/><Relationship Id="rId78" Type="http://schemas.openxmlformats.org/officeDocument/2006/relationships/theme" Target="theme/theme1.xml"/><Relationship Id="rId79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Relationship Id="rId2" Type="http://schemas.openxmlformats.org/officeDocument/2006/relationships/image" Target="../media/image7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4" Type="http://schemas.openxmlformats.org/officeDocument/2006/relationships/image" Target="../media/image65.wmf"/><Relationship Id="rId5" Type="http://schemas.openxmlformats.org/officeDocument/2006/relationships/image" Target="../media/image66.wmf"/><Relationship Id="rId1" Type="http://schemas.openxmlformats.org/officeDocument/2006/relationships/image" Target="../media/image62.emf"/><Relationship Id="rId2" Type="http://schemas.openxmlformats.org/officeDocument/2006/relationships/image" Target="../media/image63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4" Type="http://schemas.openxmlformats.org/officeDocument/2006/relationships/image" Target="../media/image70.emf"/><Relationship Id="rId5" Type="http://schemas.openxmlformats.org/officeDocument/2006/relationships/image" Target="../media/image71.emf"/><Relationship Id="rId6" Type="http://schemas.openxmlformats.org/officeDocument/2006/relationships/image" Target="../media/image72.emf"/><Relationship Id="rId7" Type="http://schemas.openxmlformats.org/officeDocument/2006/relationships/image" Target="../media/image73.emf"/><Relationship Id="rId1" Type="http://schemas.openxmlformats.org/officeDocument/2006/relationships/image" Target="../media/image67.emf"/><Relationship Id="rId2" Type="http://schemas.openxmlformats.org/officeDocument/2006/relationships/image" Target="../media/image68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wmf"/><Relationship Id="rId2" Type="http://schemas.openxmlformats.org/officeDocument/2006/relationships/image" Target="../media/image75.e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4" Type="http://schemas.openxmlformats.org/officeDocument/2006/relationships/image" Target="../media/image79.wmf"/><Relationship Id="rId5" Type="http://schemas.openxmlformats.org/officeDocument/2006/relationships/image" Target="../media/image80.wmf"/><Relationship Id="rId6" Type="http://schemas.openxmlformats.org/officeDocument/2006/relationships/image" Target="../media/image81.wmf"/><Relationship Id="rId7" Type="http://schemas.openxmlformats.org/officeDocument/2006/relationships/image" Target="../media/image82.wmf"/><Relationship Id="rId8" Type="http://schemas.openxmlformats.org/officeDocument/2006/relationships/image" Target="../media/image83.emf"/><Relationship Id="rId9" Type="http://schemas.openxmlformats.org/officeDocument/2006/relationships/image" Target="../media/image84.emf"/><Relationship Id="rId10" Type="http://schemas.openxmlformats.org/officeDocument/2006/relationships/image" Target="../media/image85.emf"/><Relationship Id="rId1" Type="http://schemas.openxmlformats.org/officeDocument/2006/relationships/image" Target="../media/image76.wmf"/><Relationship Id="rId2" Type="http://schemas.openxmlformats.org/officeDocument/2006/relationships/image" Target="../media/image77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4" Type="http://schemas.openxmlformats.org/officeDocument/2006/relationships/image" Target="../media/image89.wmf"/><Relationship Id="rId1" Type="http://schemas.openxmlformats.org/officeDocument/2006/relationships/image" Target="../media/image86.emf"/><Relationship Id="rId2" Type="http://schemas.openxmlformats.org/officeDocument/2006/relationships/image" Target="../media/image8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wmf"/><Relationship Id="rId2" Type="http://schemas.openxmlformats.org/officeDocument/2006/relationships/image" Target="../media/image43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4" Type="http://schemas.openxmlformats.org/officeDocument/2006/relationships/image" Target="../media/image106.wmf"/><Relationship Id="rId1" Type="http://schemas.openxmlformats.org/officeDocument/2006/relationships/image" Target="../media/image100.wmf"/><Relationship Id="rId2" Type="http://schemas.openxmlformats.org/officeDocument/2006/relationships/image" Target="../media/image10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1" Type="http://schemas.openxmlformats.org/officeDocument/2006/relationships/image" Target="../media/image6.wmf"/><Relationship Id="rId2" Type="http://schemas.openxmlformats.org/officeDocument/2006/relationships/image" Target="../media/image9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4" Type="http://schemas.openxmlformats.org/officeDocument/2006/relationships/image" Target="../media/image107.wmf"/><Relationship Id="rId5" Type="http://schemas.openxmlformats.org/officeDocument/2006/relationships/image" Target="../media/image108.wmf"/><Relationship Id="rId1" Type="http://schemas.openxmlformats.org/officeDocument/2006/relationships/image" Target="../media/image100.wmf"/><Relationship Id="rId2" Type="http://schemas.openxmlformats.org/officeDocument/2006/relationships/image" Target="../media/image43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wmf"/><Relationship Id="rId4" Type="http://schemas.openxmlformats.org/officeDocument/2006/relationships/image" Target="../media/image118.emf"/><Relationship Id="rId5" Type="http://schemas.openxmlformats.org/officeDocument/2006/relationships/image" Target="../media/image119.emf"/><Relationship Id="rId1" Type="http://schemas.openxmlformats.org/officeDocument/2006/relationships/image" Target="../media/image115.emf"/><Relationship Id="rId2" Type="http://schemas.openxmlformats.org/officeDocument/2006/relationships/image" Target="../media/image116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emf"/><Relationship Id="rId4" Type="http://schemas.openxmlformats.org/officeDocument/2006/relationships/image" Target="../media/image124.emf"/><Relationship Id="rId1" Type="http://schemas.openxmlformats.org/officeDocument/2006/relationships/image" Target="../media/image121.wmf"/><Relationship Id="rId2" Type="http://schemas.openxmlformats.org/officeDocument/2006/relationships/image" Target="../media/image122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5.wmf"/><Relationship Id="rId2" Type="http://schemas.openxmlformats.org/officeDocument/2006/relationships/image" Target="../media/image117.wmf"/><Relationship Id="rId3" Type="http://schemas.openxmlformats.org/officeDocument/2006/relationships/image" Target="../media/image126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wmf"/><Relationship Id="rId4" Type="http://schemas.openxmlformats.org/officeDocument/2006/relationships/image" Target="../media/image130.wmf"/><Relationship Id="rId1" Type="http://schemas.openxmlformats.org/officeDocument/2006/relationships/image" Target="../media/image127.wmf"/><Relationship Id="rId2" Type="http://schemas.openxmlformats.org/officeDocument/2006/relationships/image" Target="../media/image128.e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wmf"/><Relationship Id="rId4" Type="http://schemas.openxmlformats.org/officeDocument/2006/relationships/image" Target="../media/image134.wmf"/><Relationship Id="rId5" Type="http://schemas.openxmlformats.org/officeDocument/2006/relationships/image" Target="../media/image135.wmf"/><Relationship Id="rId6" Type="http://schemas.openxmlformats.org/officeDocument/2006/relationships/image" Target="../media/image136.wmf"/><Relationship Id="rId7" Type="http://schemas.openxmlformats.org/officeDocument/2006/relationships/image" Target="../media/image137.wmf"/><Relationship Id="rId8" Type="http://schemas.openxmlformats.org/officeDocument/2006/relationships/image" Target="../media/image138.wmf"/><Relationship Id="rId1" Type="http://schemas.openxmlformats.org/officeDocument/2006/relationships/image" Target="../media/image131.emf"/><Relationship Id="rId2" Type="http://schemas.openxmlformats.org/officeDocument/2006/relationships/image" Target="../media/image132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wmf"/><Relationship Id="rId4" Type="http://schemas.openxmlformats.org/officeDocument/2006/relationships/image" Target="../media/image142.emf"/><Relationship Id="rId1" Type="http://schemas.openxmlformats.org/officeDocument/2006/relationships/image" Target="../media/image139.wmf"/><Relationship Id="rId2" Type="http://schemas.openxmlformats.org/officeDocument/2006/relationships/image" Target="../media/image140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3.wmf"/><Relationship Id="rId2" Type="http://schemas.openxmlformats.org/officeDocument/2006/relationships/image" Target="../media/image144.wmf"/><Relationship Id="rId3" Type="http://schemas.openxmlformats.org/officeDocument/2006/relationships/image" Target="../media/image145.e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wmf"/><Relationship Id="rId4" Type="http://schemas.openxmlformats.org/officeDocument/2006/relationships/image" Target="../media/image150.emf"/><Relationship Id="rId5" Type="http://schemas.openxmlformats.org/officeDocument/2006/relationships/image" Target="../media/image151.emf"/><Relationship Id="rId6" Type="http://schemas.openxmlformats.org/officeDocument/2006/relationships/image" Target="../media/image152.emf"/><Relationship Id="rId1" Type="http://schemas.openxmlformats.org/officeDocument/2006/relationships/image" Target="../media/image147.wmf"/><Relationship Id="rId2" Type="http://schemas.openxmlformats.org/officeDocument/2006/relationships/image" Target="../media/image148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emf"/><Relationship Id="rId4" Type="http://schemas.openxmlformats.org/officeDocument/2006/relationships/image" Target="../media/image156.emf"/><Relationship Id="rId1" Type="http://schemas.openxmlformats.org/officeDocument/2006/relationships/image" Target="../media/image153.wmf"/><Relationship Id="rId2" Type="http://schemas.openxmlformats.org/officeDocument/2006/relationships/image" Target="../media/image15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1" Type="http://schemas.openxmlformats.org/officeDocument/2006/relationships/image" Target="../media/image14.emf"/><Relationship Id="rId2" Type="http://schemas.openxmlformats.org/officeDocument/2006/relationships/image" Target="../media/image15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wmf"/><Relationship Id="rId4" Type="http://schemas.openxmlformats.org/officeDocument/2006/relationships/image" Target="../media/image161.emf"/><Relationship Id="rId5" Type="http://schemas.openxmlformats.org/officeDocument/2006/relationships/image" Target="../media/image162.wmf"/><Relationship Id="rId6" Type="http://schemas.openxmlformats.org/officeDocument/2006/relationships/image" Target="../media/image163.emf"/><Relationship Id="rId1" Type="http://schemas.openxmlformats.org/officeDocument/2006/relationships/image" Target="../media/image158.emf"/><Relationship Id="rId2" Type="http://schemas.openxmlformats.org/officeDocument/2006/relationships/image" Target="../media/image159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wmf"/><Relationship Id="rId2" Type="http://schemas.openxmlformats.org/officeDocument/2006/relationships/image" Target="../media/image164.e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wmf"/><Relationship Id="rId4" Type="http://schemas.openxmlformats.org/officeDocument/2006/relationships/image" Target="../media/image169.wmf"/><Relationship Id="rId5" Type="http://schemas.openxmlformats.org/officeDocument/2006/relationships/image" Target="../media/image170.emf"/><Relationship Id="rId6" Type="http://schemas.openxmlformats.org/officeDocument/2006/relationships/image" Target="../media/image171.emf"/><Relationship Id="rId7" Type="http://schemas.openxmlformats.org/officeDocument/2006/relationships/image" Target="../media/image172.emf"/><Relationship Id="rId1" Type="http://schemas.openxmlformats.org/officeDocument/2006/relationships/image" Target="../media/image166.wmf"/><Relationship Id="rId2" Type="http://schemas.openxmlformats.org/officeDocument/2006/relationships/image" Target="../media/image167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emf"/><Relationship Id="rId4" Type="http://schemas.openxmlformats.org/officeDocument/2006/relationships/image" Target="../media/image176.emf"/><Relationship Id="rId5" Type="http://schemas.openxmlformats.org/officeDocument/2006/relationships/image" Target="../media/image177.emf"/><Relationship Id="rId6" Type="http://schemas.openxmlformats.org/officeDocument/2006/relationships/image" Target="../media/image178.emf"/><Relationship Id="rId7" Type="http://schemas.openxmlformats.org/officeDocument/2006/relationships/image" Target="../media/image179.emf"/><Relationship Id="rId1" Type="http://schemas.openxmlformats.org/officeDocument/2006/relationships/image" Target="../media/image173.wmf"/><Relationship Id="rId2" Type="http://schemas.openxmlformats.org/officeDocument/2006/relationships/image" Target="../media/image174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8.wmf"/><Relationship Id="rId2" Type="http://schemas.openxmlformats.org/officeDocument/2006/relationships/image" Target="../media/image199.wmf"/><Relationship Id="rId3" Type="http://schemas.openxmlformats.org/officeDocument/2006/relationships/image" Target="../media/image200.wmf"/></Relationships>
</file>

<file path=ppt/drawings/_rels/vmlDrawing3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emf"/><Relationship Id="rId4" Type="http://schemas.openxmlformats.org/officeDocument/2006/relationships/image" Target="../media/image205.wmf"/><Relationship Id="rId5" Type="http://schemas.openxmlformats.org/officeDocument/2006/relationships/image" Target="../media/image206.wmf"/><Relationship Id="rId6" Type="http://schemas.openxmlformats.org/officeDocument/2006/relationships/image" Target="../media/image207.wmf"/><Relationship Id="rId7" Type="http://schemas.openxmlformats.org/officeDocument/2006/relationships/image" Target="../media/image208.emf"/><Relationship Id="rId1" Type="http://schemas.openxmlformats.org/officeDocument/2006/relationships/image" Target="../media/image202.emf"/><Relationship Id="rId2" Type="http://schemas.openxmlformats.org/officeDocument/2006/relationships/image" Target="../media/image203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image" Target="../media/image24.emf"/><Relationship Id="rId7" Type="http://schemas.openxmlformats.org/officeDocument/2006/relationships/image" Target="../media/image25.emf"/><Relationship Id="rId1" Type="http://schemas.openxmlformats.org/officeDocument/2006/relationships/image" Target="../media/image19.wmf"/><Relationship Id="rId2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Relationship Id="rId2" Type="http://schemas.openxmlformats.org/officeDocument/2006/relationships/image" Target="../media/image28.emf"/></Relationships>
</file>

<file path=ppt/drawings/_rels/vmlDrawing6.vml.rels><?xml version="1.0" encoding="UTF-8" standalone="yes"?>
<Relationships xmlns="http://schemas.openxmlformats.org/package/2006/relationships"><Relationship Id="rId11" Type="http://schemas.openxmlformats.org/officeDocument/2006/relationships/image" Target="../media/image6.wmf"/><Relationship Id="rId12" Type="http://schemas.openxmlformats.org/officeDocument/2006/relationships/image" Target="../media/image42.emf"/><Relationship Id="rId1" Type="http://schemas.openxmlformats.org/officeDocument/2006/relationships/image" Target="../media/image19.wmf"/><Relationship Id="rId2" Type="http://schemas.openxmlformats.org/officeDocument/2006/relationships/image" Target="../media/image20.wmf"/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5" Type="http://schemas.openxmlformats.org/officeDocument/2006/relationships/image" Target="../media/image36.emf"/><Relationship Id="rId6" Type="http://schemas.openxmlformats.org/officeDocument/2006/relationships/image" Target="../media/image37.emf"/><Relationship Id="rId7" Type="http://schemas.openxmlformats.org/officeDocument/2006/relationships/image" Target="../media/image38.emf"/><Relationship Id="rId8" Type="http://schemas.openxmlformats.org/officeDocument/2006/relationships/image" Target="../media/image39.wmf"/><Relationship Id="rId9" Type="http://schemas.openxmlformats.org/officeDocument/2006/relationships/image" Target="../media/image40.emf"/><Relationship Id="rId10" Type="http://schemas.openxmlformats.org/officeDocument/2006/relationships/image" Target="../media/image41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4" Type="http://schemas.openxmlformats.org/officeDocument/2006/relationships/image" Target="../media/image46.emf"/><Relationship Id="rId5" Type="http://schemas.openxmlformats.org/officeDocument/2006/relationships/image" Target="../media/image47.wmf"/><Relationship Id="rId1" Type="http://schemas.openxmlformats.org/officeDocument/2006/relationships/image" Target="../media/image43.wmf"/><Relationship Id="rId2" Type="http://schemas.openxmlformats.org/officeDocument/2006/relationships/image" Target="../media/image4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Relationship Id="rId2" Type="http://schemas.openxmlformats.org/officeDocument/2006/relationships/image" Target="../media/image5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91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t" anchorCtr="0" compatLnSpc="1">
            <a:prstTxWarp prst="textNoShape">
              <a:avLst/>
            </a:prstTxWarp>
          </a:bodyPr>
          <a:lstStyle>
            <a:lvl1pPr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94125" y="0"/>
            <a:ext cx="29591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3075"/>
            <a:ext cx="29591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b" anchorCtr="0" compatLnSpc="1">
            <a:prstTxWarp prst="textNoShape">
              <a:avLst/>
            </a:prstTxWarp>
          </a:bodyPr>
          <a:lstStyle>
            <a:lvl1pPr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94125" y="9363075"/>
            <a:ext cx="29591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F677B9B5-37AC-2348-9A67-FEADC5BC570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0279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t" anchorCtr="0" compatLnSpc="1">
            <a:prstTxWarp prst="textNoShape">
              <a:avLst/>
            </a:prstTxWarp>
          </a:bodyPr>
          <a:lstStyle>
            <a:lvl1pPr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25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42950"/>
            <a:ext cx="4945062" cy="3708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0113" y="4699000"/>
            <a:ext cx="4943475" cy="445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800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b" anchorCtr="0" compatLnSpc="1">
            <a:prstTxWarp prst="textNoShape">
              <a:avLst/>
            </a:prstTxWarp>
          </a:bodyPr>
          <a:lstStyle>
            <a:lvl1pPr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398000"/>
            <a:ext cx="29225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0" tIns="45615" rIns="91230" bIns="45615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6B9764ED-3109-9A4A-BDC3-72BFFD9D396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97684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88723F-76C1-894D-AB09-9EEBBBA9AFF6}" type="slidenum">
              <a:rPr lang="fr-FR"/>
              <a:pPr/>
              <a:t>1</a:t>
            </a:fld>
            <a:endParaRPr lang="fr-FR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53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825B8A-3EA1-D942-AC76-024D4D1F0B2C}" type="slidenum">
              <a:rPr lang="fr-FR"/>
              <a:pPr/>
              <a:t>27</a:t>
            </a:fld>
            <a:endParaRPr lang="fr-FR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030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Edwin McMillan of UC Berkley, and the Russian V.I. </a:t>
            </a:r>
            <a:r>
              <a:rPr lang="en-US" sz="1200" dirty="0" err="1" smtClean="0"/>
              <a:t>Veksler</a:t>
            </a:r>
            <a:r>
              <a:rPr lang="en-US" sz="1200" dirty="0" smtClean="0"/>
              <a:t> independently discovered Phase stability in 1945.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9764ED-3109-9A4A-BDC3-72BFFD9D3964}" type="slidenum">
              <a:rPr lang="fr-FR" smtClean="0"/>
              <a:pPr>
                <a:defRPr/>
              </a:pPr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6933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9305DF-FF4D-204D-814E-4812261B1147}" type="slidenum">
              <a:rPr lang="fr-FR"/>
              <a:pPr/>
              <a:t>29</a:t>
            </a:fld>
            <a:endParaRPr lang="fr-FR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278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9305DF-FF4D-204D-814E-4812261B1147}" type="slidenum">
              <a:rPr lang="fr-FR"/>
              <a:pPr/>
              <a:t>30</a:t>
            </a:fld>
            <a:endParaRPr lang="fr-FR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347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6758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0052" indent="-284636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38542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3959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49376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04793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0210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15627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1044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Introduction to Accelerators</a:t>
            </a:r>
          </a:p>
        </p:txBody>
      </p:sp>
      <p:sp>
        <p:nvSpPr>
          <p:cNvPr id="6758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0052" indent="-284636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38542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3959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49376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04793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0210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15627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1044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0D396F9-4ED3-CB45-9F47-C4E448CEEB57}" type="slidenum">
              <a:rPr lang="en-US"/>
              <a:pPr eaLnBrk="1" hangingPunct="1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7270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7680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0052" indent="-284636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38542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3959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49376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04793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0210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15627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1044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Introduction to Accelerators</a:t>
            </a:r>
          </a:p>
        </p:txBody>
      </p:sp>
      <p:sp>
        <p:nvSpPr>
          <p:cNvPr id="7680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0052" indent="-284636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38542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3959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49376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04793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0210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15627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1044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F1245ED-42D8-5446-A897-E1D110FD3A35}" type="slidenum">
              <a:rPr lang="en-US"/>
              <a:pPr eaLnBrk="1" hangingPunct="1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0329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7782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0052" indent="-284636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38542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3959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49376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04793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0210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15627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1044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Introduction to Accelerators</a:t>
            </a:r>
          </a:p>
        </p:txBody>
      </p:sp>
      <p:sp>
        <p:nvSpPr>
          <p:cNvPr id="7782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0052" indent="-284636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38542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3959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49376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04793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0210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15627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1044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209B4C0-431E-6E4E-B013-C3C0FD0913CE}" type="slidenum">
              <a:rPr lang="en-US"/>
              <a:pPr eaLnBrk="1" hangingPunct="1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9357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9421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0052" indent="-284636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38542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3959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49376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04793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0210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15627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1044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Introduction to Accelerators</a:t>
            </a:r>
          </a:p>
        </p:txBody>
      </p:sp>
      <p:sp>
        <p:nvSpPr>
          <p:cNvPr id="9421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0052" indent="-284636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38542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3959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49376" indent="-22770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04793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0210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15627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1044" indent="-2277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10BE95A-FA95-F546-8F45-75B8ECE70CF1}" type="slidenum">
              <a:rPr lang="en-US"/>
              <a:pPr eaLnBrk="1" hangingPunct="1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8067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8C7AD6-4A0F-F24A-8C2E-29BF1C338890}" type="slidenum">
              <a:rPr lang="fr-FR"/>
              <a:pPr/>
              <a:t>41</a:t>
            </a:fld>
            <a:endParaRPr lang="fr-FR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63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C64032-2157-2F46-8877-AAA39CFCCCDA}" type="slidenum">
              <a:rPr lang="fr-FR"/>
              <a:pPr/>
              <a:t>42</a:t>
            </a:fld>
            <a:endParaRPr lang="fr-FR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00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7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23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FCD38A-22DE-374C-BB16-9AE4DA8EB6A2}" type="slidenum">
              <a:rPr lang="fr-FR"/>
              <a:pPr/>
              <a:t>43</a:t>
            </a:fld>
            <a:endParaRPr lang="fr-FR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4492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11150A-4BAD-8E41-B9C5-22E265DBB604}" type="slidenum">
              <a:rPr lang="fr-FR"/>
              <a:pPr/>
              <a:t>44</a:t>
            </a:fld>
            <a:endParaRPr lang="fr-FR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67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7CB68-752D-934C-A0BD-B8997D671B59}" type="slidenum">
              <a:rPr lang="fr-FR"/>
              <a:pPr/>
              <a:t>45</a:t>
            </a:fld>
            <a:endParaRPr lang="fr-FR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50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412EBA-0024-E347-AA61-62C7CE6DCE8F}" type="slidenum">
              <a:rPr lang="fr-FR"/>
              <a:pPr/>
              <a:t>46</a:t>
            </a:fld>
            <a:endParaRPr lang="fr-FR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3870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EFDFD4-1D3A-B948-B468-6B191386AE75}" type="slidenum">
              <a:rPr lang="fr-FR"/>
              <a:pPr/>
              <a:t>48</a:t>
            </a:fld>
            <a:endParaRPr lang="fr-FR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7149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18D99A-F768-3E43-9A27-FEB905484DFD}" type="slidenum">
              <a:rPr lang="fr-FR"/>
              <a:pPr/>
              <a:t>49</a:t>
            </a:fld>
            <a:endParaRPr lang="fr-FR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3696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E695BC-D7F2-0D4C-901D-755723097C46}" type="slidenum">
              <a:rPr lang="fr-FR"/>
              <a:pPr/>
              <a:t>50</a:t>
            </a:fld>
            <a:endParaRPr lang="fr-FR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6896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8C7AD6-4A0F-F24A-8C2E-29BF1C338890}" type="slidenum">
              <a:rPr lang="fr-FR"/>
              <a:pPr/>
              <a:t>51</a:t>
            </a:fld>
            <a:endParaRPr lang="fr-FR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226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62269A-D08B-B744-B069-E8C9C7920FCC}" type="slidenum">
              <a:rPr lang="fr-FR"/>
              <a:pPr/>
              <a:t>52</a:t>
            </a:fld>
            <a:endParaRPr lang="fr-FR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68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6E5AA0-E50B-AE4C-8366-A4050B4BD34A}" type="slidenum">
              <a:rPr lang="fr-FR"/>
              <a:pPr/>
              <a:t>53</a:t>
            </a:fld>
            <a:endParaRPr lang="fr-FR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419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9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5139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C28D55-A437-EB4A-8B61-14336444E299}" type="slidenum">
              <a:rPr lang="fr-FR"/>
              <a:pPr/>
              <a:t>54</a:t>
            </a:fld>
            <a:endParaRPr lang="fr-FR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06294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2E7A69-880B-8E44-9C1D-17F860D4CF45}" type="slidenum">
              <a:rPr lang="fr-FR"/>
              <a:pPr/>
              <a:t>55</a:t>
            </a:fld>
            <a:endParaRPr lang="fr-FR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10948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9F7D44-E8A2-AD41-8C54-385696292C11}" type="slidenum">
              <a:rPr lang="fr-FR"/>
              <a:pPr/>
              <a:t>56</a:t>
            </a:fld>
            <a:endParaRPr lang="fr-FR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63900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C28D55-A437-EB4A-8B61-14336444E299}" type="slidenum">
              <a:rPr lang="fr-FR"/>
              <a:pPr/>
              <a:t>57</a:t>
            </a:fld>
            <a:endParaRPr lang="fr-FR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2112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C28D55-A437-EB4A-8B61-14336444E299}" type="slidenum">
              <a:rPr lang="fr-FR"/>
              <a:pPr/>
              <a:t>58</a:t>
            </a:fld>
            <a:endParaRPr lang="fr-FR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8096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C28D55-A437-EB4A-8B61-14336444E299}" type="slidenum">
              <a:rPr lang="fr-FR"/>
              <a:pPr/>
              <a:t>59</a:t>
            </a:fld>
            <a:endParaRPr lang="fr-FR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88022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F9291B-7D4C-084D-AF78-1F7915622D89}" type="slidenum">
              <a:rPr lang="fr-FR"/>
              <a:pPr/>
              <a:t>60</a:t>
            </a:fld>
            <a:endParaRPr lang="fr-FR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68676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7B7658-905B-734A-BCFA-F0C0E01AADAA}" type="slidenum">
              <a:rPr lang="fr-FR"/>
              <a:pPr/>
              <a:t>61</a:t>
            </a:fld>
            <a:endParaRPr lang="fr-FR"/>
          </a:p>
        </p:txBody>
      </p:sp>
      <p:sp>
        <p:nvSpPr>
          <p:cNvPr id="89091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38767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EFB1987-2282-D04A-95C1-75315FD3F9D5}" type="slidenum">
              <a:rPr lang="en-GB" sz="1200"/>
              <a:pPr/>
              <a:t>63</a:t>
            </a:fld>
            <a:endParaRPr lang="en-GB" sz="1200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29059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AD932E5-C584-514A-8B14-282246027720}" type="slidenum">
              <a:rPr lang="en-GB" sz="1200"/>
              <a:pPr/>
              <a:t>64</a:t>
            </a:fld>
            <a:endParaRPr lang="en-GB" sz="1200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963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10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53986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10A9256-CB7E-6F41-8C14-3CA4BE41D7E1}" type="slidenum">
              <a:rPr lang="en-GB" sz="1200"/>
              <a:pPr/>
              <a:t>65</a:t>
            </a:fld>
            <a:endParaRPr lang="en-GB" sz="120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42950"/>
            <a:ext cx="4949825" cy="3713163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53903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C28D55-A437-EB4A-8B61-14336444E299}" type="slidenum">
              <a:rPr lang="fr-FR"/>
              <a:pPr/>
              <a:t>66</a:t>
            </a:fld>
            <a:endParaRPr lang="fr-FR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2795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C28D55-A437-EB4A-8B61-14336444E299}" type="slidenum">
              <a:rPr lang="fr-FR"/>
              <a:pPr/>
              <a:t>67</a:t>
            </a:fld>
            <a:endParaRPr lang="fr-FR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6777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C1CE12-4B8D-524E-A625-30B5AEFA8239}" type="slidenum">
              <a:rPr lang="fr-FR"/>
              <a:pPr/>
              <a:t>68</a:t>
            </a:fld>
            <a:endParaRPr lang="fr-FR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43351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16F2EE-8AD2-9048-84A4-5ACC93A5DD93}" type="slidenum">
              <a:rPr lang="fr-FR"/>
              <a:pPr/>
              <a:t>69</a:t>
            </a:fld>
            <a:endParaRPr lang="fr-FR"/>
          </a:p>
        </p:txBody>
      </p:sp>
      <p:sp>
        <p:nvSpPr>
          <p:cNvPr id="48131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35921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9764ED-3109-9A4A-BDC3-72BFFD9D3964}" type="slidenum">
              <a:rPr lang="fr-FR" smtClean="0"/>
              <a:pPr>
                <a:defRPr/>
              </a:pPr>
              <a:t>72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21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9A6484-7AED-6349-B6E9-7F463B994855}" type="slidenum">
              <a:rPr lang="fr-FR"/>
              <a:pPr/>
              <a:t>11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75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14DA58-8481-E94C-A4F9-F5F2B1537C8D}" type="slidenum">
              <a:rPr lang="fr-FR"/>
              <a:pPr/>
              <a:t>21</a:t>
            </a:fld>
            <a:endParaRPr lang="fr-FR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768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14DA58-8481-E94C-A4F9-F5F2B1537C8D}" type="slidenum">
              <a:rPr lang="fr-FR"/>
              <a:pPr/>
              <a:t>22</a:t>
            </a:fld>
            <a:endParaRPr lang="fr-FR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448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77AC2F-3814-D74C-A145-8295A1024E88}" type="slidenum">
              <a:rPr lang="fr-FR"/>
              <a:pPr/>
              <a:t>25</a:t>
            </a:fld>
            <a:endParaRPr lang="fr-FR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530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982976-50F1-4647-837B-943B6DB20FF0}" type="slidenum">
              <a:rPr lang="fr-FR"/>
              <a:pPr/>
              <a:t>26</a:t>
            </a:fld>
            <a:endParaRPr lang="fr-FR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550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965700" y="62357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780A6-F809-AF43-9C7F-54AB5D2040D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57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57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965700" y="62357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D33F4-05DE-574E-9F80-3F92275AA57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77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4th November 2013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36" y="6597352"/>
            <a:ext cx="4000528" cy="260648"/>
          </a:xfrm>
          <a:prstGeom prst="rect">
            <a:avLst/>
          </a:prstGeom>
        </p:spPr>
        <p:txBody>
          <a:bodyPr/>
          <a:lstStyle>
            <a:lvl1pPr>
              <a:defRPr sz="1000" baseline="0"/>
            </a:lvl1pPr>
          </a:lstStyle>
          <a:p>
            <a:r>
              <a:rPr lang="en-US" smtClean="0"/>
              <a:t>CAS@Chavannes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newlhc logo1.g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4197" y="44624"/>
            <a:ext cx="792088" cy="792088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2317521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77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4th November 2013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36" y="6597352"/>
            <a:ext cx="4000528" cy="260648"/>
          </a:xfrm>
          <a:prstGeom prst="rect">
            <a:avLst/>
          </a:prstGeom>
        </p:spPr>
        <p:txBody>
          <a:bodyPr/>
          <a:lstStyle>
            <a:lvl1pPr>
              <a:defRPr sz="1000" baseline="0"/>
            </a:lvl1pPr>
          </a:lstStyle>
          <a:p>
            <a:r>
              <a:rPr lang="en-US" smtClean="0"/>
              <a:t>CAS@Chavannes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newlhc logo1.g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4197" y="44624"/>
            <a:ext cx="792088" cy="792088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3570371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9063F-6449-D74A-BFD1-8D2612EBBCD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965700" y="62357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F9993-866E-814F-9590-79C0644E679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086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086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F1CF1-355F-8E4C-83D7-2D2953245AD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DC33B-2CF7-CB49-85A2-81B8AC5FF1B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2057400" y="5181600"/>
            <a:ext cx="5257800" cy="3730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965700" y="62357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67600" y="4876800"/>
            <a:ext cx="990600" cy="1828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9ADFA-A9A4-B44C-9B0E-97B6A48F928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033" name="Rectangle 9"/>
          <p:cNvSpPr>
            <a:spLocks noGrp="1" noChangeArrowheads="1"/>
          </p:cNvSpPr>
          <p:nvPr userDrawn="1"/>
        </p:nvSpPr>
        <p:spPr bwMode="auto">
          <a:xfrm>
            <a:off x="762000" y="2133600"/>
            <a:ext cx="78486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2051720" y="6519948"/>
            <a:ext cx="541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mic Sans MS" charset="0"/>
                <a:ea typeface="+mn-ea"/>
                <a:cs typeface="+mn-cs"/>
              </a:rPr>
              <a:t>Introductory CAS, Budapest, October 2016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7391400" y="6525344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00A56E5-59FD-C049-B62B-BA3B0F6BD81E}" type="slidenum">
              <a:rPr lang="en-US" sz="1400" smtClean="0">
                <a:solidFill>
                  <a:srgbClr val="000090"/>
                </a:solidFill>
              </a:rPr>
              <a:pPr algn="r"/>
              <a:t>‹#›</a:t>
            </a:fld>
            <a:endParaRPr lang="en-US" sz="1600" dirty="0">
              <a:solidFill>
                <a:srgbClr val="00009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omic Sans MS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Times New Roman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charset="0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charset="0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charset="0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4.emf"/><Relationship Id="rId20" Type="http://schemas.openxmlformats.org/officeDocument/2006/relationships/oleObject" Target="../embeddings/oleObject28.bin"/><Relationship Id="rId21" Type="http://schemas.openxmlformats.org/officeDocument/2006/relationships/image" Target="../media/image40.emf"/><Relationship Id="rId22" Type="http://schemas.openxmlformats.org/officeDocument/2006/relationships/oleObject" Target="../embeddings/oleObject29.bin"/><Relationship Id="rId23" Type="http://schemas.openxmlformats.org/officeDocument/2006/relationships/image" Target="../media/image41.emf"/><Relationship Id="rId24" Type="http://schemas.openxmlformats.org/officeDocument/2006/relationships/oleObject" Target="../embeddings/oleObject30.bin"/><Relationship Id="rId25" Type="http://schemas.openxmlformats.org/officeDocument/2006/relationships/image" Target="../media/image6.wmf"/><Relationship Id="rId26" Type="http://schemas.openxmlformats.org/officeDocument/2006/relationships/oleObject" Target="../embeddings/oleObject31.bin"/><Relationship Id="rId27" Type="http://schemas.openxmlformats.org/officeDocument/2006/relationships/image" Target="../media/image42.emf"/><Relationship Id="rId10" Type="http://schemas.openxmlformats.org/officeDocument/2006/relationships/oleObject" Target="../embeddings/oleObject23.bin"/><Relationship Id="rId11" Type="http://schemas.openxmlformats.org/officeDocument/2006/relationships/image" Target="../media/image35.emf"/><Relationship Id="rId12" Type="http://schemas.openxmlformats.org/officeDocument/2006/relationships/oleObject" Target="../embeddings/oleObject24.bin"/><Relationship Id="rId13" Type="http://schemas.openxmlformats.org/officeDocument/2006/relationships/image" Target="../media/image36.emf"/><Relationship Id="rId14" Type="http://schemas.openxmlformats.org/officeDocument/2006/relationships/oleObject" Target="../embeddings/oleObject25.bin"/><Relationship Id="rId15" Type="http://schemas.openxmlformats.org/officeDocument/2006/relationships/image" Target="../media/image37.emf"/><Relationship Id="rId16" Type="http://schemas.openxmlformats.org/officeDocument/2006/relationships/oleObject" Target="../embeddings/oleObject26.bin"/><Relationship Id="rId17" Type="http://schemas.openxmlformats.org/officeDocument/2006/relationships/image" Target="../media/image38.emf"/><Relationship Id="rId18" Type="http://schemas.openxmlformats.org/officeDocument/2006/relationships/oleObject" Target="../embeddings/oleObject27.bin"/><Relationship Id="rId19" Type="http://schemas.openxmlformats.org/officeDocument/2006/relationships/image" Target="../media/image39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20.bin"/><Relationship Id="rId5" Type="http://schemas.openxmlformats.org/officeDocument/2006/relationships/image" Target="../media/image19.wmf"/><Relationship Id="rId6" Type="http://schemas.openxmlformats.org/officeDocument/2006/relationships/oleObject" Target="../embeddings/oleObject21.bin"/><Relationship Id="rId7" Type="http://schemas.openxmlformats.org/officeDocument/2006/relationships/image" Target="../media/image20.wmf"/><Relationship Id="rId8" Type="http://schemas.openxmlformats.org/officeDocument/2006/relationships/oleObject" Target="../embeddings/oleObject22.bin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6.emf"/><Relationship Id="rId12" Type="http://schemas.openxmlformats.org/officeDocument/2006/relationships/oleObject" Target="../embeddings/oleObject37.bin"/><Relationship Id="rId13" Type="http://schemas.openxmlformats.org/officeDocument/2006/relationships/image" Target="../media/image47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oleObject32.bin"/><Relationship Id="rId4" Type="http://schemas.openxmlformats.org/officeDocument/2006/relationships/image" Target="../media/image43.wmf"/><Relationship Id="rId5" Type="http://schemas.openxmlformats.org/officeDocument/2006/relationships/oleObject" Target="../embeddings/oleObject33.bin"/><Relationship Id="rId6" Type="http://schemas.openxmlformats.org/officeDocument/2006/relationships/image" Target="../media/image44.emf"/><Relationship Id="rId7" Type="http://schemas.openxmlformats.org/officeDocument/2006/relationships/oleObject" Target="../embeddings/oleObject34.bin"/><Relationship Id="rId8" Type="http://schemas.openxmlformats.org/officeDocument/2006/relationships/image" Target="../media/image45.emf"/><Relationship Id="rId9" Type="http://schemas.openxmlformats.org/officeDocument/2006/relationships/oleObject" Target="../embeddings/oleObject35.bin"/><Relationship Id="rId10" Type="http://schemas.openxmlformats.org/officeDocument/2006/relationships/oleObject" Target="../embeddings/oleObject36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48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4" Type="http://schemas.openxmlformats.org/officeDocument/2006/relationships/image" Target="../media/image49.wmf"/><Relationship Id="rId5" Type="http://schemas.openxmlformats.org/officeDocument/2006/relationships/oleObject" Target="../embeddings/oleObject39.bin"/><Relationship Id="rId6" Type="http://schemas.openxmlformats.org/officeDocument/2006/relationships/image" Target="../media/image50.wmf"/><Relationship Id="rId7" Type="http://schemas.openxmlformats.org/officeDocument/2006/relationships/hyperlink" Target="file:///Users/tecker/Lectures/CAS/cyclotron.swf" TargetMode="External"/><Relationship Id="rId8" Type="http://schemas.openxmlformats.org/officeDocument/2006/relationships/hyperlink" Target="http://www.sciences.univ-nantes.fr/sites/genevieve_tulloue/Meca/Charges/cyclotron.html" TargetMode="External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51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4" Type="http://schemas.openxmlformats.org/officeDocument/2006/relationships/image" Target="../media/image52.wmf"/><Relationship Id="rId5" Type="http://schemas.openxmlformats.org/officeDocument/2006/relationships/image" Target="../media/image53.jpeg"/><Relationship Id="rId6" Type="http://schemas.openxmlformats.org/officeDocument/2006/relationships/image" Target="../media/image54.jpeg"/><Relationship Id="rId7" Type="http://schemas.openxmlformats.org/officeDocument/2006/relationships/image" Target="../media/image55.jp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4" Type="http://schemas.openxmlformats.org/officeDocument/2006/relationships/image" Target="../media/image56.wmf"/><Relationship Id="rId5" Type="http://schemas.openxmlformats.org/officeDocument/2006/relationships/image" Target="../media/image55.png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42.bin"/><Relationship Id="rId5" Type="http://schemas.openxmlformats.org/officeDocument/2006/relationships/image" Target="../media/image60.emf"/><Relationship Id="rId6" Type="http://schemas.openxmlformats.org/officeDocument/2006/relationships/image" Target="../media/image60.png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1.wmf"/></Relationships>
</file>

<file path=ppt/slides/_rels/slide23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47.bin"/><Relationship Id="rId12" Type="http://schemas.openxmlformats.org/officeDocument/2006/relationships/image" Target="../media/image66.w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43.bin"/><Relationship Id="rId4" Type="http://schemas.openxmlformats.org/officeDocument/2006/relationships/image" Target="../media/image62.emf"/><Relationship Id="rId5" Type="http://schemas.openxmlformats.org/officeDocument/2006/relationships/oleObject" Target="../embeddings/oleObject44.bin"/><Relationship Id="rId6" Type="http://schemas.openxmlformats.org/officeDocument/2006/relationships/image" Target="../media/image63.emf"/><Relationship Id="rId7" Type="http://schemas.openxmlformats.org/officeDocument/2006/relationships/oleObject" Target="../embeddings/oleObject45.bin"/><Relationship Id="rId8" Type="http://schemas.openxmlformats.org/officeDocument/2006/relationships/image" Target="../media/image64.emf"/><Relationship Id="rId9" Type="http://schemas.openxmlformats.org/officeDocument/2006/relationships/oleObject" Target="../embeddings/oleObject46.bin"/><Relationship Id="rId10" Type="http://schemas.openxmlformats.org/officeDocument/2006/relationships/image" Target="../media/image65.wmf"/></Relationships>
</file>

<file path=ppt/slides/_rels/slide2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2.bin"/><Relationship Id="rId12" Type="http://schemas.openxmlformats.org/officeDocument/2006/relationships/image" Target="../media/image71.emf"/><Relationship Id="rId13" Type="http://schemas.openxmlformats.org/officeDocument/2006/relationships/oleObject" Target="../embeddings/oleObject53.bin"/><Relationship Id="rId14" Type="http://schemas.openxmlformats.org/officeDocument/2006/relationships/image" Target="../media/image72.emf"/><Relationship Id="rId15" Type="http://schemas.openxmlformats.org/officeDocument/2006/relationships/oleObject" Target="../embeddings/oleObject54.bin"/><Relationship Id="rId16" Type="http://schemas.openxmlformats.org/officeDocument/2006/relationships/image" Target="../media/image73.emf"/><Relationship Id="rId17" Type="http://schemas.openxmlformats.org/officeDocument/2006/relationships/image" Target="../media/image74.png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48.bin"/><Relationship Id="rId4" Type="http://schemas.openxmlformats.org/officeDocument/2006/relationships/image" Target="../media/image67.emf"/><Relationship Id="rId5" Type="http://schemas.openxmlformats.org/officeDocument/2006/relationships/oleObject" Target="../embeddings/oleObject49.bin"/><Relationship Id="rId6" Type="http://schemas.openxmlformats.org/officeDocument/2006/relationships/image" Target="../media/image68.emf"/><Relationship Id="rId7" Type="http://schemas.openxmlformats.org/officeDocument/2006/relationships/oleObject" Target="../embeddings/oleObject50.bin"/><Relationship Id="rId8" Type="http://schemas.openxmlformats.org/officeDocument/2006/relationships/image" Target="../media/image69.emf"/><Relationship Id="rId9" Type="http://schemas.openxmlformats.org/officeDocument/2006/relationships/oleObject" Target="../embeddings/oleObject51.bin"/><Relationship Id="rId10" Type="http://schemas.openxmlformats.org/officeDocument/2006/relationships/image" Target="../media/image7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oleObject" Target="../embeddings/oleObject55.bin"/><Relationship Id="rId5" Type="http://schemas.openxmlformats.org/officeDocument/2006/relationships/image" Target="../media/image74.wmf"/><Relationship Id="rId6" Type="http://schemas.openxmlformats.org/officeDocument/2006/relationships/oleObject" Target="../embeddings/oleObject56.bin"/><Relationship Id="rId7" Type="http://schemas.openxmlformats.org/officeDocument/2006/relationships/image" Target="../media/image75.emf"/><Relationship Id="rId8" Type="http://schemas.openxmlformats.org/officeDocument/2006/relationships/image" Target="../media/image77.png"/><Relationship Id="rId9" Type="http://schemas.openxmlformats.org/officeDocument/2006/relationships/image" Target="../media/image78.png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image" Target="../media/image78.wmf"/><Relationship Id="rId20" Type="http://schemas.openxmlformats.org/officeDocument/2006/relationships/oleObject" Target="../embeddings/oleObject65.bin"/><Relationship Id="rId21" Type="http://schemas.openxmlformats.org/officeDocument/2006/relationships/image" Target="../media/image84.emf"/><Relationship Id="rId22" Type="http://schemas.openxmlformats.org/officeDocument/2006/relationships/oleObject" Target="../embeddings/oleObject66.bin"/><Relationship Id="rId23" Type="http://schemas.openxmlformats.org/officeDocument/2006/relationships/image" Target="../media/image85.emf"/><Relationship Id="rId24" Type="http://schemas.openxmlformats.org/officeDocument/2006/relationships/image" Target="../media/image89.png"/><Relationship Id="rId25" Type="http://schemas.openxmlformats.org/officeDocument/2006/relationships/image" Target="../media/image90.png"/><Relationship Id="rId26" Type="http://schemas.openxmlformats.org/officeDocument/2006/relationships/image" Target="../media/image91.png"/><Relationship Id="rId10" Type="http://schemas.openxmlformats.org/officeDocument/2006/relationships/oleObject" Target="../embeddings/oleObject60.bin"/><Relationship Id="rId11" Type="http://schemas.openxmlformats.org/officeDocument/2006/relationships/image" Target="../media/image79.wmf"/><Relationship Id="rId12" Type="http://schemas.openxmlformats.org/officeDocument/2006/relationships/oleObject" Target="../embeddings/oleObject61.bin"/><Relationship Id="rId13" Type="http://schemas.openxmlformats.org/officeDocument/2006/relationships/image" Target="../media/image80.wmf"/><Relationship Id="rId14" Type="http://schemas.openxmlformats.org/officeDocument/2006/relationships/oleObject" Target="../embeddings/oleObject62.bin"/><Relationship Id="rId15" Type="http://schemas.openxmlformats.org/officeDocument/2006/relationships/image" Target="../media/image81.wmf"/><Relationship Id="rId16" Type="http://schemas.openxmlformats.org/officeDocument/2006/relationships/oleObject" Target="../embeddings/oleObject63.bin"/><Relationship Id="rId17" Type="http://schemas.openxmlformats.org/officeDocument/2006/relationships/image" Target="../media/image82.wmf"/><Relationship Id="rId18" Type="http://schemas.openxmlformats.org/officeDocument/2006/relationships/oleObject" Target="../embeddings/oleObject64.bin"/><Relationship Id="rId19" Type="http://schemas.openxmlformats.org/officeDocument/2006/relationships/image" Target="../media/image83.emf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9.xml"/><Relationship Id="rId4" Type="http://schemas.openxmlformats.org/officeDocument/2006/relationships/oleObject" Target="../embeddings/oleObject57.bin"/><Relationship Id="rId5" Type="http://schemas.openxmlformats.org/officeDocument/2006/relationships/image" Target="../media/image76.wmf"/><Relationship Id="rId6" Type="http://schemas.openxmlformats.org/officeDocument/2006/relationships/oleObject" Target="../embeddings/oleObject58.bin"/><Relationship Id="rId7" Type="http://schemas.openxmlformats.org/officeDocument/2006/relationships/image" Target="../media/image77.wmf"/><Relationship Id="rId8" Type="http://schemas.openxmlformats.org/officeDocument/2006/relationships/oleObject" Target="../embeddings/oleObject59.bin"/></Relationships>
</file>

<file path=ppt/slides/_rels/slide2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9.wmf"/><Relationship Id="rId12" Type="http://schemas.openxmlformats.org/officeDocument/2006/relationships/image" Target="../media/image92.png"/><Relationship Id="rId13" Type="http://schemas.openxmlformats.org/officeDocument/2006/relationships/image" Target="../media/image93.png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10.xml"/><Relationship Id="rId4" Type="http://schemas.openxmlformats.org/officeDocument/2006/relationships/oleObject" Target="../embeddings/oleObject67.bin"/><Relationship Id="rId5" Type="http://schemas.openxmlformats.org/officeDocument/2006/relationships/image" Target="../media/image86.emf"/><Relationship Id="rId6" Type="http://schemas.openxmlformats.org/officeDocument/2006/relationships/oleObject" Target="../embeddings/oleObject68.bin"/><Relationship Id="rId7" Type="http://schemas.openxmlformats.org/officeDocument/2006/relationships/image" Target="../media/image87.emf"/><Relationship Id="rId8" Type="http://schemas.openxmlformats.org/officeDocument/2006/relationships/oleObject" Target="../embeddings/oleObject69.bin"/><Relationship Id="rId9" Type="http://schemas.openxmlformats.org/officeDocument/2006/relationships/image" Target="../media/image88.emf"/><Relationship Id="rId10" Type="http://schemas.openxmlformats.org/officeDocument/2006/relationships/oleObject" Target="../embeddings/oleObject70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oleObject71.bin"/><Relationship Id="rId5" Type="http://schemas.openxmlformats.org/officeDocument/2006/relationships/image" Target="../media/image94.emf"/><Relationship Id="rId6" Type="http://schemas.openxmlformats.org/officeDocument/2006/relationships/image" Target="../media/image95.jpeg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4" Type="http://schemas.openxmlformats.org/officeDocument/2006/relationships/image" Target="../media/image9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4" Type="http://schemas.openxmlformats.org/officeDocument/2006/relationships/image" Target="../media/image98.png"/><Relationship Id="rId5" Type="http://schemas.openxmlformats.org/officeDocument/2006/relationships/image" Target="../media/image9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4" Type="http://schemas.openxmlformats.org/officeDocument/2006/relationships/image" Target="../media/image100.wmf"/><Relationship Id="rId5" Type="http://schemas.openxmlformats.org/officeDocument/2006/relationships/oleObject" Target="../embeddings/oleObject73.bin"/><Relationship Id="rId6" Type="http://schemas.openxmlformats.org/officeDocument/2006/relationships/image" Target="../media/image43.wmf"/><Relationship Id="rId7" Type="http://schemas.openxmlformats.org/officeDocument/2006/relationships/image" Target="../media/image101.png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wmf"/><Relationship Id="rId4" Type="http://schemas.openxmlformats.org/officeDocument/2006/relationships/image" Target="../media/image103.w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4.bin"/><Relationship Id="rId4" Type="http://schemas.openxmlformats.org/officeDocument/2006/relationships/image" Target="../media/image100.wmf"/><Relationship Id="rId5" Type="http://schemas.openxmlformats.org/officeDocument/2006/relationships/oleObject" Target="../embeddings/oleObject75.bin"/><Relationship Id="rId6" Type="http://schemas.openxmlformats.org/officeDocument/2006/relationships/image" Target="../media/image104.wmf"/><Relationship Id="rId7" Type="http://schemas.openxmlformats.org/officeDocument/2006/relationships/oleObject" Target="../embeddings/oleObject76.bin"/><Relationship Id="rId8" Type="http://schemas.openxmlformats.org/officeDocument/2006/relationships/image" Target="../media/image105.wmf"/><Relationship Id="rId9" Type="http://schemas.openxmlformats.org/officeDocument/2006/relationships/oleObject" Target="../embeddings/oleObject77.bin"/><Relationship Id="rId10" Type="http://schemas.openxmlformats.org/officeDocument/2006/relationships/image" Target="../media/image106.wmf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82.bin"/><Relationship Id="rId12" Type="http://schemas.openxmlformats.org/officeDocument/2006/relationships/image" Target="../media/image108.wmf"/><Relationship Id="rId13" Type="http://schemas.openxmlformats.org/officeDocument/2006/relationships/image" Target="../media/image101.png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78.bin"/><Relationship Id="rId4" Type="http://schemas.openxmlformats.org/officeDocument/2006/relationships/image" Target="../media/image100.wmf"/><Relationship Id="rId5" Type="http://schemas.openxmlformats.org/officeDocument/2006/relationships/oleObject" Target="../embeddings/oleObject79.bin"/><Relationship Id="rId6" Type="http://schemas.openxmlformats.org/officeDocument/2006/relationships/image" Target="../media/image43.wmf"/><Relationship Id="rId7" Type="http://schemas.openxmlformats.org/officeDocument/2006/relationships/oleObject" Target="../embeddings/oleObject80.bin"/><Relationship Id="rId8" Type="http://schemas.openxmlformats.org/officeDocument/2006/relationships/image" Target="../media/image105.wmf"/><Relationship Id="rId9" Type="http://schemas.openxmlformats.org/officeDocument/2006/relationships/oleObject" Target="../embeddings/oleObject81.bin"/><Relationship Id="rId10" Type="http://schemas.openxmlformats.org/officeDocument/2006/relationships/image" Target="../media/image107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4" Type="http://schemas.openxmlformats.org/officeDocument/2006/relationships/image" Target="../media/image111.png"/><Relationship Id="rId5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9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6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13.png"/><Relationship Id="rId1" Type="http://schemas.microsoft.com/office/2007/relationships/media" Target="../media/media4.mp4"/><Relationship Id="rId2" Type="http://schemas.openxmlformats.org/officeDocument/2006/relationships/video" Target="../media/media4.mp4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4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4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8.emf"/><Relationship Id="rId12" Type="http://schemas.openxmlformats.org/officeDocument/2006/relationships/oleObject" Target="../embeddings/oleObject87.bin"/><Relationship Id="rId13" Type="http://schemas.openxmlformats.org/officeDocument/2006/relationships/image" Target="../media/image119.emf"/><Relationship Id="rId14" Type="http://schemas.openxmlformats.org/officeDocument/2006/relationships/image" Target="../media/image120.png"/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20.xml"/><Relationship Id="rId4" Type="http://schemas.openxmlformats.org/officeDocument/2006/relationships/oleObject" Target="../embeddings/oleObject83.bin"/><Relationship Id="rId5" Type="http://schemas.openxmlformats.org/officeDocument/2006/relationships/image" Target="../media/image115.emf"/><Relationship Id="rId6" Type="http://schemas.openxmlformats.org/officeDocument/2006/relationships/oleObject" Target="../embeddings/oleObject84.bin"/><Relationship Id="rId7" Type="http://schemas.openxmlformats.org/officeDocument/2006/relationships/image" Target="../media/image116.wmf"/><Relationship Id="rId8" Type="http://schemas.openxmlformats.org/officeDocument/2006/relationships/oleObject" Target="../embeddings/oleObject85.bin"/><Relationship Id="rId9" Type="http://schemas.openxmlformats.org/officeDocument/2006/relationships/image" Target="../media/image117.wmf"/><Relationship Id="rId10" Type="http://schemas.openxmlformats.org/officeDocument/2006/relationships/oleObject" Target="../embeddings/oleObject86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4" Type="http://schemas.openxmlformats.org/officeDocument/2006/relationships/oleObject" Target="../embeddings/oleObject88.bin"/><Relationship Id="rId5" Type="http://schemas.openxmlformats.org/officeDocument/2006/relationships/image" Target="../media/image121.wmf"/><Relationship Id="rId6" Type="http://schemas.openxmlformats.org/officeDocument/2006/relationships/oleObject" Target="../embeddings/oleObject89.bin"/><Relationship Id="rId7" Type="http://schemas.openxmlformats.org/officeDocument/2006/relationships/image" Target="../media/image122.emf"/><Relationship Id="rId8" Type="http://schemas.openxmlformats.org/officeDocument/2006/relationships/oleObject" Target="../embeddings/oleObject90.bin"/><Relationship Id="rId9" Type="http://schemas.openxmlformats.org/officeDocument/2006/relationships/image" Target="../media/image123.emf"/><Relationship Id="rId10" Type="http://schemas.openxmlformats.org/officeDocument/2006/relationships/oleObject" Target="../embeddings/oleObject91.bin"/><Relationship Id="rId11" Type="http://schemas.openxmlformats.org/officeDocument/2006/relationships/image" Target="../media/image124.emf"/><Relationship Id="rId1" Type="http://schemas.openxmlformats.org/officeDocument/2006/relationships/vmlDrawing" Target="../drawings/vmlDrawing22.vml"/><Relationship Id="rId2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4" Type="http://schemas.openxmlformats.org/officeDocument/2006/relationships/oleObject" Target="../embeddings/oleObject92.bin"/><Relationship Id="rId5" Type="http://schemas.openxmlformats.org/officeDocument/2006/relationships/image" Target="../media/image125.wmf"/><Relationship Id="rId6" Type="http://schemas.openxmlformats.org/officeDocument/2006/relationships/oleObject" Target="../embeddings/oleObject93.bin"/><Relationship Id="rId7" Type="http://schemas.openxmlformats.org/officeDocument/2006/relationships/image" Target="../media/image117.wmf"/><Relationship Id="rId8" Type="http://schemas.openxmlformats.org/officeDocument/2006/relationships/oleObject" Target="../embeddings/oleObject94.bin"/><Relationship Id="rId9" Type="http://schemas.openxmlformats.org/officeDocument/2006/relationships/image" Target="../media/image126.wmf"/><Relationship Id="rId1" Type="http://schemas.openxmlformats.org/officeDocument/2006/relationships/vmlDrawing" Target="../drawings/vmlDrawing23.vml"/><Relationship Id="rId2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4" Type="http://schemas.openxmlformats.org/officeDocument/2006/relationships/oleObject" Target="../embeddings/oleObject95.bin"/><Relationship Id="rId5" Type="http://schemas.openxmlformats.org/officeDocument/2006/relationships/image" Target="../media/image127.wmf"/><Relationship Id="rId6" Type="http://schemas.openxmlformats.org/officeDocument/2006/relationships/oleObject" Target="../embeddings/oleObject96.bin"/><Relationship Id="rId7" Type="http://schemas.openxmlformats.org/officeDocument/2006/relationships/image" Target="../media/image128.emf"/><Relationship Id="rId8" Type="http://schemas.openxmlformats.org/officeDocument/2006/relationships/oleObject" Target="../embeddings/oleObject97.bin"/><Relationship Id="rId9" Type="http://schemas.openxmlformats.org/officeDocument/2006/relationships/image" Target="../media/image129.wmf"/><Relationship Id="rId10" Type="http://schemas.openxmlformats.org/officeDocument/2006/relationships/oleObject" Target="../embeddings/oleObject98.bin"/><Relationship Id="rId11" Type="http://schemas.openxmlformats.org/officeDocument/2006/relationships/image" Target="../media/image130.wmf"/><Relationship Id="rId1" Type="http://schemas.openxmlformats.org/officeDocument/2006/relationships/vmlDrawing" Target="../drawings/vmlDrawing24.vml"/><Relationship Id="rId2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03.bin"/><Relationship Id="rId12" Type="http://schemas.openxmlformats.org/officeDocument/2006/relationships/image" Target="../media/image135.wmf"/><Relationship Id="rId13" Type="http://schemas.openxmlformats.org/officeDocument/2006/relationships/oleObject" Target="../embeddings/oleObject104.bin"/><Relationship Id="rId14" Type="http://schemas.openxmlformats.org/officeDocument/2006/relationships/image" Target="../media/image136.wmf"/><Relationship Id="rId15" Type="http://schemas.openxmlformats.org/officeDocument/2006/relationships/oleObject" Target="../embeddings/oleObject105.bin"/><Relationship Id="rId16" Type="http://schemas.openxmlformats.org/officeDocument/2006/relationships/oleObject" Target="../embeddings/oleObject106.bin"/><Relationship Id="rId17" Type="http://schemas.openxmlformats.org/officeDocument/2006/relationships/image" Target="../media/image137.wmf"/><Relationship Id="rId18" Type="http://schemas.openxmlformats.org/officeDocument/2006/relationships/oleObject" Target="../embeddings/oleObject107.bin"/><Relationship Id="rId19" Type="http://schemas.openxmlformats.org/officeDocument/2006/relationships/image" Target="../media/image138.wmf"/><Relationship Id="rId1" Type="http://schemas.openxmlformats.org/officeDocument/2006/relationships/vmlDrawing" Target="../drawings/vmlDrawing25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99.bin"/><Relationship Id="rId4" Type="http://schemas.openxmlformats.org/officeDocument/2006/relationships/image" Target="../media/image131.emf"/><Relationship Id="rId5" Type="http://schemas.openxmlformats.org/officeDocument/2006/relationships/oleObject" Target="../embeddings/oleObject100.bin"/><Relationship Id="rId6" Type="http://schemas.openxmlformats.org/officeDocument/2006/relationships/image" Target="../media/image132.wmf"/><Relationship Id="rId7" Type="http://schemas.openxmlformats.org/officeDocument/2006/relationships/oleObject" Target="../embeddings/oleObject101.bin"/><Relationship Id="rId8" Type="http://schemas.openxmlformats.org/officeDocument/2006/relationships/image" Target="../media/image133.wmf"/><Relationship Id="rId9" Type="http://schemas.openxmlformats.org/officeDocument/2006/relationships/oleObject" Target="../embeddings/oleObject102.bin"/><Relationship Id="rId10" Type="http://schemas.openxmlformats.org/officeDocument/2006/relationships/image" Target="../media/image134.w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4" Type="http://schemas.openxmlformats.org/officeDocument/2006/relationships/oleObject" Target="../embeddings/oleObject108.bin"/><Relationship Id="rId5" Type="http://schemas.openxmlformats.org/officeDocument/2006/relationships/image" Target="../media/image139.wmf"/><Relationship Id="rId6" Type="http://schemas.openxmlformats.org/officeDocument/2006/relationships/oleObject" Target="../embeddings/oleObject109.bin"/><Relationship Id="rId7" Type="http://schemas.openxmlformats.org/officeDocument/2006/relationships/image" Target="../media/image140.wmf"/><Relationship Id="rId8" Type="http://schemas.openxmlformats.org/officeDocument/2006/relationships/oleObject" Target="../embeddings/oleObject110.bin"/><Relationship Id="rId9" Type="http://schemas.openxmlformats.org/officeDocument/2006/relationships/image" Target="../media/image141.wmf"/><Relationship Id="rId10" Type="http://schemas.openxmlformats.org/officeDocument/2006/relationships/oleObject" Target="../embeddings/oleObject111.bin"/><Relationship Id="rId11" Type="http://schemas.openxmlformats.org/officeDocument/2006/relationships/image" Target="../media/image142.emf"/><Relationship Id="rId1" Type="http://schemas.openxmlformats.org/officeDocument/2006/relationships/vmlDrawing" Target="../drawings/vmlDrawing26.vml"/><Relationship Id="rId2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4" Type="http://schemas.openxmlformats.org/officeDocument/2006/relationships/oleObject" Target="../embeddings/oleObject112.bin"/><Relationship Id="rId5" Type="http://schemas.openxmlformats.org/officeDocument/2006/relationships/image" Target="../media/image143.wmf"/><Relationship Id="rId6" Type="http://schemas.openxmlformats.org/officeDocument/2006/relationships/oleObject" Target="../embeddings/oleObject113.bin"/><Relationship Id="rId7" Type="http://schemas.openxmlformats.org/officeDocument/2006/relationships/image" Target="../media/image144.wmf"/><Relationship Id="rId8" Type="http://schemas.openxmlformats.org/officeDocument/2006/relationships/oleObject" Target="../embeddings/oleObject114.bin"/><Relationship Id="rId9" Type="http://schemas.openxmlformats.org/officeDocument/2006/relationships/image" Target="../media/image145.emf"/><Relationship Id="rId10" Type="http://schemas.openxmlformats.org/officeDocument/2006/relationships/image" Target="../media/image146.jpeg"/><Relationship Id="rId1" Type="http://schemas.openxmlformats.org/officeDocument/2006/relationships/vmlDrawing" Target="../drawings/vmlDrawing27.vml"/><Relationship Id="rId2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6.bin"/><Relationship Id="rId12" Type="http://schemas.openxmlformats.org/officeDocument/2006/relationships/image" Target="../media/image11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12.wmf"/><Relationship Id="rId4" Type="http://schemas.openxmlformats.org/officeDocument/2006/relationships/image" Target="../media/image13.w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6.w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9.wmf"/><Relationship Id="rId9" Type="http://schemas.openxmlformats.org/officeDocument/2006/relationships/oleObject" Target="../embeddings/oleObject5.bin"/><Relationship Id="rId10" Type="http://schemas.openxmlformats.org/officeDocument/2006/relationships/image" Target="../media/image10.emf"/></Relationships>
</file>

<file path=ppt/slides/_rels/slide5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0.emf"/><Relationship Id="rId12" Type="http://schemas.openxmlformats.org/officeDocument/2006/relationships/oleObject" Target="../embeddings/oleObject119.bin"/><Relationship Id="rId13" Type="http://schemas.openxmlformats.org/officeDocument/2006/relationships/image" Target="../media/image151.emf"/><Relationship Id="rId14" Type="http://schemas.openxmlformats.org/officeDocument/2006/relationships/oleObject" Target="../embeddings/oleObject120.bin"/><Relationship Id="rId15" Type="http://schemas.openxmlformats.org/officeDocument/2006/relationships/image" Target="../media/image152.emf"/><Relationship Id="rId1" Type="http://schemas.openxmlformats.org/officeDocument/2006/relationships/vmlDrawing" Target="../drawings/vmlDrawing28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26.xml"/><Relationship Id="rId4" Type="http://schemas.openxmlformats.org/officeDocument/2006/relationships/oleObject" Target="../embeddings/oleObject115.bin"/><Relationship Id="rId5" Type="http://schemas.openxmlformats.org/officeDocument/2006/relationships/image" Target="../media/image147.wmf"/><Relationship Id="rId6" Type="http://schemas.openxmlformats.org/officeDocument/2006/relationships/oleObject" Target="../embeddings/oleObject116.bin"/><Relationship Id="rId7" Type="http://schemas.openxmlformats.org/officeDocument/2006/relationships/image" Target="../media/image148.wmf"/><Relationship Id="rId8" Type="http://schemas.openxmlformats.org/officeDocument/2006/relationships/oleObject" Target="../embeddings/oleObject117.bin"/><Relationship Id="rId9" Type="http://schemas.openxmlformats.org/officeDocument/2006/relationships/image" Target="../media/image149.wmf"/><Relationship Id="rId10" Type="http://schemas.openxmlformats.org/officeDocument/2006/relationships/oleObject" Target="../embeddings/oleObject118.bin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14.jpeg"/></Relationships>
</file>

<file path=ppt/slides/_rels/slide5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24.bin"/><Relationship Id="rId12" Type="http://schemas.openxmlformats.org/officeDocument/2006/relationships/image" Target="../media/image156.emf"/><Relationship Id="rId1" Type="http://schemas.openxmlformats.org/officeDocument/2006/relationships/vmlDrawing" Target="../drawings/vmlDrawing29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28.xml"/><Relationship Id="rId4" Type="http://schemas.openxmlformats.org/officeDocument/2006/relationships/image" Target="../media/image157.png"/><Relationship Id="rId5" Type="http://schemas.openxmlformats.org/officeDocument/2006/relationships/oleObject" Target="../embeddings/oleObject121.bin"/><Relationship Id="rId6" Type="http://schemas.openxmlformats.org/officeDocument/2006/relationships/image" Target="../media/image153.wmf"/><Relationship Id="rId7" Type="http://schemas.openxmlformats.org/officeDocument/2006/relationships/oleObject" Target="../embeddings/oleObject122.bin"/><Relationship Id="rId8" Type="http://schemas.openxmlformats.org/officeDocument/2006/relationships/image" Target="../media/image154.wmf"/><Relationship Id="rId9" Type="http://schemas.openxmlformats.org/officeDocument/2006/relationships/oleObject" Target="../embeddings/oleObject123.bin"/><Relationship Id="rId10" Type="http://schemas.openxmlformats.org/officeDocument/2006/relationships/image" Target="../media/image155.emf"/></Relationships>
</file>

<file path=ppt/slides/_rels/slide5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1.emf"/><Relationship Id="rId12" Type="http://schemas.openxmlformats.org/officeDocument/2006/relationships/oleObject" Target="../embeddings/oleObject129.bin"/><Relationship Id="rId13" Type="http://schemas.openxmlformats.org/officeDocument/2006/relationships/image" Target="../media/image162.wmf"/><Relationship Id="rId14" Type="http://schemas.openxmlformats.org/officeDocument/2006/relationships/oleObject" Target="../embeddings/oleObject130.bin"/><Relationship Id="rId15" Type="http://schemas.openxmlformats.org/officeDocument/2006/relationships/image" Target="../media/image163.emf"/><Relationship Id="rId1" Type="http://schemas.openxmlformats.org/officeDocument/2006/relationships/vmlDrawing" Target="../drawings/vmlDrawing30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29.xml"/><Relationship Id="rId4" Type="http://schemas.openxmlformats.org/officeDocument/2006/relationships/oleObject" Target="../embeddings/oleObject125.bin"/><Relationship Id="rId5" Type="http://schemas.openxmlformats.org/officeDocument/2006/relationships/image" Target="../media/image158.emf"/><Relationship Id="rId6" Type="http://schemas.openxmlformats.org/officeDocument/2006/relationships/oleObject" Target="../embeddings/oleObject126.bin"/><Relationship Id="rId7" Type="http://schemas.openxmlformats.org/officeDocument/2006/relationships/image" Target="../media/image159.wmf"/><Relationship Id="rId8" Type="http://schemas.openxmlformats.org/officeDocument/2006/relationships/oleObject" Target="../embeddings/oleObject127.bin"/><Relationship Id="rId9" Type="http://schemas.openxmlformats.org/officeDocument/2006/relationships/image" Target="../media/image160.wmf"/><Relationship Id="rId10" Type="http://schemas.openxmlformats.org/officeDocument/2006/relationships/oleObject" Target="../embeddings/oleObject128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4" Type="http://schemas.openxmlformats.org/officeDocument/2006/relationships/image" Target="../media/image165.png"/><Relationship Id="rId5" Type="http://schemas.openxmlformats.org/officeDocument/2006/relationships/oleObject" Target="../embeddings/oleObject131.bin"/><Relationship Id="rId6" Type="http://schemas.openxmlformats.org/officeDocument/2006/relationships/image" Target="../media/image100.wmf"/><Relationship Id="rId7" Type="http://schemas.openxmlformats.org/officeDocument/2006/relationships/oleObject" Target="../embeddings/oleObject132.bin"/><Relationship Id="rId8" Type="http://schemas.openxmlformats.org/officeDocument/2006/relationships/image" Target="../media/image164.emf"/><Relationship Id="rId1" Type="http://schemas.openxmlformats.org/officeDocument/2006/relationships/vmlDrawing" Target="../drawings/vmlDrawing31.vml"/><Relationship Id="rId2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36.bin"/><Relationship Id="rId12" Type="http://schemas.openxmlformats.org/officeDocument/2006/relationships/image" Target="../media/image169.wmf"/><Relationship Id="rId13" Type="http://schemas.openxmlformats.org/officeDocument/2006/relationships/oleObject" Target="../embeddings/oleObject137.bin"/><Relationship Id="rId14" Type="http://schemas.openxmlformats.org/officeDocument/2006/relationships/image" Target="../media/image170.emf"/><Relationship Id="rId15" Type="http://schemas.openxmlformats.org/officeDocument/2006/relationships/oleObject" Target="../embeddings/oleObject138.bin"/><Relationship Id="rId16" Type="http://schemas.openxmlformats.org/officeDocument/2006/relationships/image" Target="../media/image171.emf"/><Relationship Id="rId17" Type="http://schemas.openxmlformats.org/officeDocument/2006/relationships/oleObject" Target="../embeddings/oleObject139.bin"/><Relationship Id="rId18" Type="http://schemas.openxmlformats.org/officeDocument/2006/relationships/image" Target="../media/image172.emf"/><Relationship Id="rId1" Type="http://schemas.openxmlformats.org/officeDocument/2006/relationships/vmlDrawing" Target="../drawings/vmlDrawing32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31.xml"/><Relationship Id="rId4" Type="http://schemas.openxmlformats.org/officeDocument/2006/relationships/image" Target="../media/image157.png"/><Relationship Id="rId5" Type="http://schemas.openxmlformats.org/officeDocument/2006/relationships/oleObject" Target="../embeddings/oleObject133.bin"/><Relationship Id="rId6" Type="http://schemas.openxmlformats.org/officeDocument/2006/relationships/image" Target="../media/image166.wmf"/><Relationship Id="rId7" Type="http://schemas.openxmlformats.org/officeDocument/2006/relationships/oleObject" Target="../embeddings/oleObject134.bin"/><Relationship Id="rId8" Type="http://schemas.openxmlformats.org/officeDocument/2006/relationships/image" Target="../media/image167.wmf"/><Relationship Id="rId9" Type="http://schemas.openxmlformats.org/officeDocument/2006/relationships/oleObject" Target="../embeddings/oleObject135.bin"/><Relationship Id="rId10" Type="http://schemas.openxmlformats.org/officeDocument/2006/relationships/image" Target="../media/image168.wmf"/></Relationships>
</file>

<file path=ppt/slides/_rels/slide5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6.emf"/><Relationship Id="rId12" Type="http://schemas.openxmlformats.org/officeDocument/2006/relationships/oleObject" Target="../embeddings/oleObject144.bin"/><Relationship Id="rId13" Type="http://schemas.openxmlformats.org/officeDocument/2006/relationships/image" Target="../media/image177.emf"/><Relationship Id="rId14" Type="http://schemas.openxmlformats.org/officeDocument/2006/relationships/oleObject" Target="../embeddings/oleObject145.bin"/><Relationship Id="rId15" Type="http://schemas.openxmlformats.org/officeDocument/2006/relationships/image" Target="../media/image178.emf"/><Relationship Id="rId16" Type="http://schemas.openxmlformats.org/officeDocument/2006/relationships/oleObject" Target="../embeddings/oleObject146.bin"/><Relationship Id="rId17" Type="http://schemas.openxmlformats.org/officeDocument/2006/relationships/image" Target="../media/image179.emf"/><Relationship Id="rId1" Type="http://schemas.openxmlformats.org/officeDocument/2006/relationships/vmlDrawing" Target="../drawings/vmlDrawing33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32.xml"/><Relationship Id="rId4" Type="http://schemas.openxmlformats.org/officeDocument/2006/relationships/oleObject" Target="../embeddings/oleObject140.bin"/><Relationship Id="rId5" Type="http://schemas.openxmlformats.org/officeDocument/2006/relationships/image" Target="../media/image173.wmf"/><Relationship Id="rId6" Type="http://schemas.openxmlformats.org/officeDocument/2006/relationships/oleObject" Target="../embeddings/oleObject141.bin"/><Relationship Id="rId7" Type="http://schemas.openxmlformats.org/officeDocument/2006/relationships/image" Target="../media/image174.emf"/><Relationship Id="rId8" Type="http://schemas.openxmlformats.org/officeDocument/2006/relationships/oleObject" Target="../embeddings/oleObject142.bin"/><Relationship Id="rId9" Type="http://schemas.openxmlformats.org/officeDocument/2006/relationships/image" Target="../media/image175.emf"/><Relationship Id="rId10" Type="http://schemas.openxmlformats.org/officeDocument/2006/relationships/oleObject" Target="../embeddings/oleObject143.bin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media" Target="../media/media6.mp4"/><Relationship Id="rId4" Type="http://schemas.openxmlformats.org/officeDocument/2006/relationships/video" Target="../media/media6.mp4"/><Relationship Id="rId5" Type="http://schemas.openxmlformats.org/officeDocument/2006/relationships/slideLayout" Target="../slideLayouts/slideLayout6.xml"/><Relationship Id="rId6" Type="http://schemas.openxmlformats.org/officeDocument/2006/relationships/notesSlide" Target="../notesSlides/notesSlide33.xml"/><Relationship Id="rId7" Type="http://schemas.openxmlformats.org/officeDocument/2006/relationships/image" Target="../media/image180.png"/><Relationship Id="rId8" Type="http://schemas.openxmlformats.org/officeDocument/2006/relationships/image" Target="../media/image181.png"/><Relationship Id="rId1" Type="http://schemas.microsoft.com/office/2007/relationships/media" Target="../media/media5.mp4"/><Relationship Id="rId2" Type="http://schemas.openxmlformats.org/officeDocument/2006/relationships/video" Target="../media/media5.mp4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media" Target="../media/media8.mp4"/><Relationship Id="rId4" Type="http://schemas.openxmlformats.org/officeDocument/2006/relationships/video" Target="../media/media8.mp4"/><Relationship Id="rId5" Type="http://schemas.openxmlformats.org/officeDocument/2006/relationships/slideLayout" Target="../slideLayouts/slideLayout6.xml"/><Relationship Id="rId6" Type="http://schemas.openxmlformats.org/officeDocument/2006/relationships/notesSlide" Target="../notesSlides/notesSlide34.xml"/><Relationship Id="rId7" Type="http://schemas.openxmlformats.org/officeDocument/2006/relationships/image" Target="../media/image181.png"/><Relationship Id="rId8" Type="http://schemas.openxmlformats.org/officeDocument/2006/relationships/image" Target="../media/image182.png"/><Relationship Id="rId1" Type="http://schemas.microsoft.com/office/2007/relationships/media" Target="../media/media7.mp4"/><Relationship Id="rId2" Type="http://schemas.openxmlformats.org/officeDocument/2006/relationships/video" Target="../media/media7.mp4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notesSlide" Target="../notesSlides/notesSlide35.xml"/><Relationship Id="rId5" Type="http://schemas.openxmlformats.org/officeDocument/2006/relationships/image" Target="../media/image183.gif"/><Relationship Id="rId6" Type="http://schemas.openxmlformats.org/officeDocument/2006/relationships/image" Target="../media/image184.png"/><Relationship Id="rId1" Type="http://schemas.microsoft.com/office/2007/relationships/media" Target="../media/media9.mp4"/><Relationship Id="rId2" Type="http://schemas.openxmlformats.org/officeDocument/2006/relationships/video" Target="../media/media9.mp4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14.emf"/><Relationship Id="rId5" Type="http://schemas.openxmlformats.org/officeDocument/2006/relationships/oleObject" Target="../embeddings/oleObject8.bin"/><Relationship Id="rId6" Type="http://schemas.openxmlformats.org/officeDocument/2006/relationships/image" Target="../media/image15.wmf"/><Relationship Id="rId7" Type="http://schemas.openxmlformats.org/officeDocument/2006/relationships/oleObject" Target="../embeddings/oleObject9.bin"/><Relationship Id="rId8" Type="http://schemas.openxmlformats.org/officeDocument/2006/relationships/image" Target="../media/image16.emf"/><Relationship Id="rId9" Type="http://schemas.openxmlformats.org/officeDocument/2006/relationships/oleObject" Target="../embeddings/oleObject10.bin"/><Relationship Id="rId10" Type="http://schemas.openxmlformats.org/officeDocument/2006/relationships/image" Target="../media/image17.emf"/><Relationship Id="rId11" Type="http://schemas.openxmlformats.org/officeDocument/2006/relationships/image" Target="../media/image18.jp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85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86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7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png"/><Relationship Id="rId4" Type="http://schemas.openxmlformats.org/officeDocument/2006/relationships/image" Target="../media/image189.png"/><Relationship Id="rId5" Type="http://schemas.openxmlformats.org/officeDocument/2006/relationships/image" Target="../media/image19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4" Type="http://schemas.openxmlformats.org/officeDocument/2006/relationships/image" Target="../media/image191.png"/><Relationship Id="rId5" Type="http://schemas.openxmlformats.org/officeDocument/2006/relationships/image" Target="../media/image19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9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4" Type="http://schemas.openxmlformats.org/officeDocument/2006/relationships/image" Target="../media/image194.png"/><Relationship Id="rId5" Type="http://schemas.openxmlformats.org/officeDocument/2006/relationships/image" Target="../media/image19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0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notesSlide" Target="../notesSlides/notesSlide41.xml"/><Relationship Id="rId5" Type="http://schemas.openxmlformats.org/officeDocument/2006/relationships/image" Target="../media/image196.png"/><Relationship Id="rId1" Type="http://schemas.microsoft.com/office/2007/relationships/media" Target="../media/media10.mp4"/><Relationship Id="rId2" Type="http://schemas.openxmlformats.org/officeDocument/2006/relationships/video" Target="../media/media10.mp4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notesSlide" Target="../notesSlides/notesSlide42.xml"/><Relationship Id="rId5" Type="http://schemas.openxmlformats.org/officeDocument/2006/relationships/image" Target="../media/image197.png"/><Relationship Id="rId1" Type="http://schemas.microsoft.com/office/2007/relationships/media" Target="../media/media11.mp4"/><Relationship Id="rId2" Type="http://schemas.openxmlformats.org/officeDocument/2006/relationships/video" Target="../media/media11.mp4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4" Type="http://schemas.openxmlformats.org/officeDocument/2006/relationships/image" Target="../media/image201.jpeg"/><Relationship Id="rId5" Type="http://schemas.openxmlformats.org/officeDocument/2006/relationships/oleObject" Target="../embeddings/oleObject147.bin"/><Relationship Id="rId6" Type="http://schemas.openxmlformats.org/officeDocument/2006/relationships/image" Target="../media/image198.wmf"/><Relationship Id="rId7" Type="http://schemas.openxmlformats.org/officeDocument/2006/relationships/oleObject" Target="../embeddings/oleObject148.bin"/><Relationship Id="rId8" Type="http://schemas.openxmlformats.org/officeDocument/2006/relationships/image" Target="../media/image199.wmf"/><Relationship Id="rId9" Type="http://schemas.openxmlformats.org/officeDocument/2006/relationships/oleObject" Target="../embeddings/oleObject149.bin"/><Relationship Id="rId10" Type="http://schemas.openxmlformats.org/officeDocument/2006/relationships/image" Target="../media/image200.wmf"/><Relationship Id="rId1" Type="http://schemas.openxmlformats.org/officeDocument/2006/relationships/vmlDrawing" Target="../drawings/vmlDrawing34.vml"/><Relationship Id="rId2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5.wmf"/><Relationship Id="rId12" Type="http://schemas.openxmlformats.org/officeDocument/2006/relationships/oleObject" Target="../embeddings/oleObject154.bin"/><Relationship Id="rId13" Type="http://schemas.openxmlformats.org/officeDocument/2006/relationships/image" Target="../media/image206.wmf"/><Relationship Id="rId14" Type="http://schemas.openxmlformats.org/officeDocument/2006/relationships/oleObject" Target="../embeddings/oleObject155.bin"/><Relationship Id="rId15" Type="http://schemas.openxmlformats.org/officeDocument/2006/relationships/image" Target="../media/image207.wmf"/><Relationship Id="rId16" Type="http://schemas.openxmlformats.org/officeDocument/2006/relationships/oleObject" Target="../embeddings/oleObject156.bin"/><Relationship Id="rId17" Type="http://schemas.openxmlformats.org/officeDocument/2006/relationships/image" Target="../media/image208.emf"/><Relationship Id="rId1" Type="http://schemas.openxmlformats.org/officeDocument/2006/relationships/vmlDrawing" Target="../drawings/vmlDrawing35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44.xml"/><Relationship Id="rId4" Type="http://schemas.openxmlformats.org/officeDocument/2006/relationships/oleObject" Target="../embeddings/oleObject150.bin"/><Relationship Id="rId5" Type="http://schemas.openxmlformats.org/officeDocument/2006/relationships/image" Target="../media/image202.emf"/><Relationship Id="rId6" Type="http://schemas.openxmlformats.org/officeDocument/2006/relationships/oleObject" Target="../embeddings/oleObject151.bin"/><Relationship Id="rId7" Type="http://schemas.openxmlformats.org/officeDocument/2006/relationships/image" Target="../media/image203.emf"/><Relationship Id="rId8" Type="http://schemas.openxmlformats.org/officeDocument/2006/relationships/oleObject" Target="../embeddings/oleObject152.bin"/><Relationship Id="rId9" Type="http://schemas.openxmlformats.org/officeDocument/2006/relationships/image" Target="../media/image204.emf"/><Relationship Id="rId10" Type="http://schemas.openxmlformats.org/officeDocument/2006/relationships/oleObject" Target="../embeddings/oleObject153.bin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2.emf"/><Relationship Id="rId12" Type="http://schemas.openxmlformats.org/officeDocument/2006/relationships/oleObject" Target="../embeddings/oleObject15.bin"/><Relationship Id="rId13" Type="http://schemas.openxmlformats.org/officeDocument/2006/relationships/image" Target="../media/image23.emf"/><Relationship Id="rId14" Type="http://schemas.openxmlformats.org/officeDocument/2006/relationships/oleObject" Target="../embeddings/oleObject16.bin"/><Relationship Id="rId15" Type="http://schemas.openxmlformats.org/officeDocument/2006/relationships/image" Target="../media/image24.emf"/><Relationship Id="rId16" Type="http://schemas.openxmlformats.org/officeDocument/2006/relationships/oleObject" Target="../embeddings/oleObject17.bin"/><Relationship Id="rId17" Type="http://schemas.openxmlformats.org/officeDocument/2006/relationships/image" Target="../media/image25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1.bin"/><Relationship Id="rId5" Type="http://schemas.openxmlformats.org/officeDocument/2006/relationships/image" Target="../media/image19.wmf"/><Relationship Id="rId6" Type="http://schemas.openxmlformats.org/officeDocument/2006/relationships/oleObject" Target="../embeddings/oleObject12.bin"/><Relationship Id="rId7" Type="http://schemas.openxmlformats.org/officeDocument/2006/relationships/image" Target="../media/image20.wmf"/><Relationship Id="rId8" Type="http://schemas.openxmlformats.org/officeDocument/2006/relationships/oleObject" Target="../embeddings/oleObject13.bin"/><Relationship Id="rId9" Type="http://schemas.openxmlformats.org/officeDocument/2006/relationships/image" Target="../media/image21.emf"/><Relationship Id="rId10" Type="http://schemas.openxmlformats.org/officeDocument/2006/relationships/oleObject" Target="../embeddings/oleObject14.bin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26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oleObject" Target="../embeddings/oleObject18.bin"/><Relationship Id="rId7" Type="http://schemas.openxmlformats.org/officeDocument/2006/relationships/image" Target="../media/image27.emf"/><Relationship Id="rId8" Type="http://schemas.openxmlformats.org/officeDocument/2006/relationships/oleObject" Target="../embeddings/oleObject19.bin"/><Relationship Id="rId9" Type="http://schemas.openxmlformats.org/officeDocument/2006/relationships/image" Target="../media/image28.emf"/><Relationship Id="rId10" Type="http://schemas.openxmlformats.org/officeDocument/2006/relationships/image" Target="../media/image31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2987824" y="609600"/>
            <a:ext cx="5470376" cy="1523256"/>
          </a:xfrm>
        </p:spPr>
        <p:txBody>
          <a:bodyPr/>
          <a:lstStyle/>
          <a:p>
            <a:r>
              <a:rPr lang="en-US" sz="3600" dirty="0" smtClean="0"/>
              <a:t>LONGITUDINAL</a:t>
            </a:r>
            <a:br>
              <a:rPr lang="en-US" sz="3600" dirty="0" smtClean="0"/>
            </a:br>
            <a:r>
              <a:rPr lang="en-US" sz="3600" dirty="0" smtClean="0"/>
              <a:t>beam DYNAMICS </a:t>
            </a:r>
            <a:br>
              <a:rPr lang="en-US" sz="3600" dirty="0" smtClean="0"/>
            </a:br>
            <a:r>
              <a:rPr lang="en-US" sz="3600" dirty="0" smtClean="0"/>
              <a:t>in circular accelerators</a:t>
            </a:r>
            <a:endParaRPr lang="fr-FR" sz="3600" dirty="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2628106" y="2636912"/>
            <a:ext cx="42481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 dirty="0" smtClean="0">
              <a:solidFill>
                <a:schemeClr val="accent2"/>
              </a:solidFill>
            </a:endParaRPr>
          </a:p>
          <a:p>
            <a:pPr algn="ctr"/>
            <a:r>
              <a:rPr lang="en-US" dirty="0" smtClean="0">
                <a:solidFill>
                  <a:schemeClr val="accent2"/>
                </a:solidFill>
              </a:rPr>
              <a:t>Frank Tecker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CERN, BE-OP</a:t>
            </a:r>
          </a:p>
          <a:p>
            <a:pPr algn="ctr"/>
            <a:endParaRPr lang="fr-FR" dirty="0">
              <a:latin typeface="Times New Roman" charset="0"/>
            </a:endParaRPr>
          </a:p>
        </p:txBody>
      </p:sp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1063625" y="5529426"/>
            <a:ext cx="72532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3300"/>
                </a:solidFill>
              </a:rPr>
              <a:t>Introduction to </a:t>
            </a:r>
            <a:r>
              <a:rPr lang="en-GB" sz="2000" b="1" dirty="0">
                <a:solidFill>
                  <a:srgbClr val="FF3300"/>
                </a:solidFill>
              </a:rPr>
              <a:t>Accelerator </a:t>
            </a:r>
            <a:r>
              <a:rPr lang="en-GB" sz="2000" b="1" dirty="0" smtClean="0">
                <a:solidFill>
                  <a:srgbClr val="FF3300"/>
                </a:solidFill>
              </a:rPr>
              <a:t>Physics</a:t>
            </a:r>
          </a:p>
          <a:p>
            <a:pPr algn="ctr"/>
            <a:r>
              <a:rPr lang="en-GB" sz="2000" b="1" dirty="0" smtClean="0">
                <a:solidFill>
                  <a:srgbClr val="FF3300"/>
                </a:solidFill>
              </a:rPr>
              <a:t>Budapest, 2-14/10/2016</a:t>
            </a:r>
            <a:endParaRPr lang="en-GB" sz="2000" b="1" dirty="0">
              <a:solidFill>
                <a:srgbClr val="FF3300"/>
              </a:solidFill>
            </a:endParaRPr>
          </a:p>
        </p:txBody>
      </p:sp>
      <p:pic>
        <p:nvPicPr>
          <p:cNvPr id="2" name="Picture 1" descr="longitudinal-dynamics-bicyc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1" y="1484785"/>
            <a:ext cx="2368861" cy="1584176"/>
          </a:xfrm>
          <a:prstGeom prst="rect">
            <a:avLst/>
          </a:prstGeom>
        </p:spPr>
      </p:pic>
      <p:pic>
        <p:nvPicPr>
          <p:cNvPr id="3" name="Picture 2" descr="longitudinal-dynamics-pla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68538" y="3216038"/>
            <a:ext cx="2164695" cy="2158572"/>
          </a:xfrm>
          <a:prstGeom prst="rect">
            <a:avLst/>
          </a:prstGeom>
        </p:spPr>
      </p:pic>
      <p:pic>
        <p:nvPicPr>
          <p:cNvPr id="4" name="Picture 3" descr="longitudinal-dynamics-ca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078" y="2996952"/>
            <a:ext cx="3127743" cy="1861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228600" y="1052736"/>
            <a:ext cx="866388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dirty="0" smtClean="0"/>
              <a:t>It is based on the principle of a </a:t>
            </a:r>
            <a:r>
              <a:rPr lang="en-GB" sz="1800" dirty="0" smtClean="0">
                <a:solidFill>
                  <a:srgbClr val="FF0000"/>
                </a:solidFill>
              </a:rPr>
              <a:t>transformer</a:t>
            </a:r>
            <a:r>
              <a:rPr lang="en-GB" sz="1800" dirty="0" smtClean="0"/>
              <a:t>: 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- primary side</a:t>
            </a:r>
            <a:r>
              <a:rPr lang="en-GB" sz="1800" dirty="0" smtClean="0"/>
              <a:t>: </a:t>
            </a:r>
            <a:r>
              <a:rPr lang="en-GB" sz="1800" dirty="0"/>
              <a:t>large </a:t>
            </a:r>
            <a:r>
              <a:rPr lang="en-GB" sz="1800" dirty="0" smtClean="0"/>
              <a:t>electromagnet    </a:t>
            </a:r>
            <a:r>
              <a:rPr lang="en-GB" sz="1800" dirty="0" smtClean="0">
                <a:solidFill>
                  <a:srgbClr val="FF0000"/>
                </a:solidFill>
              </a:rPr>
              <a:t>- secondary side</a:t>
            </a:r>
            <a:r>
              <a:rPr lang="en-GB" sz="1800" dirty="0" smtClean="0"/>
              <a:t>: electron beam.</a:t>
            </a:r>
          </a:p>
          <a:p>
            <a:r>
              <a:rPr lang="en-GB" sz="1800" dirty="0"/>
              <a:t>The </a:t>
            </a:r>
            <a:r>
              <a:rPr lang="en-GB" sz="1800" dirty="0" smtClean="0"/>
              <a:t>ramping </a:t>
            </a:r>
            <a:r>
              <a:rPr lang="en-GB" sz="1800" dirty="0"/>
              <a:t>magnetic field is used to guide particles on a circular trajectory as well as for acceleration</a:t>
            </a:r>
            <a:r>
              <a:rPr lang="en-GB" sz="1800" dirty="0" smtClean="0"/>
              <a:t>.</a:t>
            </a:r>
          </a:p>
          <a:p>
            <a:endParaRPr lang="en-GB" sz="1800" dirty="0" smtClean="0"/>
          </a:p>
          <a:p>
            <a:r>
              <a:rPr lang="en-GB" sz="1800" dirty="0" smtClean="0"/>
              <a:t>Limited by saturation in iron (~300 MeV e-)</a:t>
            </a:r>
          </a:p>
          <a:p>
            <a:endParaRPr lang="en-GB" sz="1800" dirty="0" smtClean="0"/>
          </a:p>
          <a:p>
            <a:r>
              <a:rPr lang="en-GB" sz="1800" dirty="0" smtClean="0"/>
              <a:t>Used in industry and medicine, as they are</a:t>
            </a:r>
          </a:p>
          <a:p>
            <a:r>
              <a:rPr lang="en-GB" sz="1800" dirty="0" smtClean="0"/>
              <a:t>compact accelerators for electrons</a:t>
            </a:r>
          </a:p>
        </p:txBody>
      </p:sp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 smtClean="0"/>
              <a:t>Acceleration by Induction: The </a:t>
            </a:r>
            <a:r>
              <a:rPr lang="en-US" dirty="0" err="1" smtClean="0"/>
              <a:t>Betatron</a:t>
            </a:r>
            <a:endParaRPr lang="fr-FR" dirty="0"/>
          </a:p>
        </p:txBody>
      </p:sp>
      <p:pic>
        <p:nvPicPr>
          <p:cNvPr id="75" name="Picture 74" descr="Kerstfirst-betatr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789040"/>
            <a:ext cx="3528392" cy="256943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79512" y="6309320"/>
            <a:ext cx="3528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Donald </a:t>
            </a:r>
            <a:r>
              <a:rPr lang="en-US" sz="1200" dirty="0" err="1"/>
              <a:t>Kerst</a:t>
            </a:r>
            <a:r>
              <a:rPr lang="en-US" sz="1200" dirty="0"/>
              <a:t> with the first </a:t>
            </a:r>
            <a:r>
              <a:rPr lang="en-US" sz="1200" dirty="0" err="1"/>
              <a:t>betatron</a:t>
            </a:r>
            <a:r>
              <a:rPr lang="en-US" sz="1200" dirty="0"/>
              <a:t>, invented at the University of Illinois in 1940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136670" y="2257127"/>
            <a:ext cx="3827818" cy="4196209"/>
            <a:chOff x="5136670" y="2257127"/>
            <a:chExt cx="3827818" cy="4196209"/>
          </a:xfrm>
        </p:grpSpPr>
        <p:sp>
          <p:nvSpPr>
            <p:cNvPr id="10" name="Oval 188"/>
            <p:cNvSpPr>
              <a:spLocks noChangeArrowheads="1"/>
            </p:cNvSpPr>
            <p:nvPr/>
          </p:nvSpPr>
          <p:spPr bwMode="auto">
            <a:xfrm>
              <a:off x="6271136" y="4235614"/>
              <a:ext cx="1966101" cy="1910453"/>
            </a:xfrm>
            <a:prstGeom prst="ellipse">
              <a:avLst/>
            </a:prstGeom>
            <a:gradFill rotWithShape="0">
              <a:gsLst>
                <a:gs pos="0">
                  <a:srgbClr val="0099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213"/>
            <p:cNvSpPr>
              <a:spLocks noChangeShapeType="1"/>
            </p:cNvSpPr>
            <p:nvPr/>
          </p:nvSpPr>
          <p:spPr bwMode="auto">
            <a:xfrm>
              <a:off x="7234686" y="2348880"/>
              <a:ext cx="10324" cy="3568623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0"/>
            <p:cNvSpPr>
              <a:spLocks noChangeArrowheads="1"/>
            </p:cNvSpPr>
            <p:nvPr/>
          </p:nvSpPr>
          <p:spPr bwMode="auto">
            <a:xfrm>
              <a:off x="5967159" y="2555882"/>
              <a:ext cx="2560291" cy="1630139"/>
            </a:xfrm>
            <a:prstGeom prst="rect">
              <a:avLst/>
            </a:prstGeom>
            <a:gradFill rotWithShape="0">
              <a:gsLst>
                <a:gs pos="0">
                  <a:srgbClr val="666666"/>
                </a:gs>
                <a:gs pos="100000">
                  <a:srgbClr val="DDDDDD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9"/>
            <p:cNvSpPr>
              <a:spLocks/>
            </p:cNvSpPr>
            <p:nvPr/>
          </p:nvSpPr>
          <p:spPr bwMode="auto">
            <a:xfrm>
              <a:off x="6297519" y="2788759"/>
              <a:ext cx="1903012" cy="543380"/>
            </a:xfrm>
            <a:custGeom>
              <a:avLst/>
              <a:gdLst>
                <a:gd name="T0" fmla="*/ 0 w 1106"/>
                <a:gd name="T1" fmla="*/ 333 h 336"/>
                <a:gd name="T2" fmla="*/ 0 w 1106"/>
                <a:gd name="T3" fmla="*/ 0 h 336"/>
                <a:gd name="T4" fmla="*/ 192 w 1106"/>
                <a:gd name="T5" fmla="*/ 0 h 336"/>
                <a:gd name="T6" fmla="*/ 192 w 1106"/>
                <a:gd name="T7" fmla="*/ 96 h 336"/>
                <a:gd name="T8" fmla="*/ 288 w 1106"/>
                <a:gd name="T9" fmla="*/ 192 h 336"/>
                <a:gd name="T10" fmla="*/ 816 w 1106"/>
                <a:gd name="T11" fmla="*/ 192 h 336"/>
                <a:gd name="T12" fmla="*/ 912 w 1106"/>
                <a:gd name="T13" fmla="*/ 96 h 336"/>
                <a:gd name="T14" fmla="*/ 912 w 1106"/>
                <a:gd name="T15" fmla="*/ 0 h 336"/>
                <a:gd name="T16" fmla="*/ 1104 w 1106"/>
                <a:gd name="T17" fmla="*/ 0 h 336"/>
                <a:gd name="T18" fmla="*/ 1106 w 1106"/>
                <a:gd name="T19" fmla="*/ 336 h 3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06"/>
                <a:gd name="T31" fmla="*/ 0 h 336"/>
                <a:gd name="T32" fmla="*/ 1106 w 1106"/>
                <a:gd name="T33" fmla="*/ 336 h 3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06" h="336">
                  <a:moveTo>
                    <a:pt x="0" y="333"/>
                  </a:moveTo>
                  <a:lnTo>
                    <a:pt x="0" y="0"/>
                  </a:lnTo>
                  <a:lnTo>
                    <a:pt x="192" y="0"/>
                  </a:lnTo>
                  <a:lnTo>
                    <a:pt x="192" y="96"/>
                  </a:lnTo>
                  <a:lnTo>
                    <a:pt x="288" y="192"/>
                  </a:lnTo>
                  <a:lnTo>
                    <a:pt x="816" y="192"/>
                  </a:lnTo>
                  <a:lnTo>
                    <a:pt x="912" y="96"/>
                  </a:lnTo>
                  <a:lnTo>
                    <a:pt x="912" y="0"/>
                  </a:lnTo>
                  <a:lnTo>
                    <a:pt x="1104" y="0"/>
                  </a:lnTo>
                  <a:lnTo>
                    <a:pt x="1106" y="336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4" name="Group 111"/>
            <p:cNvGrpSpPr>
              <a:grpSpLocks/>
            </p:cNvGrpSpPr>
            <p:nvPr/>
          </p:nvGrpSpPr>
          <p:grpSpPr bwMode="auto">
            <a:xfrm>
              <a:off x="6297519" y="2788759"/>
              <a:ext cx="330360" cy="155251"/>
              <a:chOff x="864" y="2208"/>
              <a:chExt cx="192" cy="96"/>
            </a:xfrm>
          </p:grpSpPr>
          <p:sp>
            <p:nvSpPr>
              <p:cNvPr id="71" name="Rectangle 112"/>
              <p:cNvSpPr>
                <a:spLocks noChangeArrowheads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rect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Line 113"/>
              <p:cNvSpPr>
                <a:spLocks noChangeShapeType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Line 114"/>
              <p:cNvSpPr>
                <a:spLocks noChangeShapeType="1"/>
              </p:cNvSpPr>
              <p:nvPr/>
            </p:nvSpPr>
            <p:spPr bwMode="auto">
              <a:xfrm flipV="1"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115"/>
            <p:cNvGrpSpPr>
              <a:grpSpLocks/>
            </p:cNvGrpSpPr>
            <p:nvPr/>
          </p:nvGrpSpPr>
          <p:grpSpPr bwMode="auto">
            <a:xfrm>
              <a:off x="7866729" y="2788759"/>
              <a:ext cx="330360" cy="155251"/>
              <a:chOff x="864" y="2208"/>
              <a:chExt cx="192" cy="96"/>
            </a:xfrm>
          </p:grpSpPr>
          <p:sp>
            <p:nvSpPr>
              <p:cNvPr id="68" name="Rectangle 116"/>
              <p:cNvSpPr>
                <a:spLocks noChangeArrowheads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rect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Line 117"/>
              <p:cNvSpPr>
                <a:spLocks noChangeShapeType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Line 118"/>
              <p:cNvSpPr>
                <a:spLocks noChangeShapeType="1"/>
              </p:cNvSpPr>
              <p:nvPr/>
            </p:nvSpPr>
            <p:spPr bwMode="auto">
              <a:xfrm flipV="1"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" name="Freeform 130"/>
            <p:cNvSpPr>
              <a:spLocks/>
            </p:cNvSpPr>
            <p:nvPr/>
          </p:nvSpPr>
          <p:spPr bwMode="auto">
            <a:xfrm>
              <a:off x="6297519" y="3332138"/>
              <a:ext cx="1903012" cy="543380"/>
            </a:xfrm>
            <a:custGeom>
              <a:avLst/>
              <a:gdLst>
                <a:gd name="T0" fmla="*/ 0 w 1106"/>
                <a:gd name="T1" fmla="*/ 3 h 336"/>
                <a:gd name="T2" fmla="*/ 0 w 1106"/>
                <a:gd name="T3" fmla="*/ 336 h 336"/>
                <a:gd name="T4" fmla="*/ 192 w 1106"/>
                <a:gd name="T5" fmla="*/ 336 h 336"/>
                <a:gd name="T6" fmla="*/ 192 w 1106"/>
                <a:gd name="T7" fmla="*/ 240 h 336"/>
                <a:gd name="T8" fmla="*/ 288 w 1106"/>
                <a:gd name="T9" fmla="*/ 144 h 336"/>
                <a:gd name="T10" fmla="*/ 816 w 1106"/>
                <a:gd name="T11" fmla="*/ 144 h 336"/>
                <a:gd name="T12" fmla="*/ 912 w 1106"/>
                <a:gd name="T13" fmla="*/ 240 h 336"/>
                <a:gd name="T14" fmla="*/ 912 w 1106"/>
                <a:gd name="T15" fmla="*/ 336 h 336"/>
                <a:gd name="T16" fmla="*/ 1104 w 1106"/>
                <a:gd name="T17" fmla="*/ 336 h 336"/>
                <a:gd name="T18" fmla="*/ 1106 w 1106"/>
                <a:gd name="T19" fmla="*/ 0 h 3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06"/>
                <a:gd name="T31" fmla="*/ 0 h 336"/>
                <a:gd name="T32" fmla="*/ 1106 w 1106"/>
                <a:gd name="T33" fmla="*/ 336 h 3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06" h="336">
                  <a:moveTo>
                    <a:pt x="0" y="3"/>
                  </a:moveTo>
                  <a:lnTo>
                    <a:pt x="0" y="336"/>
                  </a:lnTo>
                  <a:lnTo>
                    <a:pt x="192" y="336"/>
                  </a:lnTo>
                  <a:lnTo>
                    <a:pt x="192" y="240"/>
                  </a:lnTo>
                  <a:lnTo>
                    <a:pt x="288" y="144"/>
                  </a:lnTo>
                  <a:lnTo>
                    <a:pt x="816" y="144"/>
                  </a:lnTo>
                  <a:lnTo>
                    <a:pt x="912" y="240"/>
                  </a:lnTo>
                  <a:lnTo>
                    <a:pt x="912" y="336"/>
                  </a:lnTo>
                  <a:lnTo>
                    <a:pt x="1104" y="336"/>
                  </a:lnTo>
                  <a:lnTo>
                    <a:pt x="1106" y="0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7" name="Group 125"/>
            <p:cNvGrpSpPr>
              <a:grpSpLocks/>
            </p:cNvGrpSpPr>
            <p:nvPr/>
          </p:nvGrpSpPr>
          <p:grpSpPr bwMode="auto">
            <a:xfrm>
              <a:off x="6297519" y="3720266"/>
              <a:ext cx="330360" cy="155251"/>
              <a:chOff x="864" y="2208"/>
              <a:chExt cx="192" cy="96"/>
            </a:xfrm>
          </p:grpSpPr>
          <p:sp>
            <p:nvSpPr>
              <p:cNvPr id="65" name="Rectangle 126"/>
              <p:cNvSpPr>
                <a:spLocks noChangeArrowheads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rect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Line 127"/>
              <p:cNvSpPr>
                <a:spLocks noChangeShapeType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Line 128"/>
              <p:cNvSpPr>
                <a:spLocks noChangeShapeType="1"/>
              </p:cNvSpPr>
              <p:nvPr/>
            </p:nvSpPr>
            <p:spPr bwMode="auto">
              <a:xfrm flipV="1"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8" name="Group 119"/>
            <p:cNvGrpSpPr>
              <a:grpSpLocks/>
            </p:cNvGrpSpPr>
            <p:nvPr/>
          </p:nvGrpSpPr>
          <p:grpSpPr bwMode="auto">
            <a:xfrm>
              <a:off x="7866729" y="3720266"/>
              <a:ext cx="330360" cy="155251"/>
              <a:chOff x="864" y="2208"/>
              <a:chExt cx="192" cy="96"/>
            </a:xfrm>
          </p:grpSpPr>
          <p:sp>
            <p:nvSpPr>
              <p:cNvPr id="62" name="Rectangle 120"/>
              <p:cNvSpPr>
                <a:spLocks noChangeArrowheads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rect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Line 121"/>
              <p:cNvSpPr>
                <a:spLocks noChangeShapeType="1"/>
              </p:cNvSpPr>
              <p:nvPr/>
            </p:nvSpPr>
            <p:spPr bwMode="auto">
              <a:xfrm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Line 122"/>
              <p:cNvSpPr>
                <a:spLocks noChangeShapeType="1"/>
              </p:cNvSpPr>
              <p:nvPr/>
            </p:nvSpPr>
            <p:spPr bwMode="auto">
              <a:xfrm flipV="1">
                <a:off x="864" y="2208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9" name="Oval 123"/>
            <p:cNvSpPr>
              <a:spLocks noChangeArrowheads="1"/>
            </p:cNvSpPr>
            <p:nvPr/>
          </p:nvSpPr>
          <p:spPr bwMode="auto">
            <a:xfrm>
              <a:off x="6462699" y="3176887"/>
              <a:ext cx="330360" cy="31050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24"/>
            <p:cNvSpPr>
              <a:spLocks noChangeArrowheads="1"/>
            </p:cNvSpPr>
            <p:nvPr/>
          </p:nvSpPr>
          <p:spPr bwMode="auto">
            <a:xfrm>
              <a:off x="7701549" y="3176887"/>
              <a:ext cx="330360" cy="31050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29"/>
            <p:cNvSpPr>
              <a:spLocks noChangeShapeType="1"/>
            </p:cNvSpPr>
            <p:nvPr/>
          </p:nvSpPr>
          <p:spPr bwMode="auto">
            <a:xfrm flipV="1">
              <a:off x="6297519" y="3332138"/>
              <a:ext cx="189957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2" name="Group 156"/>
            <p:cNvGrpSpPr>
              <a:grpSpLocks/>
            </p:cNvGrpSpPr>
            <p:nvPr/>
          </p:nvGrpSpPr>
          <p:grpSpPr bwMode="auto">
            <a:xfrm>
              <a:off x="7259922" y="3079855"/>
              <a:ext cx="606807" cy="513192"/>
              <a:chOff x="3134" y="1338"/>
              <a:chExt cx="529" cy="476"/>
            </a:xfrm>
          </p:grpSpPr>
          <p:sp>
            <p:nvSpPr>
              <p:cNvPr id="58" name="Arc 150"/>
              <p:cNvSpPr>
                <a:spLocks/>
              </p:cNvSpPr>
              <p:nvPr/>
            </p:nvSpPr>
            <p:spPr bwMode="auto">
              <a:xfrm>
                <a:off x="3340" y="1338"/>
                <a:ext cx="323" cy="476"/>
              </a:xfrm>
              <a:custGeom>
                <a:avLst/>
                <a:gdLst>
                  <a:gd name="T0" fmla="*/ 195 w 21600"/>
                  <a:gd name="T1" fmla="*/ 0 h 33846"/>
                  <a:gd name="T2" fmla="*/ 206 w 21600"/>
                  <a:gd name="T3" fmla="*/ 476 h 33846"/>
                  <a:gd name="T4" fmla="*/ 0 w 21600"/>
                  <a:gd name="T5" fmla="*/ 242 h 33846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3846"/>
                  <a:gd name="T11" fmla="*/ 21600 w 21600"/>
                  <a:gd name="T12" fmla="*/ 33846 h 3384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3846" fill="none" extrusionOk="0">
                    <a:moveTo>
                      <a:pt x="13018" y="-1"/>
                    </a:moveTo>
                    <a:cubicBezTo>
                      <a:pt x="18422" y="4081"/>
                      <a:pt x="21600" y="10462"/>
                      <a:pt x="21600" y="17236"/>
                    </a:cubicBezTo>
                    <a:cubicBezTo>
                      <a:pt x="21600" y="23655"/>
                      <a:pt x="18744" y="29741"/>
                      <a:pt x="13808" y="33845"/>
                    </a:cubicBezTo>
                  </a:path>
                  <a:path w="21600" h="33846" stroke="0" extrusionOk="0">
                    <a:moveTo>
                      <a:pt x="13018" y="-1"/>
                    </a:moveTo>
                    <a:cubicBezTo>
                      <a:pt x="18422" y="4081"/>
                      <a:pt x="21600" y="10462"/>
                      <a:pt x="21600" y="17236"/>
                    </a:cubicBezTo>
                    <a:cubicBezTo>
                      <a:pt x="21600" y="23655"/>
                      <a:pt x="18744" y="29741"/>
                      <a:pt x="13808" y="33845"/>
                    </a:cubicBezTo>
                    <a:lnTo>
                      <a:pt x="0" y="17236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Arc 151"/>
              <p:cNvSpPr>
                <a:spLocks/>
              </p:cNvSpPr>
              <p:nvPr/>
            </p:nvSpPr>
            <p:spPr bwMode="auto">
              <a:xfrm>
                <a:off x="3283" y="1356"/>
                <a:ext cx="155" cy="432"/>
              </a:xfrm>
              <a:custGeom>
                <a:avLst/>
                <a:gdLst>
                  <a:gd name="T0" fmla="*/ 105 w 21600"/>
                  <a:gd name="T1" fmla="*/ 0 h 30732"/>
                  <a:gd name="T2" fmla="*/ 113 w 21600"/>
                  <a:gd name="T3" fmla="*/ 432 h 30732"/>
                  <a:gd name="T4" fmla="*/ 0 w 21600"/>
                  <a:gd name="T5" fmla="*/ 224 h 307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0732"/>
                  <a:gd name="T11" fmla="*/ 21600 w 21600"/>
                  <a:gd name="T12" fmla="*/ 30732 h 307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0732" fill="none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</a:path>
                  <a:path w="21600" h="30732" stroke="0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  <a:lnTo>
                      <a:pt x="0" y="15949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Arc 152"/>
              <p:cNvSpPr>
                <a:spLocks/>
              </p:cNvSpPr>
              <p:nvPr/>
            </p:nvSpPr>
            <p:spPr bwMode="auto">
              <a:xfrm>
                <a:off x="3217" y="1356"/>
                <a:ext cx="87" cy="432"/>
              </a:xfrm>
              <a:custGeom>
                <a:avLst/>
                <a:gdLst>
                  <a:gd name="T0" fmla="*/ 59 w 21600"/>
                  <a:gd name="T1" fmla="*/ 0 h 30732"/>
                  <a:gd name="T2" fmla="*/ 63 w 21600"/>
                  <a:gd name="T3" fmla="*/ 432 h 30732"/>
                  <a:gd name="T4" fmla="*/ 0 w 21600"/>
                  <a:gd name="T5" fmla="*/ 224 h 307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0732"/>
                  <a:gd name="T11" fmla="*/ 21600 w 21600"/>
                  <a:gd name="T12" fmla="*/ 30732 h 307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0732" fill="none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</a:path>
                  <a:path w="21600" h="30732" stroke="0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  <a:lnTo>
                      <a:pt x="0" y="15949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Arc 153"/>
              <p:cNvSpPr>
                <a:spLocks/>
              </p:cNvSpPr>
              <p:nvPr/>
            </p:nvSpPr>
            <p:spPr bwMode="auto">
              <a:xfrm>
                <a:off x="3134" y="1356"/>
                <a:ext cx="62" cy="432"/>
              </a:xfrm>
              <a:custGeom>
                <a:avLst/>
                <a:gdLst>
                  <a:gd name="T0" fmla="*/ 42 w 21600"/>
                  <a:gd name="T1" fmla="*/ 0 h 30732"/>
                  <a:gd name="T2" fmla="*/ 45 w 21600"/>
                  <a:gd name="T3" fmla="*/ 432 h 30732"/>
                  <a:gd name="T4" fmla="*/ 0 w 21600"/>
                  <a:gd name="T5" fmla="*/ 224 h 307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0732"/>
                  <a:gd name="T11" fmla="*/ 21600 w 21600"/>
                  <a:gd name="T12" fmla="*/ 30732 h 307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0732" fill="none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</a:path>
                  <a:path w="21600" h="30732" stroke="0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  <a:lnTo>
                      <a:pt x="0" y="15949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Line 154"/>
            <p:cNvSpPr>
              <a:spLocks noChangeShapeType="1"/>
            </p:cNvSpPr>
            <p:nvPr/>
          </p:nvSpPr>
          <p:spPr bwMode="auto">
            <a:xfrm flipV="1">
              <a:off x="7245010" y="3099261"/>
              <a:ext cx="0" cy="46575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4" name="Group 157"/>
            <p:cNvGrpSpPr>
              <a:grpSpLocks/>
            </p:cNvGrpSpPr>
            <p:nvPr/>
          </p:nvGrpSpPr>
          <p:grpSpPr bwMode="auto">
            <a:xfrm flipH="1">
              <a:off x="6627879" y="3079855"/>
              <a:ext cx="606807" cy="513192"/>
              <a:chOff x="3134" y="1338"/>
              <a:chExt cx="529" cy="476"/>
            </a:xfrm>
          </p:grpSpPr>
          <p:sp>
            <p:nvSpPr>
              <p:cNvPr id="54" name="Arc 158"/>
              <p:cNvSpPr>
                <a:spLocks/>
              </p:cNvSpPr>
              <p:nvPr/>
            </p:nvSpPr>
            <p:spPr bwMode="auto">
              <a:xfrm>
                <a:off x="3340" y="1338"/>
                <a:ext cx="323" cy="476"/>
              </a:xfrm>
              <a:custGeom>
                <a:avLst/>
                <a:gdLst>
                  <a:gd name="T0" fmla="*/ 195 w 21600"/>
                  <a:gd name="T1" fmla="*/ 0 h 33846"/>
                  <a:gd name="T2" fmla="*/ 206 w 21600"/>
                  <a:gd name="T3" fmla="*/ 476 h 33846"/>
                  <a:gd name="T4" fmla="*/ 0 w 21600"/>
                  <a:gd name="T5" fmla="*/ 242 h 33846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3846"/>
                  <a:gd name="T11" fmla="*/ 21600 w 21600"/>
                  <a:gd name="T12" fmla="*/ 33846 h 3384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3846" fill="none" extrusionOk="0">
                    <a:moveTo>
                      <a:pt x="13018" y="-1"/>
                    </a:moveTo>
                    <a:cubicBezTo>
                      <a:pt x="18422" y="4081"/>
                      <a:pt x="21600" y="10462"/>
                      <a:pt x="21600" y="17236"/>
                    </a:cubicBezTo>
                    <a:cubicBezTo>
                      <a:pt x="21600" y="23655"/>
                      <a:pt x="18744" y="29741"/>
                      <a:pt x="13808" y="33845"/>
                    </a:cubicBezTo>
                  </a:path>
                  <a:path w="21600" h="33846" stroke="0" extrusionOk="0">
                    <a:moveTo>
                      <a:pt x="13018" y="-1"/>
                    </a:moveTo>
                    <a:cubicBezTo>
                      <a:pt x="18422" y="4081"/>
                      <a:pt x="21600" y="10462"/>
                      <a:pt x="21600" y="17236"/>
                    </a:cubicBezTo>
                    <a:cubicBezTo>
                      <a:pt x="21600" y="23655"/>
                      <a:pt x="18744" y="29741"/>
                      <a:pt x="13808" y="33845"/>
                    </a:cubicBezTo>
                    <a:lnTo>
                      <a:pt x="0" y="17236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Arc 159"/>
              <p:cNvSpPr>
                <a:spLocks/>
              </p:cNvSpPr>
              <p:nvPr/>
            </p:nvSpPr>
            <p:spPr bwMode="auto">
              <a:xfrm>
                <a:off x="3283" y="1356"/>
                <a:ext cx="155" cy="432"/>
              </a:xfrm>
              <a:custGeom>
                <a:avLst/>
                <a:gdLst>
                  <a:gd name="T0" fmla="*/ 105 w 21600"/>
                  <a:gd name="T1" fmla="*/ 0 h 30732"/>
                  <a:gd name="T2" fmla="*/ 113 w 21600"/>
                  <a:gd name="T3" fmla="*/ 432 h 30732"/>
                  <a:gd name="T4" fmla="*/ 0 w 21600"/>
                  <a:gd name="T5" fmla="*/ 224 h 307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0732"/>
                  <a:gd name="T11" fmla="*/ 21600 w 21600"/>
                  <a:gd name="T12" fmla="*/ 30732 h 307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0732" fill="none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</a:path>
                  <a:path w="21600" h="30732" stroke="0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  <a:lnTo>
                      <a:pt x="0" y="15949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Arc 160"/>
              <p:cNvSpPr>
                <a:spLocks/>
              </p:cNvSpPr>
              <p:nvPr/>
            </p:nvSpPr>
            <p:spPr bwMode="auto">
              <a:xfrm>
                <a:off x="3217" y="1356"/>
                <a:ext cx="87" cy="432"/>
              </a:xfrm>
              <a:custGeom>
                <a:avLst/>
                <a:gdLst>
                  <a:gd name="T0" fmla="*/ 59 w 21600"/>
                  <a:gd name="T1" fmla="*/ 0 h 30732"/>
                  <a:gd name="T2" fmla="*/ 63 w 21600"/>
                  <a:gd name="T3" fmla="*/ 432 h 30732"/>
                  <a:gd name="T4" fmla="*/ 0 w 21600"/>
                  <a:gd name="T5" fmla="*/ 224 h 307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0732"/>
                  <a:gd name="T11" fmla="*/ 21600 w 21600"/>
                  <a:gd name="T12" fmla="*/ 30732 h 307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0732" fill="none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</a:path>
                  <a:path w="21600" h="30732" stroke="0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  <a:lnTo>
                      <a:pt x="0" y="15949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Arc 161"/>
              <p:cNvSpPr>
                <a:spLocks/>
              </p:cNvSpPr>
              <p:nvPr/>
            </p:nvSpPr>
            <p:spPr bwMode="auto">
              <a:xfrm>
                <a:off x="3134" y="1356"/>
                <a:ext cx="62" cy="432"/>
              </a:xfrm>
              <a:custGeom>
                <a:avLst/>
                <a:gdLst>
                  <a:gd name="T0" fmla="*/ 42 w 21600"/>
                  <a:gd name="T1" fmla="*/ 0 h 30732"/>
                  <a:gd name="T2" fmla="*/ 45 w 21600"/>
                  <a:gd name="T3" fmla="*/ 432 h 30732"/>
                  <a:gd name="T4" fmla="*/ 0 w 21600"/>
                  <a:gd name="T5" fmla="*/ 224 h 307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0732"/>
                  <a:gd name="T11" fmla="*/ 21600 w 21600"/>
                  <a:gd name="T12" fmla="*/ 30732 h 307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0732" fill="none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</a:path>
                  <a:path w="21600" h="30732" stroke="0" extrusionOk="0">
                    <a:moveTo>
                      <a:pt x="14566" y="0"/>
                    </a:moveTo>
                    <a:cubicBezTo>
                      <a:pt x="19047" y="4092"/>
                      <a:pt x="21600" y="9880"/>
                      <a:pt x="21600" y="15949"/>
                    </a:cubicBezTo>
                    <a:cubicBezTo>
                      <a:pt x="21600" y="21441"/>
                      <a:pt x="19507" y="26727"/>
                      <a:pt x="15748" y="30731"/>
                    </a:cubicBezTo>
                    <a:lnTo>
                      <a:pt x="0" y="15949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5" name="Oval 135"/>
            <p:cNvSpPr>
              <a:spLocks noChangeArrowheads="1"/>
            </p:cNvSpPr>
            <p:nvPr/>
          </p:nvSpPr>
          <p:spPr bwMode="auto">
            <a:xfrm>
              <a:off x="6600349" y="3306263"/>
              <a:ext cx="55060" cy="50672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34"/>
            <p:cNvSpPr>
              <a:spLocks noChangeArrowheads="1"/>
            </p:cNvSpPr>
            <p:nvPr/>
          </p:nvSpPr>
          <p:spPr bwMode="auto">
            <a:xfrm>
              <a:off x="7839199" y="3306263"/>
              <a:ext cx="55060" cy="50672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163"/>
            <p:cNvSpPr>
              <a:spLocks noChangeArrowheads="1"/>
            </p:cNvSpPr>
            <p:nvPr/>
          </p:nvSpPr>
          <p:spPr bwMode="auto">
            <a:xfrm>
              <a:off x="7943584" y="3914331"/>
              <a:ext cx="338390" cy="207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Comic Sans MS" pitchFamily="-110" charset="0"/>
                </a:rPr>
                <a:t>coil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28" name="Line 164"/>
            <p:cNvSpPr>
              <a:spLocks noChangeShapeType="1"/>
            </p:cNvSpPr>
            <p:nvPr/>
          </p:nvSpPr>
          <p:spPr bwMode="auto">
            <a:xfrm flipH="1" flipV="1">
              <a:off x="7943584" y="3875518"/>
              <a:ext cx="88325" cy="1110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165"/>
            <p:cNvSpPr>
              <a:spLocks noChangeArrowheads="1"/>
            </p:cNvSpPr>
            <p:nvPr/>
          </p:nvSpPr>
          <p:spPr bwMode="auto">
            <a:xfrm>
              <a:off x="8520567" y="2934307"/>
              <a:ext cx="443921" cy="207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Comic Sans MS" pitchFamily="-110" charset="0"/>
                </a:rPr>
                <a:t>beam</a:t>
              </a:r>
              <a:endParaRPr sz="1400" noProof="1">
                <a:solidFill>
                  <a:srgbClr val="FF0000"/>
                </a:solidFill>
                <a:latin typeface="Comic Sans MS" pitchFamily="-110" charset="0"/>
              </a:endParaRPr>
            </a:p>
          </p:txBody>
        </p:sp>
        <p:sp>
          <p:nvSpPr>
            <p:cNvPr id="30" name="Line 166"/>
            <p:cNvSpPr>
              <a:spLocks noChangeShapeType="1"/>
            </p:cNvSpPr>
            <p:nvPr/>
          </p:nvSpPr>
          <p:spPr bwMode="auto">
            <a:xfrm flipV="1">
              <a:off x="7866729" y="3141308"/>
              <a:ext cx="726104" cy="19083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167"/>
            <p:cNvSpPr>
              <a:spLocks noChangeArrowheads="1"/>
            </p:cNvSpPr>
            <p:nvPr/>
          </p:nvSpPr>
          <p:spPr bwMode="auto">
            <a:xfrm>
              <a:off x="5136670" y="2728383"/>
              <a:ext cx="822459" cy="504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>
                  <a:latin typeface="Comic Sans MS" pitchFamily="-110" charset="0"/>
                </a:rPr>
                <a:t>vacuum pipe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32" name="Line 169"/>
            <p:cNvSpPr>
              <a:spLocks noChangeShapeType="1"/>
            </p:cNvSpPr>
            <p:nvPr/>
          </p:nvSpPr>
          <p:spPr bwMode="auto">
            <a:xfrm>
              <a:off x="5837538" y="3099261"/>
              <a:ext cx="625161" cy="1563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170"/>
            <p:cNvSpPr>
              <a:spLocks noChangeArrowheads="1"/>
            </p:cNvSpPr>
            <p:nvPr/>
          </p:nvSpPr>
          <p:spPr bwMode="auto">
            <a:xfrm>
              <a:off x="6686380" y="3892768"/>
              <a:ext cx="676779" cy="207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Comic Sans MS" pitchFamily="-110" charset="0"/>
                </a:rPr>
                <a:t>iron yoke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34" name="Rectangle 174"/>
            <p:cNvSpPr>
              <a:spLocks noChangeArrowheads="1"/>
            </p:cNvSpPr>
            <p:nvPr/>
          </p:nvSpPr>
          <p:spPr bwMode="auto">
            <a:xfrm>
              <a:off x="7884368" y="3356992"/>
              <a:ext cx="40320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i="1" dirty="0">
                  <a:solidFill>
                    <a:srgbClr val="009999"/>
                  </a:solidFill>
                  <a:latin typeface="Times New Roman"/>
                  <a:cs typeface="Times New Roman"/>
                </a:rPr>
                <a:t>B</a:t>
              </a:r>
              <a:r>
                <a:rPr lang="en-US" sz="1600" i="1" baseline="-25000" dirty="0">
                  <a:solidFill>
                    <a:srgbClr val="009999"/>
                  </a:solidFill>
                  <a:latin typeface="Times New Roman"/>
                  <a:cs typeface="Times New Roman"/>
                </a:rPr>
                <a:t>f</a:t>
              </a:r>
              <a:endParaRPr sz="1600" i="1" baseline="-25000" noProof="1">
                <a:solidFill>
                  <a:srgbClr val="009999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35" name="Line 175"/>
            <p:cNvSpPr>
              <a:spLocks noChangeShapeType="1"/>
            </p:cNvSpPr>
            <p:nvPr/>
          </p:nvSpPr>
          <p:spPr bwMode="auto">
            <a:xfrm flipH="1" flipV="1">
              <a:off x="7875906" y="3406529"/>
              <a:ext cx="108973" cy="11212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87"/>
            <p:cNvSpPr>
              <a:spLocks noChangeArrowheads="1"/>
            </p:cNvSpPr>
            <p:nvPr/>
          </p:nvSpPr>
          <p:spPr bwMode="auto">
            <a:xfrm>
              <a:off x="6639350" y="4659321"/>
              <a:ext cx="1211320" cy="1138509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189"/>
            <p:cNvSpPr>
              <a:spLocks noChangeShapeType="1"/>
            </p:cNvSpPr>
            <p:nvPr/>
          </p:nvSpPr>
          <p:spPr bwMode="auto">
            <a:xfrm>
              <a:off x="7271393" y="4659321"/>
              <a:ext cx="422127" cy="0"/>
            </a:xfrm>
            <a:prstGeom prst="line">
              <a:avLst/>
            </a:prstGeom>
            <a:noFill/>
            <a:ln w="952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90"/>
            <p:cNvSpPr>
              <a:spLocks noChangeArrowheads="1"/>
            </p:cNvSpPr>
            <p:nvPr/>
          </p:nvSpPr>
          <p:spPr bwMode="auto">
            <a:xfrm>
              <a:off x="6797647" y="4808104"/>
              <a:ext cx="895872" cy="84202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192"/>
            <p:cNvSpPr>
              <a:spLocks noChangeShapeType="1"/>
            </p:cNvSpPr>
            <p:nvPr/>
          </p:nvSpPr>
          <p:spPr bwMode="auto">
            <a:xfrm flipH="1">
              <a:off x="6077279" y="6452258"/>
              <a:ext cx="2270078" cy="10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93"/>
            <p:cNvSpPr>
              <a:spLocks/>
            </p:cNvSpPr>
            <p:nvPr/>
          </p:nvSpPr>
          <p:spPr bwMode="auto">
            <a:xfrm>
              <a:off x="6335372" y="6095396"/>
              <a:ext cx="915373" cy="356862"/>
            </a:xfrm>
            <a:custGeom>
              <a:avLst/>
              <a:gdLst>
                <a:gd name="T0" fmla="*/ 0 w 798"/>
                <a:gd name="T1" fmla="*/ 331 h 331"/>
                <a:gd name="T2" fmla="*/ 135 w 798"/>
                <a:gd name="T3" fmla="*/ 307 h 331"/>
                <a:gd name="T4" fmla="*/ 207 w 798"/>
                <a:gd name="T5" fmla="*/ 265 h 331"/>
                <a:gd name="T6" fmla="*/ 264 w 798"/>
                <a:gd name="T7" fmla="*/ 199 h 331"/>
                <a:gd name="T8" fmla="*/ 378 w 798"/>
                <a:gd name="T9" fmla="*/ 46 h 331"/>
                <a:gd name="T10" fmla="*/ 558 w 798"/>
                <a:gd name="T11" fmla="*/ 7 h 331"/>
                <a:gd name="T12" fmla="*/ 798 w 798"/>
                <a:gd name="T13" fmla="*/ 5 h 3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98"/>
                <a:gd name="T22" fmla="*/ 0 h 331"/>
                <a:gd name="T23" fmla="*/ 798 w 798"/>
                <a:gd name="T24" fmla="*/ 331 h 3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98" h="331">
                  <a:moveTo>
                    <a:pt x="0" y="331"/>
                  </a:moveTo>
                  <a:cubicBezTo>
                    <a:pt x="22" y="327"/>
                    <a:pt x="101" y="318"/>
                    <a:pt x="135" y="307"/>
                  </a:cubicBezTo>
                  <a:cubicBezTo>
                    <a:pt x="169" y="296"/>
                    <a:pt x="186" y="283"/>
                    <a:pt x="207" y="265"/>
                  </a:cubicBezTo>
                  <a:cubicBezTo>
                    <a:pt x="228" y="247"/>
                    <a:pt x="236" y="235"/>
                    <a:pt x="264" y="199"/>
                  </a:cubicBezTo>
                  <a:cubicBezTo>
                    <a:pt x="291" y="139"/>
                    <a:pt x="330" y="85"/>
                    <a:pt x="378" y="46"/>
                  </a:cubicBezTo>
                  <a:cubicBezTo>
                    <a:pt x="426" y="7"/>
                    <a:pt x="488" y="14"/>
                    <a:pt x="558" y="7"/>
                  </a:cubicBezTo>
                  <a:cubicBezTo>
                    <a:pt x="628" y="0"/>
                    <a:pt x="748" y="6"/>
                    <a:pt x="798" y="5"/>
                  </a:cubicBezTo>
                </a:path>
              </a:pathLst>
            </a:custGeom>
            <a:noFill/>
            <a:ln w="9525">
              <a:solidFill>
                <a:srgbClr val="0099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195"/>
            <p:cNvSpPr>
              <a:spLocks noChangeShapeType="1"/>
            </p:cNvSpPr>
            <p:nvPr/>
          </p:nvSpPr>
          <p:spPr bwMode="auto">
            <a:xfrm>
              <a:off x="7245010" y="5968176"/>
              <a:ext cx="0" cy="4851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197"/>
            <p:cNvSpPr>
              <a:spLocks noChangeShapeType="1"/>
            </p:cNvSpPr>
            <p:nvPr/>
          </p:nvSpPr>
          <p:spPr bwMode="auto">
            <a:xfrm>
              <a:off x="6630173" y="5233966"/>
              <a:ext cx="0" cy="1083525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171"/>
            <p:cNvSpPr>
              <a:spLocks noChangeArrowheads="1"/>
            </p:cNvSpPr>
            <p:nvPr/>
          </p:nvSpPr>
          <p:spPr bwMode="auto">
            <a:xfrm>
              <a:off x="7236296" y="5805264"/>
              <a:ext cx="38774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i="1" dirty="0">
                  <a:solidFill>
                    <a:srgbClr val="009999"/>
                  </a:solidFill>
                  <a:latin typeface="Times New Roman"/>
                  <a:cs typeface="Times New Roman"/>
                </a:rPr>
                <a:t>B</a:t>
              </a:r>
              <a:endParaRPr sz="1600" i="1" noProof="1">
                <a:solidFill>
                  <a:srgbClr val="009999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44" name="Freeform 198"/>
            <p:cNvSpPr>
              <a:spLocks/>
            </p:cNvSpPr>
            <p:nvPr/>
          </p:nvSpPr>
          <p:spPr bwMode="auto">
            <a:xfrm flipH="1">
              <a:off x="7226656" y="6095396"/>
              <a:ext cx="915373" cy="356862"/>
            </a:xfrm>
            <a:custGeom>
              <a:avLst/>
              <a:gdLst>
                <a:gd name="T0" fmla="*/ 0 w 798"/>
                <a:gd name="T1" fmla="*/ 331 h 331"/>
                <a:gd name="T2" fmla="*/ 135 w 798"/>
                <a:gd name="T3" fmla="*/ 307 h 331"/>
                <a:gd name="T4" fmla="*/ 207 w 798"/>
                <a:gd name="T5" fmla="*/ 265 h 331"/>
                <a:gd name="T6" fmla="*/ 264 w 798"/>
                <a:gd name="T7" fmla="*/ 199 h 331"/>
                <a:gd name="T8" fmla="*/ 378 w 798"/>
                <a:gd name="T9" fmla="*/ 46 h 331"/>
                <a:gd name="T10" fmla="*/ 558 w 798"/>
                <a:gd name="T11" fmla="*/ 7 h 331"/>
                <a:gd name="T12" fmla="*/ 798 w 798"/>
                <a:gd name="T13" fmla="*/ 5 h 3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98"/>
                <a:gd name="T22" fmla="*/ 0 h 331"/>
                <a:gd name="T23" fmla="*/ 798 w 798"/>
                <a:gd name="T24" fmla="*/ 331 h 3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98" h="331">
                  <a:moveTo>
                    <a:pt x="0" y="331"/>
                  </a:moveTo>
                  <a:cubicBezTo>
                    <a:pt x="22" y="327"/>
                    <a:pt x="101" y="318"/>
                    <a:pt x="135" y="307"/>
                  </a:cubicBezTo>
                  <a:cubicBezTo>
                    <a:pt x="169" y="296"/>
                    <a:pt x="186" y="283"/>
                    <a:pt x="207" y="265"/>
                  </a:cubicBezTo>
                  <a:cubicBezTo>
                    <a:pt x="228" y="247"/>
                    <a:pt x="236" y="235"/>
                    <a:pt x="264" y="199"/>
                  </a:cubicBezTo>
                  <a:cubicBezTo>
                    <a:pt x="291" y="139"/>
                    <a:pt x="330" y="85"/>
                    <a:pt x="378" y="46"/>
                  </a:cubicBezTo>
                  <a:cubicBezTo>
                    <a:pt x="426" y="7"/>
                    <a:pt x="488" y="14"/>
                    <a:pt x="558" y="7"/>
                  </a:cubicBezTo>
                  <a:cubicBezTo>
                    <a:pt x="628" y="0"/>
                    <a:pt x="748" y="6"/>
                    <a:pt x="798" y="5"/>
                  </a:cubicBezTo>
                </a:path>
              </a:pathLst>
            </a:custGeom>
            <a:noFill/>
            <a:ln w="9525">
              <a:solidFill>
                <a:srgbClr val="0099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199"/>
            <p:cNvSpPr>
              <a:spLocks noChangeArrowheads="1"/>
            </p:cNvSpPr>
            <p:nvPr/>
          </p:nvSpPr>
          <p:spPr bwMode="auto">
            <a:xfrm>
              <a:off x="6257371" y="6074911"/>
              <a:ext cx="40320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i="1" dirty="0">
                  <a:solidFill>
                    <a:srgbClr val="009999"/>
                  </a:solidFill>
                  <a:latin typeface="Times New Roman"/>
                  <a:cs typeface="Times New Roman"/>
                </a:rPr>
                <a:t>B</a:t>
              </a:r>
              <a:r>
                <a:rPr lang="en-US" sz="1600" i="1" baseline="-25000" dirty="0">
                  <a:solidFill>
                    <a:srgbClr val="009999"/>
                  </a:solidFill>
                  <a:latin typeface="Times New Roman"/>
                  <a:cs typeface="Times New Roman"/>
                </a:rPr>
                <a:t>f</a:t>
              </a:r>
              <a:endParaRPr sz="1600" i="1" baseline="-25000" noProof="1">
                <a:solidFill>
                  <a:srgbClr val="009999"/>
                </a:solidFill>
                <a:latin typeface="Times New Roman"/>
                <a:cs typeface="Times New Roman"/>
              </a:endParaRPr>
            </a:p>
          </p:txBody>
        </p:sp>
        <p:grpSp>
          <p:nvGrpSpPr>
            <p:cNvPr id="46" name="Group 200"/>
            <p:cNvGrpSpPr>
              <a:grpSpLocks/>
            </p:cNvGrpSpPr>
            <p:nvPr/>
          </p:nvGrpSpPr>
          <p:grpSpPr bwMode="auto">
            <a:xfrm>
              <a:off x="7668276" y="4458784"/>
              <a:ext cx="220240" cy="338533"/>
              <a:chOff x="3373" y="2377"/>
              <a:chExt cx="192" cy="314"/>
            </a:xfrm>
          </p:grpSpPr>
          <p:sp>
            <p:nvSpPr>
              <p:cNvPr id="52" name="Rectangle 201"/>
              <p:cNvSpPr>
                <a:spLocks noChangeArrowheads="1"/>
              </p:cNvSpPr>
              <p:nvPr/>
            </p:nvSpPr>
            <p:spPr bwMode="auto">
              <a:xfrm>
                <a:off x="3373" y="2377"/>
                <a:ext cx="192" cy="3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i="1" dirty="0">
                    <a:solidFill>
                      <a:srgbClr val="0000FF"/>
                    </a:solidFill>
                    <a:latin typeface="Times New Roman"/>
                    <a:cs typeface="Times New Roman"/>
                  </a:rPr>
                  <a:t>E</a:t>
                </a:r>
                <a:endParaRPr sz="1600" i="1" noProof="1">
                  <a:solidFill>
                    <a:srgbClr val="0000FF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53" name="Line 202"/>
              <p:cNvSpPr>
                <a:spLocks noChangeShapeType="1"/>
              </p:cNvSpPr>
              <p:nvPr/>
            </p:nvSpPr>
            <p:spPr bwMode="auto">
              <a:xfrm>
                <a:off x="3465" y="2424"/>
                <a:ext cx="96" cy="0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 type="stealth" w="sm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7" name="Line 212"/>
            <p:cNvSpPr>
              <a:spLocks noChangeShapeType="1"/>
            </p:cNvSpPr>
            <p:nvPr/>
          </p:nvSpPr>
          <p:spPr bwMode="auto">
            <a:xfrm flipV="1">
              <a:off x="7245010" y="4823197"/>
              <a:ext cx="448510" cy="4107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214"/>
            <p:cNvSpPr>
              <a:spLocks noChangeArrowheads="1"/>
            </p:cNvSpPr>
            <p:nvPr/>
          </p:nvSpPr>
          <p:spPr bwMode="auto">
            <a:xfrm>
              <a:off x="7381948" y="4941168"/>
              <a:ext cx="35840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i="1" dirty="0">
                  <a:latin typeface="Times New Roman"/>
                  <a:cs typeface="Times New Roman"/>
                </a:rPr>
                <a:t>R</a:t>
              </a:r>
              <a:endParaRPr sz="1400" i="1" noProof="1">
                <a:latin typeface="Times New Roman"/>
                <a:cs typeface="Times New Roman"/>
              </a:endParaRPr>
            </a:p>
          </p:txBody>
        </p:sp>
        <p:sp>
          <p:nvSpPr>
            <p:cNvPr id="49" name="Line 215"/>
            <p:cNvSpPr>
              <a:spLocks noChangeShapeType="1"/>
            </p:cNvSpPr>
            <p:nvPr/>
          </p:nvSpPr>
          <p:spPr bwMode="auto">
            <a:xfrm>
              <a:off x="6639350" y="6317491"/>
              <a:ext cx="595336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216"/>
            <p:cNvSpPr>
              <a:spLocks noChangeArrowheads="1"/>
            </p:cNvSpPr>
            <p:nvPr/>
          </p:nvSpPr>
          <p:spPr bwMode="auto">
            <a:xfrm>
              <a:off x="8459771" y="4602180"/>
              <a:ext cx="443921" cy="207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Comic Sans MS" pitchFamily="-110" charset="0"/>
                </a:rPr>
                <a:t>beam</a:t>
              </a:r>
              <a:endParaRPr sz="1400" noProof="1">
                <a:solidFill>
                  <a:srgbClr val="FF0000"/>
                </a:solidFill>
                <a:latin typeface="Comic Sans MS" pitchFamily="-110" charset="0"/>
              </a:endParaRPr>
            </a:p>
          </p:txBody>
        </p:sp>
        <p:sp>
          <p:nvSpPr>
            <p:cNvPr id="51" name="Line 217"/>
            <p:cNvSpPr>
              <a:spLocks noChangeShapeType="1"/>
            </p:cNvSpPr>
            <p:nvPr/>
          </p:nvSpPr>
          <p:spPr bwMode="auto">
            <a:xfrm flipH="1">
              <a:off x="7801345" y="4797322"/>
              <a:ext cx="719221" cy="21562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Rectangle 167"/>
            <p:cNvSpPr>
              <a:spLocks noChangeArrowheads="1"/>
            </p:cNvSpPr>
            <p:nvPr/>
          </p:nvSpPr>
          <p:spPr bwMode="auto">
            <a:xfrm>
              <a:off x="5940152" y="2257127"/>
              <a:ext cx="115212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 smtClean="0">
                  <a:latin typeface="Comic Sans MS" pitchFamily="-110" charset="0"/>
                </a:rPr>
                <a:t> side view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78" name="Rectangle 167"/>
            <p:cNvSpPr>
              <a:spLocks noChangeArrowheads="1"/>
            </p:cNvSpPr>
            <p:nvPr/>
          </p:nvSpPr>
          <p:spPr bwMode="auto">
            <a:xfrm>
              <a:off x="6012160" y="4705980"/>
              <a:ext cx="64807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 smtClean="0">
                  <a:latin typeface="Comic Sans MS" pitchFamily="-110" charset="0"/>
                </a:rPr>
                <a:t>top</a:t>
              </a:r>
              <a:br>
                <a:rPr lang="en-US" sz="1400" dirty="0" smtClean="0">
                  <a:latin typeface="Comic Sans MS" pitchFamily="-110" charset="0"/>
                </a:rPr>
              </a:br>
              <a:r>
                <a:rPr lang="en-US" sz="1400" dirty="0" smtClean="0">
                  <a:latin typeface="Comic Sans MS" pitchFamily="-110" charset="0"/>
                </a:rPr>
                <a:t>view</a:t>
              </a:r>
              <a:endParaRPr sz="1400" noProof="1">
                <a:latin typeface="Comic Sans MS" pitchFamily="-110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779912" y="4077072"/>
            <a:ext cx="2088232" cy="2296023"/>
            <a:chOff x="3779912" y="4077072"/>
            <a:chExt cx="2088232" cy="2296023"/>
          </a:xfrm>
        </p:grpSpPr>
        <p:pic>
          <p:nvPicPr>
            <p:cNvPr id="74" name="Picture 73" descr="Picture2.png"/>
            <p:cNvPicPr>
              <a:picLocks noChangeAspect="1"/>
            </p:cNvPicPr>
            <p:nvPr/>
          </p:nvPicPr>
          <p:blipFill rotWithShape="1">
            <a:blip r:embed="rId4"/>
            <a:srcRect r="36844"/>
            <a:stretch/>
          </p:blipFill>
          <p:spPr>
            <a:xfrm>
              <a:off x="3779912" y="4077072"/>
              <a:ext cx="1974559" cy="2296023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5292080" y="5301208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time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79" name="Line 212"/>
            <p:cNvSpPr>
              <a:spLocks noChangeShapeType="1"/>
            </p:cNvSpPr>
            <p:nvPr/>
          </p:nvSpPr>
          <p:spPr bwMode="auto">
            <a:xfrm flipV="1">
              <a:off x="5580112" y="5330168"/>
              <a:ext cx="160478" cy="430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212"/>
            <p:cNvSpPr>
              <a:spLocks noChangeShapeType="1"/>
            </p:cNvSpPr>
            <p:nvPr/>
          </p:nvSpPr>
          <p:spPr bwMode="auto">
            <a:xfrm>
              <a:off x="5580112" y="5283010"/>
              <a:ext cx="162000" cy="43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401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 smtClean="0"/>
              <a:t>Summary: Relativity + Energy </a:t>
            </a:r>
            <a:r>
              <a:rPr lang="en-US" dirty="0"/>
              <a:t>Gain</a:t>
            </a:r>
            <a:endParaRPr lang="fr-FR" dirty="0"/>
          </a:p>
        </p:txBody>
      </p:sp>
      <p:sp>
        <p:nvSpPr>
          <p:cNvPr id="23567" name="Text Box 3"/>
          <p:cNvSpPr txBox="1">
            <a:spLocks noChangeArrowheads="1"/>
          </p:cNvSpPr>
          <p:nvPr/>
        </p:nvSpPr>
        <p:spPr bwMode="auto">
          <a:xfrm>
            <a:off x="5105400" y="1905000"/>
            <a:ext cx="3657600" cy="44958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noAutofit/>
          </a:bodyPr>
          <a:lstStyle/>
          <a:p>
            <a:r>
              <a:rPr lang="fr-FR" sz="1800" dirty="0">
                <a:solidFill>
                  <a:srgbClr val="FF3300"/>
                </a:solidFill>
              </a:rPr>
              <a:t>RF </a:t>
            </a:r>
            <a:r>
              <a:rPr lang="fr-FR" sz="1800" dirty="0" err="1">
                <a:solidFill>
                  <a:srgbClr val="FF3300"/>
                </a:solidFill>
              </a:rPr>
              <a:t>Acceleration</a:t>
            </a:r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r>
              <a:rPr lang="fr-FR" sz="1600" b="1" dirty="0">
                <a:solidFill>
                  <a:srgbClr val="006600"/>
                </a:solidFill>
              </a:rPr>
              <a:t>(</a:t>
            </a:r>
            <a:r>
              <a:rPr lang="fr-FR" sz="1600" b="1" dirty="0" err="1">
                <a:solidFill>
                  <a:srgbClr val="006600"/>
                </a:solidFill>
              </a:rPr>
              <a:t>neglecting</a:t>
            </a:r>
            <a:r>
              <a:rPr lang="fr-FR" sz="1600" b="1" dirty="0">
                <a:solidFill>
                  <a:srgbClr val="006600"/>
                </a:solidFill>
              </a:rPr>
              <a:t> transit time factor</a:t>
            </a:r>
            <a:r>
              <a:rPr lang="fr-FR" sz="1600" b="1" dirty="0" smtClean="0">
                <a:solidFill>
                  <a:srgbClr val="006600"/>
                </a:solidFill>
              </a:rPr>
              <a:t>)</a:t>
            </a:r>
          </a:p>
          <a:p>
            <a:endParaRPr lang="en-US" sz="1600" dirty="0" smtClean="0"/>
          </a:p>
          <a:p>
            <a:r>
              <a:rPr lang="en-US" sz="1600" dirty="0" smtClean="0"/>
              <a:t>The field will change during the passage of the particle through the cavity</a:t>
            </a:r>
            <a:br>
              <a:rPr lang="en-US" sz="1600" dirty="0" smtClean="0"/>
            </a:br>
            <a:r>
              <a:rPr lang="en-US" sz="1600" dirty="0" smtClean="0"/>
              <a:t>=&gt; effective energy gain is lower</a:t>
            </a:r>
          </a:p>
          <a:p>
            <a:endParaRPr lang="fr-FR" sz="1600" b="1" dirty="0">
              <a:solidFill>
                <a:srgbClr val="006600"/>
              </a:solidFill>
            </a:endParaRPr>
          </a:p>
        </p:txBody>
      </p:sp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228600" y="1197488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fr-FR" sz="1800" dirty="0" err="1">
                <a:solidFill>
                  <a:srgbClr val="FF3300"/>
                </a:solidFill>
              </a:rPr>
              <a:t>Newton-Lorentz</a:t>
            </a:r>
            <a:r>
              <a:rPr lang="en-US" sz="1800" dirty="0">
                <a:solidFill>
                  <a:srgbClr val="FF3300"/>
                </a:solidFill>
              </a:rPr>
              <a:t> Force</a:t>
            </a:r>
            <a:r>
              <a:rPr lang="fr-FR" sz="1800" dirty="0">
                <a:solidFill>
                  <a:srgbClr val="FF3300"/>
                </a:solidFill>
              </a:rPr>
              <a:t>                                           </a:t>
            </a:r>
            <a:endParaRPr lang="fr-FR" dirty="0">
              <a:latin typeface="Times New Roman" charset="0"/>
            </a:endParaRPr>
          </a:p>
        </p:txBody>
      </p:sp>
      <p:sp>
        <p:nvSpPr>
          <p:cNvPr id="23569" name="Text Box 16"/>
          <p:cNvSpPr txBox="1">
            <a:spLocks noChangeArrowheads="1"/>
          </p:cNvSpPr>
          <p:nvPr/>
        </p:nvSpPr>
        <p:spPr bwMode="auto">
          <a:xfrm>
            <a:off x="304800" y="1905000"/>
            <a:ext cx="4670425" cy="44958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noAutofit/>
          </a:bodyPr>
          <a:lstStyle/>
          <a:p>
            <a:r>
              <a:rPr lang="en-US" sz="1800" dirty="0" err="1">
                <a:solidFill>
                  <a:srgbClr val="FF3300"/>
                </a:solidFill>
              </a:rPr>
              <a:t>Relativistics</a:t>
            </a:r>
            <a:r>
              <a:rPr lang="en-US" sz="1800" dirty="0">
                <a:solidFill>
                  <a:srgbClr val="FF3300"/>
                </a:solidFill>
              </a:rPr>
              <a:t> Dynamics</a:t>
            </a:r>
            <a:endParaRPr lang="fr-FR" sz="1800" dirty="0" smtClean="0">
              <a:solidFill>
                <a:srgbClr val="FF3300"/>
              </a:solidFill>
            </a:endParaRPr>
          </a:p>
          <a:p>
            <a:endParaRPr lang="fr-FR" sz="1800" dirty="0" smtClean="0">
              <a:solidFill>
                <a:srgbClr val="FF3300"/>
              </a:solidFill>
            </a:endParaRPr>
          </a:p>
          <a:p>
            <a:endParaRPr lang="fr-FR" sz="1800" dirty="0" smtClean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sz="1800" dirty="0">
              <a:solidFill>
                <a:srgbClr val="FF3300"/>
              </a:solidFill>
            </a:endParaRPr>
          </a:p>
          <a:p>
            <a:r>
              <a:rPr lang="fr-FR" sz="1800" dirty="0">
                <a:solidFill>
                  <a:srgbClr val="FF3300"/>
                </a:solidFill>
              </a:rPr>
              <a:t>                </a:t>
            </a:r>
          </a:p>
          <a:p>
            <a:endParaRPr lang="fr-FR" sz="1800" dirty="0">
              <a:solidFill>
                <a:srgbClr val="FF3300"/>
              </a:solidFill>
            </a:endParaRPr>
          </a:p>
          <a:p>
            <a:endParaRPr lang="fr-FR" dirty="0">
              <a:latin typeface="Times New Roman" charset="0"/>
            </a:endParaRPr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457200" y="4046537"/>
          <a:ext cx="1714500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718" name="Equation" r:id="rId4" imgW="838080" imgH="241200" progId="Equation.3">
                  <p:embed/>
                </p:oleObj>
              </mc:Choice>
              <mc:Fallback>
                <p:oleObj name="Equation" r:id="rId4" imgW="83808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046537"/>
                        <a:ext cx="1714500" cy="493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3581400" y="4144962"/>
          <a:ext cx="1200150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719" name="Equation" r:id="rId6" imgW="571320" imgH="203040" progId="Equation.3">
                  <p:embed/>
                </p:oleObj>
              </mc:Choice>
              <mc:Fallback>
                <p:oleObj name="Equation" r:id="rId6" imgW="57132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4144962"/>
                        <a:ext cx="1200150" cy="427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70" name="Line 25"/>
          <p:cNvSpPr>
            <a:spLocks noChangeShapeType="1"/>
          </p:cNvSpPr>
          <p:nvPr/>
        </p:nvSpPr>
        <p:spPr bwMode="auto">
          <a:xfrm>
            <a:off x="2590800" y="4373562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457200" y="4724526"/>
          <a:ext cx="2436812" cy="761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720" name="Equation" r:id="rId8" imgW="1257300" imgH="393700" progId="Equation.DSMT4">
                  <p:embed/>
                </p:oleObj>
              </mc:Choice>
              <mc:Fallback>
                <p:oleObj name="Equation" r:id="rId8" imgW="1257300" imgH="3937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724526"/>
                        <a:ext cx="2436812" cy="7618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457200" y="5829300"/>
          <a:ext cx="2286000" cy="439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721" name="Equation" r:id="rId10" imgW="1054100" imgH="203200" progId="Equation.DSMT4">
                  <p:embed/>
                </p:oleObj>
              </mc:Choice>
              <mc:Fallback>
                <p:oleObj name="Equation" r:id="rId10" imgW="1054100" imgH="2032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829300"/>
                        <a:ext cx="2286000" cy="4399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3327400" y="5765800"/>
          <a:ext cx="16510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722" name="Equation" r:id="rId12" imgW="825500" imgH="279400" progId="Equation.DSMT4">
                  <p:embed/>
                </p:oleObj>
              </mc:Choice>
              <mc:Fallback>
                <p:oleObj name="Equation" r:id="rId12" imgW="825500" imgH="2794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7400" y="5765800"/>
                        <a:ext cx="16510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71" name="Line 30"/>
          <p:cNvSpPr>
            <a:spLocks noChangeShapeType="1"/>
          </p:cNvSpPr>
          <p:nvPr/>
        </p:nvSpPr>
        <p:spPr bwMode="auto">
          <a:xfrm>
            <a:off x="2971800" y="60579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5257800" y="2456374"/>
          <a:ext cx="3373438" cy="5233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723" name="Equation" r:id="rId14" imgW="1638300" imgH="254000" progId="Equation.DSMT4">
                  <p:embed/>
                </p:oleObj>
              </mc:Choice>
              <mc:Fallback>
                <p:oleObj name="Equation" r:id="rId14" imgW="1638300" imgH="25400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2456374"/>
                        <a:ext cx="3373438" cy="5233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2" name="Object 10"/>
          <p:cNvGraphicFramePr>
            <a:graphicFrameLocks noChangeAspect="1"/>
          </p:cNvGraphicFramePr>
          <p:nvPr/>
        </p:nvGraphicFramePr>
        <p:xfrm>
          <a:off x="5334001" y="3212788"/>
          <a:ext cx="1529330" cy="52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724" name="Equation" r:id="rId16" imgW="673100" imgH="241300" progId="Equation.DSMT4">
                  <p:embed/>
                </p:oleObj>
              </mc:Choice>
              <mc:Fallback>
                <p:oleObj name="Equation" r:id="rId16" imgW="673100" imgH="24130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1" y="3212788"/>
                        <a:ext cx="1529330" cy="521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3" name="Object 11"/>
          <p:cNvGraphicFramePr>
            <a:graphicFrameLocks noChangeAspect="1"/>
          </p:cNvGraphicFramePr>
          <p:nvPr/>
        </p:nvGraphicFramePr>
        <p:xfrm>
          <a:off x="5346700" y="3962400"/>
          <a:ext cx="1573213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725" name="Equation" r:id="rId18" imgW="749160" imgH="241200" progId="Equation.3">
                  <p:embed/>
                </p:oleObj>
              </mc:Choice>
              <mc:Fallback>
                <p:oleObj name="Equation" r:id="rId18" imgW="749160" imgH="2412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6700" y="3962400"/>
                        <a:ext cx="1573213" cy="506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72" name="Object 20"/>
          <p:cNvGraphicFramePr>
            <a:graphicFrameLocks noChangeAspect="1"/>
          </p:cNvGraphicFramePr>
          <p:nvPr/>
        </p:nvGraphicFramePr>
        <p:xfrm>
          <a:off x="2908300" y="1012826"/>
          <a:ext cx="2654300" cy="754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726" name="Equation" r:id="rId20" imgW="1384300" imgH="393700" progId="Equation.DSMT4">
                  <p:embed/>
                </p:oleObj>
              </mc:Choice>
              <mc:Fallback>
                <p:oleObj name="Equation" r:id="rId20" imgW="1384300" imgH="393700" progId="Equation.DSMT4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8300" y="1012826"/>
                        <a:ext cx="2654300" cy="7545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6172200" y="1126992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> term always perpendicular to motion =&gt; no acceleration</a:t>
            </a:r>
            <a:endParaRPr lang="en-GB" sz="1400" dirty="0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457199" y="3276600"/>
          <a:ext cx="338475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727" name="Equation" r:id="rId22" imgW="1943100" imgH="393700" progId="Equation.DSMT4">
                  <p:embed/>
                </p:oleObj>
              </mc:Choice>
              <mc:Fallback>
                <p:oleObj name="Equation" r:id="rId22" imgW="1943100" imgH="393700" progId="Equation.DSMT4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199" y="3276600"/>
                        <a:ext cx="3384755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3"/>
          <p:cNvGraphicFramePr>
            <a:graphicFrameLocks noChangeAspect="1"/>
          </p:cNvGraphicFramePr>
          <p:nvPr/>
        </p:nvGraphicFramePr>
        <p:xfrm>
          <a:off x="457200" y="2362200"/>
          <a:ext cx="1676400" cy="766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728" name="Equation" r:id="rId24" imgW="1028520" imgH="469800" progId="Equation.DSMT4">
                  <p:embed/>
                </p:oleObj>
              </mc:Choice>
              <mc:Fallback>
                <p:oleObj name="Equation" r:id="rId24" imgW="1028520" imgH="469800" progId="Equation.DSMT4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362200"/>
                        <a:ext cx="1676400" cy="7663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"/>
          <p:cNvGraphicFramePr>
            <a:graphicFrameLocks noChangeAspect="1"/>
          </p:cNvGraphicFramePr>
          <p:nvPr/>
        </p:nvGraphicFramePr>
        <p:xfrm>
          <a:off x="2590800" y="2438400"/>
          <a:ext cx="2286000" cy="697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729" name="Equation" r:id="rId26" imgW="1498600" imgH="457200" progId="Equation.DSMT4">
                  <p:embed/>
                </p:oleObj>
              </mc:Choice>
              <mc:Fallback>
                <p:oleObj name="Equation" r:id="rId26" imgW="1498600" imgH="457200" progId="Equation.DSMT4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438400"/>
                        <a:ext cx="2286000" cy="6973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04" name="Group 90"/>
          <p:cNvGrpSpPr>
            <a:grpSpLocks/>
          </p:cNvGrpSpPr>
          <p:nvPr/>
        </p:nvGrpSpPr>
        <p:grpSpPr bwMode="auto">
          <a:xfrm>
            <a:off x="155331" y="1047403"/>
            <a:ext cx="8988669" cy="4789488"/>
            <a:chOff x="106" y="718"/>
            <a:chExt cx="6134" cy="3017"/>
          </a:xfrm>
        </p:grpSpPr>
        <p:sp>
          <p:nvSpPr>
            <p:cNvPr id="29723" name="Rectangle 3"/>
            <p:cNvSpPr>
              <a:spLocks noChangeArrowheads="1"/>
            </p:cNvSpPr>
            <p:nvPr/>
          </p:nvSpPr>
          <p:spPr bwMode="auto">
            <a:xfrm>
              <a:off x="108" y="718"/>
              <a:ext cx="6132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457200" indent="-457200">
                <a:buFontTx/>
                <a:buAutoNum type="arabicPeriod"/>
              </a:pPr>
              <a:r>
                <a:rPr lang="en-US" sz="1600" dirty="0">
                  <a:latin typeface="Comic Sans MS" pitchFamily="-110" charset="0"/>
                </a:rPr>
                <a:t>For </a:t>
              </a:r>
              <a:r>
                <a:rPr lang="en-US" sz="1600" dirty="0">
                  <a:solidFill>
                    <a:srgbClr val="FF3300"/>
                  </a:solidFill>
                  <a:latin typeface="Comic Sans MS" pitchFamily="-110" charset="0"/>
                </a:rPr>
                <a:t>circular accelerators</a:t>
              </a:r>
              <a:r>
                <a:rPr lang="en-US" sz="1600" dirty="0">
                  <a:latin typeface="Comic Sans MS" pitchFamily="-110" charset="0"/>
                </a:rPr>
                <a:t>, the origin of time is taken at the </a:t>
              </a:r>
              <a:r>
                <a:rPr lang="en-US" sz="1600" dirty="0">
                  <a:solidFill>
                    <a:srgbClr val="0000FF"/>
                  </a:solidFill>
                  <a:latin typeface="Comic Sans MS" pitchFamily="-110" charset="0"/>
                </a:rPr>
                <a:t>zero crossing</a:t>
              </a:r>
              <a:r>
                <a:rPr lang="en-US" sz="1600" dirty="0">
                  <a:latin typeface="Comic Sans MS" pitchFamily="-110" charset="0"/>
                </a:rPr>
                <a:t> of the RF voltage with positive slope</a:t>
              </a:r>
            </a:p>
          </p:txBody>
        </p:sp>
        <p:sp>
          <p:nvSpPr>
            <p:cNvPr id="29724" name="Rectangle 83"/>
            <p:cNvSpPr>
              <a:spLocks noChangeArrowheads="1"/>
            </p:cNvSpPr>
            <p:nvPr/>
          </p:nvSpPr>
          <p:spPr bwMode="auto">
            <a:xfrm>
              <a:off x="106" y="1558"/>
              <a:ext cx="1943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Time t= 0 chosen such that: </a:t>
              </a:r>
              <a:endParaRPr sz="1600" noProof="1">
                <a:latin typeface="Comic Sans MS" pitchFamily="-110" charset="0"/>
              </a:endParaRPr>
            </a:p>
          </p:txBody>
        </p:sp>
        <p:grpSp>
          <p:nvGrpSpPr>
            <p:cNvPr id="29725" name="Group 87"/>
            <p:cNvGrpSpPr>
              <a:grpSpLocks/>
            </p:cNvGrpSpPr>
            <p:nvPr/>
          </p:nvGrpSpPr>
          <p:grpSpPr bwMode="auto">
            <a:xfrm>
              <a:off x="547" y="1945"/>
              <a:ext cx="2597" cy="1790"/>
              <a:chOff x="547" y="1945"/>
              <a:chExt cx="2597" cy="1790"/>
            </a:xfrm>
          </p:grpSpPr>
          <p:sp>
            <p:nvSpPr>
              <p:cNvPr id="29726" name="Rectangle 65"/>
              <p:cNvSpPr>
                <a:spLocks noChangeArrowheads="1"/>
              </p:cNvSpPr>
              <p:nvPr/>
            </p:nvSpPr>
            <p:spPr bwMode="auto">
              <a:xfrm>
                <a:off x="838" y="1945"/>
                <a:ext cx="189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>
                    <a:latin typeface="Comic Sans MS" pitchFamily="-110" charset="0"/>
                  </a:rPr>
                  <a:t>1</a:t>
                </a:r>
                <a:endParaRPr sz="1600" noProof="1">
                  <a:latin typeface="Comic Sans MS" pitchFamily="-110" charset="0"/>
                </a:endParaRPr>
              </a:p>
            </p:txBody>
          </p:sp>
          <p:sp>
            <p:nvSpPr>
              <p:cNvPr id="29727" name="Line 56"/>
              <p:cNvSpPr>
                <a:spLocks noChangeShapeType="1"/>
              </p:cNvSpPr>
              <p:nvPr/>
            </p:nvSpPr>
            <p:spPr bwMode="auto">
              <a:xfrm>
                <a:off x="1645" y="2051"/>
                <a:ext cx="0" cy="13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9728" name="Group 36"/>
              <p:cNvGrpSpPr>
                <a:grpSpLocks/>
              </p:cNvGrpSpPr>
              <p:nvPr/>
            </p:nvGrpSpPr>
            <p:grpSpPr bwMode="auto">
              <a:xfrm>
                <a:off x="848" y="2328"/>
                <a:ext cx="1585" cy="952"/>
                <a:chOff x="450" y="2259"/>
                <a:chExt cx="1782" cy="1137"/>
              </a:xfrm>
            </p:grpSpPr>
            <p:grpSp>
              <p:nvGrpSpPr>
                <p:cNvPr id="29736" name="Group 35"/>
                <p:cNvGrpSpPr>
                  <a:grpSpLocks/>
                </p:cNvGrpSpPr>
                <p:nvPr/>
              </p:nvGrpSpPr>
              <p:grpSpPr bwMode="auto">
                <a:xfrm>
                  <a:off x="1341" y="2259"/>
                  <a:ext cx="891" cy="569"/>
                  <a:chOff x="1392" y="2256"/>
                  <a:chExt cx="891" cy="569"/>
                </a:xfrm>
              </p:grpSpPr>
              <p:sp>
                <p:nvSpPr>
                  <p:cNvPr id="29740" name="Freeform 30"/>
                  <p:cNvSpPr>
                    <a:spLocks/>
                  </p:cNvSpPr>
                  <p:nvPr/>
                </p:nvSpPr>
                <p:spPr bwMode="auto">
                  <a:xfrm flipV="1">
                    <a:off x="1392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741" name="Freeform 31"/>
                  <p:cNvSpPr>
                    <a:spLocks/>
                  </p:cNvSpPr>
                  <p:nvPr/>
                </p:nvSpPr>
                <p:spPr bwMode="auto">
                  <a:xfrm flipH="1" flipV="1">
                    <a:off x="1824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9737" name="Group 34"/>
                <p:cNvGrpSpPr>
                  <a:grpSpLocks/>
                </p:cNvGrpSpPr>
                <p:nvPr/>
              </p:nvGrpSpPr>
              <p:grpSpPr bwMode="auto">
                <a:xfrm>
                  <a:off x="450" y="2827"/>
                  <a:ext cx="891" cy="569"/>
                  <a:chOff x="480" y="2832"/>
                  <a:chExt cx="891" cy="569"/>
                </a:xfrm>
              </p:grpSpPr>
              <p:sp>
                <p:nvSpPr>
                  <p:cNvPr id="29738" name="Freeform 32"/>
                  <p:cNvSpPr>
                    <a:spLocks/>
                  </p:cNvSpPr>
                  <p:nvPr/>
                </p:nvSpPr>
                <p:spPr bwMode="auto">
                  <a:xfrm>
                    <a:off x="480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739" name="Freeform 33"/>
                  <p:cNvSpPr>
                    <a:spLocks/>
                  </p:cNvSpPr>
                  <p:nvPr/>
                </p:nvSpPr>
                <p:spPr bwMode="auto">
                  <a:xfrm flipH="1">
                    <a:off x="912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29729" name="Line 37"/>
              <p:cNvSpPr>
                <a:spLocks noChangeShapeType="1"/>
              </p:cNvSpPr>
              <p:nvPr/>
            </p:nvSpPr>
            <p:spPr bwMode="auto">
              <a:xfrm>
                <a:off x="547" y="2804"/>
                <a:ext cx="216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0" name="Freeform 57"/>
              <p:cNvSpPr>
                <a:spLocks/>
              </p:cNvSpPr>
              <p:nvPr/>
            </p:nvSpPr>
            <p:spPr bwMode="auto">
              <a:xfrm>
                <a:off x="2433" y="2804"/>
                <a:ext cx="162" cy="336"/>
              </a:xfrm>
              <a:custGeom>
                <a:avLst/>
                <a:gdLst>
                  <a:gd name="T0" fmla="*/ 0 w 126"/>
                  <a:gd name="T1" fmla="*/ 0 h 326"/>
                  <a:gd name="T2" fmla="*/ 62 w 126"/>
                  <a:gd name="T3" fmla="*/ 180 h 326"/>
                  <a:gd name="T4" fmla="*/ 126 w 126"/>
                  <a:gd name="T5" fmla="*/ 326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0" y="0"/>
                    </a:moveTo>
                    <a:cubicBezTo>
                      <a:pt x="10" y="29"/>
                      <a:pt x="41" y="126"/>
                      <a:pt x="62" y="180"/>
                    </a:cubicBezTo>
                    <a:cubicBezTo>
                      <a:pt x="84" y="235"/>
                      <a:pt x="115" y="302"/>
                      <a:pt x="126" y="32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1" name="Freeform 58"/>
              <p:cNvSpPr>
                <a:spLocks/>
              </p:cNvSpPr>
              <p:nvPr/>
            </p:nvSpPr>
            <p:spPr bwMode="auto">
              <a:xfrm>
                <a:off x="687" y="2468"/>
                <a:ext cx="163" cy="336"/>
              </a:xfrm>
              <a:custGeom>
                <a:avLst/>
                <a:gdLst>
                  <a:gd name="T0" fmla="*/ 126 w 126"/>
                  <a:gd name="T1" fmla="*/ 326 h 326"/>
                  <a:gd name="T2" fmla="*/ 64 w 126"/>
                  <a:gd name="T3" fmla="*/ 146 h 326"/>
                  <a:gd name="T4" fmla="*/ 0 w 126"/>
                  <a:gd name="T5" fmla="*/ 0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126" y="326"/>
                    </a:moveTo>
                    <a:cubicBezTo>
                      <a:pt x="116" y="297"/>
                      <a:pt x="85" y="200"/>
                      <a:pt x="64" y="146"/>
                    </a:cubicBezTo>
                    <a:cubicBezTo>
                      <a:pt x="42" y="91"/>
                      <a:pt x="11" y="2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2" name="Line 69"/>
              <p:cNvSpPr>
                <a:spLocks noChangeShapeType="1"/>
              </p:cNvSpPr>
              <p:nvPr/>
            </p:nvSpPr>
            <p:spPr bwMode="auto">
              <a:xfrm>
                <a:off x="1865" y="2432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lg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3" name="Rectangle 71"/>
              <p:cNvSpPr>
                <a:spLocks noChangeArrowheads="1"/>
              </p:cNvSpPr>
              <p:nvPr/>
            </p:nvSpPr>
            <p:spPr bwMode="auto">
              <a:xfrm>
                <a:off x="1745" y="2816"/>
                <a:ext cx="26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latin typeface="Symbol" pitchFamily="-110" charset="2"/>
                  </a:rPr>
                  <a:t>f</a:t>
                </a:r>
                <a:r>
                  <a:rPr lang="en-US" sz="1800" baseline="-25000">
                    <a:latin typeface="Symbol" pitchFamily="-110" charset="2"/>
                  </a:rPr>
                  <a:t>1</a:t>
                </a:r>
                <a:endParaRPr sz="1800" baseline="-25000" noProof="1">
                  <a:latin typeface="Symbol" pitchFamily="-110" charset="2"/>
                </a:endParaRPr>
              </a:p>
            </p:txBody>
          </p:sp>
          <p:sp>
            <p:nvSpPr>
              <p:cNvPr id="29734" name="Line 73"/>
              <p:cNvSpPr>
                <a:spLocks noChangeShapeType="1"/>
              </p:cNvSpPr>
              <p:nvPr/>
            </p:nvSpPr>
            <p:spPr bwMode="auto">
              <a:xfrm flipV="1">
                <a:off x="1645" y="2803"/>
                <a:ext cx="22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med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5" name="Oval 77"/>
              <p:cNvSpPr>
                <a:spLocks noChangeArrowheads="1"/>
              </p:cNvSpPr>
              <p:nvPr/>
            </p:nvSpPr>
            <p:spPr bwMode="auto">
              <a:xfrm flipH="1">
                <a:off x="1830" y="2377"/>
                <a:ext cx="70" cy="71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aphicFrame>
            <p:nvGraphicFramePr>
              <p:cNvPr id="29701" name="Object 5"/>
              <p:cNvGraphicFramePr>
                <a:graphicFrameLocks noChangeAspect="1"/>
              </p:cNvGraphicFramePr>
              <p:nvPr/>
            </p:nvGraphicFramePr>
            <p:xfrm>
              <a:off x="2492" y="2554"/>
              <a:ext cx="652" cy="2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9683" name="Equation" r:id="rId3" imgW="583920" imgH="215640" progId="Equation.3">
                      <p:embed/>
                    </p:oleObj>
                  </mc:Choice>
                  <mc:Fallback>
                    <p:oleObj name="Equation" r:id="rId3" imgW="58392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92" y="2554"/>
                            <a:ext cx="652" cy="24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702" name="Objec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66277507"/>
                  </p:ext>
                </p:extLst>
              </p:nvPr>
            </p:nvGraphicFramePr>
            <p:xfrm>
              <a:off x="890" y="3430"/>
              <a:ext cx="1576" cy="30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9684" name="Equation" r:id="rId5" imgW="1244600" imgH="241300" progId="Equation.3">
                      <p:embed/>
                    </p:oleObj>
                  </mc:Choice>
                  <mc:Fallback>
                    <p:oleObj name="Equation" r:id="rId5" imgW="1244600" imgH="2413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90" y="3430"/>
                            <a:ext cx="1576" cy="30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703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87131354"/>
                  </p:ext>
                </p:extLst>
              </p:nvPr>
            </p:nvGraphicFramePr>
            <p:xfrm>
              <a:off x="1405" y="1952"/>
              <a:ext cx="203" cy="22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9685" name="Equation" r:id="rId7" imgW="177800" imgH="203200" progId="Equation.3">
                      <p:embed/>
                    </p:oleObj>
                  </mc:Choice>
                  <mc:Fallback>
                    <p:oleObj name="Equation" r:id="rId7" imgW="177800" imgH="203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05" y="1952"/>
                            <a:ext cx="203" cy="22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7" name="Group 91"/>
          <p:cNvGrpSpPr>
            <a:grpSpLocks/>
          </p:cNvGrpSpPr>
          <p:nvPr/>
        </p:nvGrpSpPr>
        <p:grpSpPr bwMode="auto">
          <a:xfrm>
            <a:off x="158262" y="1700808"/>
            <a:ext cx="8985738" cy="4106863"/>
            <a:chOff x="108" y="1148"/>
            <a:chExt cx="6132" cy="2587"/>
          </a:xfrm>
        </p:grpSpPr>
        <p:grpSp>
          <p:nvGrpSpPr>
            <p:cNvPr id="29706" name="Group 88"/>
            <p:cNvGrpSpPr>
              <a:grpSpLocks/>
            </p:cNvGrpSpPr>
            <p:nvPr/>
          </p:nvGrpSpPr>
          <p:grpSpPr bwMode="auto">
            <a:xfrm>
              <a:off x="3269" y="1945"/>
              <a:ext cx="2551" cy="1790"/>
              <a:chOff x="3269" y="1945"/>
              <a:chExt cx="2551" cy="1790"/>
            </a:xfrm>
          </p:grpSpPr>
          <p:sp>
            <p:nvSpPr>
              <p:cNvPr id="29708" name="Rectangle 66"/>
              <p:cNvSpPr>
                <a:spLocks noChangeArrowheads="1"/>
              </p:cNvSpPr>
              <p:nvPr/>
            </p:nvSpPr>
            <p:spPr bwMode="auto">
              <a:xfrm>
                <a:off x="3701" y="1945"/>
                <a:ext cx="211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>
                    <a:latin typeface="Comic Sans MS" pitchFamily="-110" charset="0"/>
                  </a:rPr>
                  <a:t>2</a:t>
                </a:r>
                <a:endParaRPr sz="1600" noProof="1">
                  <a:latin typeface="Comic Sans MS" pitchFamily="-110" charset="0"/>
                </a:endParaRPr>
              </a:p>
            </p:txBody>
          </p:sp>
          <p:sp>
            <p:nvSpPr>
              <p:cNvPr id="29709" name="Line 45"/>
              <p:cNvSpPr>
                <a:spLocks noChangeShapeType="1"/>
              </p:cNvSpPr>
              <p:nvPr/>
            </p:nvSpPr>
            <p:spPr bwMode="auto">
              <a:xfrm>
                <a:off x="3269" y="2804"/>
                <a:ext cx="21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0" name="Line 47"/>
              <p:cNvSpPr>
                <a:spLocks noChangeShapeType="1"/>
              </p:cNvSpPr>
              <p:nvPr/>
            </p:nvSpPr>
            <p:spPr bwMode="auto">
              <a:xfrm>
                <a:off x="4376" y="2052"/>
                <a:ext cx="0" cy="13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9711" name="Group 39"/>
              <p:cNvGrpSpPr>
                <a:grpSpLocks/>
              </p:cNvGrpSpPr>
              <p:nvPr/>
            </p:nvGrpSpPr>
            <p:grpSpPr bwMode="auto">
              <a:xfrm>
                <a:off x="3992" y="2329"/>
                <a:ext cx="792" cy="476"/>
                <a:chOff x="1392" y="2256"/>
                <a:chExt cx="891" cy="569"/>
              </a:xfrm>
            </p:grpSpPr>
            <p:sp>
              <p:nvSpPr>
                <p:cNvPr id="29720" name="Freeform 40"/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721" name="Freeform 41"/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9712" name="Freeform 44"/>
              <p:cNvSpPr>
                <a:spLocks/>
              </p:cNvSpPr>
              <p:nvPr/>
            </p:nvSpPr>
            <p:spPr bwMode="auto">
              <a:xfrm flipH="1">
                <a:off x="3583" y="2805"/>
                <a:ext cx="409" cy="476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3" name="Freeform 53"/>
              <p:cNvSpPr>
                <a:spLocks/>
              </p:cNvSpPr>
              <p:nvPr/>
            </p:nvSpPr>
            <p:spPr bwMode="auto">
              <a:xfrm>
                <a:off x="4784" y="2805"/>
                <a:ext cx="408" cy="476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4" name="Freeform 59"/>
              <p:cNvSpPr>
                <a:spLocks/>
              </p:cNvSpPr>
              <p:nvPr/>
            </p:nvSpPr>
            <p:spPr bwMode="auto">
              <a:xfrm>
                <a:off x="3337" y="3141"/>
                <a:ext cx="246" cy="140"/>
              </a:xfrm>
              <a:custGeom>
                <a:avLst/>
                <a:gdLst>
                  <a:gd name="T0" fmla="*/ 0 w 191"/>
                  <a:gd name="T1" fmla="*/ 0 h 136"/>
                  <a:gd name="T2" fmla="*/ 77 w 191"/>
                  <a:gd name="T3" fmla="*/ 95 h 136"/>
                  <a:gd name="T4" fmla="*/ 143 w 191"/>
                  <a:gd name="T5" fmla="*/ 130 h 136"/>
                  <a:gd name="T6" fmla="*/ 191 w 191"/>
                  <a:gd name="T7" fmla="*/ 134 h 1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1"/>
                  <a:gd name="T13" fmla="*/ 0 h 136"/>
                  <a:gd name="T14" fmla="*/ 191 w 191"/>
                  <a:gd name="T15" fmla="*/ 136 h 1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1" h="136">
                    <a:moveTo>
                      <a:pt x="0" y="0"/>
                    </a:moveTo>
                    <a:cubicBezTo>
                      <a:pt x="13" y="16"/>
                      <a:pt x="54" y="74"/>
                      <a:pt x="77" y="95"/>
                    </a:cubicBezTo>
                    <a:cubicBezTo>
                      <a:pt x="101" y="117"/>
                      <a:pt x="125" y="123"/>
                      <a:pt x="143" y="130"/>
                    </a:cubicBezTo>
                    <a:cubicBezTo>
                      <a:pt x="162" y="136"/>
                      <a:pt x="181" y="134"/>
                      <a:pt x="191" y="13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5" name="Freeform 61"/>
              <p:cNvSpPr>
                <a:spLocks/>
              </p:cNvSpPr>
              <p:nvPr/>
            </p:nvSpPr>
            <p:spPr bwMode="auto">
              <a:xfrm>
                <a:off x="5168" y="3141"/>
                <a:ext cx="246" cy="140"/>
              </a:xfrm>
              <a:custGeom>
                <a:avLst/>
                <a:gdLst>
                  <a:gd name="T0" fmla="*/ 191 w 191"/>
                  <a:gd name="T1" fmla="*/ 0 h 136"/>
                  <a:gd name="T2" fmla="*/ 114 w 191"/>
                  <a:gd name="T3" fmla="*/ 95 h 136"/>
                  <a:gd name="T4" fmla="*/ 48 w 191"/>
                  <a:gd name="T5" fmla="*/ 130 h 136"/>
                  <a:gd name="T6" fmla="*/ 0 w 191"/>
                  <a:gd name="T7" fmla="*/ 134 h 1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1"/>
                  <a:gd name="T13" fmla="*/ 0 h 136"/>
                  <a:gd name="T14" fmla="*/ 191 w 191"/>
                  <a:gd name="T15" fmla="*/ 136 h 1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1" h="136">
                    <a:moveTo>
                      <a:pt x="191" y="0"/>
                    </a:moveTo>
                    <a:cubicBezTo>
                      <a:pt x="178" y="16"/>
                      <a:pt x="137" y="74"/>
                      <a:pt x="114" y="95"/>
                    </a:cubicBezTo>
                    <a:cubicBezTo>
                      <a:pt x="90" y="117"/>
                      <a:pt x="66" y="123"/>
                      <a:pt x="48" y="130"/>
                    </a:cubicBezTo>
                    <a:cubicBezTo>
                      <a:pt x="29" y="136"/>
                      <a:pt x="10" y="134"/>
                      <a:pt x="0" y="13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6" name="Line 70"/>
              <p:cNvSpPr>
                <a:spLocks noChangeShapeType="1"/>
              </p:cNvSpPr>
              <p:nvPr/>
            </p:nvSpPr>
            <p:spPr bwMode="auto">
              <a:xfrm>
                <a:off x="4220" y="2433"/>
                <a:ext cx="0" cy="364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lg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7" name="Rectangle 72"/>
              <p:cNvSpPr>
                <a:spLocks noChangeArrowheads="1"/>
              </p:cNvSpPr>
              <p:nvPr/>
            </p:nvSpPr>
            <p:spPr bwMode="auto">
              <a:xfrm>
                <a:off x="4087" y="2816"/>
                <a:ext cx="26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latin typeface="Symbol" pitchFamily="-110" charset="2"/>
                  </a:rPr>
                  <a:t>f</a:t>
                </a:r>
                <a:r>
                  <a:rPr lang="en-US" sz="1800" baseline="-25000">
                    <a:latin typeface="Symbol" pitchFamily="-110" charset="2"/>
                  </a:rPr>
                  <a:t>2</a:t>
                </a:r>
                <a:endParaRPr sz="1800" noProof="1">
                  <a:latin typeface="Symbol" pitchFamily="-110" charset="2"/>
                </a:endParaRPr>
              </a:p>
            </p:txBody>
          </p:sp>
          <p:sp>
            <p:nvSpPr>
              <p:cNvPr id="29718" name="Line 74"/>
              <p:cNvSpPr>
                <a:spLocks noChangeShapeType="1"/>
              </p:cNvSpPr>
              <p:nvPr/>
            </p:nvSpPr>
            <p:spPr bwMode="auto">
              <a:xfrm flipV="1">
                <a:off x="4220" y="2797"/>
                <a:ext cx="156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 type="stealth" w="med" len="sm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9" name="Oval 68"/>
              <p:cNvSpPr>
                <a:spLocks noChangeArrowheads="1"/>
              </p:cNvSpPr>
              <p:nvPr/>
            </p:nvSpPr>
            <p:spPr bwMode="auto">
              <a:xfrm flipH="1">
                <a:off x="4185" y="2377"/>
                <a:ext cx="70" cy="71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aphicFrame>
            <p:nvGraphicFramePr>
              <p:cNvPr id="29698" name="Object 2"/>
              <p:cNvGraphicFramePr>
                <a:graphicFrameLocks noChangeAspect="1"/>
              </p:cNvGraphicFramePr>
              <p:nvPr/>
            </p:nvGraphicFramePr>
            <p:xfrm>
              <a:off x="5168" y="2554"/>
              <a:ext cx="652" cy="2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9686" name="Equation" r:id="rId9" imgW="583920" imgH="215640" progId="Equation.3">
                      <p:embed/>
                    </p:oleObj>
                  </mc:Choice>
                  <mc:Fallback>
                    <p:oleObj name="Equation" r:id="rId9" imgW="58392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168" y="2554"/>
                            <a:ext cx="652" cy="24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699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32036082"/>
                  </p:ext>
                </p:extLst>
              </p:nvPr>
            </p:nvGraphicFramePr>
            <p:xfrm>
              <a:off x="3599" y="3430"/>
              <a:ext cx="1626" cy="30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9687" name="Equation" r:id="rId10" imgW="1282700" imgH="241300" progId="Equation.3">
                      <p:embed/>
                    </p:oleObj>
                  </mc:Choice>
                  <mc:Fallback>
                    <p:oleObj name="Equation" r:id="rId10" imgW="1282700" imgH="2413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99" y="3430"/>
                            <a:ext cx="1626" cy="30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700" name="Object 4"/>
              <p:cNvGraphicFramePr>
                <a:graphicFrameLocks noChangeAspect="1"/>
              </p:cNvGraphicFramePr>
              <p:nvPr/>
            </p:nvGraphicFramePr>
            <p:xfrm>
              <a:off x="4147" y="1945"/>
              <a:ext cx="215" cy="24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9688" name="Equation" r:id="rId12" imgW="190440" imgH="215640" progId="Equation.3">
                      <p:embed/>
                    </p:oleObj>
                  </mc:Choice>
                  <mc:Fallback>
                    <p:oleObj name="Equation" r:id="rId12" imgW="19044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47" y="1945"/>
                            <a:ext cx="215" cy="24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9707" name="Rectangle 89"/>
            <p:cNvSpPr>
              <a:spLocks noChangeArrowheads="1"/>
            </p:cNvSpPr>
            <p:nvPr/>
          </p:nvSpPr>
          <p:spPr bwMode="auto">
            <a:xfrm>
              <a:off x="108" y="1148"/>
              <a:ext cx="6132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457200" indent="-457200">
                <a:buFontTx/>
                <a:buAutoNum type="arabicPeriod" startAt="2"/>
              </a:pPr>
              <a:r>
                <a:rPr lang="en-US" sz="1600" dirty="0">
                  <a:latin typeface="Comic Sans MS" pitchFamily="-110" charset="0"/>
                </a:rPr>
                <a:t>For </a:t>
              </a:r>
              <a:r>
                <a:rPr lang="en-US" sz="1600" dirty="0">
                  <a:solidFill>
                    <a:srgbClr val="FF3300"/>
                  </a:solidFill>
                  <a:latin typeface="Comic Sans MS" pitchFamily="-110" charset="0"/>
                </a:rPr>
                <a:t>linear accelerators</a:t>
              </a:r>
              <a:r>
                <a:rPr lang="en-US" sz="1600" dirty="0">
                  <a:latin typeface="Comic Sans MS" pitchFamily="-110" charset="0"/>
                </a:rPr>
                <a:t>, the origin of time is taken at the positive</a:t>
              </a:r>
              <a:r>
                <a:rPr lang="en-US" sz="1600" dirty="0">
                  <a:solidFill>
                    <a:srgbClr val="0000FF"/>
                  </a:solidFill>
                  <a:latin typeface="Comic Sans MS" pitchFamily="-110" charset="0"/>
                </a:rPr>
                <a:t> crest</a:t>
              </a:r>
              <a:r>
                <a:rPr lang="en-US" sz="1600" dirty="0">
                  <a:latin typeface="Comic Sans MS" pitchFamily="-110" charset="0"/>
                </a:rPr>
                <a:t> of the RF voltage</a:t>
              </a:r>
            </a:p>
          </p:txBody>
        </p:sp>
      </p:grpSp>
      <p:sp>
        <p:nvSpPr>
          <p:cNvPr id="47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 smtClean="0"/>
              <a:t>Common Phase Conventions</a:t>
            </a:r>
            <a:endParaRPr lang="fr-FR" dirty="0"/>
          </a:p>
        </p:txBody>
      </p:sp>
      <p:sp>
        <p:nvSpPr>
          <p:cNvPr id="48" name="Rectangle 89"/>
          <p:cNvSpPr>
            <a:spLocks noChangeArrowheads="1"/>
          </p:cNvSpPr>
          <p:nvPr/>
        </p:nvSpPr>
        <p:spPr bwMode="auto">
          <a:xfrm>
            <a:off x="157784" y="6042774"/>
            <a:ext cx="89857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 smtClean="0">
                <a:latin typeface="Comic Sans MS" pitchFamily="-110" charset="0"/>
              </a:rPr>
              <a:t>3.	I will stick to </a:t>
            </a:r>
            <a:r>
              <a:rPr lang="en-US" sz="1600" b="1" dirty="0" smtClean="0">
                <a:latin typeface="Comic Sans MS" pitchFamily="-110" charset="0"/>
              </a:rPr>
              <a:t>convention 1 </a:t>
            </a:r>
            <a:r>
              <a:rPr lang="en-US" sz="1600" dirty="0" smtClean="0">
                <a:latin typeface="Comic Sans MS" pitchFamily="-110" charset="0"/>
              </a:rPr>
              <a:t>in the following to avoid confusion</a:t>
            </a:r>
            <a:endParaRPr lang="en-US" sz="1600" dirty="0">
              <a:latin typeface="Comic Sans MS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22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178783" y="1628800"/>
            <a:ext cx="4353657" cy="4699000"/>
            <a:chOff x="2687" y="922"/>
            <a:chExt cx="2971" cy="2960"/>
          </a:xfrm>
        </p:grpSpPr>
        <p:sp>
          <p:nvSpPr>
            <p:cNvPr id="55318" name="Oval 3"/>
            <p:cNvSpPr>
              <a:spLocks noChangeArrowheads="1"/>
            </p:cNvSpPr>
            <p:nvPr/>
          </p:nvSpPr>
          <p:spPr bwMode="auto">
            <a:xfrm>
              <a:off x="3755" y="1444"/>
              <a:ext cx="1390" cy="842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19" name="Line 4"/>
            <p:cNvSpPr>
              <a:spLocks noChangeShapeType="1"/>
            </p:cNvSpPr>
            <p:nvPr/>
          </p:nvSpPr>
          <p:spPr bwMode="auto">
            <a:xfrm>
              <a:off x="3584" y="1865"/>
              <a:ext cx="189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0" name="Line 5"/>
            <p:cNvSpPr>
              <a:spLocks noChangeShapeType="1"/>
            </p:cNvSpPr>
            <p:nvPr/>
          </p:nvSpPr>
          <p:spPr bwMode="auto">
            <a:xfrm flipH="1" flipV="1">
              <a:off x="4450" y="1038"/>
              <a:ext cx="0" cy="16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1" name="Rectangle 6"/>
            <p:cNvSpPr>
              <a:spLocks noChangeArrowheads="1"/>
            </p:cNvSpPr>
            <p:nvPr/>
          </p:nvSpPr>
          <p:spPr bwMode="auto">
            <a:xfrm>
              <a:off x="3562" y="922"/>
              <a:ext cx="78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 smtClean="0">
                  <a:latin typeface="Symbol" pitchFamily="-110" charset="2"/>
                </a:rPr>
                <a:t>D</a:t>
              </a:r>
              <a:r>
                <a:rPr lang="en-US" sz="1800" i="1" dirty="0" smtClean="0">
                  <a:latin typeface="Symbol" pitchFamily="-110" charset="2"/>
                </a:rPr>
                <a:t>E</a:t>
              </a:r>
              <a:r>
                <a:rPr lang="en-US" sz="1800" dirty="0" smtClean="0">
                  <a:latin typeface="Symbol" pitchFamily="-110" charset="2"/>
                </a:rPr>
                <a:t>, </a:t>
              </a:r>
              <a:r>
                <a:rPr lang="en-US" sz="1600" dirty="0" err="1" smtClean="0">
                  <a:latin typeface="Symbol" pitchFamily="-110" charset="2"/>
                </a:rPr>
                <a:t>D</a:t>
              </a:r>
              <a:r>
                <a:rPr lang="en-US" sz="1600" i="1" dirty="0" err="1" smtClean="0">
                  <a:latin typeface="Comic Sans MS" pitchFamily="-110" charset="0"/>
                </a:rPr>
                <a:t>p</a:t>
              </a:r>
              <a:r>
                <a:rPr lang="en-US" sz="1600" dirty="0">
                  <a:latin typeface="Comic Sans MS" pitchFamily="-110" charset="0"/>
                </a:rPr>
                <a:t>/</a:t>
              </a:r>
              <a:r>
                <a:rPr lang="en-US" sz="1600" i="1" dirty="0">
                  <a:latin typeface="Comic Sans MS" pitchFamily="-110" charset="0"/>
                </a:rPr>
                <a:t>p</a:t>
              </a:r>
              <a:endParaRPr sz="1600" i="1" noProof="1">
                <a:latin typeface="Comic Sans MS" pitchFamily="-110" charset="0"/>
              </a:endParaRPr>
            </a:p>
          </p:txBody>
        </p:sp>
        <p:sp>
          <p:nvSpPr>
            <p:cNvPr id="55322" name="Rectangle 7"/>
            <p:cNvSpPr>
              <a:spLocks noChangeArrowheads="1"/>
            </p:cNvSpPr>
            <p:nvPr/>
          </p:nvSpPr>
          <p:spPr bwMode="auto">
            <a:xfrm>
              <a:off x="5385" y="1943"/>
              <a:ext cx="20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Symbol" pitchFamily="-110" charset="2"/>
                </a:rPr>
                <a:t>f</a:t>
              </a:r>
              <a:endParaRPr sz="1800" noProof="1">
                <a:latin typeface="Symbol" pitchFamily="-110" charset="2"/>
              </a:endParaRPr>
            </a:p>
          </p:txBody>
        </p:sp>
        <p:sp>
          <p:nvSpPr>
            <p:cNvPr id="55323" name="Oval 8"/>
            <p:cNvSpPr>
              <a:spLocks noChangeArrowheads="1"/>
            </p:cNvSpPr>
            <p:nvPr/>
          </p:nvSpPr>
          <p:spPr bwMode="auto">
            <a:xfrm>
              <a:off x="4300" y="1669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4" name="Oval 9"/>
            <p:cNvSpPr>
              <a:spLocks noChangeArrowheads="1"/>
            </p:cNvSpPr>
            <p:nvPr/>
          </p:nvSpPr>
          <p:spPr bwMode="auto">
            <a:xfrm>
              <a:off x="4503" y="1795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5" name="Oval 10"/>
            <p:cNvSpPr>
              <a:spLocks noChangeArrowheads="1"/>
            </p:cNvSpPr>
            <p:nvPr/>
          </p:nvSpPr>
          <p:spPr bwMode="auto">
            <a:xfrm>
              <a:off x="4546" y="165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6" name="Oval 11"/>
            <p:cNvSpPr>
              <a:spLocks noChangeArrowheads="1"/>
            </p:cNvSpPr>
            <p:nvPr/>
          </p:nvSpPr>
          <p:spPr bwMode="auto">
            <a:xfrm>
              <a:off x="4642" y="1754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7" name="Oval 12"/>
            <p:cNvSpPr>
              <a:spLocks noChangeArrowheads="1"/>
            </p:cNvSpPr>
            <p:nvPr/>
          </p:nvSpPr>
          <p:spPr bwMode="auto">
            <a:xfrm>
              <a:off x="4503" y="1935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8" name="Oval 13"/>
            <p:cNvSpPr>
              <a:spLocks noChangeArrowheads="1"/>
            </p:cNvSpPr>
            <p:nvPr/>
          </p:nvSpPr>
          <p:spPr bwMode="auto">
            <a:xfrm>
              <a:off x="4632" y="2056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29" name="Oval 14"/>
            <p:cNvSpPr>
              <a:spLocks noChangeArrowheads="1"/>
            </p:cNvSpPr>
            <p:nvPr/>
          </p:nvSpPr>
          <p:spPr bwMode="auto">
            <a:xfrm>
              <a:off x="4343" y="183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0" name="Oval 15"/>
            <p:cNvSpPr>
              <a:spLocks noChangeArrowheads="1"/>
            </p:cNvSpPr>
            <p:nvPr/>
          </p:nvSpPr>
          <p:spPr bwMode="auto">
            <a:xfrm>
              <a:off x="4675" y="1626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1" name="Oval 16"/>
            <p:cNvSpPr>
              <a:spLocks noChangeArrowheads="1"/>
            </p:cNvSpPr>
            <p:nvPr/>
          </p:nvSpPr>
          <p:spPr bwMode="auto">
            <a:xfrm>
              <a:off x="4599" y="1839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2" name="Oval 17"/>
            <p:cNvSpPr>
              <a:spLocks noChangeArrowheads="1"/>
            </p:cNvSpPr>
            <p:nvPr/>
          </p:nvSpPr>
          <p:spPr bwMode="auto">
            <a:xfrm>
              <a:off x="4343" y="197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3" name="Oval 18"/>
            <p:cNvSpPr>
              <a:spLocks noChangeArrowheads="1"/>
            </p:cNvSpPr>
            <p:nvPr/>
          </p:nvSpPr>
          <p:spPr bwMode="auto">
            <a:xfrm>
              <a:off x="4214" y="1754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4" name="Oval 19"/>
            <p:cNvSpPr>
              <a:spLocks noChangeArrowheads="1"/>
            </p:cNvSpPr>
            <p:nvPr/>
          </p:nvSpPr>
          <p:spPr bwMode="auto">
            <a:xfrm>
              <a:off x="4214" y="1923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5" name="Oval 20"/>
            <p:cNvSpPr>
              <a:spLocks noChangeArrowheads="1"/>
            </p:cNvSpPr>
            <p:nvPr/>
          </p:nvSpPr>
          <p:spPr bwMode="auto">
            <a:xfrm>
              <a:off x="4675" y="1935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6" name="Oval 21"/>
            <p:cNvSpPr>
              <a:spLocks noChangeArrowheads="1"/>
            </p:cNvSpPr>
            <p:nvPr/>
          </p:nvSpPr>
          <p:spPr bwMode="auto">
            <a:xfrm>
              <a:off x="4503" y="2073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7" name="Oval 22"/>
            <p:cNvSpPr>
              <a:spLocks noChangeArrowheads="1"/>
            </p:cNvSpPr>
            <p:nvPr/>
          </p:nvSpPr>
          <p:spPr bwMode="auto">
            <a:xfrm>
              <a:off x="4128" y="1837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8" name="Oval 23"/>
            <p:cNvSpPr>
              <a:spLocks noChangeArrowheads="1"/>
            </p:cNvSpPr>
            <p:nvPr/>
          </p:nvSpPr>
          <p:spPr bwMode="auto">
            <a:xfrm>
              <a:off x="4128" y="209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39" name="Oval 24"/>
            <p:cNvSpPr>
              <a:spLocks noChangeArrowheads="1"/>
            </p:cNvSpPr>
            <p:nvPr/>
          </p:nvSpPr>
          <p:spPr bwMode="auto">
            <a:xfrm>
              <a:off x="4042" y="165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0" name="Oval 25"/>
            <p:cNvSpPr>
              <a:spLocks noChangeArrowheads="1"/>
            </p:cNvSpPr>
            <p:nvPr/>
          </p:nvSpPr>
          <p:spPr bwMode="auto">
            <a:xfrm>
              <a:off x="3935" y="183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1" name="Oval 26"/>
            <p:cNvSpPr>
              <a:spLocks noChangeArrowheads="1"/>
            </p:cNvSpPr>
            <p:nvPr/>
          </p:nvSpPr>
          <p:spPr bwMode="auto">
            <a:xfrm>
              <a:off x="4874" y="1794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2" name="Oval 27"/>
            <p:cNvSpPr>
              <a:spLocks noChangeArrowheads="1"/>
            </p:cNvSpPr>
            <p:nvPr/>
          </p:nvSpPr>
          <p:spPr bwMode="auto">
            <a:xfrm>
              <a:off x="4353" y="1573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3" name="Oval 28"/>
            <p:cNvSpPr>
              <a:spLocks noChangeArrowheads="1"/>
            </p:cNvSpPr>
            <p:nvPr/>
          </p:nvSpPr>
          <p:spPr bwMode="auto">
            <a:xfrm>
              <a:off x="4556" y="1530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4" name="Oval 29"/>
            <p:cNvSpPr>
              <a:spLocks noChangeArrowheads="1"/>
            </p:cNvSpPr>
            <p:nvPr/>
          </p:nvSpPr>
          <p:spPr bwMode="auto">
            <a:xfrm>
              <a:off x="4171" y="1584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5" name="Oval 30"/>
            <p:cNvSpPr>
              <a:spLocks noChangeArrowheads="1"/>
            </p:cNvSpPr>
            <p:nvPr/>
          </p:nvSpPr>
          <p:spPr bwMode="auto">
            <a:xfrm>
              <a:off x="4310" y="215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6" name="Oval 31"/>
            <p:cNvSpPr>
              <a:spLocks noChangeArrowheads="1"/>
            </p:cNvSpPr>
            <p:nvPr/>
          </p:nvSpPr>
          <p:spPr bwMode="auto">
            <a:xfrm>
              <a:off x="3851" y="1701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7" name="Oval 32"/>
            <p:cNvSpPr>
              <a:spLocks noChangeArrowheads="1"/>
            </p:cNvSpPr>
            <p:nvPr/>
          </p:nvSpPr>
          <p:spPr bwMode="auto">
            <a:xfrm>
              <a:off x="3851" y="200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8" name="Oval 33"/>
            <p:cNvSpPr>
              <a:spLocks noChangeArrowheads="1"/>
            </p:cNvSpPr>
            <p:nvPr/>
          </p:nvSpPr>
          <p:spPr bwMode="auto">
            <a:xfrm>
              <a:off x="4874" y="1584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49" name="Oval 34"/>
            <p:cNvSpPr>
              <a:spLocks noChangeArrowheads="1"/>
            </p:cNvSpPr>
            <p:nvPr/>
          </p:nvSpPr>
          <p:spPr bwMode="auto">
            <a:xfrm>
              <a:off x="5003" y="1935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0" name="Oval 35"/>
            <p:cNvSpPr>
              <a:spLocks noChangeArrowheads="1"/>
            </p:cNvSpPr>
            <p:nvPr/>
          </p:nvSpPr>
          <p:spPr bwMode="auto">
            <a:xfrm>
              <a:off x="4503" y="2183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1" name="Oval 36"/>
            <p:cNvSpPr>
              <a:spLocks noChangeArrowheads="1"/>
            </p:cNvSpPr>
            <p:nvPr/>
          </p:nvSpPr>
          <p:spPr bwMode="auto">
            <a:xfrm>
              <a:off x="4874" y="2031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2" name="Oval 37"/>
            <p:cNvSpPr>
              <a:spLocks noChangeArrowheads="1"/>
            </p:cNvSpPr>
            <p:nvPr/>
          </p:nvSpPr>
          <p:spPr bwMode="auto">
            <a:xfrm>
              <a:off x="4374" y="1743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3" name="Oval 38"/>
            <p:cNvSpPr>
              <a:spLocks noChangeArrowheads="1"/>
            </p:cNvSpPr>
            <p:nvPr/>
          </p:nvSpPr>
          <p:spPr bwMode="auto">
            <a:xfrm>
              <a:off x="3755" y="1839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4" name="Oval 39"/>
            <p:cNvSpPr>
              <a:spLocks noChangeArrowheads="1"/>
            </p:cNvSpPr>
            <p:nvPr/>
          </p:nvSpPr>
          <p:spPr bwMode="auto">
            <a:xfrm>
              <a:off x="4960" y="1701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5" name="Oval 40"/>
            <p:cNvSpPr>
              <a:spLocks noChangeArrowheads="1"/>
            </p:cNvSpPr>
            <p:nvPr/>
          </p:nvSpPr>
          <p:spPr bwMode="auto">
            <a:xfrm>
              <a:off x="4021" y="2030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6" name="Oval 41"/>
            <p:cNvSpPr>
              <a:spLocks noChangeArrowheads="1"/>
            </p:cNvSpPr>
            <p:nvPr/>
          </p:nvSpPr>
          <p:spPr bwMode="auto">
            <a:xfrm>
              <a:off x="4728" y="2116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7" name="Oval 42"/>
            <p:cNvSpPr>
              <a:spLocks noChangeArrowheads="1"/>
            </p:cNvSpPr>
            <p:nvPr/>
          </p:nvSpPr>
          <p:spPr bwMode="auto">
            <a:xfrm>
              <a:off x="4247" y="1444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8" name="Oval 43"/>
            <p:cNvSpPr>
              <a:spLocks noChangeArrowheads="1"/>
            </p:cNvSpPr>
            <p:nvPr/>
          </p:nvSpPr>
          <p:spPr bwMode="auto">
            <a:xfrm>
              <a:off x="4728" y="148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59" name="Oval 44"/>
            <p:cNvSpPr>
              <a:spLocks noChangeArrowheads="1"/>
            </p:cNvSpPr>
            <p:nvPr/>
          </p:nvSpPr>
          <p:spPr bwMode="auto">
            <a:xfrm>
              <a:off x="4788" y="191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0" name="Oval 45"/>
            <p:cNvSpPr>
              <a:spLocks noChangeArrowheads="1"/>
            </p:cNvSpPr>
            <p:nvPr/>
          </p:nvSpPr>
          <p:spPr bwMode="auto">
            <a:xfrm>
              <a:off x="4745" y="1780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1" name="Oval 46"/>
            <p:cNvSpPr>
              <a:spLocks noChangeArrowheads="1"/>
            </p:cNvSpPr>
            <p:nvPr/>
          </p:nvSpPr>
          <p:spPr bwMode="auto">
            <a:xfrm>
              <a:off x="4439" y="1658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2" name="Oval 47"/>
            <p:cNvSpPr>
              <a:spLocks noChangeArrowheads="1"/>
            </p:cNvSpPr>
            <p:nvPr/>
          </p:nvSpPr>
          <p:spPr bwMode="auto">
            <a:xfrm>
              <a:off x="4247" y="2030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3" name="Line 48"/>
            <p:cNvSpPr>
              <a:spLocks noChangeShapeType="1"/>
            </p:cNvSpPr>
            <p:nvPr/>
          </p:nvSpPr>
          <p:spPr bwMode="auto">
            <a:xfrm flipV="1">
              <a:off x="3584" y="2243"/>
              <a:ext cx="437" cy="5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64" name="Rectangle 49"/>
            <p:cNvSpPr>
              <a:spLocks noChangeArrowheads="1"/>
            </p:cNvSpPr>
            <p:nvPr/>
          </p:nvSpPr>
          <p:spPr bwMode="auto">
            <a:xfrm>
              <a:off x="2687" y="2928"/>
              <a:ext cx="2792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1139825" algn="l"/>
                </a:tabLst>
              </a:pPr>
              <a:r>
                <a:rPr lang="en-US" sz="1600" dirty="0">
                  <a:latin typeface="Comic Sans MS" pitchFamily="-110" charset="0"/>
                </a:rPr>
                <a:t>Emittance: 	phase space area including 	all the particles </a:t>
              </a:r>
              <a:endParaRPr sz="1600" noProof="1">
                <a:latin typeface="Comic Sans MS" pitchFamily="-110" charset="0"/>
              </a:endParaRPr>
            </a:p>
          </p:txBody>
        </p:sp>
        <p:sp>
          <p:nvSpPr>
            <p:cNvPr id="55365" name="Rectangle 50"/>
            <p:cNvSpPr>
              <a:spLocks noChangeArrowheads="1"/>
            </p:cNvSpPr>
            <p:nvPr/>
          </p:nvSpPr>
          <p:spPr bwMode="auto">
            <a:xfrm>
              <a:off x="2710" y="3417"/>
              <a:ext cx="2948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1139825" algn="l"/>
                </a:tabLst>
              </a:pPr>
              <a:r>
                <a:rPr lang="en-US" sz="1400" dirty="0">
                  <a:latin typeface="Comic Sans MS" pitchFamily="-110" charset="0"/>
                </a:rPr>
                <a:t>NB: if the emittance contour correspond to a possible orbit in phase space, its shape does not change with time (matched beam) </a:t>
              </a:r>
              <a:endParaRPr sz="1400" noProof="1">
                <a:latin typeface="Comic Sans MS" pitchFamily="-110" charset="0"/>
              </a:endParaRPr>
            </a:p>
          </p:txBody>
        </p:sp>
      </p:grpSp>
      <p:grpSp>
        <p:nvGrpSpPr>
          <p:cNvPr id="55301" name="Group 53"/>
          <p:cNvGrpSpPr>
            <a:grpSpLocks/>
          </p:cNvGrpSpPr>
          <p:nvPr/>
        </p:nvGrpSpPr>
        <p:grpSpPr bwMode="auto">
          <a:xfrm>
            <a:off x="563678" y="1628801"/>
            <a:ext cx="3559419" cy="3840164"/>
            <a:chOff x="220" y="922"/>
            <a:chExt cx="2429" cy="2419"/>
          </a:xfrm>
        </p:grpSpPr>
        <p:sp>
          <p:nvSpPr>
            <p:cNvPr id="55302" name="Line 54"/>
            <p:cNvSpPr>
              <a:spLocks noChangeShapeType="1"/>
            </p:cNvSpPr>
            <p:nvPr/>
          </p:nvSpPr>
          <p:spPr bwMode="auto">
            <a:xfrm>
              <a:off x="491" y="1865"/>
              <a:ext cx="189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03" name="Line 55"/>
            <p:cNvSpPr>
              <a:spLocks noChangeShapeType="1"/>
            </p:cNvSpPr>
            <p:nvPr/>
          </p:nvSpPr>
          <p:spPr bwMode="auto">
            <a:xfrm flipH="1" flipV="1">
              <a:off x="1357" y="1038"/>
              <a:ext cx="0" cy="16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04" name="Rectangle 56"/>
            <p:cNvSpPr>
              <a:spLocks noChangeArrowheads="1"/>
            </p:cNvSpPr>
            <p:nvPr/>
          </p:nvSpPr>
          <p:spPr bwMode="auto">
            <a:xfrm>
              <a:off x="607" y="922"/>
              <a:ext cx="74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 smtClean="0">
                  <a:latin typeface="Symbol" pitchFamily="-110" charset="2"/>
                </a:rPr>
                <a:t>D</a:t>
              </a:r>
              <a:r>
                <a:rPr lang="en-US" sz="1800" i="1" dirty="0" smtClean="0">
                  <a:latin typeface="Symbol" pitchFamily="-110" charset="2"/>
                </a:rPr>
                <a:t>E</a:t>
              </a:r>
              <a:r>
                <a:rPr lang="en-US" sz="1800" dirty="0" smtClean="0">
                  <a:latin typeface="Symbol" pitchFamily="-110" charset="2"/>
                </a:rPr>
                <a:t>, </a:t>
              </a:r>
              <a:r>
                <a:rPr lang="en-US" sz="1600" dirty="0" err="1" smtClean="0">
                  <a:latin typeface="Symbol" pitchFamily="-110" charset="2"/>
                </a:rPr>
                <a:t>D</a:t>
              </a:r>
              <a:r>
                <a:rPr lang="en-US" sz="1600" i="1" dirty="0" err="1" smtClean="0">
                  <a:latin typeface="Comic Sans MS" pitchFamily="-110" charset="0"/>
                </a:rPr>
                <a:t>p</a:t>
              </a:r>
              <a:r>
                <a:rPr lang="en-US" sz="1600" dirty="0">
                  <a:latin typeface="Comic Sans MS" pitchFamily="-110" charset="0"/>
                </a:rPr>
                <a:t>/</a:t>
              </a:r>
              <a:r>
                <a:rPr lang="en-US" sz="1600" i="1" dirty="0">
                  <a:latin typeface="Comic Sans MS" pitchFamily="-110" charset="0"/>
                </a:rPr>
                <a:t>p</a:t>
              </a:r>
              <a:endParaRPr sz="1600" i="1" noProof="1">
                <a:latin typeface="Comic Sans MS" pitchFamily="-110" charset="0"/>
              </a:endParaRPr>
            </a:p>
          </p:txBody>
        </p:sp>
        <p:sp>
          <p:nvSpPr>
            <p:cNvPr id="55305" name="Rectangle 57"/>
            <p:cNvSpPr>
              <a:spLocks noChangeArrowheads="1"/>
            </p:cNvSpPr>
            <p:nvPr/>
          </p:nvSpPr>
          <p:spPr bwMode="auto">
            <a:xfrm>
              <a:off x="2292" y="1943"/>
              <a:ext cx="20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Symbol" pitchFamily="-110" charset="2"/>
                </a:rPr>
                <a:t>f</a:t>
              </a:r>
              <a:endParaRPr sz="1800" noProof="1">
                <a:latin typeface="Symbol" pitchFamily="-110" charset="2"/>
              </a:endParaRPr>
            </a:p>
          </p:txBody>
        </p:sp>
        <p:sp>
          <p:nvSpPr>
            <p:cNvPr id="55306" name="Line 58"/>
            <p:cNvSpPr>
              <a:spLocks noChangeShapeType="1"/>
            </p:cNvSpPr>
            <p:nvPr/>
          </p:nvSpPr>
          <p:spPr bwMode="auto">
            <a:xfrm flipV="1">
              <a:off x="1613" y="1212"/>
              <a:ext cx="0" cy="376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07" name="Line 59"/>
            <p:cNvSpPr>
              <a:spLocks noChangeShapeType="1"/>
            </p:cNvSpPr>
            <p:nvPr/>
          </p:nvSpPr>
          <p:spPr bwMode="auto">
            <a:xfrm>
              <a:off x="1613" y="1588"/>
              <a:ext cx="0" cy="415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08" name="Line 60"/>
            <p:cNvSpPr>
              <a:spLocks noChangeShapeType="1"/>
            </p:cNvSpPr>
            <p:nvPr/>
          </p:nvSpPr>
          <p:spPr bwMode="auto">
            <a:xfrm>
              <a:off x="1612" y="1588"/>
              <a:ext cx="397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09" name="Line 61"/>
            <p:cNvSpPr>
              <a:spLocks noChangeShapeType="1"/>
            </p:cNvSpPr>
            <p:nvPr/>
          </p:nvSpPr>
          <p:spPr bwMode="auto">
            <a:xfrm flipH="1">
              <a:off x="1197" y="1588"/>
              <a:ext cx="415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10" name="Oval 62"/>
            <p:cNvSpPr>
              <a:spLocks noChangeArrowheads="1"/>
            </p:cNvSpPr>
            <p:nvPr/>
          </p:nvSpPr>
          <p:spPr bwMode="auto">
            <a:xfrm>
              <a:off x="1570" y="1545"/>
              <a:ext cx="86" cy="85"/>
            </a:xfrm>
            <a:prstGeom prst="ellipse">
              <a:avLst/>
            </a:prstGeom>
            <a:gradFill rotWithShape="0">
              <a:gsLst>
                <a:gs pos="0">
                  <a:srgbClr val="FF131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11" name="Rectangle 63"/>
            <p:cNvSpPr>
              <a:spLocks noChangeArrowheads="1"/>
            </p:cNvSpPr>
            <p:nvPr/>
          </p:nvSpPr>
          <p:spPr bwMode="auto">
            <a:xfrm>
              <a:off x="1457" y="1020"/>
              <a:ext cx="825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pitchFamily="-110" charset="0"/>
                </a:rPr>
                <a:t>acceleration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55312" name="Rectangle 64"/>
            <p:cNvSpPr>
              <a:spLocks noChangeArrowheads="1"/>
            </p:cNvSpPr>
            <p:nvPr/>
          </p:nvSpPr>
          <p:spPr bwMode="auto">
            <a:xfrm>
              <a:off x="1445" y="1997"/>
              <a:ext cx="838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pitchFamily="-110" charset="0"/>
                </a:rPr>
                <a:t>deceleration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55313" name="Rectangle 65"/>
            <p:cNvSpPr>
              <a:spLocks noChangeArrowheads="1"/>
            </p:cNvSpPr>
            <p:nvPr/>
          </p:nvSpPr>
          <p:spPr bwMode="auto">
            <a:xfrm>
              <a:off x="1980" y="1385"/>
              <a:ext cx="66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latin typeface="Comic Sans MS" pitchFamily="-110" charset="0"/>
                </a:rPr>
                <a:t>move </a:t>
              </a:r>
            </a:p>
            <a:p>
              <a:pPr algn="ctr"/>
              <a:r>
                <a:rPr lang="en-US" sz="1400">
                  <a:latin typeface="Comic Sans MS" pitchFamily="-110" charset="0"/>
                </a:rPr>
                <a:t>backward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55314" name="Rectangle 66"/>
            <p:cNvSpPr>
              <a:spLocks noChangeArrowheads="1"/>
            </p:cNvSpPr>
            <p:nvPr/>
          </p:nvSpPr>
          <p:spPr bwMode="auto">
            <a:xfrm>
              <a:off x="613" y="1367"/>
              <a:ext cx="59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>
                  <a:latin typeface="Comic Sans MS" pitchFamily="-110" charset="0"/>
                </a:rPr>
                <a:t>move </a:t>
              </a:r>
            </a:p>
            <a:p>
              <a:pPr algn="ctr"/>
              <a:r>
                <a:rPr lang="en-US" sz="1400" dirty="0">
                  <a:latin typeface="Comic Sans MS" pitchFamily="-110" charset="0"/>
                </a:rPr>
                <a:t>forward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55315" name="Rectangle 67"/>
            <p:cNvSpPr>
              <a:spLocks noChangeArrowheads="1"/>
            </p:cNvSpPr>
            <p:nvPr/>
          </p:nvSpPr>
          <p:spPr bwMode="auto">
            <a:xfrm>
              <a:off x="220" y="2774"/>
              <a:ext cx="2273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dirty="0">
                  <a:latin typeface="Comic Sans MS" pitchFamily="-110" charset="0"/>
                </a:rPr>
                <a:t>The particle trajectory in the phase space (</a:t>
              </a:r>
              <a:r>
                <a:rPr lang="en-US" sz="1600" dirty="0" err="1">
                  <a:latin typeface="Symbol" pitchFamily="-110" charset="2"/>
                </a:rPr>
                <a:t>D</a:t>
              </a:r>
              <a:r>
                <a:rPr lang="en-US" sz="1600" i="1" dirty="0" err="1">
                  <a:latin typeface="Comic Sans MS" pitchFamily="-110" charset="0"/>
                </a:rPr>
                <a:t>p</a:t>
              </a:r>
              <a:r>
                <a:rPr lang="en-US" sz="1600" dirty="0">
                  <a:latin typeface="Comic Sans MS" pitchFamily="-110" charset="0"/>
                </a:rPr>
                <a:t>/</a:t>
              </a:r>
              <a:r>
                <a:rPr lang="en-US" sz="1600" i="1" dirty="0">
                  <a:latin typeface="Comic Sans MS" pitchFamily="-110" charset="0"/>
                </a:rPr>
                <a:t>p</a:t>
              </a:r>
              <a:r>
                <a:rPr lang="en-US" sz="1600" dirty="0">
                  <a:latin typeface="Comic Sans MS" pitchFamily="-110" charset="0"/>
                </a:rPr>
                <a:t>, </a:t>
              </a:r>
              <a:r>
                <a:rPr lang="en-US" sz="1600" dirty="0">
                  <a:latin typeface="Symbol" pitchFamily="-110" charset="2"/>
                </a:rPr>
                <a:t>f</a:t>
              </a:r>
              <a:r>
                <a:rPr lang="en-US" sz="1600" dirty="0">
                  <a:latin typeface="Comic Sans MS" pitchFamily="-110" charset="0"/>
                </a:rPr>
                <a:t>) describes its longitudinal motion.</a:t>
              </a:r>
            </a:p>
          </p:txBody>
        </p:sp>
        <p:sp>
          <p:nvSpPr>
            <p:cNvPr id="55316" name="Rectangle 68"/>
            <p:cNvSpPr>
              <a:spLocks noChangeArrowheads="1"/>
            </p:cNvSpPr>
            <p:nvPr/>
          </p:nvSpPr>
          <p:spPr bwMode="auto">
            <a:xfrm>
              <a:off x="407" y="2045"/>
              <a:ext cx="70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pitchFamily="-110" charset="0"/>
                </a:rPr>
                <a:t>reference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55317" name="Line 69"/>
            <p:cNvSpPr>
              <a:spLocks noChangeShapeType="1"/>
            </p:cNvSpPr>
            <p:nvPr/>
          </p:nvSpPr>
          <p:spPr bwMode="auto">
            <a:xfrm flipV="1">
              <a:off x="1024" y="1880"/>
              <a:ext cx="308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0" name="Rectangle 2"/>
          <p:cNvSpPr txBox="1">
            <a:spLocks noChangeArrowheads="1"/>
          </p:cNvSpPr>
          <p:nvPr/>
        </p:nvSpPr>
        <p:spPr>
          <a:xfrm>
            <a:off x="10668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 smtClean="0"/>
              <a:t>Longitudinal </a:t>
            </a:r>
            <a:r>
              <a:rPr lang="en-US" dirty="0"/>
              <a:t>phase space</a:t>
            </a:r>
          </a:p>
          <a:p>
            <a:endParaRPr lang="fr-FR" dirty="0"/>
          </a:p>
        </p:txBody>
      </p:sp>
      <p:sp>
        <p:nvSpPr>
          <p:cNvPr id="69" name="Text Box 2051"/>
          <p:cNvSpPr txBox="1">
            <a:spLocks noChangeArrowheads="1"/>
          </p:cNvSpPr>
          <p:nvPr/>
        </p:nvSpPr>
        <p:spPr bwMode="auto">
          <a:xfrm>
            <a:off x="685800" y="980728"/>
            <a:ext cx="67665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 smtClean="0"/>
              <a:t>The </a:t>
            </a:r>
            <a:r>
              <a:rPr lang="en-US" sz="1800" dirty="0">
                <a:solidFill>
                  <a:srgbClr val="FF3300"/>
                </a:solidFill>
              </a:rPr>
              <a:t>energy </a:t>
            </a:r>
            <a:r>
              <a:rPr lang="en-US" sz="1800" dirty="0" smtClean="0">
                <a:solidFill>
                  <a:srgbClr val="FF3300"/>
                </a:solidFill>
              </a:rPr>
              <a:t>– phase oscillations </a:t>
            </a:r>
            <a:r>
              <a:rPr lang="en-US" sz="1800" dirty="0" smtClean="0"/>
              <a:t>can be drawn in </a:t>
            </a:r>
            <a:r>
              <a:rPr lang="en-US" sz="1800" dirty="0" smtClean="0">
                <a:solidFill>
                  <a:srgbClr val="FF3300"/>
                </a:solidFill>
              </a:rPr>
              <a:t>phase space</a:t>
            </a:r>
            <a:r>
              <a:rPr lang="en-US" sz="1800" dirty="0"/>
              <a:t>: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304242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8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 smtClean="0"/>
              <a:t>Circular accelerators</a:t>
            </a:r>
            <a:endParaRPr lang="en-US" dirty="0"/>
          </a:p>
          <a:p>
            <a:endParaRPr lang="fr-FR" dirty="0"/>
          </a:p>
        </p:txBody>
      </p:sp>
      <p:sp>
        <p:nvSpPr>
          <p:cNvPr id="3" name="Text Box 2051"/>
          <p:cNvSpPr txBox="1">
            <a:spLocks noChangeArrowheads="1"/>
          </p:cNvSpPr>
          <p:nvPr/>
        </p:nvSpPr>
        <p:spPr bwMode="auto">
          <a:xfrm>
            <a:off x="1259632" y="1916832"/>
            <a:ext cx="676652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/>
              <a:t>Cyclotron</a:t>
            </a:r>
          </a:p>
          <a:p>
            <a:pPr algn="ctr">
              <a:spcBef>
                <a:spcPct val="50000"/>
              </a:spcBef>
            </a:pPr>
            <a:r>
              <a:rPr lang="en-US" sz="2800" dirty="0" smtClean="0"/>
              <a:t>Synchrotron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224108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70866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Circular accelerators: </a:t>
            </a:r>
            <a:r>
              <a:rPr lang="fr-FR" dirty="0" smtClean="0"/>
              <a:t>Cyclotron</a:t>
            </a:r>
            <a:endParaRPr lang="fr-FR" dirty="0"/>
          </a:p>
        </p:txBody>
      </p:sp>
      <p:pic>
        <p:nvPicPr>
          <p:cNvPr id="2" name="cyclotron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7693" y="980728"/>
            <a:ext cx="7710731" cy="503607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99592" y="6016799"/>
            <a:ext cx="73805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262626"/>
                </a:solidFill>
                <a:latin typeface="+mn-lt"/>
              </a:rPr>
              <a:t>Courtesy: </a:t>
            </a:r>
            <a:r>
              <a:rPr lang="en-US" sz="2000" dirty="0" err="1" smtClean="0">
                <a:solidFill>
                  <a:srgbClr val="262626"/>
                </a:solidFill>
                <a:latin typeface="+mn-lt"/>
              </a:rPr>
              <a:t>EdukiteLearning</a:t>
            </a:r>
            <a:r>
              <a:rPr lang="en-US" sz="2000" dirty="0" smtClean="0">
                <a:solidFill>
                  <a:srgbClr val="262626"/>
                </a:solidFill>
                <a:latin typeface="+mn-lt"/>
              </a:rPr>
              <a:t>, </a:t>
            </a:r>
            <a:r>
              <a:rPr lang="en-US" sz="2000" dirty="0"/>
              <a:t>https://</a:t>
            </a:r>
            <a:r>
              <a:rPr lang="en-US" sz="2000" dirty="0" err="1"/>
              <a:t>youtu.be</a:t>
            </a:r>
            <a:r>
              <a:rPr lang="en-US" sz="2000" dirty="0"/>
              <a:t>/cNnNM2ZqIsc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474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70866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Circular accelerators: </a:t>
            </a:r>
            <a:r>
              <a:rPr lang="fr-FR" dirty="0" smtClean="0"/>
              <a:t>Cyclotron</a:t>
            </a:r>
            <a:endParaRPr lang="fr-FR" dirty="0"/>
          </a:p>
        </p:txBody>
      </p:sp>
      <p:grpSp>
        <p:nvGrpSpPr>
          <p:cNvPr id="41988" name="Group 2"/>
          <p:cNvGrpSpPr>
            <a:grpSpLocks/>
          </p:cNvGrpSpPr>
          <p:nvPr/>
        </p:nvGrpSpPr>
        <p:grpSpPr bwMode="auto">
          <a:xfrm>
            <a:off x="4324350" y="3752851"/>
            <a:ext cx="3703027" cy="995363"/>
            <a:chOff x="2951" y="2364"/>
            <a:chExt cx="2527" cy="627"/>
          </a:xfrm>
        </p:grpSpPr>
        <p:sp>
          <p:nvSpPr>
            <p:cNvPr id="42055" name="Rectangle 3"/>
            <p:cNvSpPr>
              <a:spLocks noChangeArrowheads="1"/>
            </p:cNvSpPr>
            <p:nvPr/>
          </p:nvSpPr>
          <p:spPr bwMode="auto">
            <a:xfrm>
              <a:off x="2951" y="2537"/>
              <a:ext cx="144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Cyclotron frequency</a:t>
              </a:r>
              <a:endParaRPr sz="1600" noProof="1">
                <a:latin typeface="Comic Sans MS" pitchFamily="-110" charset="0"/>
              </a:endParaRPr>
            </a:p>
          </p:txBody>
        </p:sp>
        <p:graphicFrame>
          <p:nvGraphicFramePr>
            <p:cNvPr id="41987" name="Object 3"/>
            <p:cNvGraphicFramePr>
              <a:graphicFrameLocks noChangeAspect="1"/>
            </p:cNvGraphicFramePr>
            <p:nvPr/>
          </p:nvGraphicFramePr>
          <p:xfrm>
            <a:off x="4574" y="2364"/>
            <a:ext cx="904" cy="6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7165" name="Equation" r:id="rId3" imgW="622080" imgH="431640" progId="Equation.3">
                    <p:embed/>
                  </p:oleObj>
                </mc:Choice>
                <mc:Fallback>
                  <p:oleObj name="Equation" r:id="rId3" imgW="62208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4" y="2364"/>
                          <a:ext cx="904" cy="6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4569069" y="5019675"/>
            <a:ext cx="36634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n-US" sz="1800" dirty="0">
                <a:latin typeface="Comic Sans MS" pitchFamily="-110" charset="0"/>
              </a:rPr>
              <a:t> </a:t>
            </a:r>
            <a:r>
              <a:rPr lang="en-US" sz="2000" b="1" i="1" dirty="0">
                <a:latin typeface="Symbol" pitchFamily="-110" charset="2"/>
              </a:rPr>
              <a:t>g</a:t>
            </a:r>
            <a:r>
              <a:rPr lang="en-US" sz="1800" dirty="0">
                <a:latin typeface="Comic Sans MS" pitchFamily="-110" charset="0"/>
              </a:rPr>
              <a:t> increases with the energy </a:t>
            </a:r>
            <a:r>
              <a:rPr lang="en-US" sz="1800" b="1" dirty="0" smtClean="0">
                <a:solidFill>
                  <a:srgbClr val="FF5050"/>
                </a:solidFill>
                <a:latin typeface="Comic Sans MS" pitchFamily="-110" charset="0"/>
                <a:sym typeface="Symbol" pitchFamily="-110" charset="2"/>
              </a:rPr>
              <a:t></a:t>
            </a:r>
            <a:r>
              <a:rPr lang="en-US" sz="1800" dirty="0" smtClean="0">
                <a:latin typeface="Comic Sans MS" pitchFamily="-110" charset="0"/>
              </a:rPr>
              <a:t> </a:t>
            </a:r>
            <a:r>
              <a:rPr lang="en-US" sz="1800" dirty="0">
                <a:latin typeface="Comic Sans MS" pitchFamily="-110" charset="0"/>
              </a:rPr>
              <a:t>no exact </a:t>
            </a:r>
            <a:r>
              <a:rPr lang="en-US" sz="1800" dirty="0" smtClean="0">
                <a:latin typeface="Comic Sans MS" pitchFamily="-110" charset="0"/>
              </a:rPr>
              <a:t>synchronism</a:t>
            </a:r>
            <a:endParaRPr lang="en-US" sz="1800" dirty="0">
              <a:latin typeface="Comic Sans MS" pitchFamily="-110" charset="0"/>
            </a:endParaRPr>
          </a:p>
          <a:p>
            <a:pPr marL="457200" indent="-457200">
              <a:buFontTx/>
              <a:buAutoNum type="arabicPeriod"/>
            </a:pPr>
            <a:r>
              <a:rPr lang="en-US" sz="1800" dirty="0">
                <a:latin typeface="Comic Sans MS" pitchFamily="-110" charset="0"/>
              </a:rPr>
              <a:t> if  </a:t>
            </a:r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v </a:t>
            </a:r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  <a:sym typeface="Symbol" pitchFamily="-110" charset="2"/>
              </a:rPr>
              <a:t> </a:t>
            </a:r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c</a:t>
            </a:r>
            <a:r>
              <a:rPr lang="en-US" sz="1800" b="1" dirty="0">
                <a:latin typeface="Comic Sans MS" pitchFamily="-110" charset="0"/>
              </a:rPr>
              <a:t>  </a:t>
            </a:r>
            <a:r>
              <a:rPr lang="en-US" sz="1800" b="1" dirty="0">
                <a:solidFill>
                  <a:srgbClr val="FF5050"/>
                </a:solidFill>
                <a:latin typeface="Comic Sans MS" pitchFamily="-110" charset="0"/>
                <a:sym typeface="Symbol" pitchFamily="-110" charset="2"/>
              </a:rPr>
              <a:t></a:t>
            </a:r>
            <a:r>
              <a:rPr lang="en-US" sz="1800" b="1" dirty="0">
                <a:latin typeface="Comic Sans MS" pitchFamily="-110" charset="0"/>
                <a:sym typeface="Symbol" pitchFamily="-110" charset="2"/>
              </a:rPr>
              <a:t>  </a:t>
            </a:r>
            <a:r>
              <a:rPr lang="en-US" sz="1800" b="1" dirty="0">
                <a:solidFill>
                  <a:srgbClr val="0000FF"/>
                </a:solidFill>
                <a:latin typeface="Symbol" pitchFamily="-110" charset="2"/>
              </a:rPr>
              <a:t>g</a:t>
            </a:r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 </a:t>
            </a:r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  <a:sym typeface="Symbol" pitchFamily="-110" charset="2"/>
              </a:rPr>
              <a:t></a:t>
            </a:r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 1</a:t>
            </a:r>
            <a:endParaRPr sz="1800" b="1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grpSp>
        <p:nvGrpSpPr>
          <p:cNvPr id="41990" name="Group 6"/>
          <p:cNvGrpSpPr>
            <a:grpSpLocks/>
          </p:cNvGrpSpPr>
          <p:nvPr/>
        </p:nvGrpSpPr>
        <p:grpSpPr bwMode="auto">
          <a:xfrm>
            <a:off x="4422531" y="1844824"/>
            <a:ext cx="3137389" cy="1535112"/>
            <a:chOff x="3018" y="1157"/>
            <a:chExt cx="2141" cy="967"/>
          </a:xfrm>
        </p:grpSpPr>
        <p:sp>
          <p:nvSpPr>
            <p:cNvPr id="42050" name="Rectangle 7"/>
            <p:cNvSpPr>
              <a:spLocks noChangeArrowheads="1"/>
            </p:cNvSpPr>
            <p:nvPr/>
          </p:nvSpPr>
          <p:spPr bwMode="auto">
            <a:xfrm>
              <a:off x="3675" y="1502"/>
              <a:ext cx="1351" cy="622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51" name="Rectangle 8"/>
            <p:cNvSpPr>
              <a:spLocks noChangeArrowheads="1"/>
            </p:cNvSpPr>
            <p:nvPr/>
          </p:nvSpPr>
          <p:spPr bwMode="auto">
            <a:xfrm>
              <a:off x="3018" y="1157"/>
              <a:ext cx="214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>
                  <a:solidFill>
                    <a:srgbClr val="0000FF"/>
                  </a:solidFill>
                  <a:latin typeface="Comic Sans MS" pitchFamily="-110" charset="0"/>
                </a:rPr>
                <a:t>Synchronism condition</a:t>
              </a:r>
              <a:endParaRPr sz="2000" noProof="1">
                <a:solidFill>
                  <a:srgbClr val="0000FF"/>
                </a:solidFill>
                <a:latin typeface="Comic Sans MS" pitchFamily="-110" charset="0"/>
              </a:endParaRPr>
            </a:p>
          </p:txBody>
        </p:sp>
        <p:graphicFrame>
          <p:nvGraphicFramePr>
            <p:cNvPr id="41986" name="Object 2"/>
            <p:cNvGraphicFramePr>
              <a:graphicFrameLocks noChangeAspect="1"/>
            </p:cNvGraphicFramePr>
            <p:nvPr/>
          </p:nvGraphicFramePr>
          <p:xfrm>
            <a:off x="3727" y="1460"/>
            <a:ext cx="1255" cy="6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7166" name="Equation" r:id="rId5" imgW="863280" imgH="457200" progId="Equation.3">
                    <p:embed/>
                  </p:oleObj>
                </mc:Choice>
                <mc:Fallback>
                  <p:oleObj name="Equation" r:id="rId5" imgW="86328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27" y="1460"/>
                          <a:ext cx="1255" cy="66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2052" name="Group 10"/>
            <p:cNvGrpSpPr>
              <a:grpSpLocks/>
            </p:cNvGrpSpPr>
            <p:nvPr/>
          </p:nvGrpSpPr>
          <p:grpSpPr bwMode="auto">
            <a:xfrm>
              <a:off x="3257" y="1676"/>
              <a:ext cx="279" cy="188"/>
              <a:chOff x="3943" y="3724"/>
              <a:chExt cx="279" cy="188"/>
            </a:xfrm>
          </p:grpSpPr>
          <p:sp>
            <p:nvSpPr>
              <p:cNvPr id="42053" name="Freeform 11"/>
              <p:cNvSpPr>
                <a:spLocks/>
              </p:cNvSpPr>
              <p:nvPr/>
            </p:nvSpPr>
            <p:spPr bwMode="auto">
              <a:xfrm>
                <a:off x="3957" y="3738"/>
                <a:ext cx="265" cy="174"/>
              </a:xfrm>
              <a:custGeom>
                <a:avLst/>
                <a:gdLst>
                  <a:gd name="T0" fmla="*/ 341 w 529"/>
                  <a:gd name="T1" fmla="*/ 0 h 349"/>
                  <a:gd name="T2" fmla="*/ 341 w 529"/>
                  <a:gd name="T3" fmla="*/ 94 h 349"/>
                  <a:gd name="T4" fmla="*/ 0 w 529"/>
                  <a:gd name="T5" fmla="*/ 94 h 349"/>
                  <a:gd name="T6" fmla="*/ 0 w 529"/>
                  <a:gd name="T7" fmla="*/ 255 h 349"/>
                  <a:gd name="T8" fmla="*/ 341 w 529"/>
                  <a:gd name="T9" fmla="*/ 255 h 349"/>
                  <a:gd name="T10" fmla="*/ 341 w 529"/>
                  <a:gd name="T11" fmla="*/ 349 h 349"/>
                  <a:gd name="T12" fmla="*/ 529 w 529"/>
                  <a:gd name="T13" fmla="*/ 174 h 349"/>
                  <a:gd name="T14" fmla="*/ 341 w 529"/>
                  <a:gd name="T15" fmla="*/ 0 h 34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29"/>
                  <a:gd name="T25" fmla="*/ 0 h 349"/>
                  <a:gd name="T26" fmla="*/ 529 w 529"/>
                  <a:gd name="T27" fmla="*/ 349 h 34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29" h="349">
                    <a:moveTo>
                      <a:pt x="341" y="0"/>
                    </a:moveTo>
                    <a:lnTo>
                      <a:pt x="341" y="94"/>
                    </a:lnTo>
                    <a:lnTo>
                      <a:pt x="0" y="94"/>
                    </a:lnTo>
                    <a:lnTo>
                      <a:pt x="0" y="255"/>
                    </a:lnTo>
                    <a:lnTo>
                      <a:pt x="341" y="255"/>
                    </a:lnTo>
                    <a:lnTo>
                      <a:pt x="341" y="349"/>
                    </a:lnTo>
                    <a:lnTo>
                      <a:pt x="529" y="174"/>
                    </a:lnTo>
                    <a:lnTo>
                      <a:pt x="341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54" name="Freeform 12"/>
              <p:cNvSpPr>
                <a:spLocks/>
              </p:cNvSpPr>
              <p:nvPr/>
            </p:nvSpPr>
            <p:spPr bwMode="auto">
              <a:xfrm>
                <a:off x="3943" y="3724"/>
                <a:ext cx="265" cy="174"/>
              </a:xfrm>
              <a:custGeom>
                <a:avLst/>
                <a:gdLst>
                  <a:gd name="T0" fmla="*/ 341 w 529"/>
                  <a:gd name="T1" fmla="*/ 0 h 348"/>
                  <a:gd name="T2" fmla="*/ 341 w 529"/>
                  <a:gd name="T3" fmla="*/ 93 h 348"/>
                  <a:gd name="T4" fmla="*/ 0 w 529"/>
                  <a:gd name="T5" fmla="*/ 93 h 348"/>
                  <a:gd name="T6" fmla="*/ 0 w 529"/>
                  <a:gd name="T7" fmla="*/ 255 h 348"/>
                  <a:gd name="T8" fmla="*/ 341 w 529"/>
                  <a:gd name="T9" fmla="*/ 255 h 348"/>
                  <a:gd name="T10" fmla="*/ 341 w 529"/>
                  <a:gd name="T11" fmla="*/ 348 h 348"/>
                  <a:gd name="T12" fmla="*/ 529 w 529"/>
                  <a:gd name="T13" fmla="*/ 174 h 348"/>
                  <a:gd name="T14" fmla="*/ 341 w 529"/>
                  <a:gd name="T15" fmla="*/ 0 h 3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29"/>
                  <a:gd name="T25" fmla="*/ 0 h 348"/>
                  <a:gd name="T26" fmla="*/ 529 w 529"/>
                  <a:gd name="T27" fmla="*/ 348 h 3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29" h="348">
                    <a:moveTo>
                      <a:pt x="341" y="0"/>
                    </a:moveTo>
                    <a:lnTo>
                      <a:pt x="341" y="93"/>
                    </a:lnTo>
                    <a:lnTo>
                      <a:pt x="0" y="93"/>
                    </a:lnTo>
                    <a:lnTo>
                      <a:pt x="0" y="255"/>
                    </a:lnTo>
                    <a:lnTo>
                      <a:pt x="341" y="255"/>
                    </a:lnTo>
                    <a:lnTo>
                      <a:pt x="341" y="348"/>
                    </a:lnTo>
                    <a:lnTo>
                      <a:pt x="529" y="174"/>
                    </a:lnTo>
                    <a:lnTo>
                      <a:pt x="341" y="0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1991" name="Group 13"/>
          <p:cNvGrpSpPr>
            <a:grpSpLocks/>
          </p:cNvGrpSpPr>
          <p:nvPr/>
        </p:nvGrpSpPr>
        <p:grpSpPr bwMode="auto">
          <a:xfrm>
            <a:off x="304800" y="980728"/>
            <a:ext cx="8280888" cy="5247036"/>
            <a:chOff x="208" y="554"/>
            <a:chExt cx="5651" cy="3369"/>
          </a:xfrm>
        </p:grpSpPr>
        <p:sp>
          <p:nvSpPr>
            <p:cNvPr id="41993" name="Rectangle 15"/>
            <p:cNvSpPr>
              <a:spLocks noChangeArrowheads="1"/>
            </p:cNvSpPr>
            <p:nvPr/>
          </p:nvSpPr>
          <p:spPr bwMode="auto">
            <a:xfrm>
              <a:off x="4791" y="618"/>
              <a:ext cx="1068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376238" algn="l"/>
                </a:tabLst>
              </a:pPr>
              <a:r>
                <a:rPr lang="en-US" sz="1600" dirty="0">
                  <a:latin typeface="Comic Sans MS" pitchFamily="-110" charset="0"/>
                </a:rPr>
                <a:t>B 	= constant</a:t>
              </a:r>
            </a:p>
            <a:p>
              <a:pPr>
                <a:tabLst>
                  <a:tab pos="376238" algn="l"/>
                </a:tabLst>
              </a:pPr>
              <a:r>
                <a:rPr lang="en-US" sz="1800" dirty="0" err="1">
                  <a:latin typeface="Symbol" pitchFamily="-110" charset="2"/>
                </a:rPr>
                <a:t>w</a:t>
              </a:r>
              <a:r>
                <a:rPr lang="en-US" sz="1600" baseline="-25000" dirty="0" err="1">
                  <a:latin typeface="Comic Sans MS" pitchFamily="-110" charset="0"/>
                </a:rPr>
                <a:t>RF</a:t>
              </a:r>
              <a:r>
                <a:rPr lang="en-US" sz="1600" dirty="0">
                  <a:latin typeface="Comic Sans MS" pitchFamily="-110" charset="0"/>
                </a:rPr>
                <a:t> = constant</a:t>
              </a:r>
              <a:endParaRPr sz="1600" noProof="1">
                <a:latin typeface="Comic Sans MS" pitchFamily="-110" charset="0"/>
              </a:endParaRPr>
            </a:p>
          </p:txBody>
        </p:sp>
        <p:grpSp>
          <p:nvGrpSpPr>
            <p:cNvPr id="41994" name="Group 16"/>
            <p:cNvGrpSpPr>
              <a:grpSpLocks/>
            </p:cNvGrpSpPr>
            <p:nvPr/>
          </p:nvGrpSpPr>
          <p:grpSpPr bwMode="auto">
            <a:xfrm>
              <a:off x="208" y="554"/>
              <a:ext cx="2910" cy="3369"/>
              <a:chOff x="208" y="554"/>
              <a:chExt cx="2910" cy="3369"/>
            </a:xfrm>
          </p:grpSpPr>
          <p:sp>
            <p:nvSpPr>
              <p:cNvPr id="41996" name="Rectangle 17"/>
              <p:cNvSpPr>
                <a:spLocks noChangeArrowheads="1"/>
              </p:cNvSpPr>
              <p:nvPr/>
            </p:nvSpPr>
            <p:spPr bwMode="auto">
              <a:xfrm>
                <a:off x="423" y="1253"/>
                <a:ext cx="236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>
                    <a:solidFill>
                      <a:srgbClr val="009999"/>
                    </a:solidFill>
                    <a:latin typeface="Comic Sans MS" pitchFamily="-110" charset="0"/>
                  </a:rPr>
                  <a:t>B</a:t>
                </a:r>
                <a:endParaRPr sz="2000" noProof="1">
                  <a:solidFill>
                    <a:srgbClr val="009999"/>
                  </a:solidFill>
                  <a:latin typeface="Comic Sans MS" pitchFamily="-110" charset="0"/>
                </a:endParaRPr>
              </a:p>
            </p:txBody>
          </p:sp>
          <p:sp>
            <p:nvSpPr>
              <p:cNvPr id="41997" name="Arc 18"/>
              <p:cNvSpPr>
                <a:spLocks/>
              </p:cNvSpPr>
              <p:nvPr/>
            </p:nvSpPr>
            <p:spPr bwMode="auto">
              <a:xfrm flipH="1">
                <a:off x="797" y="1266"/>
                <a:ext cx="617" cy="149"/>
              </a:xfrm>
              <a:custGeom>
                <a:avLst/>
                <a:gdLst>
                  <a:gd name="T0" fmla="*/ 0 w 21600"/>
                  <a:gd name="T1" fmla="*/ 0 h 41822"/>
                  <a:gd name="T2" fmla="*/ 217 w 21600"/>
                  <a:gd name="T3" fmla="*/ 149 h 41822"/>
                  <a:gd name="T4" fmla="*/ 0 w 21600"/>
                  <a:gd name="T5" fmla="*/ 77 h 4182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1822"/>
                  <a:gd name="T11" fmla="*/ 21600 w 21600"/>
                  <a:gd name="T12" fmla="*/ 41822 h 418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1822" fill="none" extrusionOk="0">
                    <a:moveTo>
                      <a:pt x="0" y="-1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0601"/>
                      <a:pt x="16017" y="38659"/>
                      <a:pt x="7590" y="41822"/>
                    </a:cubicBezTo>
                  </a:path>
                  <a:path w="21600" h="41822" stroke="0" extrusionOk="0">
                    <a:moveTo>
                      <a:pt x="0" y="-1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0601"/>
                      <a:pt x="16017" y="38659"/>
                      <a:pt x="7590" y="41822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98" name="Arc 19"/>
              <p:cNvSpPr>
                <a:spLocks/>
              </p:cNvSpPr>
              <p:nvPr/>
            </p:nvSpPr>
            <p:spPr bwMode="auto">
              <a:xfrm flipH="1">
                <a:off x="799" y="1512"/>
                <a:ext cx="616" cy="72"/>
              </a:xfrm>
              <a:custGeom>
                <a:avLst/>
                <a:gdLst>
                  <a:gd name="T0" fmla="*/ 616 w 21570"/>
                  <a:gd name="T1" fmla="*/ 4 h 20144"/>
                  <a:gd name="T2" fmla="*/ 223 w 21570"/>
                  <a:gd name="T3" fmla="*/ 72 h 20144"/>
                  <a:gd name="T4" fmla="*/ 0 w 21570"/>
                  <a:gd name="T5" fmla="*/ 0 h 20144"/>
                  <a:gd name="T6" fmla="*/ 0 60000 65536"/>
                  <a:gd name="T7" fmla="*/ 0 60000 65536"/>
                  <a:gd name="T8" fmla="*/ 0 60000 65536"/>
                  <a:gd name="T9" fmla="*/ 0 w 21570"/>
                  <a:gd name="T10" fmla="*/ 0 h 20144"/>
                  <a:gd name="T11" fmla="*/ 21570 w 21570"/>
                  <a:gd name="T12" fmla="*/ 20144 h 20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70" h="20144" fill="none" extrusionOk="0">
                    <a:moveTo>
                      <a:pt x="21569" y="1140"/>
                    </a:moveTo>
                    <a:cubicBezTo>
                      <a:pt x="21120" y="9634"/>
                      <a:pt x="15728" y="17074"/>
                      <a:pt x="7796" y="20144"/>
                    </a:cubicBezTo>
                  </a:path>
                  <a:path w="21570" h="20144" stroke="0" extrusionOk="0">
                    <a:moveTo>
                      <a:pt x="21569" y="1140"/>
                    </a:moveTo>
                    <a:cubicBezTo>
                      <a:pt x="21120" y="9634"/>
                      <a:pt x="15728" y="17074"/>
                      <a:pt x="7796" y="20144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99" name="Line 20"/>
              <p:cNvSpPr>
                <a:spLocks noChangeShapeType="1"/>
              </p:cNvSpPr>
              <p:nvPr/>
            </p:nvSpPr>
            <p:spPr bwMode="auto">
              <a:xfrm>
                <a:off x="797" y="1350"/>
                <a:ext cx="2" cy="1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0" name="Line 21"/>
              <p:cNvSpPr>
                <a:spLocks noChangeShapeType="1"/>
              </p:cNvSpPr>
              <p:nvPr/>
            </p:nvSpPr>
            <p:spPr bwMode="auto">
              <a:xfrm flipH="1">
                <a:off x="1199" y="1265"/>
                <a:ext cx="215" cy="1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1" name="Line 22"/>
              <p:cNvSpPr>
                <a:spLocks noChangeShapeType="1"/>
              </p:cNvSpPr>
              <p:nvPr/>
            </p:nvSpPr>
            <p:spPr bwMode="auto">
              <a:xfrm>
                <a:off x="1199" y="1414"/>
                <a:ext cx="0" cy="17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2" name="Line 23"/>
              <p:cNvSpPr>
                <a:spLocks noChangeShapeType="1"/>
              </p:cNvSpPr>
              <p:nvPr/>
            </p:nvSpPr>
            <p:spPr bwMode="auto">
              <a:xfrm>
                <a:off x="1416" y="1269"/>
                <a:ext cx="0" cy="1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3" name="Arc 24"/>
              <p:cNvSpPr>
                <a:spLocks/>
              </p:cNvSpPr>
              <p:nvPr/>
            </p:nvSpPr>
            <p:spPr bwMode="auto">
              <a:xfrm flipV="1">
                <a:off x="1584" y="1492"/>
                <a:ext cx="617" cy="81"/>
              </a:xfrm>
              <a:custGeom>
                <a:avLst/>
                <a:gdLst>
                  <a:gd name="T0" fmla="*/ 0 w 21600"/>
                  <a:gd name="T1" fmla="*/ 0 h 22722"/>
                  <a:gd name="T2" fmla="*/ 616 w 21600"/>
                  <a:gd name="T3" fmla="*/ 81 h 22722"/>
                  <a:gd name="T4" fmla="*/ 0 w 21600"/>
                  <a:gd name="T5" fmla="*/ 77 h 2272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2722"/>
                  <a:gd name="T11" fmla="*/ 21600 w 21600"/>
                  <a:gd name="T12" fmla="*/ 22722 h 227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2722" fill="none" extrusionOk="0">
                    <a:moveTo>
                      <a:pt x="0" y="-1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974"/>
                      <a:pt x="21590" y="22348"/>
                      <a:pt x="21570" y="22721"/>
                    </a:cubicBezTo>
                  </a:path>
                  <a:path w="21600" h="22722" stroke="0" extrusionOk="0">
                    <a:moveTo>
                      <a:pt x="0" y="-1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974"/>
                      <a:pt x="21590" y="22348"/>
                      <a:pt x="21570" y="22721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4" name="Arc 25"/>
              <p:cNvSpPr>
                <a:spLocks/>
              </p:cNvSpPr>
              <p:nvPr/>
            </p:nvSpPr>
            <p:spPr bwMode="auto">
              <a:xfrm flipV="1">
                <a:off x="1584" y="1264"/>
                <a:ext cx="617" cy="149"/>
              </a:xfrm>
              <a:custGeom>
                <a:avLst/>
                <a:gdLst>
                  <a:gd name="T0" fmla="*/ 0 w 21600"/>
                  <a:gd name="T1" fmla="*/ 0 h 41810"/>
                  <a:gd name="T2" fmla="*/ 218 w 21600"/>
                  <a:gd name="T3" fmla="*/ 149 h 41810"/>
                  <a:gd name="T4" fmla="*/ 0 w 21600"/>
                  <a:gd name="T5" fmla="*/ 77 h 4181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1810"/>
                  <a:gd name="T11" fmla="*/ 21600 w 21600"/>
                  <a:gd name="T12" fmla="*/ 41810 h 418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1810" fill="none" extrusionOk="0">
                    <a:moveTo>
                      <a:pt x="0" y="-1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0589"/>
                      <a:pt x="16032" y="38638"/>
                      <a:pt x="7622" y="41810"/>
                    </a:cubicBezTo>
                  </a:path>
                  <a:path w="21600" h="41810" stroke="0" extrusionOk="0">
                    <a:moveTo>
                      <a:pt x="0" y="-1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0589"/>
                      <a:pt x="16032" y="38638"/>
                      <a:pt x="7622" y="4181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5" name="Line 26"/>
              <p:cNvSpPr>
                <a:spLocks noChangeShapeType="1"/>
              </p:cNvSpPr>
              <p:nvPr/>
            </p:nvSpPr>
            <p:spPr bwMode="auto">
              <a:xfrm flipH="1" flipV="1">
                <a:off x="2201" y="1350"/>
                <a:ext cx="0" cy="1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6" name="Line 27"/>
              <p:cNvSpPr>
                <a:spLocks noChangeShapeType="1"/>
              </p:cNvSpPr>
              <p:nvPr/>
            </p:nvSpPr>
            <p:spPr bwMode="auto">
              <a:xfrm flipV="1">
                <a:off x="1584" y="1265"/>
                <a:ext cx="215" cy="1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7" name="Line 28"/>
              <p:cNvSpPr>
                <a:spLocks noChangeShapeType="1"/>
              </p:cNvSpPr>
              <p:nvPr/>
            </p:nvSpPr>
            <p:spPr bwMode="auto">
              <a:xfrm flipH="1" flipV="1">
                <a:off x="1581" y="1413"/>
                <a:ext cx="0" cy="15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8" name="Arc 29"/>
              <p:cNvSpPr>
                <a:spLocks/>
              </p:cNvSpPr>
              <p:nvPr/>
            </p:nvSpPr>
            <p:spPr bwMode="auto">
              <a:xfrm flipH="1">
                <a:off x="1199" y="1435"/>
                <a:ext cx="214" cy="110"/>
              </a:xfrm>
              <a:custGeom>
                <a:avLst/>
                <a:gdLst>
                  <a:gd name="T0" fmla="*/ 4 w 7504"/>
                  <a:gd name="T1" fmla="*/ 0 h 21600"/>
                  <a:gd name="T2" fmla="*/ 214 w 7504"/>
                  <a:gd name="T3" fmla="*/ 7 h 21600"/>
                  <a:gd name="T4" fmla="*/ 0 w 7504"/>
                  <a:gd name="T5" fmla="*/ 110 h 21600"/>
                  <a:gd name="T6" fmla="*/ 0 60000 65536"/>
                  <a:gd name="T7" fmla="*/ 0 60000 65536"/>
                  <a:gd name="T8" fmla="*/ 0 60000 65536"/>
                  <a:gd name="T9" fmla="*/ 0 w 7504"/>
                  <a:gd name="T10" fmla="*/ 0 h 21600"/>
                  <a:gd name="T11" fmla="*/ 7504 w 7504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504" h="21600" fill="none" extrusionOk="0">
                    <a:moveTo>
                      <a:pt x="139" y="0"/>
                    </a:moveTo>
                    <a:cubicBezTo>
                      <a:pt x="2654" y="16"/>
                      <a:pt x="5146" y="471"/>
                      <a:pt x="7503" y="1345"/>
                    </a:cubicBezTo>
                  </a:path>
                  <a:path w="7504" h="21600" stroke="0" extrusionOk="0">
                    <a:moveTo>
                      <a:pt x="139" y="0"/>
                    </a:moveTo>
                    <a:cubicBezTo>
                      <a:pt x="2654" y="16"/>
                      <a:pt x="5146" y="471"/>
                      <a:pt x="7503" y="134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09" name="Line 30"/>
              <p:cNvSpPr>
                <a:spLocks noChangeShapeType="1"/>
              </p:cNvSpPr>
              <p:nvPr/>
            </p:nvSpPr>
            <p:spPr bwMode="auto">
              <a:xfrm flipH="1">
                <a:off x="1199" y="1435"/>
                <a:ext cx="215" cy="1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2010" name="Group 31"/>
              <p:cNvGrpSpPr>
                <a:grpSpLocks/>
              </p:cNvGrpSpPr>
              <p:nvPr/>
            </p:nvGrpSpPr>
            <p:grpSpPr bwMode="auto">
              <a:xfrm>
                <a:off x="1687" y="1054"/>
                <a:ext cx="148" cy="157"/>
                <a:chOff x="2399" y="2156"/>
                <a:chExt cx="235" cy="240"/>
              </a:xfrm>
            </p:grpSpPr>
            <p:grpSp>
              <p:nvGrpSpPr>
                <p:cNvPr id="42042" name="Group 32"/>
                <p:cNvGrpSpPr>
                  <a:grpSpLocks/>
                </p:cNvGrpSpPr>
                <p:nvPr/>
              </p:nvGrpSpPr>
              <p:grpSpPr bwMode="auto">
                <a:xfrm flipH="1">
                  <a:off x="2455" y="2238"/>
                  <a:ext cx="123" cy="75"/>
                  <a:chOff x="450" y="2259"/>
                  <a:chExt cx="1782" cy="1137"/>
                </a:xfrm>
              </p:grpSpPr>
              <p:grpSp>
                <p:nvGrpSpPr>
                  <p:cNvPr id="42044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1341" y="2259"/>
                    <a:ext cx="891" cy="569"/>
                    <a:chOff x="1392" y="2256"/>
                    <a:chExt cx="891" cy="569"/>
                  </a:xfrm>
                </p:grpSpPr>
                <p:sp>
                  <p:nvSpPr>
                    <p:cNvPr id="42048" name="Freeform 34"/>
                    <p:cNvSpPr>
                      <a:spLocks/>
                    </p:cNvSpPr>
                    <p:nvPr/>
                  </p:nvSpPr>
                  <p:spPr bwMode="auto">
                    <a:xfrm flipV="1">
                      <a:off x="1392" y="2256"/>
                      <a:ext cx="459" cy="569"/>
                    </a:xfrm>
                    <a:custGeom>
                      <a:avLst/>
                      <a:gdLst>
                        <a:gd name="T0" fmla="*/ 0 w 459"/>
                        <a:gd name="T1" fmla="*/ 0 h 569"/>
                        <a:gd name="T2" fmla="*/ 90 w 459"/>
                        <a:gd name="T3" fmla="*/ 222 h 569"/>
                        <a:gd name="T4" fmla="*/ 183 w 459"/>
                        <a:gd name="T5" fmla="*/ 402 h 569"/>
                        <a:gd name="T6" fmla="*/ 294 w 459"/>
                        <a:gd name="T7" fmla="*/ 519 h 569"/>
                        <a:gd name="T8" fmla="*/ 390 w 459"/>
                        <a:gd name="T9" fmla="*/ 561 h 569"/>
                        <a:gd name="T10" fmla="*/ 459 w 459"/>
                        <a:gd name="T11" fmla="*/ 567 h 569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459"/>
                        <a:gd name="T19" fmla="*/ 0 h 569"/>
                        <a:gd name="T20" fmla="*/ 459 w 459"/>
                        <a:gd name="T21" fmla="*/ 569 h 569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459" h="569">
                          <a:moveTo>
                            <a:pt x="0" y="0"/>
                          </a:moveTo>
                          <a:cubicBezTo>
                            <a:pt x="15" y="36"/>
                            <a:pt x="59" y="155"/>
                            <a:pt x="90" y="222"/>
                          </a:cubicBezTo>
                          <a:cubicBezTo>
                            <a:pt x="121" y="289"/>
                            <a:pt x="149" y="353"/>
                            <a:pt x="183" y="402"/>
                          </a:cubicBezTo>
                          <a:cubicBezTo>
                            <a:pt x="217" y="451"/>
                            <a:pt x="260" y="493"/>
                            <a:pt x="294" y="519"/>
                          </a:cubicBezTo>
                          <a:cubicBezTo>
                            <a:pt x="328" y="545"/>
                            <a:pt x="363" y="553"/>
                            <a:pt x="390" y="561"/>
                          </a:cubicBezTo>
                          <a:cubicBezTo>
                            <a:pt x="417" y="569"/>
                            <a:pt x="445" y="566"/>
                            <a:pt x="459" y="567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2049" name="Freeform 35"/>
                    <p:cNvSpPr>
                      <a:spLocks/>
                    </p:cNvSpPr>
                    <p:nvPr/>
                  </p:nvSpPr>
                  <p:spPr bwMode="auto">
                    <a:xfrm flipH="1" flipV="1">
                      <a:off x="1824" y="2256"/>
                      <a:ext cx="459" cy="569"/>
                    </a:xfrm>
                    <a:custGeom>
                      <a:avLst/>
                      <a:gdLst>
                        <a:gd name="T0" fmla="*/ 0 w 459"/>
                        <a:gd name="T1" fmla="*/ 0 h 569"/>
                        <a:gd name="T2" fmla="*/ 90 w 459"/>
                        <a:gd name="T3" fmla="*/ 222 h 569"/>
                        <a:gd name="T4" fmla="*/ 183 w 459"/>
                        <a:gd name="T5" fmla="*/ 402 h 569"/>
                        <a:gd name="T6" fmla="*/ 294 w 459"/>
                        <a:gd name="T7" fmla="*/ 519 h 569"/>
                        <a:gd name="T8" fmla="*/ 390 w 459"/>
                        <a:gd name="T9" fmla="*/ 561 h 569"/>
                        <a:gd name="T10" fmla="*/ 459 w 459"/>
                        <a:gd name="T11" fmla="*/ 567 h 569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459"/>
                        <a:gd name="T19" fmla="*/ 0 h 569"/>
                        <a:gd name="T20" fmla="*/ 459 w 459"/>
                        <a:gd name="T21" fmla="*/ 569 h 569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459" h="569">
                          <a:moveTo>
                            <a:pt x="0" y="0"/>
                          </a:moveTo>
                          <a:cubicBezTo>
                            <a:pt x="15" y="36"/>
                            <a:pt x="59" y="155"/>
                            <a:pt x="90" y="222"/>
                          </a:cubicBezTo>
                          <a:cubicBezTo>
                            <a:pt x="121" y="289"/>
                            <a:pt x="149" y="353"/>
                            <a:pt x="183" y="402"/>
                          </a:cubicBezTo>
                          <a:cubicBezTo>
                            <a:pt x="217" y="451"/>
                            <a:pt x="260" y="493"/>
                            <a:pt x="294" y="519"/>
                          </a:cubicBezTo>
                          <a:cubicBezTo>
                            <a:pt x="328" y="545"/>
                            <a:pt x="363" y="553"/>
                            <a:pt x="390" y="561"/>
                          </a:cubicBezTo>
                          <a:cubicBezTo>
                            <a:pt x="417" y="569"/>
                            <a:pt x="445" y="566"/>
                            <a:pt x="459" y="567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2045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450" y="2827"/>
                    <a:ext cx="891" cy="569"/>
                    <a:chOff x="480" y="2832"/>
                    <a:chExt cx="891" cy="569"/>
                  </a:xfrm>
                </p:grpSpPr>
                <p:sp>
                  <p:nvSpPr>
                    <p:cNvPr id="42046" name="Freeform 37"/>
                    <p:cNvSpPr>
                      <a:spLocks/>
                    </p:cNvSpPr>
                    <p:nvPr/>
                  </p:nvSpPr>
                  <p:spPr bwMode="auto">
                    <a:xfrm>
                      <a:off x="480" y="2832"/>
                      <a:ext cx="459" cy="569"/>
                    </a:xfrm>
                    <a:custGeom>
                      <a:avLst/>
                      <a:gdLst>
                        <a:gd name="T0" fmla="*/ 0 w 459"/>
                        <a:gd name="T1" fmla="*/ 0 h 569"/>
                        <a:gd name="T2" fmla="*/ 90 w 459"/>
                        <a:gd name="T3" fmla="*/ 222 h 569"/>
                        <a:gd name="T4" fmla="*/ 183 w 459"/>
                        <a:gd name="T5" fmla="*/ 402 h 569"/>
                        <a:gd name="T6" fmla="*/ 294 w 459"/>
                        <a:gd name="T7" fmla="*/ 519 h 569"/>
                        <a:gd name="T8" fmla="*/ 390 w 459"/>
                        <a:gd name="T9" fmla="*/ 561 h 569"/>
                        <a:gd name="T10" fmla="*/ 459 w 459"/>
                        <a:gd name="T11" fmla="*/ 567 h 569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459"/>
                        <a:gd name="T19" fmla="*/ 0 h 569"/>
                        <a:gd name="T20" fmla="*/ 459 w 459"/>
                        <a:gd name="T21" fmla="*/ 569 h 569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459" h="569">
                          <a:moveTo>
                            <a:pt x="0" y="0"/>
                          </a:moveTo>
                          <a:cubicBezTo>
                            <a:pt x="15" y="36"/>
                            <a:pt x="59" y="155"/>
                            <a:pt x="90" y="222"/>
                          </a:cubicBezTo>
                          <a:cubicBezTo>
                            <a:pt x="121" y="289"/>
                            <a:pt x="149" y="353"/>
                            <a:pt x="183" y="402"/>
                          </a:cubicBezTo>
                          <a:cubicBezTo>
                            <a:pt x="217" y="451"/>
                            <a:pt x="260" y="493"/>
                            <a:pt x="294" y="519"/>
                          </a:cubicBezTo>
                          <a:cubicBezTo>
                            <a:pt x="328" y="545"/>
                            <a:pt x="363" y="553"/>
                            <a:pt x="390" y="561"/>
                          </a:cubicBezTo>
                          <a:cubicBezTo>
                            <a:pt x="417" y="569"/>
                            <a:pt x="445" y="566"/>
                            <a:pt x="459" y="567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2047" name="Freeform 38"/>
                    <p:cNvSpPr>
                      <a:spLocks/>
                    </p:cNvSpPr>
                    <p:nvPr/>
                  </p:nvSpPr>
                  <p:spPr bwMode="auto">
                    <a:xfrm flipH="1">
                      <a:off x="912" y="2832"/>
                      <a:ext cx="459" cy="569"/>
                    </a:xfrm>
                    <a:custGeom>
                      <a:avLst/>
                      <a:gdLst>
                        <a:gd name="T0" fmla="*/ 0 w 459"/>
                        <a:gd name="T1" fmla="*/ 0 h 569"/>
                        <a:gd name="T2" fmla="*/ 90 w 459"/>
                        <a:gd name="T3" fmla="*/ 222 h 569"/>
                        <a:gd name="T4" fmla="*/ 183 w 459"/>
                        <a:gd name="T5" fmla="*/ 402 h 569"/>
                        <a:gd name="T6" fmla="*/ 294 w 459"/>
                        <a:gd name="T7" fmla="*/ 519 h 569"/>
                        <a:gd name="T8" fmla="*/ 390 w 459"/>
                        <a:gd name="T9" fmla="*/ 561 h 569"/>
                        <a:gd name="T10" fmla="*/ 459 w 459"/>
                        <a:gd name="T11" fmla="*/ 567 h 569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459"/>
                        <a:gd name="T19" fmla="*/ 0 h 569"/>
                        <a:gd name="T20" fmla="*/ 459 w 459"/>
                        <a:gd name="T21" fmla="*/ 569 h 569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459" h="569">
                          <a:moveTo>
                            <a:pt x="0" y="0"/>
                          </a:moveTo>
                          <a:cubicBezTo>
                            <a:pt x="15" y="36"/>
                            <a:pt x="59" y="155"/>
                            <a:pt x="90" y="222"/>
                          </a:cubicBezTo>
                          <a:cubicBezTo>
                            <a:pt x="121" y="289"/>
                            <a:pt x="149" y="353"/>
                            <a:pt x="183" y="402"/>
                          </a:cubicBezTo>
                          <a:cubicBezTo>
                            <a:pt x="217" y="451"/>
                            <a:pt x="260" y="493"/>
                            <a:pt x="294" y="519"/>
                          </a:cubicBezTo>
                          <a:cubicBezTo>
                            <a:pt x="328" y="545"/>
                            <a:pt x="363" y="553"/>
                            <a:pt x="390" y="561"/>
                          </a:cubicBezTo>
                          <a:cubicBezTo>
                            <a:pt x="417" y="569"/>
                            <a:pt x="445" y="566"/>
                            <a:pt x="459" y="567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42043" name="Oval 39"/>
                <p:cNvSpPr>
                  <a:spLocks noChangeArrowheads="1"/>
                </p:cNvSpPr>
                <p:nvPr/>
              </p:nvSpPr>
              <p:spPr bwMode="auto">
                <a:xfrm>
                  <a:off x="2399" y="2156"/>
                  <a:ext cx="235" cy="240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2011" name="Rectangle 40"/>
              <p:cNvSpPr>
                <a:spLocks noChangeArrowheads="1"/>
              </p:cNvSpPr>
              <p:nvPr/>
            </p:nvSpPr>
            <p:spPr bwMode="auto">
              <a:xfrm>
                <a:off x="1954" y="938"/>
                <a:ext cx="11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400">
                    <a:latin typeface="Comic Sans MS" pitchFamily="-110" charset="0"/>
                  </a:rPr>
                  <a:t>RF generator, </a:t>
                </a:r>
                <a:r>
                  <a:rPr lang="en-US" sz="1800">
                    <a:latin typeface="Symbol" pitchFamily="-110" charset="2"/>
                  </a:rPr>
                  <a:t>w</a:t>
                </a:r>
                <a:r>
                  <a:rPr lang="en-US" sz="1600" baseline="-25000">
                    <a:latin typeface="Comic Sans MS" pitchFamily="-110" charset="0"/>
                  </a:rPr>
                  <a:t>RF</a:t>
                </a:r>
                <a:r>
                  <a:rPr lang="en-US" sz="1400">
                    <a:latin typeface="Comic Sans MS" pitchFamily="-110" charset="0"/>
                  </a:rPr>
                  <a:t> </a:t>
                </a:r>
                <a:endParaRPr sz="1400" noProof="1">
                  <a:latin typeface="Comic Sans MS" pitchFamily="-110" charset="0"/>
                </a:endParaRPr>
              </a:p>
            </p:txBody>
          </p:sp>
          <p:sp>
            <p:nvSpPr>
              <p:cNvPr id="42012" name="Line 41"/>
              <p:cNvSpPr>
                <a:spLocks noChangeShapeType="1"/>
              </p:cNvSpPr>
              <p:nvPr/>
            </p:nvSpPr>
            <p:spPr bwMode="auto">
              <a:xfrm flipV="1">
                <a:off x="1854" y="1135"/>
                <a:ext cx="171" cy="13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13" name="Line 42"/>
              <p:cNvSpPr>
                <a:spLocks noChangeShapeType="1"/>
              </p:cNvSpPr>
              <p:nvPr/>
            </p:nvSpPr>
            <p:spPr bwMode="auto">
              <a:xfrm flipV="1">
                <a:off x="1349" y="1135"/>
                <a:ext cx="204" cy="13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14" name="Line 43"/>
              <p:cNvSpPr>
                <a:spLocks noChangeShapeType="1"/>
              </p:cNvSpPr>
              <p:nvPr/>
            </p:nvSpPr>
            <p:spPr bwMode="auto">
              <a:xfrm>
                <a:off x="1550" y="1133"/>
                <a:ext cx="137" cy="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15" name="Line 44"/>
              <p:cNvSpPr>
                <a:spLocks noChangeShapeType="1"/>
              </p:cNvSpPr>
              <p:nvPr/>
            </p:nvSpPr>
            <p:spPr bwMode="auto">
              <a:xfrm flipV="1">
                <a:off x="1835" y="1132"/>
                <a:ext cx="190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16" name="Line 45"/>
              <p:cNvSpPr>
                <a:spLocks noChangeShapeType="1"/>
              </p:cNvSpPr>
              <p:nvPr/>
            </p:nvSpPr>
            <p:spPr bwMode="auto">
              <a:xfrm>
                <a:off x="1239" y="1650"/>
                <a:ext cx="32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med" len="med"/>
                <a:tailEnd type="stealth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17" name="Rectangle 46"/>
              <p:cNvSpPr>
                <a:spLocks noChangeArrowheads="1"/>
              </p:cNvSpPr>
              <p:nvPr/>
            </p:nvSpPr>
            <p:spPr bwMode="auto">
              <a:xfrm>
                <a:off x="1316" y="1617"/>
                <a:ext cx="191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>
                    <a:latin typeface="Comic Sans MS" pitchFamily="-110" charset="0"/>
                  </a:rPr>
                  <a:t>g</a:t>
                </a:r>
                <a:endParaRPr sz="1400" noProof="1">
                  <a:latin typeface="Comic Sans MS" pitchFamily="-110" charset="0"/>
                </a:endParaRPr>
              </a:p>
            </p:txBody>
          </p:sp>
          <p:sp>
            <p:nvSpPr>
              <p:cNvPr id="42018" name="Freeform 47"/>
              <p:cNvSpPr>
                <a:spLocks/>
              </p:cNvSpPr>
              <p:nvPr/>
            </p:nvSpPr>
            <p:spPr bwMode="auto">
              <a:xfrm>
                <a:off x="1057" y="2553"/>
                <a:ext cx="910" cy="1176"/>
              </a:xfrm>
              <a:custGeom>
                <a:avLst/>
                <a:gdLst>
                  <a:gd name="T0" fmla="*/ 434 w 910"/>
                  <a:gd name="T1" fmla="*/ 375 h 1176"/>
                  <a:gd name="T2" fmla="*/ 500 w 910"/>
                  <a:gd name="T3" fmla="*/ 391 h 1176"/>
                  <a:gd name="T4" fmla="*/ 530 w 910"/>
                  <a:gd name="T5" fmla="*/ 457 h 1176"/>
                  <a:gd name="T6" fmla="*/ 510 w 910"/>
                  <a:gd name="T7" fmla="*/ 529 h 1176"/>
                  <a:gd name="T8" fmla="*/ 434 w 910"/>
                  <a:gd name="T9" fmla="*/ 573 h 1176"/>
                  <a:gd name="T10" fmla="*/ 338 w 910"/>
                  <a:gd name="T11" fmla="*/ 547 h 1176"/>
                  <a:gd name="T12" fmla="*/ 290 w 910"/>
                  <a:gd name="T13" fmla="*/ 451 h 1176"/>
                  <a:gd name="T14" fmla="*/ 324 w 910"/>
                  <a:gd name="T15" fmla="*/ 343 h 1176"/>
                  <a:gd name="T16" fmla="*/ 434 w 910"/>
                  <a:gd name="T17" fmla="*/ 285 h 1176"/>
                  <a:gd name="T18" fmla="*/ 562 w 910"/>
                  <a:gd name="T19" fmla="*/ 325 h 1176"/>
                  <a:gd name="T20" fmla="*/ 626 w 910"/>
                  <a:gd name="T21" fmla="*/ 453 h 1176"/>
                  <a:gd name="T22" fmla="*/ 576 w 910"/>
                  <a:gd name="T23" fmla="*/ 597 h 1176"/>
                  <a:gd name="T24" fmla="*/ 434 w 910"/>
                  <a:gd name="T25" fmla="*/ 669 h 1176"/>
                  <a:gd name="T26" fmla="*/ 268 w 910"/>
                  <a:gd name="T27" fmla="*/ 617 h 1176"/>
                  <a:gd name="T28" fmla="*/ 192 w 910"/>
                  <a:gd name="T29" fmla="*/ 453 h 1176"/>
                  <a:gd name="T30" fmla="*/ 256 w 910"/>
                  <a:gd name="T31" fmla="*/ 277 h 1176"/>
                  <a:gd name="T32" fmla="*/ 434 w 910"/>
                  <a:gd name="T33" fmla="*/ 189 h 1176"/>
                  <a:gd name="T34" fmla="*/ 634 w 910"/>
                  <a:gd name="T35" fmla="*/ 259 h 1176"/>
                  <a:gd name="T36" fmla="*/ 722 w 910"/>
                  <a:gd name="T37" fmla="*/ 453 h 1176"/>
                  <a:gd name="T38" fmla="*/ 648 w 910"/>
                  <a:gd name="T39" fmla="*/ 665 h 1176"/>
                  <a:gd name="T40" fmla="*/ 434 w 910"/>
                  <a:gd name="T41" fmla="*/ 767 h 1176"/>
                  <a:gd name="T42" fmla="*/ 200 w 910"/>
                  <a:gd name="T43" fmla="*/ 681 h 1176"/>
                  <a:gd name="T44" fmla="*/ 98 w 910"/>
                  <a:gd name="T45" fmla="*/ 453 h 1176"/>
                  <a:gd name="T46" fmla="*/ 188 w 910"/>
                  <a:gd name="T47" fmla="*/ 207 h 1176"/>
                  <a:gd name="T48" fmla="*/ 434 w 910"/>
                  <a:gd name="T49" fmla="*/ 93 h 1176"/>
                  <a:gd name="T50" fmla="*/ 700 w 910"/>
                  <a:gd name="T51" fmla="*/ 191 h 1176"/>
                  <a:gd name="T52" fmla="*/ 820 w 910"/>
                  <a:gd name="T53" fmla="*/ 453 h 1176"/>
                  <a:gd name="T54" fmla="*/ 714 w 910"/>
                  <a:gd name="T55" fmla="*/ 731 h 1176"/>
                  <a:gd name="T56" fmla="*/ 434 w 910"/>
                  <a:gd name="T57" fmla="*/ 853 h 1176"/>
                  <a:gd name="T58" fmla="*/ 132 w 910"/>
                  <a:gd name="T59" fmla="*/ 747 h 1176"/>
                  <a:gd name="T60" fmla="*/ 2 w 910"/>
                  <a:gd name="T61" fmla="*/ 453 h 1176"/>
                  <a:gd name="T62" fmla="*/ 122 w 910"/>
                  <a:gd name="T63" fmla="*/ 143 h 1176"/>
                  <a:gd name="T64" fmla="*/ 434 w 910"/>
                  <a:gd name="T65" fmla="*/ 3 h 1176"/>
                  <a:gd name="T66" fmla="*/ 766 w 910"/>
                  <a:gd name="T67" fmla="*/ 123 h 1176"/>
                  <a:gd name="T68" fmla="*/ 910 w 910"/>
                  <a:gd name="T69" fmla="*/ 453 h 1176"/>
                  <a:gd name="T70" fmla="*/ 874 w 910"/>
                  <a:gd name="T71" fmla="*/ 630 h 1176"/>
                  <a:gd name="T72" fmla="*/ 782 w 910"/>
                  <a:gd name="T73" fmla="*/ 809 h 1176"/>
                  <a:gd name="T74" fmla="*/ 709 w 910"/>
                  <a:gd name="T75" fmla="*/ 932 h 1176"/>
                  <a:gd name="T76" fmla="*/ 554 w 910"/>
                  <a:gd name="T77" fmla="*/ 1176 h 117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910"/>
                  <a:gd name="T118" fmla="*/ 0 h 1176"/>
                  <a:gd name="T119" fmla="*/ 910 w 910"/>
                  <a:gd name="T120" fmla="*/ 1176 h 117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910" h="1176">
                    <a:moveTo>
                      <a:pt x="434" y="375"/>
                    </a:moveTo>
                    <a:cubicBezTo>
                      <a:pt x="459" y="376"/>
                      <a:pt x="484" y="377"/>
                      <a:pt x="500" y="391"/>
                    </a:cubicBezTo>
                    <a:cubicBezTo>
                      <a:pt x="516" y="405"/>
                      <a:pt x="528" y="434"/>
                      <a:pt x="530" y="457"/>
                    </a:cubicBezTo>
                    <a:cubicBezTo>
                      <a:pt x="532" y="480"/>
                      <a:pt x="526" y="510"/>
                      <a:pt x="510" y="529"/>
                    </a:cubicBezTo>
                    <a:cubicBezTo>
                      <a:pt x="494" y="548"/>
                      <a:pt x="463" y="570"/>
                      <a:pt x="434" y="573"/>
                    </a:cubicBezTo>
                    <a:cubicBezTo>
                      <a:pt x="405" y="576"/>
                      <a:pt x="362" y="567"/>
                      <a:pt x="338" y="547"/>
                    </a:cubicBezTo>
                    <a:cubicBezTo>
                      <a:pt x="314" y="527"/>
                      <a:pt x="292" y="485"/>
                      <a:pt x="290" y="451"/>
                    </a:cubicBezTo>
                    <a:cubicBezTo>
                      <a:pt x="288" y="417"/>
                      <a:pt x="300" y="371"/>
                      <a:pt x="324" y="343"/>
                    </a:cubicBezTo>
                    <a:cubicBezTo>
                      <a:pt x="348" y="315"/>
                      <a:pt x="394" y="288"/>
                      <a:pt x="434" y="285"/>
                    </a:cubicBezTo>
                    <a:cubicBezTo>
                      <a:pt x="474" y="282"/>
                      <a:pt x="530" y="297"/>
                      <a:pt x="562" y="325"/>
                    </a:cubicBezTo>
                    <a:cubicBezTo>
                      <a:pt x="594" y="353"/>
                      <a:pt x="624" y="408"/>
                      <a:pt x="626" y="453"/>
                    </a:cubicBezTo>
                    <a:cubicBezTo>
                      <a:pt x="628" y="498"/>
                      <a:pt x="608" y="561"/>
                      <a:pt x="576" y="597"/>
                    </a:cubicBezTo>
                    <a:cubicBezTo>
                      <a:pt x="544" y="633"/>
                      <a:pt x="485" y="666"/>
                      <a:pt x="434" y="669"/>
                    </a:cubicBezTo>
                    <a:cubicBezTo>
                      <a:pt x="383" y="672"/>
                      <a:pt x="308" y="653"/>
                      <a:pt x="268" y="617"/>
                    </a:cubicBezTo>
                    <a:cubicBezTo>
                      <a:pt x="228" y="581"/>
                      <a:pt x="194" y="510"/>
                      <a:pt x="192" y="453"/>
                    </a:cubicBezTo>
                    <a:cubicBezTo>
                      <a:pt x="190" y="396"/>
                      <a:pt x="216" y="321"/>
                      <a:pt x="256" y="277"/>
                    </a:cubicBezTo>
                    <a:cubicBezTo>
                      <a:pt x="296" y="233"/>
                      <a:pt x="371" y="192"/>
                      <a:pt x="434" y="189"/>
                    </a:cubicBezTo>
                    <a:cubicBezTo>
                      <a:pt x="497" y="186"/>
                      <a:pt x="586" y="215"/>
                      <a:pt x="634" y="259"/>
                    </a:cubicBezTo>
                    <a:cubicBezTo>
                      <a:pt x="682" y="303"/>
                      <a:pt x="720" y="385"/>
                      <a:pt x="722" y="453"/>
                    </a:cubicBezTo>
                    <a:cubicBezTo>
                      <a:pt x="724" y="521"/>
                      <a:pt x="696" y="613"/>
                      <a:pt x="648" y="665"/>
                    </a:cubicBezTo>
                    <a:cubicBezTo>
                      <a:pt x="600" y="717"/>
                      <a:pt x="509" y="764"/>
                      <a:pt x="434" y="767"/>
                    </a:cubicBezTo>
                    <a:cubicBezTo>
                      <a:pt x="359" y="770"/>
                      <a:pt x="256" y="733"/>
                      <a:pt x="200" y="681"/>
                    </a:cubicBezTo>
                    <a:cubicBezTo>
                      <a:pt x="144" y="629"/>
                      <a:pt x="100" y="532"/>
                      <a:pt x="98" y="453"/>
                    </a:cubicBezTo>
                    <a:cubicBezTo>
                      <a:pt x="96" y="374"/>
                      <a:pt x="132" y="267"/>
                      <a:pt x="188" y="207"/>
                    </a:cubicBezTo>
                    <a:cubicBezTo>
                      <a:pt x="244" y="147"/>
                      <a:pt x="349" y="96"/>
                      <a:pt x="434" y="93"/>
                    </a:cubicBezTo>
                    <a:cubicBezTo>
                      <a:pt x="519" y="90"/>
                      <a:pt x="636" y="131"/>
                      <a:pt x="700" y="191"/>
                    </a:cubicBezTo>
                    <a:cubicBezTo>
                      <a:pt x="764" y="251"/>
                      <a:pt x="818" y="363"/>
                      <a:pt x="820" y="453"/>
                    </a:cubicBezTo>
                    <a:cubicBezTo>
                      <a:pt x="822" y="543"/>
                      <a:pt x="778" y="664"/>
                      <a:pt x="714" y="731"/>
                    </a:cubicBezTo>
                    <a:cubicBezTo>
                      <a:pt x="650" y="798"/>
                      <a:pt x="531" y="850"/>
                      <a:pt x="434" y="853"/>
                    </a:cubicBezTo>
                    <a:cubicBezTo>
                      <a:pt x="337" y="856"/>
                      <a:pt x="204" y="814"/>
                      <a:pt x="132" y="747"/>
                    </a:cubicBezTo>
                    <a:cubicBezTo>
                      <a:pt x="60" y="680"/>
                      <a:pt x="4" y="554"/>
                      <a:pt x="2" y="453"/>
                    </a:cubicBezTo>
                    <a:cubicBezTo>
                      <a:pt x="0" y="352"/>
                      <a:pt x="50" y="218"/>
                      <a:pt x="122" y="143"/>
                    </a:cubicBezTo>
                    <a:cubicBezTo>
                      <a:pt x="194" y="68"/>
                      <a:pt x="327" y="6"/>
                      <a:pt x="434" y="3"/>
                    </a:cubicBezTo>
                    <a:cubicBezTo>
                      <a:pt x="541" y="0"/>
                      <a:pt x="687" y="48"/>
                      <a:pt x="766" y="123"/>
                    </a:cubicBezTo>
                    <a:cubicBezTo>
                      <a:pt x="845" y="198"/>
                      <a:pt x="910" y="363"/>
                      <a:pt x="910" y="453"/>
                    </a:cubicBezTo>
                    <a:cubicBezTo>
                      <a:pt x="910" y="543"/>
                      <a:pt x="894" y="571"/>
                      <a:pt x="874" y="630"/>
                    </a:cubicBezTo>
                    <a:cubicBezTo>
                      <a:pt x="854" y="689"/>
                      <a:pt x="808" y="759"/>
                      <a:pt x="782" y="809"/>
                    </a:cubicBezTo>
                    <a:cubicBezTo>
                      <a:pt x="755" y="859"/>
                      <a:pt x="747" y="871"/>
                      <a:pt x="709" y="932"/>
                    </a:cubicBezTo>
                    <a:cubicBezTo>
                      <a:pt x="689" y="967"/>
                      <a:pt x="562" y="1162"/>
                      <a:pt x="554" y="1176"/>
                    </a:cubicBez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 type="stealth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19" name="Arc 48"/>
              <p:cNvSpPr>
                <a:spLocks/>
              </p:cNvSpPr>
              <p:nvPr/>
            </p:nvSpPr>
            <p:spPr bwMode="auto">
              <a:xfrm>
                <a:off x="1554" y="2484"/>
                <a:ext cx="464" cy="835"/>
              </a:xfrm>
              <a:custGeom>
                <a:avLst/>
                <a:gdLst>
                  <a:gd name="T0" fmla="*/ 2 w 21600"/>
                  <a:gd name="T1" fmla="*/ 0 h 35615"/>
                  <a:gd name="T2" fmla="*/ 353 w 21600"/>
                  <a:gd name="T3" fmla="*/ 835 h 35615"/>
                  <a:gd name="T4" fmla="*/ 0 w 21600"/>
                  <a:gd name="T5" fmla="*/ 506 h 35615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5615"/>
                  <a:gd name="T11" fmla="*/ 21600 w 21600"/>
                  <a:gd name="T12" fmla="*/ 35615 h 356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5615" fill="none" extrusionOk="0">
                    <a:moveTo>
                      <a:pt x="98" y="0"/>
                    </a:moveTo>
                    <a:cubicBezTo>
                      <a:pt x="11989" y="54"/>
                      <a:pt x="21600" y="9709"/>
                      <a:pt x="21600" y="21600"/>
                    </a:cubicBezTo>
                    <a:cubicBezTo>
                      <a:pt x="21600" y="26737"/>
                      <a:pt x="19769" y="31706"/>
                      <a:pt x="16435" y="35614"/>
                    </a:cubicBezTo>
                  </a:path>
                  <a:path w="21600" h="35615" stroke="0" extrusionOk="0">
                    <a:moveTo>
                      <a:pt x="98" y="0"/>
                    </a:moveTo>
                    <a:cubicBezTo>
                      <a:pt x="11989" y="54"/>
                      <a:pt x="21600" y="9709"/>
                      <a:pt x="21600" y="21600"/>
                    </a:cubicBezTo>
                    <a:cubicBezTo>
                      <a:pt x="21600" y="26737"/>
                      <a:pt x="19769" y="31706"/>
                      <a:pt x="16435" y="3561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0" name="Line 49"/>
              <p:cNvSpPr>
                <a:spLocks noChangeShapeType="1"/>
              </p:cNvSpPr>
              <p:nvPr/>
            </p:nvSpPr>
            <p:spPr bwMode="auto">
              <a:xfrm>
                <a:off x="1554" y="2484"/>
                <a:ext cx="0" cy="101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2021" name="Group 50"/>
              <p:cNvGrpSpPr>
                <a:grpSpLocks/>
              </p:cNvGrpSpPr>
              <p:nvPr/>
            </p:nvGrpSpPr>
            <p:grpSpPr bwMode="auto">
              <a:xfrm flipH="1">
                <a:off x="982" y="2485"/>
                <a:ext cx="464" cy="1013"/>
                <a:chOff x="2028" y="2489"/>
                <a:chExt cx="319" cy="672"/>
              </a:xfrm>
            </p:grpSpPr>
            <p:sp>
              <p:nvSpPr>
                <p:cNvPr id="42040" name="Arc 51"/>
                <p:cNvSpPr>
                  <a:spLocks/>
                </p:cNvSpPr>
                <p:nvPr/>
              </p:nvSpPr>
              <p:spPr bwMode="auto">
                <a:xfrm>
                  <a:off x="2028" y="2489"/>
                  <a:ext cx="319" cy="672"/>
                </a:xfrm>
                <a:custGeom>
                  <a:avLst/>
                  <a:gdLst>
                    <a:gd name="T0" fmla="*/ 1 w 21600"/>
                    <a:gd name="T1" fmla="*/ 0 h 43200"/>
                    <a:gd name="T2" fmla="*/ 1 w 21600"/>
                    <a:gd name="T3" fmla="*/ 672 h 43200"/>
                    <a:gd name="T4" fmla="*/ 0 w 21600"/>
                    <a:gd name="T5" fmla="*/ 336 h 432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43200"/>
                    <a:gd name="T11" fmla="*/ 21600 w 21600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43200" fill="none" extrusionOk="0">
                      <a:moveTo>
                        <a:pt x="98" y="0"/>
                      </a:moveTo>
                      <a:cubicBezTo>
                        <a:pt x="11989" y="54"/>
                        <a:pt x="21600" y="9709"/>
                        <a:pt x="21600" y="21600"/>
                      </a:cubicBezTo>
                      <a:cubicBezTo>
                        <a:pt x="21600" y="33512"/>
                        <a:pt x="11956" y="43175"/>
                        <a:pt x="43" y="43199"/>
                      </a:cubicBezTo>
                    </a:path>
                    <a:path w="21600" h="43200" stroke="0" extrusionOk="0">
                      <a:moveTo>
                        <a:pt x="98" y="0"/>
                      </a:moveTo>
                      <a:cubicBezTo>
                        <a:pt x="11989" y="54"/>
                        <a:pt x="21600" y="9709"/>
                        <a:pt x="21600" y="21600"/>
                      </a:cubicBezTo>
                      <a:cubicBezTo>
                        <a:pt x="21600" y="33512"/>
                        <a:pt x="11956" y="43175"/>
                        <a:pt x="43" y="43199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41" name="Line 52"/>
                <p:cNvSpPr>
                  <a:spLocks noChangeShapeType="1"/>
                </p:cNvSpPr>
                <p:nvPr/>
              </p:nvSpPr>
              <p:spPr bwMode="auto">
                <a:xfrm>
                  <a:off x="2028" y="2490"/>
                  <a:ext cx="0" cy="6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2022" name="Arc 53"/>
              <p:cNvSpPr>
                <a:spLocks/>
              </p:cNvSpPr>
              <p:nvPr/>
            </p:nvSpPr>
            <p:spPr bwMode="auto">
              <a:xfrm>
                <a:off x="1550" y="2991"/>
                <a:ext cx="185" cy="507"/>
              </a:xfrm>
              <a:custGeom>
                <a:avLst/>
                <a:gdLst>
                  <a:gd name="T0" fmla="*/ 185 w 8613"/>
                  <a:gd name="T1" fmla="*/ 467 h 21600"/>
                  <a:gd name="T2" fmla="*/ 0 w 8613"/>
                  <a:gd name="T3" fmla="*/ 507 h 21600"/>
                  <a:gd name="T4" fmla="*/ 4 w 8613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8613"/>
                  <a:gd name="T10" fmla="*/ 0 h 21600"/>
                  <a:gd name="T11" fmla="*/ 8613 w 8613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613" h="21600" fill="none" extrusionOk="0">
                    <a:moveTo>
                      <a:pt x="8613" y="19893"/>
                    </a:moveTo>
                    <a:cubicBezTo>
                      <a:pt x="5950" y="21019"/>
                      <a:pt x="3088" y="21599"/>
                      <a:pt x="198" y="21599"/>
                    </a:cubicBezTo>
                    <a:cubicBezTo>
                      <a:pt x="131" y="21599"/>
                      <a:pt x="65" y="21599"/>
                      <a:pt x="-1" y="21599"/>
                    </a:cubicBezTo>
                  </a:path>
                  <a:path w="8613" h="21600" stroke="0" extrusionOk="0">
                    <a:moveTo>
                      <a:pt x="8613" y="19893"/>
                    </a:moveTo>
                    <a:cubicBezTo>
                      <a:pt x="5950" y="21019"/>
                      <a:pt x="3088" y="21599"/>
                      <a:pt x="198" y="21599"/>
                    </a:cubicBezTo>
                    <a:cubicBezTo>
                      <a:pt x="131" y="21599"/>
                      <a:pt x="65" y="21599"/>
                      <a:pt x="-1" y="21599"/>
                    </a:cubicBezTo>
                    <a:lnTo>
                      <a:pt x="198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3" name="Line 54"/>
              <p:cNvSpPr>
                <a:spLocks noChangeShapeType="1"/>
              </p:cNvSpPr>
              <p:nvPr/>
            </p:nvSpPr>
            <p:spPr bwMode="auto">
              <a:xfrm flipH="1">
                <a:off x="1761" y="3320"/>
                <a:ext cx="147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4" name="Line 55"/>
              <p:cNvSpPr>
                <a:spLocks noChangeShapeType="1"/>
              </p:cNvSpPr>
              <p:nvPr/>
            </p:nvSpPr>
            <p:spPr bwMode="auto">
              <a:xfrm flipH="1">
                <a:off x="1683" y="3457"/>
                <a:ext cx="5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5" name="Line 56"/>
              <p:cNvSpPr>
                <a:spLocks noChangeShapeType="1"/>
              </p:cNvSpPr>
              <p:nvPr/>
            </p:nvSpPr>
            <p:spPr bwMode="auto">
              <a:xfrm>
                <a:off x="1682" y="3547"/>
                <a:ext cx="79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6" name="Arc 57"/>
              <p:cNvSpPr>
                <a:spLocks/>
              </p:cNvSpPr>
              <p:nvPr/>
            </p:nvSpPr>
            <p:spPr bwMode="auto">
              <a:xfrm>
                <a:off x="1297" y="1324"/>
                <a:ext cx="390" cy="47"/>
              </a:xfrm>
              <a:custGeom>
                <a:avLst/>
                <a:gdLst>
                  <a:gd name="T0" fmla="*/ 390 w 35637"/>
                  <a:gd name="T1" fmla="*/ 28 h 21600"/>
                  <a:gd name="T2" fmla="*/ 0 w 35637"/>
                  <a:gd name="T3" fmla="*/ 25 h 21600"/>
                  <a:gd name="T4" fmla="*/ 199 w 3563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5637"/>
                  <a:gd name="T10" fmla="*/ 0 h 21600"/>
                  <a:gd name="T11" fmla="*/ 35637 w 3563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5637" h="21600" fill="none" extrusionOk="0">
                    <a:moveTo>
                      <a:pt x="35636" y="12780"/>
                    </a:moveTo>
                    <a:cubicBezTo>
                      <a:pt x="31567" y="18325"/>
                      <a:pt x="25101" y="21599"/>
                      <a:pt x="18224" y="21599"/>
                    </a:cubicBezTo>
                    <a:cubicBezTo>
                      <a:pt x="10838" y="21599"/>
                      <a:pt x="3964" y="17826"/>
                      <a:pt x="-1" y="11595"/>
                    </a:cubicBezTo>
                  </a:path>
                  <a:path w="35637" h="21600" stroke="0" extrusionOk="0">
                    <a:moveTo>
                      <a:pt x="35636" y="12780"/>
                    </a:moveTo>
                    <a:cubicBezTo>
                      <a:pt x="31567" y="18325"/>
                      <a:pt x="25101" y="21599"/>
                      <a:pt x="18224" y="21599"/>
                    </a:cubicBezTo>
                    <a:cubicBezTo>
                      <a:pt x="10838" y="21599"/>
                      <a:pt x="3964" y="17826"/>
                      <a:pt x="-1" y="11595"/>
                    </a:cubicBezTo>
                    <a:lnTo>
                      <a:pt x="182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7" name="Line 58"/>
              <p:cNvSpPr>
                <a:spLocks noChangeShapeType="1"/>
              </p:cNvSpPr>
              <p:nvPr/>
            </p:nvSpPr>
            <p:spPr bwMode="auto">
              <a:xfrm>
                <a:off x="1482" y="1370"/>
                <a:ext cx="3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stealth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8" name="Arc 59"/>
              <p:cNvSpPr>
                <a:spLocks/>
              </p:cNvSpPr>
              <p:nvPr/>
            </p:nvSpPr>
            <p:spPr bwMode="auto">
              <a:xfrm flipV="1">
                <a:off x="1308" y="1488"/>
                <a:ext cx="270" cy="48"/>
              </a:xfrm>
              <a:custGeom>
                <a:avLst/>
                <a:gdLst>
                  <a:gd name="T0" fmla="*/ 270 w 28627"/>
                  <a:gd name="T1" fmla="*/ 42 h 21600"/>
                  <a:gd name="T2" fmla="*/ 0 w 28627"/>
                  <a:gd name="T3" fmla="*/ 26 h 21600"/>
                  <a:gd name="T4" fmla="*/ 172 w 28627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8627"/>
                  <a:gd name="T10" fmla="*/ 0 h 21600"/>
                  <a:gd name="T11" fmla="*/ 28627 w 2862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8627" h="21600" fill="none" extrusionOk="0">
                    <a:moveTo>
                      <a:pt x="28626" y="18929"/>
                    </a:moveTo>
                    <a:cubicBezTo>
                      <a:pt x="25439" y="20681"/>
                      <a:pt x="21861" y="21599"/>
                      <a:pt x="18224" y="21599"/>
                    </a:cubicBezTo>
                    <a:cubicBezTo>
                      <a:pt x="10838" y="21599"/>
                      <a:pt x="3964" y="17826"/>
                      <a:pt x="-1" y="11595"/>
                    </a:cubicBezTo>
                  </a:path>
                  <a:path w="28627" h="21600" stroke="0" extrusionOk="0">
                    <a:moveTo>
                      <a:pt x="28626" y="18929"/>
                    </a:moveTo>
                    <a:cubicBezTo>
                      <a:pt x="25439" y="20681"/>
                      <a:pt x="21861" y="21599"/>
                      <a:pt x="18224" y="21599"/>
                    </a:cubicBezTo>
                    <a:cubicBezTo>
                      <a:pt x="10838" y="21599"/>
                      <a:pt x="3964" y="17826"/>
                      <a:pt x="-1" y="11595"/>
                    </a:cubicBezTo>
                    <a:lnTo>
                      <a:pt x="182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29" name="Line 60"/>
              <p:cNvSpPr>
                <a:spLocks noChangeShapeType="1"/>
              </p:cNvSpPr>
              <p:nvPr/>
            </p:nvSpPr>
            <p:spPr bwMode="auto">
              <a:xfrm flipV="1">
                <a:off x="1464" y="1486"/>
                <a:ext cx="3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stealth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30" name="Rectangle 61"/>
              <p:cNvSpPr>
                <a:spLocks noChangeArrowheads="1"/>
              </p:cNvSpPr>
              <p:nvPr/>
            </p:nvSpPr>
            <p:spPr bwMode="auto">
              <a:xfrm>
                <a:off x="208" y="2486"/>
                <a:ext cx="84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400">
                    <a:latin typeface="Comic Sans MS" pitchFamily="-110" charset="0"/>
                  </a:rPr>
                  <a:t>Ion source</a:t>
                </a:r>
                <a:endParaRPr sz="1400" noProof="1">
                  <a:latin typeface="Comic Sans MS" pitchFamily="-110" charset="0"/>
                </a:endParaRPr>
              </a:p>
            </p:txBody>
          </p:sp>
          <p:sp>
            <p:nvSpPr>
              <p:cNvPr id="42031" name="Line 62"/>
              <p:cNvSpPr>
                <a:spLocks noChangeShapeType="1"/>
              </p:cNvSpPr>
              <p:nvPr/>
            </p:nvSpPr>
            <p:spPr bwMode="auto">
              <a:xfrm flipV="1">
                <a:off x="640" y="990"/>
                <a:ext cx="0" cy="799"/>
              </a:xfrm>
              <a:prstGeom prst="line">
                <a:avLst/>
              </a:prstGeom>
              <a:noFill/>
              <a:ln w="9525">
                <a:solidFill>
                  <a:srgbClr val="009999"/>
                </a:solidFill>
                <a:round/>
                <a:headEnd/>
                <a:tailEnd type="stealth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32" name="Rectangle 63"/>
              <p:cNvSpPr>
                <a:spLocks noChangeArrowheads="1"/>
              </p:cNvSpPr>
              <p:nvPr/>
            </p:nvSpPr>
            <p:spPr bwMode="auto">
              <a:xfrm>
                <a:off x="1967" y="3430"/>
                <a:ext cx="849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400">
                    <a:latin typeface="Comic Sans MS" pitchFamily="-110" charset="0"/>
                  </a:rPr>
                  <a:t>Extraction electrode</a:t>
                </a:r>
                <a:endParaRPr sz="1400" noProof="1">
                  <a:latin typeface="Comic Sans MS" pitchFamily="-110" charset="0"/>
                </a:endParaRPr>
              </a:p>
            </p:txBody>
          </p:sp>
          <p:sp>
            <p:nvSpPr>
              <p:cNvPr id="42033" name="Line 64"/>
              <p:cNvSpPr>
                <a:spLocks noChangeShapeType="1"/>
              </p:cNvSpPr>
              <p:nvPr/>
            </p:nvSpPr>
            <p:spPr bwMode="auto">
              <a:xfrm>
                <a:off x="799" y="2646"/>
                <a:ext cx="683" cy="273"/>
              </a:xfrm>
              <a:prstGeom prst="line">
                <a:avLst/>
              </a:prstGeom>
              <a:noFill/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34" name="Oval 65"/>
              <p:cNvSpPr>
                <a:spLocks noChangeArrowheads="1"/>
              </p:cNvSpPr>
              <p:nvPr/>
            </p:nvSpPr>
            <p:spPr bwMode="auto">
              <a:xfrm>
                <a:off x="1464" y="2899"/>
                <a:ext cx="54" cy="53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35" name="Line 66"/>
              <p:cNvSpPr>
                <a:spLocks noChangeShapeType="1"/>
              </p:cNvSpPr>
              <p:nvPr/>
            </p:nvSpPr>
            <p:spPr bwMode="auto">
              <a:xfrm flipH="1">
                <a:off x="1833" y="3291"/>
                <a:ext cx="73" cy="1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36" name="Line 67"/>
              <p:cNvSpPr>
                <a:spLocks noChangeShapeType="1"/>
              </p:cNvSpPr>
              <p:nvPr/>
            </p:nvSpPr>
            <p:spPr bwMode="auto">
              <a:xfrm>
                <a:off x="1870" y="3360"/>
                <a:ext cx="155" cy="187"/>
              </a:xfrm>
              <a:prstGeom prst="line">
                <a:avLst/>
              </a:prstGeom>
              <a:noFill/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37" name="Rectangle 68"/>
              <p:cNvSpPr>
                <a:spLocks noChangeArrowheads="1"/>
              </p:cNvSpPr>
              <p:nvPr/>
            </p:nvSpPr>
            <p:spPr bwMode="auto">
              <a:xfrm>
                <a:off x="771" y="3729"/>
                <a:ext cx="1021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>
                    <a:solidFill>
                      <a:srgbClr val="FF5050"/>
                    </a:solidFill>
                    <a:latin typeface="Comic Sans MS" pitchFamily="-110" charset="0"/>
                  </a:rPr>
                  <a:t>Ions trajectory</a:t>
                </a:r>
                <a:endParaRPr sz="1400" noProof="1">
                  <a:solidFill>
                    <a:srgbClr val="FF5050"/>
                  </a:solidFill>
                  <a:latin typeface="Comic Sans MS" pitchFamily="-110" charset="0"/>
                </a:endParaRPr>
              </a:p>
            </p:txBody>
          </p:sp>
          <p:sp>
            <p:nvSpPr>
              <p:cNvPr id="42038" name="Oval 69"/>
              <p:cNvSpPr>
                <a:spLocks noChangeArrowheads="1"/>
              </p:cNvSpPr>
              <p:nvPr/>
            </p:nvSpPr>
            <p:spPr bwMode="auto">
              <a:xfrm>
                <a:off x="800" y="1736"/>
                <a:ext cx="1400" cy="314"/>
              </a:xfrm>
              <a:prstGeom prst="ellipse">
                <a:avLst/>
              </a:prstGeom>
              <a:solidFill>
                <a:schemeClr val="accent1"/>
              </a:solidFill>
              <a:ln w="9525">
                <a:round/>
                <a:headEnd/>
                <a:tailEnd/>
              </a:ln>
              <a:scene3d>
                <a:camera prst="legacyObliqueTop">
                  <a:rot lat="16199997" lon="0" rev="0"/>
                </a:camera>
                <a:lightRig rig="legacyFlat2" dir="t"/>
              </a:scene3d>
              <a:sp3d extrusionH="227000" prstMaterial="legacyPlastic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  <p:sp>
            <p:nvSpPr>
              <p:cNvPr id="42039" name="Oval 70"/>
              <p:cNvSpPr>
                <a:spLocks noChangeArrowheads="1"/>
              </p:cNvSpPr>
              <p:nvPr/>
            </p:nvSpPr>
            <p:spPr bwMode="auto">
              <a:xfrm>
                <a:off x="801" y="554"/>
                <a:ext cx="1400" cy="314"/>
              </a:xfrm>
              <a:prstGeom prst="ellipse">
                <a:avLst/>
              </a:prstGeom>
              <a:solidFill>
                <a:schemeClr val="accent1"/>
              </a:solidFill>
              <a:ln w="9525">
                <a:round/>
                <a:headEnd/>
                <a:tailEnd/>
              </a:ln>
              <a:scene3d>
                <a:camera prst="legacyObliqueTop">
                  <a:rot lat="16199997" lon="0" rev="0"/>
                </a:camera>
                <a:lightRig rig="legacyFlat2" dir="t"/>
              </a:scene3d>
              <a:sp3d extrusionH="227000" prstMaterial="legacyPlastic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</p:grpSp>
        <p:sp>
          <p:nvSpPr>
            <p:cNvPr id="41995" name="Rectangle 71"/>
            <p:cNvSpPr>
              <a:spLocks noChangeArrowheads="1"/>
            </p:cNvSpPr>
            <p:nvPr/>
          </p:nvSpPr>
          <p:spPr bwMode="auto">
            <a:xfrm>
              <a:off x="2727" y="586"/>
              <a:ext cx="1584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Used for protons, ions</a:t>
              </a:r>
              <a:endParaRPr sz="1600" noProof="1">
                <a:latin typeface="Comic Sans MS" pitchFamily="-110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7740742" y="5589240"/>
            <a:ext cx="13681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hlinkClick r:id="rId7" action="ppaction://hlinkfile"/>
              </a:rPr>
              <a:t>Cyclotron Animation</a:t>
            </a:r>
            <a:endParaRPr lang="en-US" sz="1800" dirty="0"/>
          </a:p>
        </p:txBody>
      </p:sp>
      <p:sp>
        <p:nvSpPr>
          <p:cNvPr id="73" name="Rectangle 72"/>
          <p:cNvSpPr/>
          <p:nvPr/>
        </p:nvSpPr>
        <p:spPr>
          <a:xfrm>
            <a:off x="467544" y="6248345"/>
            <a:ext cx="7848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8"/>
              </a:rPr>
              <a:t>Animation: http</a:t>
            </a:r>
            <a:r>
              <a:rPr lang="en-US" sz="1200" dirty="0">
                <a:hlinkClick r:id="rId8"/>
              </a:rPr>
              <a:t>://www.sciences.univ-nantes.fr/sites/genevieve_tulloue/Meca/Charges/cyclotron.html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6866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70866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Circular accelerators: </a:t>
            </a:r>
            <a:r>
              <a:rPr lang="fr-FR" dirty="0" smtClean="0"/>
              <a:t>Cyclotron</a:t>
            </a:r>
            <a:endParaRPr lang="fr-FR" dirty="0"/>
          </a:p>
        </p:txBody>
      </p:sp>
      <p:pic>
        <p:nvPicPr>
          <p:cNvPr id="2" name="Berkeley Lab Founder Ernest O. Lawrence Demonstrates the Cyclotron Concept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59632" y="977650"/>
            <a:ext cx="6618436" cy="485756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27584" y="5893821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/>
              <a:t>Courtesy Berkeley Lab, https</a:t>
            </a:r>
            <a:r>
              <a:rPr lang="en-US" sz="1800" dirty="0"/>
              <a:t>://</a:t>
            </a:r>
            <a:r>
              <a:rPr lang="en-US" sz="1800" dirty="0" err="1"/>
              <a:t>www.youtube.com</a:t>
            </a:r>
            <a:r>
              <a:rPr lang="en-US" sz="1800" dirty="0"/>
              <a:t>/</a:t>
            </a:r>
            <a:r>
              <a:rPr lang="en-US" sz="1800" dirty="0" err="1"/>
              <a:t>watch?v</a:t>
            </a:r>
            <a:r>
              <a:rPr lang="en-US" sz="1800" dirty="0"/>
              <a:t>=</a:t>
            </a:r>
            <a:r>
              <a:rPr lang="en-US" sz="1800" dirty="0" err="1"/>
              <a:t>cutKuFxeXmQ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3796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 fullScrn="1">
              <p:cMediaNode vol="80000">
                <p:cTn id="7" fill="remove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5" name="Group 2"/>
          <p:cNvGrpSpPr>
            <a:grpSpLocks/>
          </p:cNvGrpSpPr>
          <p:nvPr/>
        </p:nvGrpSpPr>
        <p:grpSpPr bwMode="auto">
          <a:xfrm>
            <a:off x="532810" y="4221088"/>
            <a:ext cx="6415454" cy="968375"/>
            <a:chOff x="837" y="781"/>
            <a:chExt cx="4378" cy="610"/>
          </a:xfrm>
        </p:grpSpPr>
        <p:sp>
          <p:nvSpPr>
            <p:cNvPr id="44041" name="Rectangle 4"/>
            <p:cNvSpPr>
              <a:spLocks noChangeArrowheads="1"/>
            </p:cNvSpPr>
            <p:nvPr/>
          </p:nvSpPr>
          <p:spPr bwMode="auto">
            <a:xfrm>
              <a:off x="837" y="781"/>
              <a:ext cx="4378" cy="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tabLst>
                  <a:tab pos="576263" algn="l"/>
                  <a:tab pos="1528763" algn="l"/>
                </a:tabLst>
              </a:pPr>
              <a:r>
                <a:rPr lang="en-US" sz="1600" dirty="0" smtClean="0">
                  <a:solidFill>
                    <a:srgbClr val="FF0000"/>
                  </a:solidFill>
                  <a:latin typeface="Comic Sans MS" pitchFamily="-110" charset="0"/>
                </a:rPr>
                <a:t>Synchrocyclotron</a:t>
              </a:r>
              <a:r>
                <a:rPr lang="en-US" sz="1600" dirty="0" smtClean="0">
                  <a:latin typeface="Comic Sans MS" pitchFamily="-110" charset="0"/>
                </a:rPr>
                <a:t>: Same </a:t>
              </a:r>
              <a:r>
                <a:rPr lang="en-US" sz="1600" dirty="0">
                  <a:latin typeface="Comic Sans MS" pitchFamily="-110" charset="0"/>
                </a:rPr>
                <a:t>as cyclotron, except a modulation of </a:t>
              </a:r>
              <a:r>
                <a:rPr lang="en-US" sz="1800" dirty="0" err="1" smtClean="0">
                  <a:latin typeface="Symbol" pitchFamily="-110" charset="2"/>
                </a:rPr>
                <a:t>w</a:t>
              </a:r>
              <a:r>
                <a:rPr lang="en-US" sz="1600" baseline="-25000" dirty="0" err="1" smtClean="0">
                  <a:latin typeface="Comic Sans MS" pitchFamily="-110" charset="0"/>
                </a:rPr>
                <a:t>RF</a:t>
              </a:r>
              <a:endParaRPr lang="en-US" sz="1600" dirty="0">
                <a:latin typeface="Comic Sans MS" pitchFamily="-110" charset="0"/>
              </a:endParaRPr>
            </a:p>
            <a:p>
              <a:pPr>
                <a:lnSpc>
                  <a:spcPct val="110000"/>
                </a:lnSpc>
                <a:tabLst>
                  <a:tab pos="576263" algn="l"/>
                  <a:tab pos="1528763" algn="l"/>
                </a:tabLst>
              </a:pPr>
              <a:r>
                <a:rPr lang="en-US" sz="1600" dirty="0">
                  <a:latin typeface="Comic Sans MS" pitchFamily="-110" charset="0"/>
                </a:rPr>
                <a:t>	B	= constant</a:t>
              </a:r>
            </a:p>
            <a:p>
              <a:pPr lvl="1">
                <a:lnSpc>
                  <a:spcPct val="110000"/>
                </a:lnSpc>
                <a:buFont typeface="Symbol" pitchFamily="-110" charset="2"/>
                <a:buNone/>
                <a:tabLst>
                  <a:tab pos="576263" algn="l"/>
                  <a:tab pos="1528763" algn="l"/>
                </a:tabLst>
              </a:pPr>
              <a:r>
                <a:rPr lang="en-US" sz="1800" dirty="0">
                  <a:latin typeface="Symbol" pitchFamily="-110" charset="2"/>
                </a:rPr>
                <a:t> 	g </a:t>
              </a:r>
              <a:r>
                <a:rPr lang="en-US" sz="1800" dirty="0" err="1">
                  <a:latin typeface="Symbol" pitchFamily="-110" charset="2"/>
                </a:rPr>
                <a:t>w</a:t>
              </a:r>
              <a:r>
                <a:rPr lang="en-US" sz="1600" baseline="-25000" dirty="0" err="1">
                  <a:latin typeface="Comic Sans MS" pitchFamily="-110" charset="0"/>
                </a:rPr>
                <a:t>RF</a:t>
              </a:r>
              <a:r>
                <a:rPr lang="en-US" sz="1600" dirty="0">
                  <a:latin typeface="Comic Sans MS" pitchFamily="-110" charset="0"/>
                </a:rPr>
                <a:t> 	= constant</a:t>
              </a:r>
            </a:p>
          </p:txBody>
        </p:sp>
        <p:sp>
          <p:nvSpPr>
            <p:cNvPr id="44042" name="Rectangle 5"/>
            <p:cNvSpPr>
              <a:spLocks noChangeArrowheads="1"/>
            </p:cNvSpPr>
            <p:nvPr/>
          </p:nvSpPr>
          <p:spPr bwMode="auto">
            <a:xfrm>
              <a:off x="3275" y="1119"/>
              <a:ext cx="171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 err="1">
                  <a:latin typeface="Symbol" pitchFamily="-110" charset="2"/>
                </a:rPr>
                <a:t>w</a:t>
              </a:r>
              <a:r>
                <a:rPr lang="en-US" sz="1600" baseline="-25000" dirty="0" err="1">
                  <a:latin typeface="Comic Sans MS" pitchFamily="-110" charset="0"/>
                </a:rPr>
                <a:t>RF</a:t>
              </a:r>
              <a:r>
                <a:rPr lang="en-US" sz="1800" dirty="0">
                  <a:latin typeface="Symbol" pitchFamily="-110" charset="2"/>
                </a:rPr>
                <a:t> </a:t>
              </a:r>
              <a:r>
                <a:rPr lang="en-US" sz="1600" dirty="0">
                  <a:solidFill>
                    <a:srgbClr val="3333FF"/>
                  </a:solidFill>
                  <a:latin typeface="Comic Sans MS" pitchFamily="-110" charset="0"/>
                </a:rPr>
                <a:t>decreases with time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467748" y="5312370"/>
            <a:ext cx="8267699" cy="996950"/>
            <a:chOff x="1934" y="1951"/>
            <a:chExt cx="5642" cy="628"/>
          </a:xfrm>
        </p:grpSpPr>
        <p:sp>
          <p:nvSpPr>
            <p:cNvPr id="44037" name="Rectangle 7"/>
            <p:cNvSpPr>
              <a:spLocks noChangeArrowheads="1"/>
            </p:cNvSpPr>
            <p:nvPr/>
          </p:nvSpPr>
          <p:spPr bwMode="auto">
            <a:xfrm>
              <a:off x="3109" y="1952"/>
              <a:ext cx="2379" cy="627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38" name="Rectangle 8"/>
            <p:cNvSpPr>
              <a:spLocks noChangeArrowheads="1"/>
            </p:cNvSpPr>
            <p:nvPr/>
          </p:nvSpPr>
          <p:spPr bwMode="auto">
            <a:xfrm>
              <a:off x="1934" y="2146"/>
              <a:ext cx="1055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The condition:</a:t>
              </a:r>
            </a:p>
          </p:txBody>
        </p:sp>
        <p:graphicFrame>
          <p:nvGraphicFramePr>
            <p:cNvPr id="44034" name="Object 2"/>
            <p:cNvGraphicFramePr>
              <a:graphicFrameLocks noChangeAspect="1"/>
            </p:cNvGraphicFramePr>
            <p:nvPr/>
          </p:nvGraphicFramePr>
          <p:xfrm>
            <a:off x="3238" y="1951"/>
            <a:ext cx="2215" cy="6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7954" name="Equation" r:id="rId3" imgW="1523880" imgH="431640" progId="Equation.3">
                    <p:embed/>
                  </p:oleObj>
                </mc:Choice>
                <mc:Fallback>
                  <p:oleObj name="Equation" r:id="rId3" imgW="152388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38" y="1951"/>
                          <a:ext cx="2215" cy="62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039" name="Rectangle 10"/>
            <p:cNvSpPr>
              <a:spLocks noChangeArrowheads="1"/>
            </p:cNvSpPr>
            <p:nvPr/>
          </p:nvSpPr>
          <p:spPr bwMode="auto">
            <a:xfrm>
              <a:off x="5865" y="2050"/>
              <a:ext cx="1711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Allows to go beyond the </a:t>
              </a:r>
              <a:r>
                <a:rPr lang="en-US" sz="1600" dirty="0" smtClean="0">
                  <a:latin typeface="Comic Sans MS" pitchFamily="-110" charset="0"/>
                </a:rPr>
                <a:t/>
              </a:r>
              <a:br>
                <a:rPr lang="en-US" sz="1600" dirty="0" smtClean="0">
                  <a:latin typeface="Comic Sans MS" pitchFamily="-110" charset="0"/>
                </a:rPr>
              </a:br>
              <a:r>
                <a:rPr lang="en-US" sz="1600" dirty="0" smtClean="0">
                  <a:latin typeface="Comic Sans MS" pitchFamily="-110" charset="0"/>
                </a:rPr>
                <a:t>non</a:t>
              </a:r>
              <a:r>
                <a:rPr lang="en-US" sz="1600" dirty="0">
                  <a:latin typeface="Comic Sans MS" pitchFamily="-110" charset="0"/>
                </a:rPr>
                <a:t>-relativistic energies</a:t>
              </a:r>
            </a:p>
          </p:txBody>
        </p:sp>
      </p:grp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1066800" y="304800"/>
            <a:ext cx="70866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fr-FR" dirty="0" smtClean="0"/>
              <a:t>Cyclotron / </a:t>
            </a:r>
            <a:r>
              <a:rPr lang="en-US" dirty="0" smtClean="0"/>
              <a:t>Synchrocyclotron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51520" y="1052736"/>
            <a:ext cx="4464496" cy="3058404"/>
            <a:chOff x="1508125" y="646113"/>
            <a:chExt cx="6961188" cy="4732317"/>
          </a:xfrm>
        </p:grpSpPr>
        <p:pic>
          <p:nvPicPr>
            <p:cNvPr id="13" name="Picture 2" descr="TRIU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08125" y="646113"/>
              <a:ext cx="6961188" cy="4640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triumf_1972_md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08125" y="646113"/>
              <a:ext cx="6961188" cy="4303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1508125" y="4949825"/>
              <a:ext cx="6961188" cy="42860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TRIUMF 520 MeV cyclotron  	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Vancouver </a:t>
              </a:r>
              <a:r>
                <a:rPr lang="en-US" sz="1200" b="1" dirty="0">
                  <a:solidFill>
                    <a:schemeClr val="bg1"/>
                  </a:solidFill>
                </a:rPr>
                <a:t>- Canada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932040" y="1052736"/>
            <a:ext cx="3960440" cy="3054424"/>
            <a:chOff x="395536" y="1011616"/>
            <a:chExt cx="3960440" cy="3054424"/>
          </a:xfrm>
        </p:grpSpPr>
        <p:pic>
          <p:nvPicPr>
            <p:cNvPr id="2" name="Picture 1" descr="SC2012.jpg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73" t="4776"/>
            <a:stretch/>
          </p:blipFill>
          <p:spPr>
            <a:xfrm>
              <a:off x="398208" y="1011616"/>
              <a:ext cx="3957767" cy="2777423"/>
            </a:xfrm>
            <a:prstGeom prst="rect">
              <a:avLst/>
            </a:prstGeom>
          </p:spPr>
        </p:pic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5536" y="3789041"/>
              <a:ext cx="3960440" cy="27699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CERN 600 </a:t>
              </a:r>
              <a:r>
                <a:rPr lang="en-US" sz="1200" b="1" dirty="0">
                  <a:solidFill>
                    <a:schemeClr val="bg1"/>
                  </a:solidFill>
                </a:rPr>
                <a:t>MeV 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synchrocyclotron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164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ChangeArrowheads="1"/>
          </p:cNvSpPr>
          <p:nvPr/>
        </p:nvSpPr>
        <p:spPr bwMode="auto">
          <a:xfrm>
            <a:off x="3995936" y="1412776"/>
            <a:ext cx="482453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n-US" sz="1800" dirty="0" smtClean="0">
                <a:latin typeface="Comic Sans MS" pitchFamily="-110" charset="0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Comic Sans MS" pitchFamily="-110" charset="0"/>
              </a:rPr>
              <a:t>Constant orbit </a:t>
            </a:r>
            <a:r>
              <a:rPr lang="en-US" sz="1800" dirty="0" smtClean="0">
                <a:latin typeface="Comic Sans MS" pitchFamily="-110" charset="0"/>
              </a:rPr>
              <a:t>during acceleration</a:t>
            </a:r>
            <a:br>
              <a:rPr lang="en-US" sz="1800" dirty="0" smtClean="0">
                <a:latin typeface="Comic Sans MS" pitchFamily="-110" charset="0"/>
              </a:rPr>
            </a:br>
            <a:r>
              <a:rPr lang="en-US" sz="1800" dirty="0" smtClean="0">
                <a:solidFill>
                  <a:srgbClr val="0000FF"/>
                </a:solidFill>
                <a:latin typeface="Comic Sans MS" pitchFamily="-110" charset="0"/>
              </a:rPr>
              <a:t> </a:t>
            </a:r>
          </a:p>
          <a:p>
            <a:pPr marL="457200" indent="-457200">
              <a:buFontTx/>
              <a:buAutoNum type="arabicPeriod"/>
            </a:pPr>
            <a:r>
              <a:rPr lang="en-US" sz="1800" dirty="0" smtClean="0">
                <a:latin typeface="Comic Sans MS" pitchFamily="-110" charset="0"/>
              </a:rPr>
              <a:t>To keep particles on the closed orbit, </a:t>
            </a:r>
            <a:r>
              <a:rPr lang="en-US" sz="1800" dirty="0" smtClean="0">
                <a:solidFill>
                  <a:srgbClr val="3333FF"/>
                </a:solidFill>
                <a:latin typeface="Comic Sans MS" pitchFamily="-110" charset="0"/>
              </a:rPr>
              <a:t>B should increase</a:t>
            </a:r>
            <a:r>
              <a:rPr lang="en-US" sz="1800" dirty="0" smtClean="0">
                <a:latin typeface="Comic Sans MS" pitchFamily="-110" charset="0"/>
              </a:rPr>
              <a:t> with time</a:t>
            </a:r>
            <a:br>
              <a:rPr lang="en-US" sz="1800" dirty="0" smtClean="0">
                <a:latin typeface="Comic Sans MS" pitchFamily="-110" charset="0"/>
              </a:rPr>
            </a:br>
            <a:endParaRPr lang="en-US" sz="1800" dirty="0" smtClean="0">
              <a:latin typeface="Comic Sans MS" pitchFamily="-110" charset="0"/>
            </a:endParaRPr>
          </a:p>
          <a:p>
            <a:pPr marL="457200" indent="-457200">
              <a:buFontTx/>
              <a:buAutoNum type="arabicPeriod"/>
            </a:pPr>
            <a:r>
              <a:rPr lang="en-US" sz="1800" dirty="0" smtClean="0">
                <a:latin typeface="Comic Sans MS" pitchFamily="-110" charset="0"/>
              </a:rPr>
              <a:t> </a:t>
            </a:r>
            <a:r>
              <a:rPr lang="en-US" sz="2000" dirty="0" smtClean="0">
                <a:solidFill>
                  <a:srgbClr val="3333FF"/>
                </a:solidFill>
                <a:latin typeface="Symbol" pitchFamily="-110" charset="2"/>
              </a:rPr>
              <a:t>w</a:t>
            </a:r>
            <a:r>
              <a:rPr lang="en-US" sz="1800" dirty="0" smtClean="0">
                <a:latin typeface="Comic Sans MS" pitchFamily="-110" charset="0"/>
              </a:rPr>
              <a:t> </a:t>
            </a:r>
            <a:r>
              <a:rPr lang="en-US" sz="1800" dirty="0">
                <a:latin typeface="Comic Sans MS" pitchFamily="-110" charset="0"/>
              </a:rPr>
              <a:t>and </a:t>
            </a:r>
            <a:r>
              <a:rPr lang="en-US" sz="2000" dirty="0" err="1" smtClean="0">
                <a:solidFill>
                  <a:srgbClr val="3333FF"/>
                </a:solidFill>
                <a:latin typeface="Symbol" pitchFamily="-110" charset="2"/>
              </a:rPr>
              <a:t>w</a:t>
            </a:r>
            <a:r>
              <a:rPr lang="en-US" sz="1800" baseline="-25000" dirty="0" err="1" smtClean="0">
                <a:solidFill>
                  <a:srgbClr val="3333FF"/>
                </a:solidFill>
                <a:latin typeface="Comic Sans MS" pitchFamily="-110" charset="0"/>
              </a:rPr>
              <a:t>RF</a:t>
            </a:r>
            <a:r>
              <a:rPr lang="en-US" sz="1800" dirty="0" smtClean="0">
                <a:solidFill>
                  <a:srgbClr val="3333FF"/>
                </a:solidFill>
                <a:latin typeface="Comic Sans MS" pitchFamily="-110" charset="0"/>
              </a:rPr>
              <a:t> </a:t>
            </a:r>
            <a:r>
              <a:rPr lang="en-US" sz="1800" dirty="0">
                <a:solidFill>
                  <a:srgbClr val="3333FF"/>
                </a:solidFill>
                <a:latin typeface="Comic Sans MS" pitchFamily="-110" charset="0"/>
              </a:rPr>
              <a:t>increase</a:t>
            </a:r>
            <a:r>
              <a:rPr lang="en-US" sz="1800" dirty="0">
                <a:latin typeface="Comic Sans MS" pitchFamily="-110" charset="0"/>
              </a:rPr>
              <a:t> with </a:t>
            </a:r>
            <a:r>
              <a:rPr lang="en-US" sz="1800" dirty="0" smtClean="0">
                <a:latin typeface="Comic Sans MS" pitchFamily="-110" charset="0"/>
              </a:rPr>
              <a:t>energy</a:t>
            </a:r>
          </a:p>
          <a:p>
            <a:pPr marL="457200" indent="-457200">
              <a:buFontTx/>
              <a:buAutoNum type="arabicPeriod"/>
            </a:pPr>
            <a:endParaRPr lang="en-US" sz="1800" dirty="0">
              <a:latin typeface="Comic Sans MS" pitchFamily="-110" charset="0"/>
            </a:endParaRPr>
          </a:p>
        </p:txBody>
      </p:sp>
      <p:grpSp>
        <p:nvGrpSpPr>
          <p:cNvPr id="45069" name="Group 5"/>
          <p:cNvGrpSpPr>
            <a:grpSpLocks/>
          </p:cNvGrpSpPr>
          <p:nvPr/>
        </p:nvGrpSpPr>
        <p:grpSpPr bwMode="auto">
          <a:xfrm>
            <a:off x="483577" y="1268760"/>
            <a:ext cx="3228243" cy="3182590"/>
            <a:chOff x="330" y="631"/>
            <a:chExt cx="2203" cy="2173"/>
          </a:xfrm>
        </p:grpSpPr>
        <p:sp>
          <p:nvSpPr>
            <p:cNvPr id="45070" name="Oval 6"/>
            <p:cNvSpPr>
              <a:spLocks noChangeArrowheads="1"/>
            </p:cNvSpPr>
            <p:nvPr/>
          </p:nvSpPr>
          <p:spPr bwMode="auto">
            <a:xfrm>
              <a:off x="544" y="631"/>
              <a:ext cx="1507" cy="1507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71" name="Rectangle 7"/>
            <p:cNvSpPr>
              <a:spLocks noChangeArrowheads="1"/>
            </p:cNvSpPr>
            <p:nvPr/>
          </p:nvSpPr>
          <p:spPr bwMode="auto">
            <a:xfrm>
              <a:off x="1219" y="2071"/>
              <a:ext cx="228" cy="134"/>
            </a:xfrm>
            <a:prstGeom prst="rect">
              <a:avLst/>
            </a:prstGeom>
            <a:gradFill rotWithShape="0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72" name="Line 8"/>
            <p:cNvSpPr>
              <a:spLocks noChangeShapeType="1"/>
            </p:cNvSpPr>
            <p:nvPr/>
          </p:nvSpPr>
          <p:spPr bwMode="auto">
            <a:xfrm flipH="1">
              <a:off x="1220" y="2303"/>
              <a:ext cx="220" cy="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stealth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5073" name="Group 9"/>
            <p:cNvGrpSpPr>
              <a:grpSpLocks/>
            </p:cNvGrpSpPr>
            <p:nvPr/>
          </p:nvGrpSpPr>
          <p:grpSpPr bwMode="auto">
            <a:xfrm>
              <a:off x="1248" y="1859"/>
              <a:ext cx="192" cy="212"/>
              <a:chOff x="3264" y="2352"/>
              <a:chExt cx="192" cy="212"/>
            </a:xfrm>
          </p:grpSpPr>
          <p:sp>
            <p:nvSpPr>
              <p:cNvPr id="45093" name="Rectangle 10"/>
              <p:cNvSpPr>
                <a:spLocks noChangeArrowheads="1"/>
              </p:cNvSpPr>
              <p:nvPr/>
            </p:nvSpPr>
            <p:spPr bwMode="auto">
              <a:xfrm>
                <a:off x="3264" y="2352"/>
                <a:ext cx="19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>
                    <a:solidFill>
                      <a:srgbClr val="0000FF"/>
                    </a:solidFill>
                    <a:latin typeface="Comic Sans MS" pitchFamily="-110" charset="0"/>
                  </a:rPr>
                  <a:t>E</a:t>
                </a:r>
                <a:endParaRPr sz="1600" noProof="1">
                  <a:solidFill>
                    <a:srgbClr val="0000FF"/>
                  </a:solidFill>
                  <a:latin typeface="Comic Sans MS" pitchFamily="-110" charset="0"/>
                </a:endParaRPr>
              </a:p>
            </p:txBody>
          </p:sp>
          <p:sp>
            <p:nvSpPr>
              <p:cNvPr id="45094" name="Line 11"/>
              <p:cNvSpPr>
                <a:spLocks noChangeShapeType="1"/>
              </p:cNvSpPr>
              <p:nvPr/>
            </p:nvSpPr>
            <p:spPr bwMode="auto">
              <a:xfrm>
                <a:off x="3312" y="2352"/>
                <a:ext cx="96" cy="0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 type="stealth" w="sm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074" name="Line 12"/>
            <p:cNvSpPr>
              <a:spLocks noChangeShapeType="1"/>
            </p:cNvSpPr>
            <p:nvPr/>
          </p:nvSpPr>
          <p:spPr bwMode="auto">
            <a:xfrm flipV="1">
              <a:off x="1296" y="773"/>
              <a:ext cx="416" cy="6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75" name="Rectangle 13"/>
            <p:cNvSpPr>
              <a:spLocks noChangeArrowheads="1"/>
            </p:cNvSpPr>
            <p:nvPr/>
          </p:nvSpPr>
          <p:spPr bwMode="auto">
            <a:xfrm>
              <a:off x="1234" y="934"/>
              <a:ext cx="22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Comic Sans MS" pitchFamily="-110" charset="0"/>
                </a:rPr>
                <a:t>R</a:t>
              </a:r>
              <a:endParaRPr sz="1800" noProof="1">
                <a:latin typeface="Comic Sans MS" pitchFamily="-110" charset="0"/>
              </a:endParaRPr>
            </a:p>
          </p:txBody>
        </p:sp>
        <p:sp>
          <p:nvSpPr>
            <p:cNvPr id="45076" name="Line 14"/>
            <p:cNvSpPr>
              <a:spLocks noChangeShapeType="1"/>
            </p:cNvSpPr>
            <p:nvPr/>
          </p:nvSpPr>
          <p:spPr bwMode="auto">
            <a:xfrm>
              <a:off x="1440" y="2203"/>
              <a:ext cx="170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77" name="Line 15"/>
            <p:cNvSpPr>
              <a:spLocks noChangeShapeType="1"/>
            </p:cNvSpPr>
            <p:nvPr/>
          </p:nvSpPr>
          <p:spPr bwMode="auto">
            <a:xfrm>
              <a:off x="1610" y="2203"/>
              <a:ext cx="0" cy="3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5078" name="Group 16"/>
            <p:cNvGrpSpPr>
              <a:grpSpLocks/>
            </p:cNvGrpSpPr>
            <p:nvPr/>
          </p:nvGrpSpPr>
          <p:grpSpPr bwMode="auto">
            <a:xfrm>
              <a:off x="1536" y="2517"/>
              <a:ext cx="148" cy="149"/>
              <a:chOff x="2399" y="2156"/>
              <a:chExt cx="235" cy="240"/>
            </a:xfrm>
          </p:grpSpPr>
          <p:grpSp>
            <p:nvGrpSpPr>
              <p:cNvPr id="45085" name="Group 17"/>
              <p:cNvGrpSpPr>
                <a:grpSpLocks/>
              </p:cNvGrpSpPr>
              <p:nvPr/>
            </p:nvGrpSpPr>
            <p:grpSpPr bwMode="auto">
              <a:xfrm flipH="1">
                <a:off x="2455" y="2238"/>
                <a:ext cx="123" cy="75"/>
                <a:chOff x="450" y="2259"/>
                <a:chExt cx="1782" cy="1137"/>
              </a:xfrm>
            </p:grpSpPr>
            <p:grpSp>
              <p:nvGrpSpPr>
                <p:cNvPr id="45087" name="Group 18"/>
                <p:cNvGrpSpPr>
                  <a:grpSpLocks/>
                </p:cNvGrpSpPr>
                <p:nvPr/>
              </p:nvGrpSpPr>
              <p:grpSpPr bwMode="auto">
                <a:xfrm>
                  <a:off x="1341" y="2259"/>
                  <a:ext cx="891" cy="569"/>
                  <a:chOff x="1392" y="2256"/>
                  <a:chExt cx="891" cy="569"/>
                </a:xfrm>
              </p:grpSpPr>
              <p:sp>
                <p:nvSpPr>
                  <p:cNvPr id="45091" name="Freeform 19"/>
                  <p:cNvSpPr>
                    <a:spLocks/>
                  </p:cNvSpPr>
                  <p:nvPr/>
                </p:nvSpPr>
                <p:spPr bwMode="auto">
                  <a:xfrm flipV="1">
                    <a:off x="1392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5092" name="Freeform 20"/>
                  <p:cNvSpPr>
                    <a:spLocks/>
                  </p:cNvSpPr>
                  <p:nvPr/>
                </p:nvSpPr>
                <p:spPr bwMode="auto">
                  <a:xfrm flipH="1" flipV="1">
                    <a:off x="1824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5088" name="Group 21"/>
                <p:cNvGrpSpPr>
                  <a:grpSpLocks/>
                </p:cNvGrpSpPr>
                <p:nvPr/>
              </p:nvGrpSpPr>
              <p:grpSpPr bwMode="auto">
                <a:xfrm>
                  <a:off x="450" y="2827"/>
                  <a:ext cx="891" cy="569"/>
                  <a:chOff x="480" y="2832"/>
                  <a:chExt cx="891" cy="569"/>
                </a:xfrm>
              </p:grpSpPr>
              <p:sp>
                <p:nvSpPr>
                  <p:cNvPr id="45089" name="Freeform 22"/>
                  <p:cNvSpPr>
                    <a:spLocks/>
                  </p:cNvSpPr>
                  <p:nvPr/>
                </p:nvSpPr>
                <p:spPr bwMode="auto">
                  <a:xfrm>
                    <a:off x="480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5090" name="Freeform 23"/>
                  <p:cNvSpPr>
                    <a:spLocks/>
                  </p:cNvSpPr>
                  <p:nvPr/>
                </p:nvSpPr>
                <p:spPr bwMode="auto">
                  <a:xfrm flipH="1">
                    <a:off x="912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45086" name="Oval 24"/>
              <p:cNvSpPr>
                <a:spLocks noChangeArrowheads="1"/>
              </p:cNvSpPr>
              <p:nvPr/>
            </p:nvSpPr>
            <p:spPr bwMode="auto">
              <a:xfrm>
                <a:off x="2399" y="2156"/>
                <a:ext cx="235" cy="24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079" name="Rectangle 25"/>
            <p:cNvSpPr>
              <a:spLocks noChangeArrowheads="1"/>
            </p:cNvSpPr>
            <p:nvPr/>
          </p:nvSpPr>
          <p:spPr bwMode="auto">
            <a:xfrm>
              <a:off x="1684" y="2474"/>
              <a:ext cx="84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latin typeface="Comic Sans MS" pitchFamily="-110" charset="0"/>
                </a:rPr>
                <a:t>RF generator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45080" name="Rectangle 26"/>
            <p:cNvSpPr>
              <a:spLocks noChangeArrowheads="1"/>
            </p:cNvSpPr>
            <p:nvPr/>
          </p:nvSpPr>
          <p:spPr bwMode="auto">
            <a:xfrm>
              <a:off x="330" y="684"/>
              <a:ext cx="236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009999"/>
                  </a:solidFill>
                  <a:latin typeface="Comic Sans MS" pitchFamily="-110" charset="0"/>
                </a:rPr>
                <a:t>B</a:t>
              </a:r>
              <a:endParaRPr sz="2000" noProof="1">
                <a:solidFill>
                  <a:srgbClr val="009999"/>
                </a:solidFill>
                <a:latin typeface="Comic Sans MS" pitchFamily="-110" charset="0"/>
              </a:endParaRPr>
            </a:p>
          </p:txBody>
        </p:sp>
        <p:grpSp>
          <p:nvGrpSpPr>
            <p:cNvPr id="45081" name="Group 27"/>
            <p:cNvGrpSpPr>
              <a:grpSpLocks/>
            </p:cNvGrpSpPr>
            <p:nvPr/>
          </p:nvGrpSpPr>
          <p:grpSpPr bwMode="auto">
            <a:xfrm>
              <a:off x="525" y="664"/>
              <a:ext cx="124" cy="124"/>
              <a:chOff x="2817" y="2503"/>
              <a:chExt cx="163" cy="163"/>
            </a:xfrm>
          </p:grpSpPr>
          <p:sp>
            <p:nvSpPr>
              <p:cNvPr id="45083" name="Oval 28"/>
              <p:cNvSpPr>
                <a:spLocks noChangeArrowheads="1"/>
              </p:cNvSpPr>
              <p:nvPr/>
            </p:nvSpPr>
            <p:spPr bwMode="auto">
              <a:xfrm>
                <a:off x="2817" y="2503"/>
                <a:ext cx="163" cy="163"/>
              </a:xfrm>
              <a:prstGeom prst="ellipse">
                <a:avLst/>
              </a:prstGeom>
              <a:noFill/>
              <a:ln w="12700">
                <a:solidFill>
                  <a:srgbClr val="00999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84" name="Oval 29"/>
              <p:cNvSpPr>
                <a:spLocks noChangeArrowheads="1"/>
              </p:cNvSpPr>
              <p:nvPr/>
            </p:nvSpPr>
            <p:spPr bwMode="auto">
              <a:xfrm>
                <a:off x="2873" y="2559"/>
                <a:ext cx="52" cy="52"/>
              </a:xfrm>
              <a:prstGeom prst="ellipse">
                <a:avLst/>
              </a:prstGeom>
              <a:solidFill>
                <a:srgbClr val="009999"/>
              </a:solidFill>
              <a:ln w="12700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082" name="Rectangle 30"/>
            <p:cNvSpPr>
              <a:spLocks noChangeArrowheads="1"/>
            </p:cNvSpPr>
            <p:nvPr/>
          </p:nvSpPr>
          <p:spPr bwMode="auto">
            <a:xfrm>
              <a:off x="568" y="2207"/>
              <a:ext cx="655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pitchFamily="-110" charset="0"/>
                </a:rPr>
                <a:t>RF cavity</a:t>
              </a:r>
              <a:endParaRPr sz="1400" noProof="1">
                <a:latin typeface="Comic Sans MS" pitchFamily="-110" charset="0"/>
              </a:endParaRPr>
            </a:p>
          </p:txBody>
        </p:sp>
      </p:grpSp>
      <p:sp>
        <p:nvSpPr>
          <p:cNvPr id="45062" name="Rectangle 32"/>
          <p:cNvSpPr>
            <a:spLocks noChangeArrowheads="1"/>
          </p:cNvSpPr>
          <p:nvPr/>
        </p:nvSpPr>
        <p:spPr bwMode="auto">
          <a:xfrm>
            <a:off x="3938224" y="4847134"/>
            <a:ext cx="2230315" cy="1522413"/>
          </a:xfrm>
          <a:prstGeom prst="rect">
            <a:avLst/>
          </a:prstGeom>
          <a:solidFill>
            <a:srgbClr val="CCEC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3" name="Rectangle 33"/>
          <p:cNvSpPr>
            <a:spLocks noChangeArrowheads="1"/>
          </p:cNvSpPr>
          <p:nvPr/>
        </p:nvSpPr>
        <p:spPr bwMode="auto">
          <a:xfrm>
            <a:off x="323120" y="5156697"/>
            <a:ext cx="288094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Comic Sans MS" pitchFamily="-110" charset="0"/>
              </a:rPr>
              <a:t>Synchronism condition</a:t>
            </a:r>
            <a:endParaRPr sz="2000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4133120" y="4847134"/>
          <a:ext cx="1839058" cy="1522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164" name="Equation" r:id="rId3" imgW="863280" imgH="660240" progId="Equation.3">
                  <p:embed/>
                </p:oleObj>
              </mc:Choice>
              <mc:Fallback>
                <p:oleObj name="Equation" r:id="rId3" imgW="86328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3120" y="4847134"/>
                        <a:ext cx="1839058" cy="1522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064" name="Group 35"/>
          <p:cNvGrpSpPr>
            <a:grpSpLocks/>
          </p:cNvGrpSpPr>
          <p:nvPr/>
        </p:nvGrpSpPr>
        <p:grpSpPr bwMode="auto">
          <a:xfrm>
            <a:off x="3316901" y="5223372"/>
            <a:ext cx="408842" cy="298450"/>
            <a:chOff x="3943" y="3724"/>
            <a:chExt cx="279" cy="188"/>
          </a:xfrm>
        </p:grpSpPr>
        <p:sp>
          <p:nvSpPr>
            <p:cNvPr id="45066" name="Freeform 36"/>
            <p:cNvSpPr>
              <a:spLocks/>
            </p:cNvSpPr>
            <p:nvPr/>
          </p:nvSpPr>
          <p:spPr bwMode="auto">
            <a:xfrm>
              <a:off x="3957" y="3738"/>
              <a:ext cx="265" cy="174"/>
            </a:xfrm>
            <a:custGeom>
              <a:avLst/>
              <a:gdLst>
                <a:gd name="T0" fmla="*/ 341 w 529"/>
                <a:gd name="T1" fmla="*/ 0 h 349"/>
                <a:gd name="T2" fmla="*/ 341 w 529"/>
                <a:gd name="T3" fmla="*/ 94 h 349"/>
                <a:gd name="T4" fmla="*/ 0 w 529"/>
                <a:gd name="T5" fmla="*/ 94 h 349"/>
                <a:gd name="T6" fmla="*/ 0 w 529"/>
                <a:gd name="T7" fmla="*/ 255 h 349"/>
                <a:gd name="T8" fmla="*/ 341 w 529"/>
                <a:gd name="T9" fmla="*/ 255 h 349"/>
                <a:gd name="T10" fmla="*/ 341 w 529"/>
                <a:gd name="T11" fmla="*/ 349 h 349"/>
                <a:gd name="T12" fmla="*/ 529 w 529"/>
                <a:gd name="T13" fmla="*/ 174 h 349"/>
                <a:gd name="T14" fmla="*/ 341 w 529"/>
                <a:gd name="T15" fmla="*/ 0 h 3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9"/>
                <a:gd name="T25" fmla="*/ 0 h 349"/>
                <a:gd name="T26" fmla="*/ 529 w 529"/>
                <a:gd name="T27" fmla="*/ 349 h 3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9" h="349">
                  <a:moveTo>
                    <a:pt x="341" y="0"/>
                  </a:moveTo>
                  <a:lnTo>
                    <a:pt x="341" y="94"/>
                  </a:lnTo>
                  <a:lnTo>
                    <a:pt x="0" y="94"/>
                  </a:lnTo>
                  <a:lnTo>
                    <a:pt x="0" y="255"/>
                  </a:lnTo>
                  <a:lnTo>
                    <a:pt x="341" y="255"/>
                  </a:lnTo>
                  <a:lnTo>
                    <a:pt x="341" y="349"/>
                  </a:lnTo>
                  <a:lnTo>
                    <a:pt x="529" y="17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67" name="Freeform 37"/>
            <p:cNvSpPr>
              <a:spLocks/>
            </p:cNvSpPr>
            <p:nvPr/>
          </p:nvSpPr>
          <p:spPr bwMode="auto">
            <a:xfrm>
              <a:off x="3943" y="3724"/>
              <a:ext cx="265" cy="174"/>
            </a:xfrm>
            <a:custGeom>
              <a:avLst/>
              <a:gdLst>
                <a:gd name="T0" fmla="*/ 341 w 529"/>
                <a:gd name="T1" fmla="*/ 0 h 348"/>
                <a:gd name="T2" fmla="*/ 341 w 529"/>
                <a:gd name="T3" fmla="*/ 93 h 348"/>
                <a:gd name="T4" fmla="*/ 0 w 529"/>
                <a:gd name="T5" fmla="*/ 93 h 348"/>
                <a:gd name="T6" fmla="*/ 0 w 529"/>
                <a:gd name="T7" fmla="*/ 255 h 348"/>
                <a:gd name="T8" fmla="*/ 341 w 529"/>
                <a:gd name="T9" fmla="*/ 255 h 348"/>
                <a:gd name="T10" fmla="*/ 341 w 529"/>
                <a:gd name="T11" fmla="*/ 348 h 348"/>
                <a:gd name="T12" fmla="*/ 529 w 529"/>
                <a:gd name="T13" fmla="*/ 174 h 348"/>
                <a:gd name="T14" fmla="*/ 341 w 529"/>
                <a:gd name="T15" fmla="*/ 0 h 3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9"/>
                <a:gd name="T25" fmla="*/ 0 h 348"/>
                <a:gd name="T26" fmla="*/ 529 w 529"/>
                <a:gd name="T27" fmla="*/ 348 h 3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9" h="348">
                  <a:moveTo>
                    <a:pt x="341" y="0"/>
                  </a:moveTo>
                  <a:lnTo>
                    <a:pt x="341" y="93"/>
                  </a:lnTo>
                  <a:lnTo>
                    <a:pt x="0" y="93"/>
                  </a:lnTo>
                  <a:lnTo>
                    <a:pt x="0" y="255"/>
                  </a:lnTo>
                  <a:lnTo>
                    <a:pt x="341" y="255"/>
                  </a:lnTo>
                  <a:lnTo>
                    <a:pt x="341" y="348"/>
                  </a:lnTo>
                  <a:lnTo>
                    <a:pt x="529" y="17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065" name="Rectangle 38"/>
          <p:cNvSpPr>
            <a:spLocks noChangeArrowheads="1"/>
          </p:cNvSpPr>
          <p:nvPr/>
        </p:nvSpPr>
        <p:spPr bwMode="auto">
          <a:xfrm>
            <a:off x="6444031" y="4940797"/>
            <a:ext cx="2385646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i="1" dirty="0">
                <a:latin typeface="Comic Sans MS" pitchFamily="-110" charset="0"/>
              </a:rPr>
              <a:t>h</a:t>
            </a:r>
            <a:r>
              <a:rPr lang="en-US" sz="1800" dirty="0">
                <a:latin typeface="Comic Sans MS" pitchFamily="-110" charset="0"/>
              </a:rPr>
              <a:t> integer,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harmonic </a:t>
            </a:r>
            <a:r>
              <a:rPr lang="en-US" sz="1800" dirty="0" smtClean="0">
                <a:solidFill>
                  <a:srgbClr val="FF0000"/>
                </a:solidFill>
                <a:latin typeface="Comic Sans MS" pitchFamily="-110" charset="0"/>
              </a:rPr>
              <a:t>number:</a:t>
            </a:r>
          </a:p>
          <a:p>
            <a:pPr>
              <a:lnSpc>
                <a:spcPct val="110000"/>
              </a:lnSpc>
            </a:pPr>
            <a:r>
              <a:rPr lang="en-US" sz="1800" noProof="1" smtClean="0">
                <a:latin typeface="Comic Sans MS" pitchFamily="-110" charset="0"/>
              </a:rPr>
              <a:t>number of RF cycles</a:t>
            </a:r>
          </a:p>
          <a:p>
            <a:pPr>
              <a:lnSpc>
                <a:spcPct val="110000"/>
              </a:lnSpc>
            </a:pPr>
            <a:r>
              <a:rPr lang="en-US" sz="1800" noProof="1" smtClean="0">
                <a:latin typeface="Comic Sans MS" pitchFamily="-110" charset="0"/>
              </a:rPr>
              <a:t>per revolution</a:t>
            </a:r>
            <a:endParaRPr sz="1800" noProof="1">
              <a:latin typeface="Comic Sans MS" pitchFamily="-110" charset="0"/>
            </a:endParaRPr>
          </a:p>
        </p:txBody>
      </p:sp>
      <p:sp>
        <p:nvSpPr>
          <p:cNvPr id="42" name="Rectangle 2"/>
          <p:cNvSpPr txBox="1">
            <a:spLocks noChangeArrowheads="1"/>
          </p:cNvSpPr>
          <p:nvPr/>
        </p:nvSpPr>
        <p:spPr>
          <a:xfrm>
            <a:off x="9906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smtClean="0"/>
              <a:t>Circular accelerators: The Synchrotron</a:t>
            </a:r>
            <a:endParaRPr lang="fr-FR" dirty="0"/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4067944" y="3429000"/>
            <a:ext cx="3888433" cy="69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noProof="1" smtClean="0">
                <a:latin typeface="Comic Sans MS" pitchFamily="-110" charset="0"/>
              </a:rPr>
              <a:t>RF frequency can be </a:t>
            </a:r>
            <a:br>
              <a:rPr lang="en-US" sz="1800" noProof="1" smtClean="0">
                <a:latin typeface="Comic Sans MS" pitchFamily="-110" charset="0"/>
              </a:rPr>
            </a:br>
            <a:r>
              <a:rPr lang="en-US" sz="1800" noProof="1" smtClean="0">
                <a:latin typeface="Comic Sans MS" pitchFamily="-110" charset="0"/>
              </a:rPr>
              <a:t>multiple of revolution frequency</a:t>
            </a:r>
            <a:endParaRPr sz="1800" noProof="1">
              <a:latin typeface="Comic Sans MS" pitchFamily="-110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644008" y="4218115"/>
                <a:ext cx="142442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𝑅𝐹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r>
                        <a:rPr lang="en-US" b="0" i="1" smtClean="0">
                          <a:latin typeface="Cambria Math" charset="0"/>
                        </a:rPr>
                        <m:t>h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𝜔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4218115"/>
                <a:ext cx="1424429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1717" r="-1717"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762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640"/>
            <a:ext cx="7772400" cy="838200"/>
          </a:xfrm>
        </p:spPr>
        <p:txBody>
          <a:bodyPr/>
          <a:lstStyle/>
          <a:p>
            <a:r>
              <a:rPr lang="en-US" sz="3200" dirty="0" smtClean="0"/>
              <a:t>Summary of the 2 lectures:</a:t>
            </a:r>
            <a:endParaRPr lang="fr-FR" sz="3200" dirty="0"/>
          </a:p>
        </p:txBody>
      </p:sp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395536" y="1080592"/>
            <a:ext cx="8610600" cy="544475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normAutofit fontScale="92500" lnSpcReduction="10000"/>
          </a:bodyPr>
          <a:lstStyle/>
          <a:p>
            <a:pPr>
              <a:spcAft>
                <a:spcPts val="600"/>
              </a:spcAft>
            </a:pPr>
            <a:endParaRPr lang="en-US" dirty="0" smtClean="0">
              <a:solidFill>
                <a:srgbClr val="FF3300"/>
              </a:solidFill>
            </a:endParaRP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FF3300"/>
                </a:solidFill>
              </a:rPr>
              <a:t>Introduction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FF3300"/>
                </a:solidFill>
              </a:rPr>
              <a:t>Circular accelerators: Cyclotron / Synchrotron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FF3300"/>
                </a:solidFill>
              </a:rPr>
              <a:t>Dispersion Effects in Synchrotron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FF3300"/>
                </a:solidFill>
              </a:rPr>
              <a:t>Stability and Longitudinal Phase Space Motion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FF3300"/>
                </a:solidFill>
              </a:rPr>
              <a:t>Stationary Bucket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FF3300"/>
                </a:solidFill>
              </a:rPr>
              <a:t>Injection Matching</a:t>
            </a:r>
          </a:p>
          <a:p>
            <a:pPr indent="18720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FF3300"/>
                </a:solidFill>
              </a:rPr>
              <a:t>RF manipulations in the PS</a:t>
            </a:r>
          </a:p>
          <a:p>
            <a:pPr>
              <a:spcAft>
                <a:spcPts val="600"/>
              </a:spcAft>
            </a:pPr>
            <a:endParaRPr lang="en-US" dirty="0" smtClean="0">
              <a:solidFill>
                <a:srgbClr val="FF3300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1900" dirty="0">
                <a:solidFill>
                  <a:srgbClr val="0000FF"/>
                </a:solidFill>
              </a:rPr>
              <a:t>M</a:t>
            </a:r>
            <a:r>
              <a:rPr lang="en-US" sz="1900" dirty="0" smtClean="0">
                <a:solidFill>
                  <a:srgbClr val="0000FF"/>
                </a:solidFill>
              </a:rPr>
              <a:t>ore related lectures:</a:t>
            </a:r>
          </a:p>
          <a:p>
            <a:pPr lvl="1" indent="187200">
              <a:spcAft>
                <a:spcPts val="600"/>
              </a:spcAft>
              <a:buFont typeface="Arial"/>
              <a:buChar char="•"/>
            </a:pPr>
            <a:r>
              <a:rPr lang="en-US" sz="1900" dirty="0" err="1" smtClean="0">
                <a:solidFill>
                  <a:srgbClr val="FF3300"/>
                </a:solidFill>
              </a:rPr>
              <a:t>Linacs</a:t>
            </a:r>
            <a:r>
              <a:rPr lang="en-US" sz="1900" dirty="0" smtClean="0">
                <a:solidFill>
                  <a:srgbClr val="FF3300"/>
                </a:solidFill>
              </a:rPr>
              <a:t>	 		– </a:t>
            </a:r>
            <a:r>
              <a:rPr lang="en-US" sz="1900" dirty="0" smtClean="0">
                <a:solidFill>
                  <a:srgbClr val="FF3300"/>
                </a:solidFill>
              </a:rPr>
              <a:t>David </a:t>
            </a:r>
            <a:r>
              <a:rPr lang="en-US" sz="1900" dirty="0" err="1" smtClean="0">
                <a:solidFill>
                  <a:srgbClr val="FF3300"/>
                </a:solidFill>
              </a:rPr>
              <a:t>Alesini</a:t>
            </a:r>
            <a:endParaRPr lang="en-US" sz="1900" dirty="0" smtClean="0">
              <a:solidFill>
                <a:srgbClr val="FF3300"/>
              </a:solidFill>
            </a:endParaRPr>
          </a:p>
          <a:p>
            <a:pPr lvl="1" indent="187200">
              <a:spcAft>
                <a:spcPts val="600"/>
              </a:spcAft>
              <a:buFont typeface="Arial"/>
              <a:buChar char="•"/>
            </a:pPr>
            <a:r>
              <a:rPr lang="en-US" sz="1900" dirty="0" smtClean="0">
                <a:solidFill>
                  <a:srgbClr val="FF3300"/>
                </a:solidFill>
              </a:rPr>
              <a:t>Cyclotrons			- Mike Seidel</a:t>
            </a:r>
          </a:p>
          <a:p>
            <a:pPr lvl="1" indent="187200">
              <a:spcAft>
                <a:spcPts val="600"/>
              </a:spcAft>
              <a:buFont typeface="Arial"/>
              <a:buChar char="•"/>
            </a:pPr>
            <a:r>
              <a:rPr lang="en-US" sz="1900" dirty="0" smtClean="0">
                <a:solidFill>
                  <a:srgbClr val="FF3300"/>
                </a:solidFill>
              </a:rPr>
              <a:t>RF </a:t>
            </a:r>
            <a:r>
              <a:rPr lang="en-US" sz="1900" dirty="0" smtClean="0">
                <a:solidFill>
                  <a:srgbClr val="FF3300"/>
                </a:solidFill>
              </a:rPr>
              <a:t>Systems		- myself</a:t>
            </a:r>
          </a:p>
          <a:p>
            <a:pPr lvl="1" indent="187200">
              <a:spcAft>
                <a:spcPts val="600"/>
              </a:spcAft>
              <a:buFont typeface="Arial"/>
              <a:buChar char="•"/>
            </a:pPr>
            <a:r>
              <a:rPr lang="en-US" sz="1900" dirty="0" smtClean="0">
                <a:solidFill>
                  <a:srgbClr val="FF3300"/>
                </a:solidFill>
              </a:rPr>
              <a:t>Electron Beam Dynamics	- Lenny </a:t>
            </a:r>
            <a:r>
              <a:rPr lang="en-US" sz="1900" dirty="0" err="1" smtClean="0">
                <a:solidFill>
                  <a:srgbClr val="FF3300"/>
                </a:solidFill>
              </a:rPr>
              <a:t>Rivkin</a:t>
            </a:r>
            <a:endParaRPr lang="en-US" sz="1900" dirty="0" smtClean="0">
              <a:solidFill>
                <a:srgbClr val="FF33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71451" y="764703"/>
            <a:ext cx="8648583" cy="5658321"/>
            <a:chOff x="171451" y="373063"/>
            <a:chExt cx="8861180" cy="6049962"/>
          </a:xfrm>
        </p:grpSpPr>
        <p:grpSp>
          <p:nvGrpSpPr>
            <p:cNvPr id="47106" name="Group 2"/>
            <p:cNvGrpSpPr>
              <a:grpSpLocks/>
            </p:cNvGrpSpPr>
            <p:nvPr/>
          </p:nvGrpSpPr>
          <p:grpSpPr bwMode="auto">
            <a:xfrm>
              <a:off x="436685" y="2714625"/>
              <a:ext cx="8151936" cy="3708400"/>
              <a:chOff x="298" y="1710"/>
              <a:chExt cx="5563" cy="2336"/>
            </a:xfrm>
          </p:grpSpPr>
          <p:grpSp>
            <p:nvGrpSpPr>
              <p:cNvPr id="47116" name="Group 3"/>
              <p:cNvGrpSpPr>
                <a:grpSpLocks/>
              </p:cNvGrpSpPr>
              <p:nvPr/>
            </p:nvGrpSpPr>
            <p:grpSpPr bwMode="auto">
              <a:xfrm>
                <a:off x="2723" y="1710"/>
                <a:ext cx="3138" cy="2336"/>
                <a:chOff x="2645" y="1714"/>
                <a:chExt cx="3138" cy="2336"/>
              </a:xfrm>
            </p:grpSpPr>
            <p:pic>
              <p:nvPicPr>
                <p:cNvPr id="47118" name="Picture 4" descr="PS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2645" y="1714"/>
                  <a:ext cx="3138" cy="23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7119" name="Rectangle 5"/>
                <p:cNvSpPr>
                  <a:spLocks noChangeArrowheads="1"/>
                </p:cNvSpPr>
                <p:nvPr/>
              </p:nvSpPr>
              <p:spPr bwMode="auto">
                <a:xfrm>
                  <a:off x="2645" y="3762"/>
                  <a:ext cx="3138" cy="28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1200" b="1">
                      <a:solidFill>
                        <a:schemeClr val="bg1"/>
                      </a:solidFill>
                    </a:rPr>
                    <a:t>PS (</a:t>
                  </a:r>
                  <a:r>
                    <a:rPr sz="1200" b="1" noProof="1">
                      <a:solidFill>
                        <a:schemeClr val="bg1"/>
                      </a:solidFill>
                    </a:rPr>
                    <a:t>CERN</a:t>
                  </a:r>
                  <a:r>
                    <a:rPr lang="en-US" sz="1200" b="1">
                      <a:solidFill>
                        <a:schemeClr val="bg1"/>
                      </a:solidFill>
                    </a:rPr>
                    <a:t>)</a:t>
                  </a:r>
                </a:p>
                <a:p>
                  <a:pPr algn="ctr"/>
                  <a:r>
                    <a:rPr lang="en-US" sz="1200" b="1">
                      <a:solidFill>
                        <a:schemeClr val="bg1"/>
                      </a:solidFill>
                    </a:rPr>
                    <a:t>Proton Synchrotron</a:t>
                  </a:r>
                </a:p>
              </p:txBody>
            </p:sp>
            <p:sp>
              <p:nvSpPr>
                <p:cNvPr id="47120" name="Rectangle 6"/>
                <p:cNvSpPr>
                  <a:spLocks noChangeArrowheads="1"/>
                </p:cNvSpPr>
                <p:nvPr/>
              </p:nvSpPr>
              <p:spPr bwMode="auto">
                <a:xfrm>
                  <a:off x="4979" y="3892"/>
                  <a:ext cx="802" cy="155"/>
                </a:xfrm>
                <a:prstGeom prst="rect">
                  <a:avLst/>
                </a:prstGeom>
                <a:solidFill>
                  <a:schemeClr val="tx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sz="1000" b="1" noProof="1">
                      <a:solidFill>
                        <a:schemeClr val="bg1"/>
                      </a:solidFill>
                    </a:rPr>
                    <a:t>© CERN Geneva</a:t>
                  </a:r>
                </a:p>
              </p:txBody>
            </p:sp>
          </p:grpSp>
          <p:sp>
            <p:nvSpPr>
              <p:cNvPr id="47117" name="Rectangle 7"/>
              <p:cNvSpPr>
                <a:spLocks noChangeArrowheads="1"/>
              </p:cNvSpPr>
              <p:nvPr/>
            </p:nvSpPr>
            <p:spPr bwMode="auto">
              <a:xfrm>
                <a:off x="298" y="2873"/>
                <a:ext cx="2150" cy="9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3333FF"/>
                    </a:solidFill>
                    <a:latin typeface="Comic Sans MS" pitchFamily="-110" charset="0"/>
                  </a:rPr>
                  <a:t>Examples of different proton and electron synchrotrons at </a:t>
                </a:r>
                <a:r>
                  <a:rPr lang="en-US" sz="1800" dirty="0" smtClean="0">
                    <a:solidFill>
                      <a:srgbClr val="3333FF"/>
                    </a:solidFill>
                    <a:latin typeface="Comic Sans MS" pitchFamily="-110" charset="0"/>
                  </a:rPr>
                  <a:t>CERN</a:t>
                </a:r>
              </a:p>
              <a:p>
                <a:pPr algn="ctr"/>
                <a:endParaRPr lang="en-US" sz="1800" dirty="0">
                  <a:solidFill>
                    <a:srgbClr val="3333FF"/>
                  </a:solidFill>
                  <a:latin typeface="Comic Sans MS" pitchFamily="-110" charset="0"/>
                </a:endParaRPr>
              </a:p>
              <a:p>
                <a:pPr algn="ctr"/>
                <a:r>
                  <a:rPr lang="en-US" sz="1800" dirty="0" smtClean="0">
                    <a:solidFill>
                      <a:srgbClr val="3333FF"/>
                    </a:solidFill>
                    <a:latin typeface="Comic Sans MS" pitchFamily="-110" charset="0"/>
                  </a:rPr>
                  <a:t>+ LHC (of course!)</a:t>
                </a:r>
                <a:endParaRPr lang="en-US" sz="1800" dirty="0">
                  <a:solidFill>
                    <a:srgbClr val="3333FF"/>
                  </a:solidFill>
                  <a:latin typeface="Comic Sans MS" pitchFamily="-110" charset="0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71451" y="681341"/>
              <a:ext cx="4152900" cy="3402013"/>
              <a:chOff x="117" y="352"/>
              <a:chExt cx="2834" cy="2143"/>
            </a:xfrm>
          </p:grpSpPr>
          <p:pic>
            <p:nvPicPr>
              <p:cNvPr id="47113" name="Picture 9" descr="lear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17" y="460"/>
                <a:ext cx="2833" cy="2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7114" name="Rectangle 10"/>
              <p:cNvSpPr>
                <a:spLocks noChangeArrowheads="1"/>
              </p:cNvSpPr>
              <p:nvPr/>
            </p:nvSpPr>
            <p:spPr bwMode="auto">
              <a:xfrm>
                <a:off x="117" y="352"/>
                <a:ext cx="2834" cy="28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</a:rPr>
                  <a:t>LEAR (</a:t>
                </a:r>
                <a:r>
                  <a:rPr sz="1200" b="1" noProof="1">
                    <a:solidFill>
                      <a:schemeClr val="bg1"/>
                    </a:solidFill>
                  </a:rPr>
                  <a:t>CERN</a:t>
                </a:r>
                <a:r>
                  <a:rPr lang="en-US" sz="1200" b="1">
                    <a:solidFill>
                      <a:schemeClr val="bg1"/>
                    </a:solidFill>
                  </a:rPr>
                  <a:t>)</a:t>
                </a:r>
              </a:p>
              <a:p>
                <a:pPr algn="ctr"/>
                <a:r>
                  <a:rPr lang="en-US" sz="1200" b="1">
                    <a:solidFill>
                      <a:schemeClr val="bg1"/>
                    </a:solidFill>
                  </a:rPr>
                  <a:t>Low Energy Antiproton Ring</a:t>
                </a:r>
              </a:p>
            </p:txBody>
          </p:sp>
          <p:sp>
            <p:nvSpPr>
              <p:cNvPr id="47115" name="Rectangle 11"/>
              <p:cNvSpPr>
                <a:spLocks noChangeArrowheads="1"/>
              </p:cNvSpPr>
              <p:nvPr/>
            </p:nvSpPr>
            <p:spPr bwMode="auto">
              <a:xfrm>
                <a:off x="117" y="2340"/>
                <a:ext cx="802" cy="155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sz="1000" b="1" noProof="1">
                    <a:solidFill>
                      <a:schemeClr val="bg1"/>
                    </a:solidFill>
                  </a:rPr>
                  <a:t>© CERN Geneva</a:t>
                </a:r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4755174" y="373063"/>
              <a:ext cx="4277457" cy="2857500"/>
              <a:chOff x="3321" y="247"/>
              <a:chExt cx="2919" cy="1800"/>
            </a:xfrm>
          </p:grpSpPr>
          <p:pic>
            <p:nvPicPr>
              <p:cNvPr id="47109" name="Picture 1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322" y="430"/>
                <a:ext cx="2918" cy="1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7110" name="Rectangle 14"/>
              <p:cNvSpPr>
                <a:spLocks noChangeArrowheads="1"/>
              </p:cNvSpPr>
              <p:nvPr/>
            </p:nvSpPr>
            <p:spPr bwMode="auto">
              <a:xfrm>
                <a:off x="3322" y="1889"/>
                <a:ext cx="802" cy="155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sz="1000" b="1" noProof="1"/>
                  <a:t>© CERN Geneva</a:t>
                </a:r>
              </a:p>
            </p:txBody>
          </p:sp>
          <p:sp>
            <p:nvSpPr>
              <p:cNvPr id="47111" name="Rectangle 15"/>
              <p:cNvSpPr>
                <a:spLocks noChangeArrowheads="1"/>
              </p:cNvSpPr>
              <p:nvPr/>
            </p:nvSpPr>
            <p:spPr bwMode="auto">
              <a:xfrm>
                <a:off x="3321" y="247"/>
                <a:ext cx="2919" cy="28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</a:rPr>
                  <a:t>EPA (</a:t>
                </a:r>
                <a:r>
                  <a:rPr sz="1200" b="1" noProof="1">
                    <a:solidFill>
                      <a:schemeClr val="bg1"/>
                    </a:solidFill>
                  </a:rPr>
                  <a:t>CERN</a:t>
                </a:r>
                <a:r>
                  <a:rPr lang="en-US" sz="1200" b="1">
                    <a:solidFill>
                      <a:schemeClr val="bg1"/>
                    </a:solidFill>
                  </a:rPr>
                  <a:t>)</a:t>
                </a:r>
              </a:p>
              <a:p>
                <a:pPr algn="ctr"/>
                <a:r>
                  <a:rPr lang="en-US" sz="1200" b="1">
                    <a:solidFill>
                      <a:schemeClr val="bg1"/>
                    </a:solidFill>
                  </a:rPr>
                  <a:t>Electron Positron Accumulator</a:t>
                </a:r>
              </a:p>
            </p:txBody>
          </p:sp>
        </p:grpSp>
      </p:grp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990600" y="18864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smtClean="0"/>
              <a:t>Circular accelerators: The Synchrotron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337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Synchrotron</a:t>
            </a:r>
            <a:endParaRPr lang="fr-FR" dirty="0"/>
          </a:p>
        </p:txBody>
      </p:sp>
      <p:sp>
        <p:nvSpPr>
          <p:cNvPr id="27654" name="Text Box 3"/>
          <p:cNvSpPr txBox="1">
            <a:spLocks noChangeArrowheads="1"/>
          </p:cNvSpPr>
          <p:nvPr/>
        </p:nvSpPr>
        <p:spPr bwMode="auto">
          <a:xfrm>
            <a:off x="201613" y="908720"/>
            <a:ext cx="8637587" cy="10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synchrotron</a:t>
            </a:r>
            <a:r>
              <a:rPr lang="en-US" sz="1800" dirty="0"/>
              <a:t> is a synchronous accelerator since there is a </a:t>
            </a:r>
            <a:r>
              <a:rPr lang="en-US" sz="1800" dirty="0">
                <a:solidFill>
                  <a:srgbClr val="FF0000"/>
                </a:solidFill>
              </a:rPr>
              <a:t>synchronous RF phase</a:t>
            </a:r>
            <a:r>
              <a:rPr lang="en-US" sz="1800" dirty="0"/>
              <a:t> for which the energy gain </a:t>
            </a:r>
            <a:r>
              <a:rPr lang="en-US" sz="1800" dirty="0">
                <a:solidFill>
                  <a:srgbClr val="FF0000"/>
                </a:solidFill>
              </a:rPr>
              <a:t>fits</a:t>
            </a:r>
            <a:r>
              <a:rPr lang="en-US" sz="1800" dirty="0"/>
              <a:t> the </a:t>
            </a:r>
            <a:r>
              <a:rPr lang="en-US" sz="1800" dirty="0">
                <a:solidFill>
                  <a:srgbClr val="FF0000"/>
                </a:solidFill>
              </a:rPr>
              <a:t>increase of the magnetic field </a:t>
            </a:r>
            <a:r>
              <a:rPr lang="en-US" sz="1800" dirty="0"/>
              <a:t>at each turn. That implies the following operating conditions:</a:t>
            </a:r>
            <a:endParaRPr lang="fr-FR" sz="1600" dirty="0"/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2091009"/>
              </p:ext>
            </p:extLst>
          </p:nvPr>
        </p:nvGraphicFramePr>
        <p:xfrm>
          <a:off x="4067175" y="1993900"/>
          <a:ext cx="1771650" cy="3808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609" name="Equation" r:id="rId4" imgW="1028700" imgH="2209800" progId="Equation.3">
                  <p:embed/>
                </p:oleObj>
              </mc:Choice>
              <mc:Fallback>
                <p:oleObj name="Equation" r:id="rId4" imgW="1028700" imgH="220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1993900"/>
                        <a:ext cx="1771650" cy="3808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6" name="Text Box 11"/>
          <p:cNvSpPr txBox="1">
            <a:spLocks noChangeArrowheads="1"/>
          </p:cNvSpPr>
          <p:nvPr/>
        </p:nvSpPr>
        <p:spPr bwMode="auto">
          <a:xfrm>
            <a:off x="6172200" y="2060575"/>
            <a:ext cx="2667000" cy="367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Energy gain per turn</a:t>
            </a:r>
            <a:endParaRPr lang="fr-FR" sz="1600" b="1" dirty="0" smtClean="0">
              <a:solidFill>
                <a:schemeClr val="accent2"/>
              </a:solidFill>
            </a:endParaRPr>
          </a:p>
          <a:p>
            <a:pPr>
              <a:spcAft>
                <a:spcPts val="1200"/>
              </a:spcAft>
            </a:pPr>
            <a:endParaRPr lang="fr-FR" sz="1600" b="1" dirty="0" smtClean="0">
              <a:solidFill>
                <a:schemeClr val="accent2"/>
              </a:solidFill>
            </a:endParaRPr>
          </a:p>
          <a:p>
            <a:endParaRPr lang="en-US" sz="1600" b="1" dirty="0">
              <a:solidFill>
                <a:schemeClr val="accent2"/>
              </a:solidFill>
            </a:endParaRPr>
          </a:p>
          <a:p>
            <a:r>
              <a:rPr lang="en-US" sz="1600" b="1" dirty="0">
                <a:solidFill>
                  <a:schemeClr val="accent2"/>
                </a:solidFill>
              </a:rPr>
              <a:t>S</a:t>
            </a:r>
            <a:r>
              <a:rPr lang="fr-FR" sz="1600" b="1" dirty="0" err="1">
                <a:solidFill>
                  <a:schemeClr val="accent2"/>
                </a:solidFill>
              </a:rPr>
              <a:t>ynchron</a:t>
            </a:r>
            <a:r>
              <a:rPr lang="en-US" sz="1600" b="1" dirty="0" err="1">
                <a:solidFill>
                  <a:schemeClr val="accent2"/>
                </a:solidFill>
              </a:rPr>
              <a:t>ous</a:t>
            </a:r>
            <a:r>
              <a:rPr lang="en-US" sz="1600" b="1" dirty="0">
                <a:solidFill>
                  <a:schemeClr val="accent2"/>
                </a:solidFill>
              </a:rPr>
              <a:t> particle</a:t>
            </a:r>
            <a:endParaRPr lang="fr-FR" sz="1600" b="1" dirty="0">
              <a:solidFill>
                <a:schemeClr val="accent2"/>
              </a:solidFill>
            </a:endParaRPr>
          </a:p>
          <a:p>
            <a:endParaRPr lang="fr-FR" sz="1600" b="1" dirty="0">
              <a:solidFill>
                <a:schemeClr val="accent2"/>
              </a:solidFill>
            </a:endParaRPr>
          </a:p>
          <a:p>
            <a:endParaRPr lang="fr-FR" sz="1600" b="1" dirty="0">
              <a:solidFill>
                <a:schemeClr val="accent2"/>
              </a:solidFill>
            </a:endParaRPr>
          </a:p>
          <a:p>
            <a:r>
              <a:rPr lang="en-US" sz="1600" b="1" dirty="0">
                <a:solidFill>
                  <a:schemeClr val="accent2"/>
                </a:solidFill>
              </a:rPr>
              <a:t>RF </a:t>
            </a:r>
            <a:r>
              <a:rPr lang="en-US" sz="1600" b="1" dirty="0" err="1">
                <a:solidFill>
                  <a:schemeClr val="accent2"/>
                </a:solidFill>
              </a:rPr>
              <a:t>s</a:t>
            </a:r>
            <a:r>
              <a:rPr lang="fr-FR" sz="1600" b="1" dirty="0" err="1">
                <a:solidFill>
                  <a:schemeClr val="accent2"/>
                </a:solidFill>
              </a:rPr>
              <a:t>ynchronism</a:t>
            </a:r>
            <a:r>
              <a:rPr lang="en-US" sz="1600" b="1" dirty="0">
                <a:solidFill>
                  <a:schemeClr val="accent2"/>
                </a:solidFill>
              </a:rPr>
              <a:t> </a:t>
            </a:r>
            <a:endParaRPr lang="en-US" sz="1600" b="1" dirty="0" smtClean="0">
              <a:solidFill>
                <a:schemeClr val="accent2"/>
              </a:solidFill>
            </a:endParaRPr>
          </a:p>
          <a:p>
            <a:r>
              <a:rPr lang="fr-FR" sz="1600" b="1" dirty="0" smtClean="0">
                <a:solidFill>
                  <a:schemeClr val="accent2"/>
                </a:solidFill>
              </a:rPr>
              <a:t>(h - </a:t>
            </a:r>
            <a:r>
              <a:rPr lang="fr-FR" sz="1600" b="1" dirty="0" err="1" smtClean="0">
                <a:solidFill>
                  <a:schemeClr val="accent2"/>
                </a:solidFill>
              </a:rPr>
              <a:t>harmonic</a:t>
            </a:r>
            <a:r>
              <a:rPr lang="fr-FR" sz="1600" b="1" dirty="0" smtClean="0">
                <a:solidFill>
                  <a:schemeClr val="accent2"/>
                </a:solidFill>
              </a:rPr>
              <a:t> </a:t>
            </a:r>
            <a:r>
              <a:rPr lang="fr-FR" sz="1600" b="1" dirty="0" err="1" smtClean="0">
                <a:solidFill>
                  <a:schemeClr val="accent2"/>
                </a:solidFill>
              </a:rPr>
              <a:t>number</a:t>
            </a:r>
            <a:r>
              <a:rPr lang="fr-FR" sz="1600" b="1" dirty="0" smtClean="0">
                <a:solidFill>
                  <a:schemeClr val="accent2"/>
                </a:solidFill>
              </a:rPr>
              <a:t>)</a:t>
            </a:r>
          </a:p>
          <a:p>
            <a:pPr>
              <a:spcAft>
                <a:spcPts val="1200"/>
              </a:spcAft>
            </a:pPr>
            <a:endParaRPr lang="fr-FR" sz="1600" b="1" dirty="0">
              <a:solidFill>
                <a:schemeClr val="accent2"/>
              </a:solidFill>
            </a:endParaRPr>
          </a:p>
          <a:p>
            <a:r>
              <a:rPr lang="en-US" sz="1600" b="1" dirty="0">
                <a:solidFill>
                  <a:schemeClr val="accent2"/>
                </a:solidFill>
              </a:rPr>
              <a:t>Constant orbit</a:t>
            </a:r>
            <a:endParaRPr lang="fr-FR" sz="1600" b="1" dirty="0">
              <a:solidFill>
                <a:schemeClr val="accent2"/>
              </a:solidFill>
            </a:endParaRPr>
          </a:p>
          <a:p>
            <a:pPr>
              <a:spcAft>
                <a:spcPts val="600"/>
              </a:spcAft>
            </a:pPr>
            <a:endParaRPr lang="fr-FR" sz="1600" b="1" dirty="0">
              <a:solidFill>
                <a:schemeClr val="accent2"/>
              </a:solidFill>
            </a:endParaRPr>
          </a:p>
          <a:p>
            <a:endParaRPr lang="fr-FR" sz="1600" b="1" dirty="0">
              <a:solidFill>
                <a:schemeClr val="accent2"/>
              </a:solidFill>
            </a:endParaRPr>
          </a:p>
          <a:p>
            <a:r>
              <a:rPr lang="en-US" sz="1600" b="1" dirty="0">
                <a:solidFill>
                  <a:schemeClr val="accent2"/>
                </a:solidFill>
              </a:rPr>
              <a:t>Variable magnetic field</a:t>
            </a:r>
            <a:endParaRPr lang="fr-FR" sz="1600" b="1" dirty="0">
              <a:solidFill>
                <a:schemeClr val="accent2"/>
              </a:solidFill>
            </a:endParaRPr>
          </a:p>
        </p:txBody>
      </p:sp>
      <p:sp>
        <p:nvSpPr>
          <p:cNvPr id="27657" name="Line 12"/>
          <p:cNvSpPr>
            <a:spLocks noChangeShapeType="1"/>
          </p:cNvSpPr>
          <p:nvPr/>
        </p:nvSpPr>
        <p:spPr bwMode="auto">
          <a:xfrm>
            <a:off x="5181600" y="2287587"/>
            <a:ext cx="679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8" name="Line 13"/>
          <p:cNvSpPr>
            <a:spLocks noChangeShapeType="1"/>
          </p:cNvSpPr>
          <p:nvPr/>
        </p:nvSpPr>
        <p:spPr bwMode="auto">
          <a:xfrm>
            <a:off x="5486400" y="3125787"/>
            <a:ext cx="374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9" name="Line 14"/>
          <p:cNvSpPr>
            <a:spLocks noChangeShapeType="1"/>
          </p:cNvSpPr>
          <p:nvPr/>
        </p:nvSpPr>
        <p:spPr bwMode="auto">
          <a:xfrm>
            <a:off x="5181600" y="3963987"/>
            <a:ext cx="679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60" name="Line 15"/>
          <p:cNvSpPr>
            <a:spLocks noChangeShapeType="1"/>
          </p:cNvSpPr>
          <p:nvPr/>
        </p:nvSpPr>
        <p:spPr bwMode="auto">
          <a:xfrm>
            <a:off x="5943600" y="4725987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61" name="Line 16"/>
          <p:cNvSpPr>
            <a:spLocks noChangeShapeType="1"/>
          </p:cNvSpPr>
          <p:nvPr/>
        </p:nvSpPr>
        <p:spPr bwMode="auto">
          <a:xfrm>
            <a:off x="5715000" y="5554662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62" name="Text Box 17"/>
          <p:cNvSpPr txBox="1">
            <a:spLocks noChangeArrowheads="1"/>
          </p:cNvSpPr>
          <p:nvPr/>
        </p:nvSpPr>
        <p:spPr bwMode="auto">
          <a:xfrm>
            <a:off x="201613" y="5867400"/>
            <a:ext cx="6961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FF3300"/>
                </a:solidFill>
              </a:rPr>
              <a:t>If</a:t>
            </a:r>
            <a:r>
              <a:rPr lang="fr-FR" sz="1800" dirty="0">
                <a:solidFill>
                  <a:srgbClr val="FF3300"/>
                </a:solidFill>
              </a:rPr>
              <a:t> </a:t>
            </a:r>
            <a:r>
              <a:rPr lang="fr-FR" sz="1800" dirty="0" smtClean="0">
                <a:solidFill>
                  <a:srgbClr val="FF3300"/>
                </a:solidFill>
              </a:rPr>
              <a:t>v</a:t>
            </a:r>
            <a:r>
              <a:rPr lang="en-US" sz="1800" dirty="0" smtClean="0">
                <a:solidFill>
                  <a:srgbClr val="FF3300"/>
                </a:solidFill>
              </a:rPr>
              <a:t>≈</a:t>
            </a:r>
            <a:r>
              <a:rPr lang="fr-FR" sz="1800" dirty="0" smtClean="0">
                <a:solidFill>
                  <a:srgbClr val="FF3300"/>
                </a:solidFill>
              </a:rPr>
              <a:t>c</a:t>
            </a:r>
            <a:r>
              <a:rPr lang="en-US" sz="1800" dirty="0">
                <a:solidFill>
                  <a:srgbClr val="FF3300"/>
                </a:solidFill>
              </a:rPr>
              <a:t>,</a:t>
            </a:r>
            <a:r>
              <a:rPr lang="fr-FR" sz="1800" dirty="0">
                <a:solidFill>
                  <a:srgbClr val="FF3300"/>
                </a:solidFill>
              </a:rPr>
              <a:t> </a:t>
            </a:r>
            <a:r>
              <a:rPr lang="fr-FR" dirty="0">
                <a:solidFill>
                  <a:srgbClr val="FF3300"/>
                </a:solidFill>
              </a:rPr>
              <a:t> </a:t>
            </a:r>
            <a:r>
              <a:rPr lang="fr-FR" dirty="0" smtClean="0">
                <a:solidFill>
                  <a:srgbClr val="FF3300"/>
                </a:solidFill>
                <a:latin typeface="Symbol" charset="2"/>
              </a:rPr>
              <a:t>w</a:t>
            </a:r>
            <a:r>
              <a:rPr lang="en-US" dirty="0" smtClean="0">
                <a:solidFill>
                  <a:srgbClr val="FF3300"/>
                </a:solidFill>
              </a:rPr>
              <a:t> </a:t>
            </a:r>
            <a:r>
              <a:rPr lang="en-US" sz="1800" dirty="0">
                <a:solidFill>
                  <a:srgbClr val="FF3300"/>
                </a:solidFill>
              </a:rPr>
              <a:t>hence</a:t>
            </a:r>
            <a:r>
              <a:rPr lang="fr-FR" sz="1800" dirty="0">
                <a:solidFill>
                  <a:srgbClr val="FF3300"/>
                </a:solidFill>
              </a:rPr>
              <a:t> </a:t>
            </a:r>
            <a:r>
              <a:rPr lang="fr-FR" dirty="0" err="1">
                <a:solidFill>
                  <a:srgbClr val="FF3300"/>
                </a:solidFill>
                <a:latin typeface="Symbol" charset="2"/>
              </a:rPr>
              <a:t>w</a:t>
            </a:r>
            <a:r>
              <a:rPr lang="fr-FR" baseline="-25000" dirty="0" err="1">
                <a:solidFill>
                  <a:srgbClr val="FF3300"/>
                </a:solidFill>
              </a:rPr>
              <a:t>RF</a:t>
            </a:r>
            <a:r>
              <a:rPr lang="fr-FR" sz="1800" baseline="-25000" dirty="0">
                <a:solidFill>
                  <a:srgbClr val="FF3300"/>
                </a:solidFill>
              </a:rPr>
              <a:t> </a:t>
            </a:r>
            <a:r>
              <a:rPr lang="en-US" sz="1800" dirty="0">
                <a:solidFill>
                  <a:srgbClr val="FF3300"/>
                </a:solidFill>
              </a:rPr>
              <a:t>remain constant (ultra-relativistic </a:t>
            </a:r>
            <a:r>
              <a:rPr lang="en-US" sz="1800" dirty="0" err="1">
                <a:solidFill>
                  <a:srgbClr val="FF3300"/>
                </a:solidFill>
              </a:rPr>
              <a:t>e</a:t>
            </a:r>
            <a:r>
              <a:rPr lang="en-US" sz="1800" baseline="30000" dirty="0">
                <a:solidFill>
                  <a:srgbClr val="FF3300"/>
                </a:solidFill>
              </a:rPr>
              <a:t>- </a:t>
            </a:r>
            <a:r>
              <a:rPr lang="en-US" sz="1800" dirty="0">
                <a:solidFill>
                  <a:srgbClr val="FF3300"/>
                </a:solidFill>
              </a:rPr>
              <a:t>)</a:t>
            </a:r>
            <a:endParaRPr lang="fr-FR" sz="1800" dirty="0">
              <a:solidFill>
                <a:srgbClr val="FF3300"/>
              </a:solidFill>
              <a:latin typeface="Times New Roman" charset="0"/>
            </a:endParaRPr>
          </a:p>
        </p:txBody>
      </p:sp>
      <p:grpSp>
        <p:nvGrpSpPr>
          <p:cNvPr id="16" name="Group 5"/>
          <p:cNvGrpSpPr>
            <a:grpSpLocks noChangeAspect="1"/>
          </p:cNvGrpSpPr>
          <p:nvPr/>
        </p:nvGrpSpPr>
        <p:grpSpPr bwMode="auto">
          <a:xfrm>
            <a:off x="152400" y="2135187"/>
            <a:ext cx="3646011" cy="3554254"/>
            <a:chOff x="190" y="606"/>
            <a:chExt cx="2702" cy="2634"/>
          </a:xfrm>
        </p:grpSpPr>
        <p:grpSp>
          <p:nvGrpSpPr>
            <p:cNvPr id="17" name="Group 6"/>
            <p:cNvGrpSpPr>
              <a:grpSpLocks/>
            </p:cNvGrpSpPr>
            <p:nvPr/>
          </p:nvGrpSpPr>
          <p:grpSpPr bwMode="auto">
            <a:xfrm>
              <a:off x="190" y="606"/>
              <a:ext cx="2702" cy="2634"/>
              <a:chOff x="303" y="361"/>
              <a:chExt cx="2702" cy="2634"/>
            </a:xfrm>
          </p:grpSpPr>
          <p:sp>
            <p:nvSpPr>
              <p:cNvPr id="19" name="AutoShape 7"/>
              <p:cNvSpPr>
                <a:spLocks noChangeArrowheads="1"/>
              </p:cNvSpPr>
              <p:nvPr/>
            </p:nvSpPr>
            <p:spPr bwMode="auto">
              <a:xfrm rot="-2669744">
                <a:off x="541" y="648"/>
                <a:ext cx="1745" cy="1745"/>
              </a:xfrm>
              <a:custGeom>
                <a:avLst/>
                <a:gdLst>
                  <a:gd name="T0" fmla="*/ 873 w 21600"/>
                  <a:gd name="T1" fmla="*/ 0 h 21600"/>
                  <a:gd name="T2" fmla="*/ 310 w 21600"/>
                  <a:gd name="T3" fmla="*/ 319 h 21600"/>
                  <a:gd name="T4" fmla="*/ 873 w 21600"/>
                  <a:gd name="T5" fmla="*/ 166 h 21600"/>
                  <a:gd name="T6" fmla="*/ 1435 w 21600"/>
                  <a:gd name="T7" fmla="*/ 319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646 w 21600"/>
                  <a:gd name="T13" fmla="*/ 0 h 21600"/>
                  <a:gd name="T14" fmla="*/ 19954 w 21600"/>
                  <a:gd name="T15" fmla="*/ 61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566" y="4666"/>
                    </a:moveTo>
                    <a:cubicBezTo>
                      <a:pt x="6210" y="2995"/>
                      <a:pt x="8456" y="2054"/>
                      <a:pt x="10800" y="2054"/>
                    </a:cubicBezTo>
                    <a:cubicBezTo>
                      <a:pt x="13143" y="2054"/>
                      <a:pt x="15389" y="2995"/>
                      <a:pt x="17033" y="4666"/>
                    </a:cubicBezTo>
                    <a:lnTo>
                      <a:pt x="18498" y="3225"/>
                    </a:lnTo>
                    <a:cubicBezTo>
                      <a:pt x="16468" y="1161"/>
                      <a:pt x="13694" y="0"/>
                      <a:pt x="10799" y="0"/>
                    </a:cubicBezTo>
                    <a:cubicBezTo>
                      <a:pt x="7905" y="0"/>
                      <a:pt x="5131" y="1161"/>
                      <a:pt x="3101" y="32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6699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 flipH="1">
                <a:off x="1533" y="2995"/>
                <a:ext cx="220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stealth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12"/>
              <p:cNvSpPr>
                <a:spLocks noChangeShapeType="1"/>
              </p:cNvSpPr>
              <p:nvPr/>
            </p:nvSpPr>
            <p:spPr bwMode="auto">
              <a:xfrm flipH="1" flipV="1">
                <a:off x="930" y="910"/>
                <a:ext cx="717" cy="85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Rectangle 13"/>
              <p:cNvSpPr>
                <a:spLocks noChangeArrowheads="1"/>
              </p:cNvSpPr>
              <p:nvPr/>
            </p:nvSpPr>
            <p:spPr bwMode="auto">
              <a:xfrm>
                <a:off x="348" y="511"/>
                <a:ext cx="217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>
                    <a:solidFill>
                      <a:srgbClr val="009999"/>
                    </a:solidFill>
                    <a:latin typeface="Comic Sans MS" pitchFamily="-110" charset="0"/>
                  </a:rPr>
                  <a:t>B</a:t>
                </a:r>
                <a:endParaRPr sz="2000" noProof="1">
                  <a:solidFill>
                    <a:srgbClr val="009999"/>
                  </a:solidFill>
                  <a:latin typeface="Comic Sans MS" pitchFamily="-110" charset="0"/>
                </a:endParaRPr>
              </a:p>
            </p:txBody>
          </p:sp>
          <p:grpSp>
            <p:nvGrpSpPr>
              <p:cNvPr id="24" name="Group 14"/>
              <p:cNvGrpSpPr>
                <a:grpSpLocks/>
              </p:cNvGrpSpPr>
              <p:nvPr/>
            </p:nvGrpSpPr>
            <p:grpSpPr bwMode="auto">
              <a:xfrm>
                <a:off x="543" y="491"/>
                <a:ext cx="124" cy="124"/>
                <a:chOff x="2817" y="2503"/>
                <a:chExt cx="163" cy="163"/>
              </a:xfrm>
            </p:grpSpPr>
            <p:sp>
              <p:nvSpPr>
                <p:cNvPr id="53" name="Oval 15"/>
                <p:cNvSpPr>
                  <a:spLocks noChangeArrowheads="1"/>
                </p:cNvSpPr>
                <p:nvPr/>
              </p:nvSpPr>
              <p:spPr bwMode="auto">
                <a:xfrm>
                  <a:off x="2817" y="2503"/>
                  <a:ext cx="163" cy="163"/>
                </a:xfrm>
                <a:prstGeom prst="ellipse">
                  <a:avLst/>
                </a:prstGeom>
                <a:noFill/>
                <a:ln w="12700">
                  <a:solidFill>
                    <a:srgbClr val="009999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Oval 16"/>
                <p:cNvSpPr>
                  <a:spLocks noChangeArrowheads="1"/>
                </p:cNvSpPr>
                <p:nvPr/>
              </p:nvSpPr>
              <p:spPr bwMode="auto">
                <a:xfrm>
                  <a:off x="2873" y="2559"/>
                  <a:ext cx="52" cy="52"/>
                </a:xfrm>
                <a:prstGeom prst="ellipse">
                  <a:avLst/>
                </a:prstGeom>
                <a:solidFill>
                  <a:srgbClr val="009999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17"/>
              <p:cNvGrpSpPr>
                <a:grpSpLocks/>
              </p:cNvGrpSpPr>
              <p:nvPr/>
            </p:nvGrpSpPr>
            <p:grpSpPr bwMode="auto">
              <a:xfrm>
                <a:off x="1030" y="648"/>
                <a:ext cx="1745" cy="1745"/>
                <a:chOff x="3327" y="1095"/>
                <a:chExt cx="1745" cy="1745"/>
              </a:xfrm>
            </p:grpSpPr>
            <p:sp>
              <p:nvSpPr>
                <p:cNvPr id="51" name="AutoShape 18"/>
                <p:cNvSpPr>
                  <a:spLocks noChangeArrowheads="1"/>
                </p:cNvSpPr>
                <p:nvPr/>
              </p:nvSpPr>
              <p:spPr bwMode="auto">
                <a:xfrm rot="2669744" flipH="1">
                  <a:off x="3327" y="1095"/>
                  <a:ext cx="1745" cy="1745"/>
                </a:xfrm>
                <a:custGeom>
                  <a:avLst/>
                  <a:gdLst>
                    <a:gd name="T0" fmla="*/ 873 w 21600"/>
                    <a:gd name="T1" fmla="*/ 0 h 21600"/>
                    <a:gd name="T2" fmla="*/ 310 w 21600"/>
                    <a:gd name="T3" fmla="*/ 319 h 21600"/>
                    <a:gd name="T4" fmla="*/ 873 w 21600"/>
                    <a:gd name="T5" fmla="*/ 166 h 21600"/>
                    <a:gd name="T6" fmla="*/ 1435 w 21600"/>
                    <a:gd name="T7" fmla="*/ 319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646 w 21600"/>
                    <a:gd name="T13" fmla="*/ 0 h 21600"/>
                    <a:gd name="T14" fmla="*/ 19954 w 21600"/>
                    <a:gd name="T15" fmla="*/ 616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566" y="4666"/>
                      </a:moveTo>
                      <a:cubicBezTo>
                        <a:pt x="6210" y="2995"/>
                        <a:pt x="8456" y="2054"/>
                        <a:pt x="10800" y="2054"/>
                      </a:cubicBezTo>
                      <a:cubicBezTo>
                        <a:pt x="13143" y="2054"/>
                        <a:pt x="15389" y="2995"/>
                        <a:pt x="17033" y="4666"/>
                      </a:cubicBezTo>
                      <a:lnTo>
                        <a:pt x="18498" y="3225"/>
                      </a:lnTo>
                      <a:cubicBezTo>
                        <a:pt x="16468" y="1161"/>
                        <a:pt x="13694" y="0"/>
                        <a:pt x="10799" y="0"/>
                      </a:cubicBezTo>
                      <a:cubicBezTo>
                        <a:pt x="7905" y="0"/>
                        <a:pt x="5131" y="1161"/>
                        <a:pt x="3101" y="32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rgbClr val="006699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Arc 19"/>
                <p:cNvSpPr>
                  <a:spLocks/>
                </p:cNvSpPr>
                <p:nvPr/>
              </p:nvSpPr>
              <p:spPr bwMode="auto">
                <a:xfrm>
                  <a:off x="4184" y="1165"/>
                  <a:ext cx="803" cy="803"/>
                </a:xfrm>
                <a:custGeom>
                  <a:avLst/>
                  <a:gdLst>
                    <a:gd name="T0" fmla="*/ 0 w 21600"/>
                    <a:gd name="T1" fmla="*/ 0 h 21600"/>
                    <a:gd name="T2" fmla="*/ 803 w 21600"/>
                    <a:gd name="T3" fmla="*/ 803 h 21600"/>
                    <a:gd name="T4" fmla="*/ 0 w 21600"/>
                    <a:gd name="T5" fmla="*/ 803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6" name="AutoShape 20"/>
              <p:cNvSpPr>
                <a:spLocks noChangeArrowheads="1"/>
              </p:cNvSpPr>
              <p:nvPr/>
            </p:nvSpPr>
            <p:spPr bwMode="auto">
              <a:xfrm rot="2669744" flipV="1">
                <a:off x="541" y="1137"/>
                <a:ext cx="1745" cy="1745"/>
              </a:xfrm>
              <a:custGeom>
                <a:avLst/>
                <a:gdLst>
                  <a:gd name="T0" fmla="*/ 873 w 21600"/>
                  <a:gd name="T1" fmla="*/ 0 h 21600"/>
                  <a:gd name="T2" fmla="*/ 310 w 21600"/>
                  <a:gd name="T3" fmla="*/ 319 h 21600"/>
                  <a:gd name="T4" fmla="*/ 873 w 21600"/>
                  <a:gd name="T5" fmla="*/ 166 h 21600"/>
                  <a:gd name="T6" fmla="*/ 1435 w 21600"/>
                  <a:gd name="T7" fmla="*/ 319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646 w 21600"/>
                  <a:gd name="T13" fmla="*/ 0 h 21600"/>
                  <a:gd name="T14" fmla="*/ 19954 w 21600"/>
                  <a:gd name="T15" fmla="*/ 61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566" y="4666"/>
                    </a:moveTo>
                    <a:cubicBezTo>
                      <a:pt x="6210" y="2995"/>
                      <a:pt x="8456" y="2054"/>
                      <a:pt x="10800" y="2054"/>
                    </a:cubicBezTo>
                    <a:cubicBezTo>
                      <a:pt x="13143" y="2054"/>
                      <a:pt x="15389" y="2995"/>
                      <a:pt x="17033" y="4666"/>
                    </a:cubicBezTo>
                    <a:lnTo>
                      <a:pt x="18498" y="3225"/>
                    </a:lnTo>
                    <a:cubicBezTo>
                      <a:pt x="16468" y="1161"/>
                      <a:pt x="13694" y="0"/>
                      <a:pt x="10799" y="0"/>
                    </a:cubicBezTo>
                    <a:cubicBezTo>
                      <a:pt x="7905" y="0"/>
                      <a:pt x="5131" y="1161"/>
                      <a:pt x="3101" y="32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rgbClr val="006699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Arc 21"/>
              <p:cNvSpPr>
                <a:spLocks/>
              </p:cNvSpPr>
              <p:nvPr/>
            </p:nvSpPr>
            <p:spPr bwMode="auto">
              <a:xfrm flipH="1" flipV="1">
                <a:off x="611" y="2010"/>
                <a:ext cx="803" cy="803"/>
              </a:xfrm>
              <a:custGeom>
                <a:avLst/>
                <a:gdLst>
                  <a:gd name="T0" fmla="*/ 0 w 21600"/>
                  <a:gd name="T1" fmla="*/ 0 h 21600"/>
                  <a:gd name="T2" fmla="*/ 803 w 21600"/>
                  <a:gd name="T3" fmla="*/ 803 h 21600"/>
                  <a:gd name="T4" fmla="*/ 0 w 21600"/>
                  <a:gd name="T5" fmla="*/ 803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8" name="Group 22"/>
              <p:cNvGrpSpPr>
                <a:grpSpLocks/>
              </p:cNvGrpSpPr>
              <p:nvPr/>
            </p:nvGrpSpPr>
            <p:grpSpPr bwMode="auto">
              <a:xfrm>
                <a:off x="1014" y="1137"/>
                <a:ext cx="1745" cy="1745"/>
                <a:chOff x="3311" y="1754"/>
                <a:chExt cx="1745" cy="1745"/>
              </a:xfrm>
            </p:grpSpPr>
            <p:sp>
              <p:nvSpPr>
                <p:cNvPr id="49" name="AutoShape 23"/>
                <p:cNvSpPr>
                  <a:spLocks noChangeArrowheads="1"/>
                </p:cNvSpPr>
                <p:nvPr/>
              </p:nvSpPr>
              <p:spPr bwMode="auto">
                <a:xfrm rot="-2669744" flipH="1" flipV="1">
                  <a:off x="3311" y="1754"/>
                  <a:ext cx="1745" cy="1745"/>
                </a:xfrm>
                <a:custGeom>
                  <a:avLst/>
                  <a:gdLst>
                    <a:gd name="T0" fmla="*/ 873 w 21600"/>
                    <a:gd name="T1" fmla="*/ 0 h 21600"/>
                    <a:gd name="T2" fmla="*/ 310 w 21600"/>
                    <a:gd name="T3" fmla="*/ 319 h 21600"/>
                    <a:gd name="T4" fmla="*/ 873 w 21600"/>
                    <a:gd name="T5" fmla="*/ 166 h 21600"/>
                    <a:gd name="T6" fmla="*/ 1435 w 21600"/>
                    <a:gd name="T7" fmla="*/ 319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646 w 21600"/>
                    <a:gd name="T13" fmla="*/ 0 h 21600"/>
                    <a:gd name="T14" fmla="*/ 19954 w 21600"/>
                    <a:gd name="T15" fmla="*/ 616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566" y="4666"/>
                      </a:moveTo>
                      <a:cubicBezTo>
                        <a:pt x="6210" y="2995"/>
                        <a:pt x="8456" y="2054"/>
                        <a:pt x="10800" y="2054"/>
                      </a:cubicBezTo>
                      <a:cubicBezTo>
                        <a:pt x="13143" y="2054"/>
                        <a:pt x="15389" y="2995"/>
                        <a:pt x="17033" y="4666"/>
                      </a:cubicBezTo>
                      <a:lnTo>
                        <a:pt x="18498" y="3225"/>
                      </a:lnTo>
                      <a:cubicBezTo>
                        <a:pt x="16468" y="1161"/>
                        <a:pt x="13694" y="0"/>
                        <a:pt x="10799" y="0"/>
                      </a:cubicBezTo>
                      <a:cubicBezTo>
                        <a:pt x="7905" y="0"/>
                        <a:pt x="5131" y="1161"/>
                        <a:pt x="3101" y="32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rgbClr val="006699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Arc 24"/>
                <p:cNvSpPr>
                  <a:spLocks/>
                </p:cNvSpPr>
                <p:nvPr/>
              </p:nvSpPr>
              <p:spPr bwMode="auto">
                <a:xfrm flipV="1">
                  <a:off x="4184" y="2627"/>
                  <a:ext cx="803" cy="803"/>
                </a:xfrm>
                <a:custGeom>
                  <a:avLst/>
                  <a:gdLst>
                    <a:gd name="T0" fmla="*/ 0 w 21600"/>
                    <a:gd name="T1" fmla="*/ 0 h 21600"/>
                    <a:gd name="T2" fmla="*/ 803 w 21600"/>
                    <a:gd name="T3" fmla="*/ 803 h 21600"/>
                    <a:gd name="T4" fmla="*/ 0 w 21600"/>
                    <a:gd name="T5" fmla="*/ 803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9" name="Arc 25"/>
              <p:cNvSpPr>
                <a:spLocks/>
              </p:cNvSpPr>
              <p:nvPr/>
            </p:nvSpPr>
            <p:spPr bwMode="auto">
              <a:xfrm flipH="1">
                <a:off x="611" y="718"/>
                <a:ext cx="803" cy="803"/>
              </a:xfrm>
              <a:custGeom>
                <a:avLst/>
                <a:gdLst>
                  <a:gd name="T0" fmla="*/ 0 w 21600"/>
                  <a:gd name="T1" fmla="*/ 0 h 21600"/>
                  <a:gd name="T2" fmla="*/ 803 w 21600"/>
                  <a:gd name="T3" fmla="*/ 803 h 21600"/>
                  <a:gd name="T4" fmla="*/ 0 w 21600"/>
                  <a:gd name="T5" fmla="*/ 803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Line 26"/>
              <p:cNvSpPr>
                <a:spLocks noChangeShapeType="1"/>
              </p:cNvSpPr>
              <p:nvPr/>
            </p:nvSpPr>
            <p:spPr bwMode="auto">
              <a:xfrm rot="5400000">
                <a:off x="366" y="1766"/>
                <a:ext cx="489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Line 27"/>
              <p:cNvSpPr>
                <a:spLocks noChangeShapeType="1"/>
              </p:cNvSpPr>
              <p:nvPr/>
            </p:nvSpPr>
            <p:spPr bwMode="auto">
              <a:xfrm flipV="1">
                <a:off x="303" y="1707"/>
                <a:ext cx="308" cy="694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Line 28"/>
              <p:cNvSpPr>
                <a:spLocks noChangeShapeType="1"/>
              </p:cNvSpPr>
              <p:nvPr/>
            </p:nvSpPr>
            <p:spPr bwMode="auto">
              <a:xfrm>
                <a:off x="2698" y="1699"/>
                <a:ext cx="307" cy="694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Rectangle 29"/>
              <p:cNvSpPr>
                <a:spLocks noChangeArrowheads="1"/>
              </p:cNvSpPr>
              <p:nvPr/>
            </p:nvSpPr>
            <p:spPr bwMode="auto">
              <a:xfrm>
                <a:off x="585" y="1669"/>
                <a:ext cx="601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dirty="0">
                    <a:latin typeface="Comic Sans MS" pitchFamily="-110" charset="0"/>
                  </a:rPr>
                  <a:t>injection</a:t>
                </a:r>
                <a:endParaRPr sz="1200" noProof="1">
                  <a:latin typeface="Comic Sans MS" pitchFamily="-110" charset="0"/>
                </a:endParaRPr>
              </a:p>
            </p:txBody>
          </p:sp>
          <p:sp>
            <p:nvSpPr>
              <p:cNvPr id="34" name="Rectangle 30"/>
              <p:cNvSpPr>
                <a:spLocks noChangeArrowheads="1"/>
              </p:cNvSpPr>
              <p:nvPr/>
            </p:nvSpPr>
            <p:spPr bwMode="auto">
              <a:xfrm>
                <a:off x="2024" y="1669"/>
                <a:ext cx="707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dirty="0">
                    <a:latin typeface="Comic Sans MS" pitchFamily="-110" charset="0"/>
                  </a:rPr>
                  <a:t>extraction</a:t>
                </a:r>
                <a:endParaRPr sz="1400" noProof="1">
                  <a:latin typeface="Comic Sans MS" pitchFamily="-110" charset="0"/>
                </a:endParaRPr>
              </a:p>
            </p:txBody>
          </p:sp>
          <p:sp>
            <p:nvSpPr>
              <p:cNvPr id="35" name="Line 31"/>
              <p:cNvSpPr>
                <a:spLocks noChangeShapeType="1"/>
              </p:cNvSpPr>
              <p:nvPr/>
            </p:nvSpPr>
            <p:spPr bwMode="auto">
              <a:xfrm flipV="1">
                <a:off x="828" y="2010"/>
                <a:ext cx="586" cy="59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Rectangle 32"/>
              <p:cNvSpPr>
                <a:spLocks noChangeArrowheads="1"/>
              </p:cNvSpPr>
              <p:nvPr/>
            </p:nvSpPr>
            <p:spPr bwMode="auto">
              <a:xfrm>
                <a:off x="1014" y="2046"/>
                <a:ext cx="17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>
                    <a:latin typeface="Symbol" pitchFamily="-110" charset="2"/>
                  </a:rPr>
                  <a:t>r</a:t>
                </a:r>
                <a:endParaRPr sz="1400" noProof="1">
                  <a:latin typeface="Symbol" pitchFamily="-110" charset="2"/>
                </a:endParaRPr>
              </a:p>
            </p:txBody>
          </p:sp>
          <p:sp>
            <p:nvSpPr>
              <p:cNvPr id="37" name="Line 33"/>
              <p:cNvSpPr>
                <a:spLocks noChangeShapeType="1"/>
              </p:cNvSpPr>
              <p:nvPr/>
            </p:nvSpPr>
            <p:spPr bwMode="auto">
              <a:xfrm>
                <a:off x="1414" y="720"/>
                <a:ext cx="489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Line 34"/>
              <p:cNvSpPr>
                <a:spLocks noChangeShapeType="1"/>
              </p:cNvSpPr>
              <p:nvPr/>
            </p:nvSpPr>
            <p:spPr bwMode="auto">
              <a:xfrm rot="5400000">
                <a:off x="2445" y="1766"/>
                <a:ext cx="489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35"/>
              <p:cNvSpPr>
                <a:spLocks noChangeArrowheads="1"/>
              </p:cNvSpPr>
              <p:nvPr/>
            </p:nvSpPr>
            <p:spPr bwMode="auto">
              <a:xfrm>
                <a:off x="1533" y="653"/>
                <a:ext cx="228" cy="134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Line 36"/>
              <p:cNvSpPr>
                <a:spLocks noChangeShapeType="1"/>
              </p:cNvSpPr>
              <p:nvPr/>
            </p:nvSpPr>
            <p:spPr bwMode="auto">
              <a:xfrm>
                <a:off x="1541" y="898"/>
                <a:ext cx="220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stealth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Line 37"/>
              <p:cNvSpPr>
                <a:spLocks noChangeShapeType="1"/>
              </p:cNvSpPr>
              <p:nvPr/>
            </p:nvSpPr>
            <p:spPr bwMode="auto">
              <a:xfrm>
                <a:off x="1398" y="2813"/>
                <a:ext cx="489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Line 39"/>
              <p:cNvSpPr>
                <a:spLocks noChangeShapeType="1"/>
              </p:cNvSpPr>
              <p:nvPr/>
            </p:nvSpPr>
            <p:spPr bwMode="auto">
              <a:xfrm flipV="1">
                <a:off x="303" y="2046"/>
                <a:ext cx="154" cy="347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Line 40"/>
              <p:cNvSpPr>
                <a:spLocks noChangeShapeType="1"/>
              </p:cNvSpPr>
              <p:nvPr/>
            </p:nvSpPr>
            <p:spPr bwMode="auto">
              <a:xfrm>
                <a:off x="2698" y="1707"/>
                <a:ext cx="154" cy="339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Rectangle 41"/>
              <p:cNvSpPr>
                <a:spLocks noChangeArrowheads="1"/>
              </p:cNvSpPr>
              <p:nvPr/>
            </p:nvSpPr>
            <p:spPr bwMode="auto">
              <a:xfrm>
                <a:off x="1414" y="1258"/>
                <a:ext cx="601" cy="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dirty="0" smtClean="0">
                    <a:latin typeface="Comic Sans MS" pitchFamily="-110" charset="0"/>
                  </a:rPr>
                  <a:t>R=C/2π</a:t>
                </a:r>
                <a:endParaRPr sz="1400" noProof="1">
                  <a:latin typeface="Comic Sans MS" pitchFamily="-110" charset="0"/>
                </a:endParaRPr>
              </a:p>
            </p:txBody>
          </p:sp>
          <p:grpSp>
            <p:nvGrpSpPr>
              <p:cNvPr id="46" name="Group 42"/>
              <p:cNvGrpSpPr>
                <a:grpSpLocks/>
              </p:cNvGrpSpPr>
              <p:nvPr/>
            </p:nvGrpSpPr>
            <p:grpSpPr bwMode="auto">
              <a:xfrm>
                <a:off x="1569" y="361"/>
                <a:ext cx="192" cy="212"/>
                <a:chOff x="3748" y="3151"/>
                <a:chExt cx="192" cy="212"/>
              </a:xfrm>
            </p:grpSpPr>
            <p:sp>
              <p:nvSpPr>
                <p:cNvPr id="47" name="Rectangle 43"/>
                <p:cNvSpPr>
                  <a:spLocks noChangeArrowheads="1"/>
                </p:cNvSpPr>
                <p:nvPr/>
              </p:nvSpPr>
              <p:spPr bwMode="auto">
                <a:xfrm>
                  <a:off x="3748" y="3151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600" dirty="0">
                      <a:solidFill>
                        <a:srgbClr val="0000FF"/>
                      </a:solidFill>
                      <a:latin typeface="Comic Sans MS" pitchFamily="-110" charset="0"/>
                    </a:rPr>
                    <a:t>E</a:t>
                  </a:r>
                  <a:endParaRPr sz="1600" noProof="1">
                    <a:solidFill>
                      <a:srgbClr val="0000FF"/>
                    </a:solidFill>
                    <a:latin typeface="Comic Sans MS" pitchFamily="-110" charset="0"/>
                  </a:endParaRPr>
                </a:p>
              </p:txBody>
            </p:sp>
            <p:sp>
              <p:nvSpPr>
                <p:cNvPr id="48" name="Line 44"/>
                <p:cNvSpPr>
                  <a:spLocks noChangeShapeType="1"/>
                </p:cNvSpPr>
                <p:nvPr/>
              </p:nvSpPr>
              <p:spPr bwMode="auto">
                <a:xfrm>
                  <a:off x="3796" y="3151"/>
                  <a:ext cx="96" cy="0"/>
                </a:xfrm>
                <a:prstGeom prst="line">
                  <a:avLst/>
                </a:prstGeom>
                <a:noFill/>
                <a:ln w="12700">
                  <a:solidFill>
                    <a:srgbClr val="3333FF"/>
                  </a:solidFill>
                  <a:round/>
                  <a:headEnd/>
                  <a:tailEnd type="stealth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8" name="Rectangle 45"/>
            <p:cNvSpPr>
              <a:spLocks noChangeArrowheads="1"/>
            </p:cNvSpPr>
            <p:nvPr/>
          </p:nvSpPr>
          <p:spPr bwMode="auto">
            <a:xfrm>
              <a:off x="1771" y="1171"/>
              <a:ext cx="550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9999"/>
                  </a:solidFill>
                  <a:latin typeface="Comic Sans MS" pitchFamily="-110" charset="0"/>
                </a:rPr>
                <a:t>Bending </a:t>
              </a:r>
            </a:p>
            <a:p>
              <a:pPr algn="ctr"/>
              <a:r>
                <a:rPr lang="en-US" sz="1200" dirty="0">
                  <a:solidFill>
                    <a:srgbClr val="009999"/>
                  </a:solidFill>
                  <a:latin typeface="Comic Sans MS" pitchFamily="-110" charset="0"/>
                </a:rPr>
                <a:t>magnet</a:t>
              </a:r>
              <a:endParaRPr sz="1200" noProof="1">
                <a:solidFill>
                  <a:srgbClr val="009999"/>
                </a:solidFill>
                <a:latin typeface="Comic Sans MS" pitchFamily="-110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331640" y="4653136"/>
            <a:ext cx="8285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  <a:ea typeface="Lucida Grande"/>
                <a:cs typeface="Lucida Grande"/>
              </a:rPr>
              <a:t>bending</a:t>
            </a:r>
            <a:br>
              <a:rPr lang="en-US" sz="1400" dirty="0" smtClean="0">
                <a:latin typeface="+mj-lt"/>
                <a:ea typeface="Lucida Grande"/>
                <a:cs typeface="Lucida Grande"/>
              </a:rPr>
            </a:br>
            <a:r>
              <a:rPr lang="en-US" sz="1400" dirty="0" smtClean="0">
                <a:latin typeface="+mj-lt"/>
                <a:ea typeface="Lucida Grande"/>
                <a:cs typeface="Lucida Grande"/>
              </a:rPr>
              <a:t>radius</a:t>
            </a:r>
            <a:endParaRPr lang="en-US" sz="14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4063613" y="3777771"/>
                <a:ext cx="106875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18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charset="0"/>
                            </a:rPr>
                            <m:t>𝑅𝐹</m:t>
                          </m:r>
                        </m:sub>
                      </m:sSub>
                      <m:r>
                        <a:rPr lang="en-US" sz="1800" b="0" i="1" smtClean="0">
                          <a:latin typeface="Cambria Math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charset="0"/>
                        </a:rPr>
                        <m:t>h</m:t>
                      </m:r>
                      <m:r>
                        <a:rPr lang="en-US" sz="1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𝜔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3613" y="3777771"/>
                <a:ext cx="1068754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2286" r="-2286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173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 smtClean="0"/>
              <a:t>The Synchrotron – LHC Operation </a:t>
            </a:r>
            <a:r>
              <a:rPr lang="en-US" dirty="0"/>
              <a:t>C</a:t>
            </a:r>
            <a:r>
              <a:rPr lang="en-US" dirty="0" smtClean="0"/>
              <a:t>ycle</a:t>
            </a:r>
            <a:endParaRPr lang="fr-FR" dirty="0"/>
          </a:p>
        </p:txBody>
      </p:sp>
      <p:sp>
        <p:nvSpPr>
          <p:cNvPr id="27654" name="Text Box 3"/>
          <p:cNvSpPr txBox="1">
            <a:spLocks noChangeArrowheads="1"/>
          </p:cNvSpPr>
          <p:nvPr/>
        </p:nvSpPr>
        <p:spPr bwMode="auto">
          <a:xfrm>
            <a:off x="201613" y="908720"/>
            <a:ext cx="8637587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 smtClean="0"/>
              <a:t>The magnetic </a:t>
            </a:r>
            <a:r>
              <a:rPr lang="en-US" sz="1800" dirty="0" smtClean="0">
                <a:solidFill>
                  <a:srgbClr val="FF0000"/>
                </a:solidFill>
              </a:rPr>
              <a:t>field</a:t>
            </a:r>
            <a:r>
              <a:rPr lang="en-US" sz="1800" dirty="0" smtClean="0"/>
              <a:t> (dipole current) is </a:t>
            </a:r>
            <a:r>
              <a:rPr lang="en-US" sz="1800" dirty="0" smtClean="0">
                <a:solidFill>
                  <a:srgbClr val="FF0000"/>
                </a:solidFill>
              </a:rPr>
              <a:t>increased during</a:t>
            </a:r>
            <a:r>
              <a:rPr lang="en-US" sz="1800" dirty="0" smtClean="0"/>
              <a:t> the </a:t>
            </a:r>
            <a:r>
              <a:rPr lang="en-US" sz="1800" dirty="0" smtClean="0">
                <a:solidFill>
                  <a:srgbClr val="FF0000"/>
                </a:solidFill>
              </a:rPr>
              <a:t>acceleration</a:t>
            </a:r>
            <a:r>
              <a:rPr lang="en-US" sz="1800" dirty="0" smtClean="0"/>
              <a:t>.</a:t>
            </a:r>
            <a:endParaRPr lang="fr-FR" sz="1600" dirty="0"/>
          </a:p>
        </p:txBody>
      </p:sp>
      <p:grpSp>
        <p:nvGrpSpPr>
          <p:cNvPr id="3" name="Group 2"/>
          <p:cNvGrpSpPr/>
          <p:nvPr/>
        </p:nvGrpSpPr>
        <p:grpSpPr>
          <a:xfrm>
            <a:off x="323528" y="1412776"/>
            <a:ext cx="8424936" cy="5184576"/>
            <a:chOff x="0" y="1130300"/>
            <a:chExt cx="9144000" cy="5721350"/>
          </a:xfrm>
        </p:grpSpPr>
        <p:sp>
          <p:nvSpPr>
            <p:cNvPr id="70" name="Rectangle 2"/>
            <p:cNvSpPr>
              <a:spLocks noChangeArrowheads="1"/>
            </p:cNvSpPr>
            <p:nvPr/>
          </p:nvSpPr>
          <p:spPr bwMode="auto">
            <a:xfrm>
              <a:off x="177800" y="1130300"/>
              <a:ext cx="8850313" cy="55626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ook Antiqua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7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06550"/>
              <a:ext cx="9144000" cy="524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" name="AutoShape 4"/>
            <p:cNvSpPr>
              <a:spLocks/>
            </p:cNvSpPr>
            <p:nvPr/>
          </p:nvSpPr>
          <p:spPr bwMode="auto">
            <a:xfrm>
              <a:off x="4800600" y="1211263"/>
              <a:ext cx="930275" cy="611187"/>
            </a:xfrm>
            <a:prstGeom prst="accentCallout2">
              <a:avLst>
                <a:gd name="adj1" fmla="val 18699"/>
                <a:gd name="adj2" fmla="val 108190"/>
                <a:gd name="adj3" fmla="val 18699"/>
                <a:gd name="adj4" fmla="val 151194"/>
                <a:gd name="adj5" fmla="val 451167"/>
                <a:gd name="adj6" fmla="val 210069"/>
              </a:avLst>
            </a:prstGeom>
            <a:solidFill>
              <a:srgbClr val="EAEAEA"/>
            </a:solidFill>
            <a:ln w="9525">
              <a:solidFill>
                <a:srgbClr val="0000FF"/>
              </a:solidFill>
              <a:miter lim="800000"/>
              <a:headEnd type="none" w="sm" len="lg"/>
              <a:tailEnd type="stealth" w="sm" len="lg"/>
            </a:ln>
          </p:spPr>
          <p:txBody>
            <a:bodyPr/>
            <a:lstStyle/>
            <a:p>
              <a:pPr algn="ctr"/>
              <a:r>
                <a:rPr lang="en-US" sz="1600" smtClean="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energy ramp</a:t>
              </a:r>
              <a:endParaRPr lang="en-US" sz="1600" smtClean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3" name="AutoShape 5"/>
            <p:cNvSpPr>
              <a:spLocks/>
            </p:cNvSpPr>
            <p:nvPr/>
          </p:nvSpPr>
          <p:spPr bwMode="auto">
            <a:xfrm>
              <a:off x="1981200" y="5011738"/>
              <a:ext cx="1397000" cy="598487"/>
            </a:xfrm>
            <a:prstGeom prst="accentCallout2">
              <a:avLst>
                <a:gd name="adj1" fmla="val 19097"/>
                <a:gd name="adj2" fmla="val 105454"/>
                <a:gd name="adj3" fmla="val 19097"/>
                <a:gd name="adj4" fmla="val 143181"/>
                <a:gd name="adj5" fmla="val 98144"/>
                <a:gd name="adj6" fmla="val 193634"/>
              </a:avLst>
            </a:prstGeom>
            <a:solidFill>
              <a:srgbClr val="EAEAEA"/>
            </a:solidFill>
            <a:ln w="9525">
              <a:solidFill>
                <a:srgbClr val="0000FF"/>
              </a:solidFill>
              <a:miter lim="800000"/>
              <a:headEnd type="none" w="sm" len="lg"/>
              <a:tailEnd type="stealth" w="sm" len="lg"/>
            </a:ln>
          </p:spPr>
          <p:txBody>
            <a:bodyPr/>
            <a:lstStyle/>
            <a:p>
              <a:pPr algn="ctr"/>
              <a:r>
                <a:rPr lang="en-US" sz="1600" smtClean="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preparation and access</a:t>
              </a:r>
              <a:endParaRPr lang="en-US" sz="1600" smtClean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4" name="Freeform 6"/>
            <p:cNvSpPr>
              <a:spLocks/>
            </p:cNvSpPr>
            <p:nvPr/>
          </p:nvSpPr>
          <p:spPr bwMode="auto">
            <a:xfrm>
              <a:off x="2971800" y="1898650"/>
              <a:ext cx="369888" cy="323850"/>
            </a:xfrm>
            <a:custGeom>
              <a:avLst/>
              <a:gdLst>
                <a:gd name="T0" fmla="*/ 50 w 760"/>
                <a:gd name="T1" fmla="*/ 200 h 690"/>
                <a:gd name="T2" fmla="*/ 210 w 760"/>
                <a:gd name="T3" fmla="*/ 400 h 690"/>
                <a:gd name="T4" fmla="*/ 0 w 760"/>
                <a:gd name="T5" fmla="*/ 490 h 690"/>
                <a:gd name="T6" fmla="*/ 230 w 760"/>
                <a:gd name="T7" fmla="*/ 480 h 690"/>
                <a:gd name="T8" fmla="*/ 140 w 760"/>
                <a:gd name="T9" fmla="*/ 690 h 690"/>
                <a:gd name="T10" fmla="*/ 350 w 760"/>
                <a:gd name="T11" fmla="*/ 510 h 690"/>
                <a:gd name="T12" fmla="*/ 460 w 760"/>
                <a:gd name="T13" fmla="*/ 690 h 690"/>
                <a:gd name="T14" fmla="*/ 380 w 760"/>
                <a:gd name="T15" fmla="*/ 450 h 690"/>
                <a:gd name="T16" fmla="*/ 760 w 760"/>
                <a:gd name="T17" fmla="*/ 340 h 690"/>
                <a:gd name="T18" fmla="*/ 350 w 760"/>
                <a:gd name="T19" fmla="*/ 360 h 690"/>
                <a:gd name="T20" fmla="*/ 430 w 760"/>
                <a:gd name="T21" fmla="*/ 0 h 690"/>
                <a:gd name="T22" fmla="*/ 250 w 760"/>
                <a:gd name="T23" fmla="*/ 280 h 690"/>
                <a:gd name="T24" fmla="*/ 50 w 760"/>
                <a:gd name="T25" fmla="*/ 200 h 69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60"/>
                <a:gd name="T40" fmla="*/ 0 h 690"/>
                <a:gd name="T41" fmla="*/ 760 w 760"/>
                <a:gd name="T42" fmla="*/ 690 h 69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60" h="690">
                  <a:moveTo>
                    <a:pt x="50" y="200"/>
                  </a:moveTo>
                  <a:lnTo>
                    <a:pt x="210" y="400"/>
                  </a:lnTo>
                  <a:lnTo>
                    <a:pt x="0" y="490"/>
                  </a:lnTo>
                  <a:lnTo>
                    <a:pt x="230" y="480"/>
                  </a:lnTo>
                  <a:lnTo>
                    <a:pt x="140" y="690"/>
                  </a:lnTo>
                  <a:lnTo>
                    <a:pt x="350" y="510"/>
                  </a:lnTo>
                  <a:lnTo>
                    <a:pt x="460" y="690"/>
                  </a:lnTo>
                  <a:lnTo>
                    <a:pt x="380" y="450"/>
                  </a:lnTo>
                  <a:lnTo>
                    <a:pt x="760" y="340"/>
                  </a:lnTo>
                  <a:lnTo>
                    <a:pt x="350" y="360"/>
                  </a:lnTo>
                  <a:lnTo>
                    <a:pt x="430" y="0"/>
                  </a:lnTo>
                  <a:lnTo>
                    <a:pt x="250" y="280"/>
                  </a:lnTo>
                  <a:lnTo>
                    <a:pt x="50" y="200"/>
                  </a:lnTo>
                  <a:close/>
                </a:path>
              </a:pathLst>
            </a:custGeom>
            <a:solidFill>
              <a:srgbClr val="FF99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 smtClean="0">
                <a:solidFill>
                  <a:srgbClr val="FFFFFF"/>
                </a:solidFill>
                <a:latin typeface="Book Antiqu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5" name="AutoShape 7"/>
            <p:cNvSpPr>
              <a:spLocks/>
            </p:cNvSpPr>
            <p:nvPr/>
          </p:nvSpPr>
          <p:spPr bwMode="auto">
            <a:xfrm>
              <a:off x="3505200" y="1160463"/>
              <a:ext cx="887413" cy="661987"/>
            </a:xfrm>
            <a:prstGeom prst="accentCallout2">
              <a:avLst>
                <a:gd name="adj1" fmla="val 17264"/>
                <a:gd name="adj2" fmla="val -8588"/>
                <a:gd name="adj3" fmla="val 17264"/>
                <a:gd name="adj4" fmla="val -8588"/>
                <a:gd name="adj5" fmla="val 109352"/>
                <a:gd name="adj6" fmla="val -37745"/>
              </a:avLst>
            </a:prstGeom>
            <a:solidFill>
              <a:srgbClr val="EAEAEA"/>
            </a:solidFill>
            <a:ln w="9525">
              <a:solidFill>
                <a:srgbClr val="0000FF"/>
              </a:solidFill>
              <a:miter lim="800000"/>
              <a:headEnd type="none" w="sm" len="lg"/>
              <a:tailEnd type="stealth" w="sm" len="lg"/>
            </a:ln>
          </p:spPr>
          <p:txBody>
            <a:bodyPr/>
            <a:lstStyle/>
            <a:p>
              <a:pPr algn="ctr"/>
              <a:r>
                <a:rPr lang="en-US" sz="1600" smtClean="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beam dump</a:t>
              </a:r>
              <a:endParaRPr lang="en-US" sz="1600" smtClean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6" name="AutoShape 8"/>
            <p:cNvSpPr>
              <a:spLocks/>
            </p:cNvSpPr>
            <p:nvPr/>
          </p:nvSpPr>
          <p:spPr bwMode="auto">
            <a:xfrm>
              <a:off x="3494088" y="3956050"/>
              <a:ext cx="1611312" cy="625475"/>
            </a:xfrm>
            <a:prstGeom prst="accentCallout2">
              <a:avLst>
                <a:gd name="adj1" fmla="val 18273"/>
                <a:gd name="adj2" fmla="val 104727"/>
                <a:gd name="adj3" fmla="val 18273"/>
                <a:gd name="adj4" fmla="val 115273"/>
                <a:gd name="adj5" fmla="val 233505"/>
                <a:gd name="adj6" fmla="val 125815"/>
              </a:avLst>
            </a:prstGeom>
            <a:solidFill>
              <a:srgbClr val="EAEAEA"/>
            </a:solidFill>
            <a:ln w="9525">
              <a:solidFill>
                <a:srgbClr val="0000FF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pPr algn="ctr"/>
              <a:r>
                <a:rPr lang="en-US" sz="1600" smtClean="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injection</a:t>
              </a:r>
              <a:r>
                <a:rPr lang="en-US" sz="1400" smtClean="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en-US" sz="1600" smtClean="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phase</a:t>
              </a:r>
              <a:endParaRPr lang="en-US" sz="1400" smtClean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7" name="AutoShape 9"/>
            <p:cNvSpPr>
              <a:spLocks/>
            </p:cNvSpPr>
            <p:nvPr/>
          </p:nvSpPr>
          <p:spPr bwMode="auto">
            <a:xfrm>
              <a:off x="1295400" y="1406525"/>
              <a:ext cx="765175" cy="415925"/>
            </a:xfrm>
            <a:prstGeom prst="accentCallout2">
              <a:avLst>
                <a:gd name="adj1" fmla="val 27481"/>
                <a:gd name="adj2" fmla="val 109958"/>
                <a:gd name="adj3" fmla="val 27481"/>
                <a:gd name="adj4" fmla="val 121579"/>
                <a:gd name="adj5" fmla="val 161449"/>
                <a:gd name="adj6" fmla="val 137759"/>
              </a:avLst>
            </a:prstGeom>
            <a:solidFill>
              <a:srgbClr val="EAEAEA"/>
            </a:solidFill>
            <a:ln w="9525">
              <a:solidFill>
                <a:srgbClr val="0000FF"/>
              </a:solidFill>
              <a:miter lim="800000"/>
              <a:headEnd type="none" w="sm" len="lg"/>
              <a:tailEnd type="stealth" w="sm" len="lg"/>
            </a:ln>
          </p:spPr>
          <p:txBody>
            <a:bodyPr/>
            <a:lstStyle/>
            <a:p>
              <a:pPr algn="r"/>
              <a:r>
                <a:rPr lang="en-US" sz="1600" dirty="0" smtClean="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coast</a:t>
              </a:r>
            </a:p>
          </p:txBody>
        </p:sp>
        <p:sp>
          <p:nvSpPr>
            <p:cNvPr id="78" name="AutoShape 10"/>
            <p:cNvSpPr>
              <a:spLocks/>
            </p:cNvSpPr>
            <p:nvPr/>
          </p:nvSpPr>
          <p:spPr bwMode="auto">
            <a:xfrm>
              <a:off x="6553200" y="1406525"/>
              <a:ext cx="739775" cy="415925"/>
            </a:xfrm>
            <a:prstGeom prst="accentCallout2">
              <a:avLst>
                <a:gd name="adj1" fmla="val 27481"/>
                <a:gd name="adj2" fmla="val 110301"/>
                <a:gd name="adj3" fmla="val 27481"/>
                <a:gd name="adj4" fmla="val 131972"/>
                <a:gd name="adj5" fmla="val 164884"/>
                <a:gd name="adj6" fmla="val 162019"/>
              </a:avLst>
            </a:prstGeom>
            <a:solidFill>
              <a:srgbClr val="EAEAEA"/>
            </a:solidFill>
            <a:ln w="9525">
              <a:solidFill>
                <a:srgbClr val="0000FF"/>
              </a:solidFill>
              <a:miter lim="800000"/>
              <a:headEnd type="none" w="sm" len="lg"/>
              <a:tailEnd type="stealth" w="sm" len="lg"/>
            </a:ln>
          </p:spPr>
          <p:txBody>
            <a:bodyPr/>
            <a:lstStyle/>
            <a:p>
              <a:pPr algn="r"/>
              <a:r>
                <a:rPr lang="en-US" sz="1600" smtClean="0">
                  <a:solidFill>
                    <a:srgbClr val="0000FF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coast</a:t>
              </a:r>
              <a:endParaRPr lang="en-US" sz="1600" smtClean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9" name="Text Box 12"/>
            <p:cNvSpPr txBox="1">
              <a:spLocks noChangeArrowheads="1"/>
            </p:cNvSpPr>
            <p:nvPr/>
          </p:nvSpPr>
          <p:spPr bwMode="auto">
            <a:xfrm>
              <a:off x="228600" y="6338888"/>
              <a:ext cx="1143000" cy="392514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9pPr>
            </a:lstStyle>
            <a:p>
              <a:r>
                <a:rPr lang="en-GB" sz="1600" smtClean="0">
                  <a:solidFill>
                    <a:srgbClr val="0000FF"/>
                  </a:solidFill>
                  <a:latin typeface="Arial" charset="0"/>
                </a:rPr>
                <a:t>L.Bottura</a:t>
              </a:r>
            </a:p>
          </p:txBody>
        </p:sp>
        <p:sp>
          <p:nvSpPr>
            <p:cNvPr id="80" name="Line 13"/>
            <p:cNvSpPr>
              <a:spLocks noChangeShapeType="1"/>
            </p:cNvSpPr>
            <p:nvPr/>
          </p:nvSpPr>
          <p:spPr bwMode="auto">
            <a:xfrm flipH="1">
              <a:off x="6248400" y="5461000"/>
              <a:ext cx="1676400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 smtClean="0">
                <a:solidFill>
                  <a:srgbClr val="FFFFFF"/>
                </a:solidFill>
                <a:latin typeface="Book Antiqu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1" name="Text Box 14"/>
            <p:cNvSpPr txBox="1">
              <a:spLocks noChangeArrowheads="1"/>
            </p:cNvSpPr>
            <p:nvPr/>
          </p:nvSpPr>
          <p:spPr bwMode="auto">
            <a:xfrm>
              <a:off x="7848600" y="5272088"/>
              <a:ext cx="1143000" cy="392514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9pPr>
            </a:lstStyle>
            <a:p>
              <a:r>
                <a:rPr lang="en-GB" sz="1600" smtClean="0">
                  <a:solidFill>
                    <a:srgbClr val="0000FF"/>
                  </a:solidFill>
                  <a:latin typeface="Arial" charset="0"/>
                </a:rPr>
                <a:t>450 GeV</a:t>
              </a:r>
            </a:p>
          </p:txBody>
        </p:sp>
        <p:sp>
          <p:nvSpPr>
            <p:cNvPr id="82" name="Text Box 15"/>
            <p:cNvSpPr txBox="1">
              <a:spLocks noChangeArrowheads="1"/>
            </p:cNvSpPr>
            <p:nvPr/>
          </p:nvSpPr>
          <p:spPr bwMode="auto">
            <a:xfrm>
              <a:off x="8153400" y="1905001"/>
              <a:ext cx="838200" cy="392514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Book Antiqua" charset="0"/>
                  <a:ea typeface="ＭＳ Ｐゴシック" charset="0"/>
                </a:defRPr>
              </a:lvl9pPr>
            </a:lstStyle>
            <a:p>
              <a:r>
                <a:rPr lang="en-GB" sz="1600" smtClean="0">
                  <a:solidFill>
                    <a:srgbClr val="0000FF"/>
                  </a:solidFill>
                  <a:latin typeface="Arial" charset="0"/>
                </a:rPr>
                <a:t>7 TeV</a:t>
              </a:r>
            </a:p>
          </p:txBody>
        </p:sp>
        <p:sp>
          <p:nvSpPr>
            <p:cNvPr id="83" name="Line 16"/>
            <p:cNvSpPr>
              <a:spLocks noChangeShapeType="1"/>
            </p:cNvSpPr>
            <p:nvPr/>
          </p:nvSpPr>
          <p:spPr bwMode="auto">
            <a:xfrm flipH="1" flipV="1">
              <a:off x="7848600" y="2082800"/>
              <a:ext cx="304800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 smtClean="0">
                <a:solidFill>
                  <a:srgbClr val="FFFFFF"/>
                </a:solidFill>
                <a:latin typeface="Book Antiqu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4" name="AutoShape 18"/>
            <p:cNvSpPr>
              <a:spLocks/>
            </p:cNvSpPr>
            <p:nvPr/>
          </p:nvSpPr>
          <p:spPr bwMode="auto">
            <a:xfrm>
              <a:off x="4419600" y="2667000"/>
              <a:ext cx="1193800" cy="609600"/>
            </a:xfrm>
            <a:prstGeom prst="callout2">
              <a:avLst>
                <a:gd name="adj1" fmla="val 18750"/>
                <a:gd name="adj2" fmla="val 106384"/>
                <a:gd name="adj3" fmla="val 18750"/>
                <a:gd name="adj4" fmla="val 128991"/>
                <a:gd name="adj5" fmla="val 454167"/>
                <a:gd name="adj6" fmla="val 136968"/>
              </a:avLst>
            </a:prstGeom>
            <a:solidFill>
              <a:srgbClr val="DDDDDD"/>
            </a:solidFill>
            <a:ln w="12700">
              <a:solidFill>
                <a:srgbClr val="0000FF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ahoma" charset="0"/>
                  <a:ea typeface="ＭＳ Ｐゴシック" charset="0"/>
                  <a:cs typeface="ＭＳ Ｐゴシック" charset="0"/>
                </a:rPr>
                <a:t>start of the ramp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963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Text Box 3"/>
          <p:cNvSpPr txBox="1">
            <a:spLocks noChangeArrowheads="1"/>
          </p:cNvSpPr>
          <p:nvPr/>
        </p:nvSpPr>
        <p:spPr bwMode="auto">
          <a:xfrm>
            <a:off x="273050" y="920651"/>
            <a:ext cx="887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Energy </a:t>
            </a:r>
            <a:r>
              <a:rPr lang="en-US" sz="1800" dirty="0" smtClean="0">
                <a:solidFill>
                  <a:srgbClr val="FF0000"/>
                </a:solidFill>
              </a:rPr>
              <a:t>ramping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by </a:t>
            </a:r>
            <a:r>
              <a:rPr lang="en-US" sz="1800" dirty="0" smtClean="0">
                <a:solidFill>
                  <a:srgbClr val="FF0000"/>
                </a:solidFill>
              </a:rPr>
              <a:t>increasing </a:t>
            </a:r>
            <a:r>
              <a:rPr lang="en-US" sz="1800" dirty="0">
                <a:solidFill>
                  <a:srgbClr val="FF0000"/>
                </a:solidFill>
              </a:rPr>
              <a:t>the B </a:t>
            </a:r>
            <a:r>
              <a:rPr lang="en-US" sz="1800" dirty="0" smtClean="0">
                <a:solidFill>
                  <a:srgbClr val="FF0000"/>
                </a:solidFill>
              </a:rPr>
              <a:t>field </a:t>
            </a:r>
            <a:r>
              <a:rPr lang="en-US" sz="1800" dirty="0" smtClean="0"/>
              <a:t>(frequency has to follow v):</a:t>
            </a:r>
            <a:endParaRPr lang="fr-FR" sz="1800" dirty="0"/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0576583"/>
              </p:ext>
            </p:extLst>
          </p:nvPr>
        </p:nvGraphicFramePr>
        <p:xfrm>
          <a:off x="827584" y="1164183"/>
          <a:ext cx="7891255" cy="10162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340" name="Equation" r:id="rId3" imgW="2870200" imgH="393700" progId="Equation.3">
                  <p:embed/>
                </p:oleObj>
              </mc:Choice>
              <mc:Fallback>
                <p:oleObj name="Equation" r:id="rId3" imgW="28702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1164183"/>
                        <a:ext cx="7891255" cy="101629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4" name="Text Box 5"/>
          <p:cNvSpPr txBox="1">
            <a:spLocks noChangeArrowheads="1"/>
          </p:cNvSpPr>
          <p:nvPr/>
        </p:nvSpPr>
        <p:spPr bwMode="auto">
          <a:xfrm>
            <a:off x="273050" y="2216795"/>
            <a:ext cx="8442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Since:</a:t>
            </a:r>
            <a:r>
              <a:rPr lang="fr-FR" sz="1600" dirty="0"/>
              <a:t> </a:t>
            </a:r>
            <a:r>
              <a:rPr lang="fr-FR" dirty="0">
                <a:latin typeface="Times New Roman" charset="0"/>
              </a:rPr>
              <a:t> </a:t>
            </a:r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964932"/>
              </p:ext>
            </p:extLst>
          </p:nvPr>
        </p:nvGraphicFramePr>
        <p:xfrm>
          <a:off x="2209800" y="2251720"/>
          <a:ext cx="398866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341" name="Equation" r:id="rId5" imgW="1981200" imgH="228600" progId="Equation.DSMT4">
                  <p:embed/>
                </p:oleObj>
              </mc:Choice>
              <mc:Fallback>
                <p:oleObj name="Equation" r:id="rId5" imgW="19812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251720"/>
                        <a:ext cx="3988668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5" name="Text Box 8"/>
          <p:cNvSpPr txBox="1">
            <a:spLocks noChangeArrowheads="1"/>
          </p:cNvSpPr>
          <p:nvPr/>
        </p:nvSpPr>
        <p:spPr bwMode="auto">
          <a:xfrm>
            <a:off x="365125" y="5085184"/>
            <a:ext cx="8474075" cy="1383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indent="187200">
              <a:lnSpc>
                <a:spcPct val="110000"/>
              </a:lnSpc>
              <a:spcAft>
                <a:spcPts val="600"/>
              </a:spcAft>
              <a:buFontTx/>
              <a:buChar char="•"/>
            </a:pPr>
            <a:r>
              <a:rPr lang="en-US" sz="1800" dirty="0"/>
              <a:t>The number of </a:t>
            </a:r>
            <a:r>
              <a:rPr lang="en-US" sz="1800" dirty="0">
                <a:solidFill>
                  <a:srgbClr val="FF0000"/>
                </a:solidFill>
              </a:rPr>
              <a:t>stable synchronous particles </a:t>
            </a:r>
            <a:r>
              <a:rPr lang="en-US" sz="1800" dirty="0"/>
              <a:t>is equal to the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   </a:t>
            </a:r>
            <a:r>
              <a:rPr lang="en-US" sz="1800" dirty="0" smtClean="0">
                <a:solidFill>
                  <a:srgbClr val="FF0000"/>
                </a:solidFill>
              </a:rPr>
              <a:t>harmonic number </a:t>
            </a:r>
            <a:r>
              <a:rPr lang="en-US" sz="1800" dirty="0">
                <a:solidFill>
                  <a:srgbClr val="FF0000"/>
                </a:solidFill>
              </a:rPr>
              <a:t>h</a:t>
            </a:r>
            <a:r>
              <a:rPr lang="en-US" sz="1800" dirty="0"/>
              <a:t>.  They are equally spaced along the circumference.</a:t>
            </a:r>
          </a:p>
          <a:p>
            <a:pPr indent="187200">
              <a:lnSpc>
                <a:spcPct val="110000"/>
              </a:lnSpc>
              <a:buFontTx/>
              <a:buChar char="•"/>
            </a:pPr>
            <a:r>
              <a:rPr lang="en-US" sz="1800" dirty="0"/>
              <a:t>Each synchronous particle </a:t>
            </a:r>
            <a:r>
              <a:rPr lang="en-US" sz="1800" dirty="0" smtClean="0"/>
              <a:t>satisfies </a:t>
            </a:r>
            <a:r>
              <a:rPr lang="en-US" sz="1800" dirty="0"/>
              <a:t>the relation p=</a:t>
            </a:r>
            <a:r>
              <a:rPr lang="en-US" sz="1800" dirty="0" err="1"/>
              <a:t>eB</a:t>
            </a:r>
            <a:r>
              <a:rPr lang="en-US" sz="1800" dirty="0">
                <a:sym typeface="Symbol" charset="2"/>
              </a:rPr>
              <a:t>. </a:t>
            </a:r>
            <a:r>
              <a:rPr lang="en-US" sz="1800" dirty="0" smtClean="0">
                <a:sym typeface="Symbol" charset="2"/>
              </a:rPr>
              <a:t/>
            </a:r>
            <a:br>
              <a:rPr lang="en-US" sz="1800" dirty="0" smtClean="0">
                <a:sym typeface="Symbol" charset="2"/>
              </a:rPr>
            </a:br>
            <a:r>
              <a:rPr lang="en-US" sz="1800" dirty="0" smtClean="0">
                <a:sym typeface="Symbol" charset="2"/>
              </a:rPr>
              <a:t>  They </a:t>
            </a:r>
            <a:r>
              <a:rPr lang="en-US" sz="1800" dirty="0">
                <a:sym typeface="Symbol" charset="2"/>
              </a:rPr>
              <a:t>have the nominal energy and follow the nominal trajectory.</a:t>
            </a:r>
            <a:r>
              <a:rPr lang="fr-FR" sz="1800" dirty="0">
                <a:latin typeface="Times New Roman" charset="0"/>
              </a:rPr>
              <a:t> </a:t>
            </a:r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8702872"/>
              </p:ext>
            </p:extLst>
          </p:nvPr>
        </p:nvGraphicFramePr>
        <p:xfrm>
          <a:off x="2220913" y="2852738"/>
          <a:ext cx="4735512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342" name="Equation" r:id="rId7" imgW="2336800" imgH="266700" progId="Equation.3">
                  <p:embed/>
                </p:oleObj>
              </mc:Choice>
              <mc:Fallback>
                <p:oleObj name="Equation" r:id="rId7" imgW="23368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0913" y="2852738"/>
                        <a:ext cx="4735512" cy="53975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828800" y="3501008"/>
            <a:ext cx="5594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 smtClean="0">
                <a:solidFill>
                  <a:srgbClr val="FF3300"/>
                </a:solidFill>
              </a:rPr>
              <a:t>Stable phase </a:t>
            </a:r>
            <a:r>
              <a:rPr lang="en-US" sz="1800" i="1" dirty="0" err="1" smtClean="0">
                <a:solidFill>
                  <a:srgbClr val="FF3300"/>
                </a:solidFill>
                <a:latin typeface="Lucida Grande"/>
                <a:ea typeface="Lucida Grande"/>
                <a:cs typeface="Lucida Grande"/>
              </a:rPr>
              <a:t>φ</a:t>
            </a:r>
            <a:r>
              <a:rPr lang="en-US" sz="1800" i="1" baseline="-25000" dirty="0" err="1" smtClean="0">
                <a:solidFill>
                  <a:srgbClr val="FF3300"/>
                </a:solidFill>
                <a:latin typeface="Lucida Grande"/>
                <a:ea typeface="Lucida Grande"/>
                <a:cs typeface="Lucida Grande"/>
              </a:rPr>
              <a:t>s</a:t>
            </a:r>
            <a:r>
              <a:rPr lang="en-US" sz="1800" dirty="0" smtClean="0">
                <a:solidFill>
                  <a:srgbClr val="FF3300"/>
                </a:solidFill>
                <a:latin typeface="Lucida Grande"/>
                <a:ea typeface="Lucida Grande"/>
                <a:cs typeface="Lucida Grande"/>
              </a:rPr>
              <a:t> </a:t>
            </a:r>
            <a:r>
              <a:rPr lang="en-US" sz="1800" dirty="0" smtClean="0">
                <a:solidFill>
                  <a:srgbClr val="FF3300"/>
                </a:solidFill>
                <a:latin typeface="+mn-lt"/>
                <a:ea typeface="Lucida Grande"/>
                <a:cs typeface=""/>
              </a:rPr>
              <a:t>changes during</a:t>
            </a:r>
            <a:r>
              <a:rPr lang="en-US" sz="1800" dirty="0" smtClean="0">
                <a:solidFill>
                  <a:srgbClr val="FF3300"/>
                </a:solidFill>
                <a:latin typeface="+mn-lt"/>
                <a:cs typeface=""/>
              </a:rPr>
              <a:t> </a:t>
            </a:r>
            <a:r>
              <a:rPr lang="en-US" sz="1800" dirty="0" smtClean="0">
                <a:solidFill>
                  <a:srgbClr val="FF3300"/>
                </a:solidFill>
              </a:rPr>
              <a:t>energy </a:t>
            </a:r>
            <a:r>
              <a:rPr lang="en-US" sz="1800" dirty="0">
                <a:solidFill>
                  <a:srgbClr val="FF3300"/>
                </a:solidFill>
              </a:rPr>
              <a:t>ramping</a:t>
            </a:r>
            <a:r>
              <a:rPr lang="en-US" sz="1800" dirty="0" smtClean="0">
                <a:solidFill>
                  <a:srgbClr val="FF3300"/>
                </a:solidFill>
              </a:rPr>
              <a:t> </a:t>
            </a:r>
            <a:endParaRPr lang="fr-FR" sz="1800" dirty="0">
              <a:solidFill>
                <a:srgbClr val="FF3300"/>
              </a:solidFill>
            </a:endParaRP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5060950" y="3933056"/>
            <a:ext cx="3544888" cy="1046163"/>
          </a:xfrm>
          <a:prstGeom prst="rect">
            <a:avLst/>
          </a:prstGeom>
          <a:solidFill>
            <a:srgbClr val="CCEC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4172738"/>
              </p:ext>
            </p:extLst>
          </p:nvPr>
        </p:nvGraphicFramePr>
        <p:xfrm>
          <a:off x="1549400" y="3971156"/>
          <a:ext cx="2527300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343" name="Equation" r:id="rId9" imgW="1231560" imgH="469800" progId="Equation.3">
                  <p:embed/>
                </p:oleObj>
              </mc:Choice>
              <mc:Fallback>
                <p:oleObj name="Equation" r:id="rId9" imgW="123156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9400" y="3971156"/>
                        <a:ext cx="2527300" cy="968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8724412"/>
              </p:ext>
            </p:extLst>
          </p:nvPr>
        </p:nvGraphicFramePr>
        <p:xfrm>
          <a:off x="5253038" y="3933056"/>
          <a:ext cx="3178175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344" name="Equation" r:id="rId11" imgW="1549080" imgH="507960" progId="Equation.3">
                  <p:embed/>
                </p:oleObj>
              </mc:Choice>
              <mc:Fallback>
                <p:oleObj name="Equation" r:id="rId11" imgW="154908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3038" y="3933056"/>
                        <a:ext cx="3178175" cy="1046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21"/>
          <p:cNvGrpSpPr>
            <a:grpSpLocks/>
          </p:cNvGrpSpPr>
          <p:nvPr/>
        </p:nvGrpSpPr>
        <p:grpSpPr bwMode="auto">
          <a:xfrm>
            <a:off x="4365625" y="4210869"/>
            <a:ext cx="442913" cy="298450"/>
            <a:chOff x="3943" y="3724"/>
            <a:chExt cx="279" cy="188"/>
          </a:xfrm>
        </p:grpSpPr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3957" y="3738"/>
              <a:ext cx="265" cy="174"/>
            </a:xfrm>
            <a:custGeom>
              <a:avLst/>
              <a:gdLst>
                <a:gd name="T0" fmla="*/ 341 w 529"/>
                <a:gd name="T1" fmla="*/ 0 h 349"/>
                <a:gd name="T2" fmla="*/ 341 w 529"/>
                <a:gd name="T3" fmla="*/ 94 h 349"/>
                <a:gd name="T4" fmla="*/ 0 w 529"/>
                <a:gd name="T5" fmla="*/ 94 h 349"/>
                <a:gd name="T6" fmla="*/ 0 w 529"/>
                <a:gd name="T7" fmla="*/ 255 h 349"/>
                <a:gd name="T8" fmla="*/ 341 w 529"/>
                <a:gd name="T9" fmla="*/ 255 h 349"/>
                <a:gd name="T10" fmla="*/ 341 w 529"/>
                <a:gd name="T11" fmla="*/ 349 h 349"/>
                <a:gd name="T12" fmla="*/ 529 w 529"/>
                <a:gd name="T13" fmla="*/ 174 h 349"/>
                <a:gd name="T14" fmla="*/ 341 w 529"/>
                <a:gd name="T15" fmla="*/ 0 h 3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9"/>
                <a:gd name="T25" fmla="*/ 0 h 349"/>
                <a:gd name="T26" fmla="*/ 529 w 529"/>
                <a:gd name="T27" fmla="*/ 349 h 3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9" h="349">
                  <a:moveTo>
                    <a:pt x="341" y="0"/>
                  </a:moveTo>
                  <a:lnTo>
                    <a:pt x="341" y="94"/>
                  </a:lnTo>
                  <a:lnTo>
                    <a:pt x="0" y="94"/>
                  </a:lnTo>
                  <a:lnTo>
                    <a:pt x="0" y="255"/>
                  </a:lnTo>
                  <a:lnTo>
                    <a:pt x="341" y="255"/>
                  </a:lnTo>
                  <a:lnTo>
                    <a:pt x="341" y="349"/>
                  </a:lnTo>
                  <a:lnTo>
                    <a:pt x="529" y="17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3"/>
            <p:cNvSpPr>
              <a:spLocks/>
            </p:cNvSpPr>
            <p:nvPr/>
          </p:nvSpPr>
          <p:spPr bwMode="auto">
            <a:xfrm>
              <a:off x="3943" y="3724"/>
              <a:ext cx="265" cy="174"/>
            </a:xfrm>
            <a:custGeom>
              <a:avLst/>
              <a:gdLst>
                <a:gd name="T0" fmla="*/ 341 w 529"/>
                <a:gd name="T1" fmla="*/ 0 h 348"/>
                <a:gd name="T2" fmla="*/ 341 w 529"/>
                <a:gd name="T3" fmla="*/ 93 h 348"/>
                <a:gd name="T4" fmla="*/ 0 w 529"/>
                <a:gd name="T5" fmla="*/ 93 h 348"/>
                <a:gd name="T6" fmla="*/ 0 w 529"/>
                <a:gd name="T7" fmla="*/ 255 h 348"/>
                <a:gd name="T8" fmla="*/ 341 w 529"/>
                <a:gd name="T9" fmla="*/ 255 h 348"/>
                <a:gd name="T10" fmla="*/ 341 w 529"/>
                <a:gd name="T11" fmla="*/ 348 h 348"/>
                <a:gd name="T12" fmla="*/ 529 w 529"/>
                <a:gd name="T13" fmla="*/ 174 h 348"/>
                <a:gd name="T14" fmla="*/ 341 w 529"/>
                <a:gd name="T15" fmla="*/ 0 h 3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9"/>
                <a:gd name="T25" fmla="*/ 0 h 348"/>
                <a:gd name="T26" fmla="*/ 529 w 529"/>
                <a:gd name="T27" fmla="*/ 348 h 3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9" h="348">
                  <a:moveTo>
                    <a:pt x="341" y="0"/>
                  </a:moveTo>
                  <a:lnTo>
                    <a:pt x="341" y="93"/>
                  </a:lnTo>
                  <a:lnTo>
                    <a:pt x="0" y="93"/>
                  </a:lnTo>
                  <a:lnTo>
                    <a:pt x="0" y="255"/>
                  </a:lnTo>
                  <a:lnTo>
                    <a:pt x="341" y="255"/>
                  </a:lnTo>
                  <a:lnTo>
                    <a:pt x="341" y="348"/>
                  </a:lnTo>
                  <a:lnTo>
                    <a:pt x="529" y="17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9906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 smtClean="0"/>
              <a:t>The Synchrotron – Energy ramping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27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 bwMode="auto">
          <a:xfrm>
            <a:off x="1691680" y="3933056"/>
            <a:ext cx="5040560" cy="1080120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</a:endParaRPr>
          </a:p>
        </p:txBody>
      </p:sp>
      <p:sp>
        <p:nvSpPr>
          <p:cNvPr id="29703" name="Text Box 3"/>
          <p:cNvSpPr txBox="1">
            <a:spLocks noChangeArrowheads="1"/>
          </p:cNvSpPr>
          <p:nvPr/>
        </p:nvSpPr>
        <p:spPr bwMode="auto">
          <a:xfrm>
            <a:off x="273050" y="980728"/>
            <a:ext cx="5019030" cy="10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During the energy ramping, </a:t>
            </a:r>
            <a:r>
              <a:rPr lang="en-US" sz="1800" dirty="0">
                <a:solidFill>
                  <a:srgbClr val="FF0000"/>
                </a:solidFill>
              </a:rPr>
              <a:t>the RF frequency increases </a:t>
            </a:r>
            <a:r>
              <a:rPr lang="en-US" sz="1800" dirty="0"/>
              <a:t>to follow the increase of the revolution frequency :</a:t>
            </a:r>
            <a:endParaRPr lang="fr-FR" sz="1800" dirty="0"/>
          </a:p>
        </p:txBody>
      </p:sp>
      <p:sp>
        <p:nvSpPr>
          <p:cNvPr id="29704" name="Text Box 5"/>
          <p:cNvSpPr txBox="1">
            <a:spLocks noChangeArrowheads="1"/>
          </p:cNvSpPr>
          <p:nvPr/>
        </p:nvSpPr>
        <p:spPr bwMode="auto">
          <a:xfrm>
            <a:off x="323528" y="3196551"/>
            <a:ext cx="804336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 smtClean="0">
                <a:solidFill>
                  <a:srgbClr val="FF3300"/>
                </a:solidFill>
              </a:rPr>
              <a:t>Since			       the RF frequency must follow the variation of the B field with the law</a:t>
            </a:r>
            <a:r>
              <a:rPr lang="fr-FR" sz="1600" dirty="0" smtClean="0"/>
              <a:t> </a:t>
            </a:r>
            <a:r>
              <a:rPr lang="fr-FR" dirty="0" smtClean="0">
                <a:latin typeface="Times New Roman" charset="0"/>
              </a:rPr>
              <a:t> </a:t>
            </a:r>
            <a:endParaRPr lang="fr-FR" dirty="0">
              <a:latin typeface="Times New Roman" charset="0"/>
            </a:endParaRPr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4043754"/>
              </p:ext>
            </p:extLst>
          </p:nvPr>
        </p:nvGraphicFramePr>
        <p:xfrm>
          <a:off x="1092200" y="3142482"/>
          <a:ext cx="2455863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873" name="Equation" r:id="rId3" imgW="1219200" imgH="241300" progId="Equation.3">
                  <p:embed/>
                </p:oleObj>
              </mc:Choice>
              <mc:Fallback>
                <p:oleObj name="Equation" r:id="rId3" imgW="12192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2200" y="3142482"/>
                        <a:ext cx="2455863" cy="4826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23528" y="2269094"/>
            <a:ext cx="86409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 smtClean="0">
                <a:solidFill>
                  <a:srgbClr val="FF3300"/>
                </a:solidFill>
              </a:rPr>
              <a:t>Hence:					      </a:t>
            </a:r>
            <a:r>
              <a:rPr lang="fr-FR" sz="1600" dirty="0" smtClean="0"/>
              <a:t>( </a:t>
            </a:r>
            <a:r>
              <a:rPr lang="fr-FR" sz="1600" dirty="0" err="1" smtClean="0"/>
              <a:t>using</a:t>
            </a:r>
            <a:r>
              <a:rPr lang="fr-FR" sz="1600" dirty="0"/>
              <a:t>	</a:t>
            </a:r>
            <a:r>
              <a:rPr lang="fr-FR" sz="1600" dirty="0" smtClean="0"/>
              <a:t>		)</a:t>
            </a:r>
            <a:endParaRPr lang="fr-FR" dirty="0">
              <a:latin typeface="Times New Roman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9299750"/>
              </p:ext>
            </p:extLst>
          </p:nvPr>
        </p:nvGraphicFramePr>
        <p:xfrm>
          <a:off x="1259632" y="2134370"/>
          <a:ext cx="3647950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874" name="Equation" r:id="rId5" imgW="2044700" imgH="444500" progId="Equation.3">
                  <p:embed/>
                </p:oleObj>
              </mc:Choice>
              <mc:Fallback>
                <p:oleObj name="Equation" r:id="rId5" imgW="20447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59632" y="2134370"/>
                        <a:ext cx="3647950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5302339"/>
              </p:ext>
            </p:extLst>
          </p:nvPr>
        </p:nvGraphicFramePr>
        <p:xfrm>
          <a:off x="6153794" y="2278386"/>
          <a:ext cx="2306638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875" name="Equation" r:id="rId7" imgW="1498600" imgH="228600" progId="Equation.3">
                  <p:embed/>
                </p:oleObj>
              </mc:Choice>
              <mc:Fallback>
                <p:oleObj name="Equation" r:id="rId7" imgW="14986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153794" y="2278386"/>
                        <a:ext cx="2306638" cy="352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2166023"/>
              </p:ext>
            </p:extLst>
          </p:nvPr>
        </p:nvGraphicFramePr>
        <p:xfrm>
          <a:off x="1735852" y="3929757"/>
          <a:ext cx="4958210" cy="1083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876" name="Equation" r:id="rId9" imgW="2438400" imgH="533400" progId="Equation.3">
                  <p:embed/>
                </p:oleObj>
              </mc:Choice>
              <mc:Fallback>
                <p:oleObj name="Equation" r:id="rId9" imgW="2438400" imgH="533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735852" y="3929757"/>
                        <a:ext cx="4958210" cy="10834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395536" y="5231359"/>
            <a:ext cx="8043366" cy="10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 smtClean="0">
                <a:solidFill>
                  <a:srgbClr val="FF3300"/>
                </a:solidFill>
              </a:rPr>
              <a:t>This asymptotically tends towards 		when B becomes large compared to</a:t>
            </a:r>
            <a:br>
              <a:rPr lang="en-US" sz="1800" dirty="0" smtClean="0">
                <a:solidFill>
                  <a:srgbClr val="FF3300"/>
                </a:solidFill>
              </a:rPr>
            </a:br>
            <a:r>
              <a:rPr lang="en-US" sz="1800" dirty="0" smtClean="0">
                <a:solidFill>
                  <a:srgbClr val="FF3300"/>
                </a:solidFill>
              </a:rPr>
              <a:t>which corresponds to  </a:t>
            </a:r>
            <a:endParaRPr lang="fr-FR" dirty="0">
              <a:latin typeface="Times New Roman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292178"/>
              </p:ext>
            </p:extLst>
          </p:nvPr>
        </p:nvGraphicFramePr>
        <p:xfrm>
          <a:off x="4427984" y="5087343"/>
          <a:ext cx="1296144" cy="7731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877" name="Equation" r:id="rId11" imgW="723900" imgH="431800" progId="Equation.3">
                  <p:embed/>
                </p:oleObj>
              </mc:Choice>
              <mc:Fallback>
                <p:oleObj name="Equation" r:id="rId11" imgW="7239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427984" y="5087343"/>
                        <a:ext cx="1296144" cy="7731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8040553"/>
              </p:ext>
            </p:extLst>
          </p:nvPr>
        </p:nvGraphicFramePr>
        <p:xfrm>
          <a:off x="1907704" y="5525418"/>
          <a:ext cx="1338263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878" name="Equation" r:id="rId13" imgW="762000" imgH="241300" progId="Equation.3">
                  <p:embed/>
                </p:oleObj>
              </mc:Choice>
              <mc:Fallback>
                <p:oleObj name="Equation" r:id="rId13" imgW="7620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907704" y="5525418"/>
                        <a:ext cx="1338263" cy="423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9295864"/>
              </p:ext>
            </p:extLst>
          </p:nvPr>
        </p:nvGraphicFramePr>
        <p:xfrm>
          <a:off x="2843808" y="5930697"/>
          <a:ext cx="864096" cy="306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879" name="Equation" r:id="rId15" imgW="393700" imgH="139700" progId="Equation.3">
                  <p:embed/>
                </p:oleObj>
              </mc:Choice>
              <mc:Fallback>
                <p:oleObj name="Equation" r:id="rId15" imgW="393700" imgH="139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843808" y="5930697"/>
                        <a:ext cx="864096" cy="306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9906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 smtClean="0"/>
              <a:t>The Synchrotron – Frequency change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580112" y="1052736"/>
                <a:ext cx="2779864" cy="6326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𝜔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𝑅𝐹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h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𝜔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𝐵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1052736"/>
                <a:ext cx="2779864" cy="632609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052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Dispersion Effects in a Synchrotron</a:t>
            </a:r>
            <a:endParaRPr lang="fr-FR" dirty="0"/>
          </a:p>
        </p:txBody>
      </p:sp>
      <p:sp>
        <p:nvSpPr>
          <p:cNvPr id="30738" name="Text Box 48"/>
          <p:cNvSpPr txBox="1">
            <a:spLocks noChangeArrowheads="1"/>
          </p:cNvSpPr>
          <p:nvPr/>
        </p:nvSpPr>
        <p:spPr bwMode="auto">
          <a:xfrm>
            <a:off x="3733800" y="1051173"/>
            <a:ext cx="4654624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6600"/>
                </a:solidFill>
              </a:rPr>
              <a:t>If a particle is slightly shifted in momentum it will have a different </a:t>
            </a:r>
            <a:r>
              <a:rPr lang="en-US" sz="1800" dirty="0" smtClean="0">
                <a:solidFill>
                  <a:srgbClr val="006600"/>
                </a:solidFill>
              </a:rPr>
              <a:t>orbit and the orbit length is different.</a:t>
            </a:r>
          </a:p>
          <a:p>
            <a:pPr>
              <a:spcBef>
                <a:spcPct val="50000"/>
              </a:spcBef>
            </a:pPr>
            <a:r>
              <a:rPr lang="en-US" sz="1800" dirty="0" smtClean="0">
                <a:solidFill>
                  <a:srgbClr val="006600"/>
                </a:solidFill>
              </a:rPr>
              <a:t>The “</a:t>
            </a:r>
            <a:r>
              <a:rPr lang="en-US" sz="1800" dirty="0" smtClean="0">
                <a:solidFill>
                  <a:srgbClr val="FF3300"/>
                </a:solidFill>
              </a:rPr>
              <a:t>momentum compaction factor</a:t>
            </a:r>
            <a:r>
              <a:rPr lang="en-US" sz="1800" dirty="0" smtClean="0">
                <a:solidFill>
                  <a:srgbClr val="006600"/>
                </a:solidFill>
              </a:rPr>
              <a:t>” is defined as:</a:t>
            </a:r>
            <a:endParaRPr lang="fr-FR" sz="1800" dirty="0" smtClean="0">
              <a:solidFill>
                <a:srgbClr val="006600"/>
              </a:solidFill>
            </a:endParaRPr>
          </a:p>
        </p:txBody>
      </p:sp>
      <p:sp>
        <p:nvSpPr>
          <p:cNvPr id="30740" name="Text Box 51"/>
          <p:cNvSpPr txBox="1">
            <a:spLocks noChangeArrowheads="1"/>
          </p:cNvSpPr>
          <p:nvPr/>
        </p:nvSpPr>
        <p:spPr bwMode="auto">
          <a:xfrm>
            <a:off x="3733800" y="3940688"/>
            <a:ext cx="4800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6600"/>
                </a:solidFill>
              </a:rPr>
              <a:t>If the particle is shifted in momentum it will have also a different velocity.</a:t>
            </a:r>
            <a:r>
              <a:rPr lang="en-US" sz="1800" dirty="0" smtClean="0">
                <a:solidFill>
                  <a:srgbClr val="006600"/>
                </a:solidFill>
              </a:rPr>
              <a:t> </a:t>
            </a:r>
            <a:br>
              <a:rPr lang="en-US" sz="1800" dirty="0" smtClean="0">
                <a:solidFill>
                  <a:srgbClr val="006600"/>
                </a:solidFill>
              </a:rPr>
            </a:br>
            <a:r>
              <a:rPr lang="en-US" sz="1800" dirty="0" smtClean="0">
                <a:solidFill>
                  <a:srgbClr val="006600"/>
                </a:solidFill>
              </a:rPr>
              <a:t>As </a:t>
            </a:r>
            <a:r>
              <a:rPr lang="en-US" sz="1800" dirty="0">
                <a:solidFill>
                  <a:srgbClr val="006600"/>
                </a:solidFill>
              </a:rPr>
              <a:t>a result of both effects the revolution frequency </a:t>
            </a:r>
            <a:r>
              <a:rPr lang="en-US" sz="1800" dirty="0" smtClean="0">
                <a:solidFill>
                  <a:srgbClr val="006600"/>
                </a:solidFill>
              </a:rPr>
              <a:t>changes with a “</a:t>
            </a:r>
            <a:r>
              <a:rPr lang="en-US" sz="1800" dirty="0" smtClean="0">
                <a:solidFill>
                  <a:srgbClr val="FF3300"/>
                </a:solidFill>
              </a:rPr>
              <a:t>slip factor</a:t>
            </a:r>
            <a:r>
              <a:rPr lang="en-US" sz="1800" dirty="0" smtClean="0">
                <a:solidFill>
                  <a:srgbClr val="006600"/>
                </a:solidFill>
              </a:rPr>
              <a:t>”:</a:t>
            </a:r>
            <a:endParaRPr lang="fr-FR" sz="1800" dirty="0">
              <a:solidFill>
                <a:srgbClr val="006600"/>
              </a:solidFill>
            </a:endParaRPr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6553200" y="5470525"/>
          <a:ext cx="1295400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02" name="Equation" r:id="rId4" imgW="634680" imgH="380880" progId="Equation.3">
                  <p:embed/>
                </p:oleObj>
              </mc:Choice>
              <mc:Fallback>
                <p:oleObj name="Equation" r:id="rId4" imgW="634680" imgH="380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5470525"/>
                        <a:ext cx="1295400" cy="777875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41" name="Text Box 53"/>
          <p:cNvSpPr txBox="1">
            <a:spLocks noChangeArrowheads="1"/>
          </p:cNvSpPr>
          <p:nvPr/>
        </p:nvSpPr>
        <p:spPr bwMode="auto">
          <a:xfrm>
            <a:off x="381000" y="5102225"/>
            <a:ext cx="3276600" cy="1069975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err="1">
                <a:solidFill>
                  <a:srgbClr val="FF3300"/>
                </a:solidFill>
              </a:rPr>
              <a:t>p</a:t>
            </a:r>
            <a:r>
              <a:rPr lang="en-US" sz="1600" b="1" dirty="0">
                <a:solidFill>
                  <a:srgbClr val="FF3300"/>
                </a:solidFill>
              </a:rPr>
              <a:t>=particle momentum</a:t>
            </a:r>
          </a:p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FF3300"/>
                </a:solidFill>
              </a:rPr>
              <a:t>R=synchrotron physical radius</a:t>
            </a:r>
          </a:p>
          <a:p>
            <a:pPr>
              <a:spcBef>
                <a:spcPct val="50000"/>
              </a:spcBef>
            </a:pPr>
            <a:r>
              <a:rPr lang="en-US" sz="1600" b="1" dirty="0" err="1">
                <a:solidFill>
                  <a:srgbClr val="FF3300"/>
                </a:solidFill>
              </a:rPr>
              <a:t>f</a:t>
            </a:r>
            <a:r>
              <a:rPr lang="en-US" sz="1600" b="1" baseline="-25000" dirty="0" err="1">
                <a:solidFill>
                  <a:srgbClr val="FF3300"/>
                </a:solidFill>
              </a:rPr>
              <a:t>r</a:t>
            </a:r>
            <a:r>
              <a:rPr lang="en-US" sz="1600" b="1" dirty="0">
                <a:solidFill>
                  <a:srgbClr val="FF3300"/>
                </a:solidFill>
              </a:rPr>
              <a:t>=revolution frequency</a:t>
            </a:r>
            <a:endParaRPr lang="fr-FR" sz="1600" b="1" dirty="0">
              <a:solidFill>
                <a:srgbClr val="FF3300"/>
              </a:solidFill>
            </a:endParaRPr>
          </a:p>
        </p:txBody>
      </p: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304800" y="1295400"/>
            <a:ext cx="3352799" cy="3048000"/>
            <a:chOff x="304800" y="990600"/>
            <a:chExt cx="3688079" cy="3352800"/>
          </a:xfrm>
        </p:grpSpPr>
        <p:sp>
          <p:nvSpPr>
            <p:cNvPr id="30727" name="Rectangle 14"/>
            <p:cNvSpPr>
              <a:spLocks noChangeAspect="1" noChangeArrowheads="1"/>
            </p:cNvSpPr>
            <p:nvPr/>
          </p:nvSpPr>
          <p:spPr bwMode="auto">
            <a:xfrm>
              <a:off x="1524000" y="1371600"/>
              <a:ext cx="3048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28" name="Line 15"/>
            <p:cNvSpPr>
              <a:spLocks noChangeAspect="1" noChangeShapeType="1"/>
            </p:cNvSpPr>
            <p:nvPr/>
          </p:nvSpPr>
          <p:spPr bwMode="auto">
            <a:xfrm>
              <a:off x="1828800" y="160020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29" name="Rectangle 18"/>
            <p:cNvSpPr>
              <a:spLocks noChangeAspect="1" noChangeArrowheads="1"/>
            </p:cNvSpPr>
            <p:nvPr/>
          </p:nvSpPr>
          <p:spPr bwMode="auto">
            <a:xfrm>
              <a:off x="1524000" y="1600200"/>
              <a:ext cx="304800" cy="228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0" name="Oval 33"/>
            <p:cNvSpPr>
              <a:spLocks noChangeAspect="1" noChangeArrowheads="1"/>
            </p:cNvSpPr>
            <p:nvPr/>
          </p:nvSpPr>
          <p:spPr bwMode="auto">
            <a:xfrm>
              <a:off x="304800" y="1600200"/>
              <a:ext cx="2819400" cy="2743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1" name="Rectangle 34"/>
            <p:cNvSpPr>
              <a:spLocks noChangeAspect="1" noChangeArrowheads="1"/>
            </p:cNvSpPr>
            <p:nvPr/>
          </p:nvSpPr>
          <p:spPr bwMode="auto">
            <a:xfrm>
              <a:off x="1447800" y="1600200"/>
              <a:ext cx="381000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2" name="Oval 35"/>
            <p:cNvSpPr>
              <a:spLocks noChangeAspect="1" noChangeArrowheads="1"/>
            </p:cNvSpPr>
            <p:nvPr/>
          </p:nvSpPr>
          <p:spPr bwMode="auto">
            <a:xfrm>
              <a:off x="457200" y="1600200"/>
              <a:ext cx="2514600" cy="25908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3" name="Rectangle 36"/>
            <p:cNvSpPr>
              <a:spLocks noChangeAspect="1" noChangeArrowheads="1"/>
            </p:cNvSpPr>
            <p:nvPr/>
          </p:nvSpPr>
          <p:spPr bwMode="auto">
            <a:xfrm>
              <a:off x="1524000" y="1600200"/>
              <a:ext cx="304800" cy="228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4" name="Text Box 39"/>
            <p:cNvSpPr txBox="1">
              <a:spLocks noChangeAspect="1" noChangeArrowheads="1"/>
            </p:cNvSpPr>
            <p:nvPr/>
          </p:nvSpPr>
          <p:spPr bwMode="auto">
            <a:xfrm>
              <a:off x="3276600" y="2819400"/>
              <a:ext cx="716279" cy="372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chemeClr val="accent2"/>
                  </a:solidFill>
                </a:rPr>
                <a:t>E+</a:t>
              </a:r>
              <a:r>
                <a:rPr lang="en-US" sz="1600" dirty="0">
                  <a:solidFill>
                    <a:schemeClr val="accent2"/>
                  </a:solidFill>
                  <a:sym typeface="Symbol" charset="2"/>
                </a:rPr>
                <a:t>E</a:t>
              </a:r>
              <a:endParaRPr lang="fr-FR" sz="1600" dirty="0">
                <a:solidFill>
                  <a:schemeClr val="accent2"/>
                </a:solidFill>
              </a:endParaRPr>
            </a:p>
          </p:txBody>
        </p:sp>
        <p:sp>
          <p:nvSpPr>
            <p:cNvPr id="30735" name="Line 42"/>
            <p:cNvSpPr>
              <a:spLocks noChangeAspect="1" noChangeShapeType="1"/>
            </p:cNvSpPr>
            <p:nvPr/>
          </p:nvSpPr>
          <p:spPr bwMode="auto">
            <a:xfrm flipH="1">
              <a:off x="2895600" y="2362200"/>
              <a:ext cx="304800" cy="15240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6" name="Text Box 44"/>
            <p:cNvSpPr txBox="1">
              <a:spLocks noChangeAspect="1" noChangeArrowheads="1"/>
            </p:cNvSpPr>
            <p:nvPr/>
          </p:nvSpPr>
          <p:spPr bwMode="auto">
            <a:xfrm>
              <a:off x="3184525" y="2122488"/>
              <a:ext cx="311150" cy="643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FF3300"/>
                  </a:solidFill>
                </a:rPr>
                <a:t>E</a:t>
              </a:r>
              <a:endParaRPr lang="fr-FR" sz="1600">
                <a:solidFill>
                  <a:srgbClr val="FF3300"/>
                </a:solidFill>
              </a:endParaRPr>
            </a:p>
          </p:txBody>
        </p:sp>
        <p:sp>
          <p:nvSpPr>
            <p:cNvPr id="30737" name="Line 46"/>
            <p:cNvSpPr>
              <a:spLocks noChangeAspect="1" noChangeShapeType="1"/>
            </p:cNvSpPr>
            <p:nvPr/>
          </p:nvSpPr>
          <p:spPr bwMode="auto">
            <a:xfrm flipH="1">
              <a:off x="3124200" y="2971800"/>
              <a:ext cx="152400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42" name="Text Box 54"/>
            <p:cNvSpPr txBox="1">
              <a:spLocks noChangeAspect="1" noChangeArrowheads="1"/>
            </p:cNvSpPr>
            <p:nvPr/>
          </p:nvSpPr>
          <p:spPr bwMode="auto">
            <a:xfrm>
              <a:off x="1447800" y="990600"/>
              <a:ext cx="457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400"/>
            </a:p>
          </p:txBody>
        </p:sp>
        <p:sp>
          <p:nvSpPr>
            <p:cNvPr id="30743" name="Text Box 55"/>
            <p:cNvSpPr txBox="1">
              <a:spLocks noChangeAspect="1" noChangeArrowheads="1"/>
            </p:cNvSpPr>
            <p:nvPr/>
          </p:nvSpPr>
          <p:spPr bwMode="auto">
            <a:xfrm>
              <a:off x="1310640" y="1066800"/>
              <a:ext cx="838200" cy="338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/>
                <a:t>cavity</a:t>
              </a:r>
              <a:endParaRPr lang="fr-FR" sz="1400" dirty="0"/>
            </a:p>
          </p:txBody>
        </p:sp>
        <p:sp>
          <p:nvSpPr>
            <p:cNvPr id="30744" name="Text Box 56"/>
            <p:cNvSpPr txBox="1">
              <a:spLocks noChangeAspect="1" noChangeArrowheads="1"/>
            </p:cNvSpPr>
            <p:nvPr/>
          </p:nvSpPr>
          <p:spPr bwMode="auto">
            <a:xfrm>
              <a:off x="990599" y="2659063"/>
              <a:ext cx="1744979" cy="694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/>
                <a:t>Circumference</a:t>
              </a:r>
            </a:p>
            <a:p>
              <a:pPr>
                <a:spcBef>
                  <a:spcPct val="50000"/>
                </a:spcBef>
              </a:pPr>
              <a:r>
                <a:rPr lang="en-US" sz="1400" dirty="0"/>
                <a:t>        2</a:t>
              </a:r>
              <a:r>
                <a:rPr lang="en-US" sz="1400" dirty="0">
                  <a:sym typeface="Symbol" charset="2"/>
                </a:rPr>
                <a:t>R</a:t>
              </a:r>
              <a:endParaRPr lang="fr-FR" sz="1400" dirty="0"/>
            </a:p>
          </p:txBody>
        </p:sp>
      </p:grpSp>
      <p:graphicFrame>
        <p:nvGraphicFramePr>
          <p:cNvPr id="24" name="Object 8"/>
          <p:cNvGraphicFramePr>
            <a:graphicFrameLocks noChangeAspect="1"/>
          </p:cNvGraphicFramePr>
          <p:nvPr/>
        </p:nvGraphicFramePr>
        <p:xfrm>
          <a:off x="4221163" y="5181600"/>
          <a:ext cx="2076450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03" name="Equation" r:id="rId6" imgW="1117600" imgH="698500" progId="Equation.DSMT4">
                  <p:embed/>
                </p:oleObj>
              </mc:Choice>
              <mc:Fallback>
                <p:oleObj name="Equation" r:id="rId6" imgW="1117600" imgH="6985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1163" y="5181600"/>
                        <a:ext cx="2076450" cy="1296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337788" y="2708920"/>
                <a:ext cx="1458348" cy="10961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charset="0"/>
                            </a:rPr>
                          </m:ctrlPr>
                        </m:fPr>
                        <m:num>
                          <m:f>
                            <m:fPr>
                              <m:type m:val="skw"/>
                              <m:ctrlPr>
                                <a:rPr lang="bg-BG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charset="0"/>
                                </a:rPr>
                                <m:t>𝑑𝐿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charset="0"/>
                                </a:rPr>
                                <m:t>𝐿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type m:val="skw"/>
                              <m:ctrlPr>
                                <a:rPr lang="bg-BG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charset="0"/>
                                </a:rPr>
                                <m:t>𝑑𝑝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charset="0"/>
                                </a:rPr>
                                <m:t>𝑝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7788" y="2708920"/>
                <a:ext cx="1458348" cy="109619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494950" y="2809537"/>
                <a:ext cx="1389418" cy="763479"/>
              </a:xfrm>
              <a:prstGeom prst="rect">
                <a:avLst/>
              </a:prstGeom>
              <a:solidFill>
                <a:srgbClr val="4A7DC7">
                  <a:alpha val="2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𝐿</m:t>
                          </m:r>
                        </m:den>
                      </m:f>
                      <m:f>
                        <m:fPr>
                          <m:ctrlPr>
                            <a:rPr lang="bg-BG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𝑑𝐿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𝑑𝑝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4950" y="2809537"/>
                <a:ext cx="1389418" cy="763479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 smtClean="0"/>
              <a:t>Momentum Compaction Factor</a:t>
            </a:r>
            <a:endParaRPr lang="fr-FR" dirty="0"/>
          </a:p>
        </p:txBody>
      </p:sp>
      <p:sp>
        <p:nvSpPr>
          <p:cNvPr id="32786" name="Line 4"/>
          <p:cNvSpPr>
            <a:spLocks noChangeShapeType="1"/>
          </p:cNvSpPr>
          <p:nvPr/>
        </p:nvSpPr>
        <p:spPr bwMode="auto">
          <a:xfrm>
            <a:off x="1828800" y="152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791200" y="1067008"/>
            <a:ext cx="3014663" cy="2327067"/>
            <a:chOff x="5791200" y="1067008"/>
            <a:chExt cx="3014663" cy="2327067"/>
          </a:xfrm>
        </p:grpSpPr>
        <p:sp>
          <p:nvSpPr>
            <p:cNvPr id="32788" name="Arc 24"/>
            <p:cNvSpPr>
              <a:spLocks/>
            </p:cNvSpPr>
            <p:nvPr/>
          </p:nvSpPr>
          <p:spPr bwMode="auto">
            <a:xfrm>
              <a:off x="6172200" y="1412875"/>
              <a:ext cx="1905000" cy="1601788"/>
            </a:xfrm>
            <a:custGeom>
              <a:avLst/>
              <a:gdLst>
                <a:gd name="T0" fmla="*/ 0 w 21056"/>
                <a:gd name="T1" fmla="*/ 0 h 21600"/>
                <a:gd name="T2" fmla="*/ 1905000 w 21056"/>
                <a:gd name="T3" fmla="*/ 1244426 h 21600"/>
                <a:gd name="T4" fmla="*/ 0 w 21056"/>
                <a:gd name="T5" fmla="*/ 1601788 h 21600"/>
                <a:gd name="T6" fmla="*/ 0 60000 65536"/>
                <a:gd name="T7" fmla="*/ 0 60000 65536"/>
                <a:gd name="T8" fmla="*/ 0 60000 65536"/>
                <a:gd name="T9" fmla="*/ 0 w 21056"/>
                <a:gd name="T10" fmla="*/ 0 h 21600"/>
                <a:gd name="T11" fmla="*/ 21056 w 21056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056" h="21600" fill="none" extrusionOk="0">
                  <a:moveTo>
                    <a:pt x="0" y="-1"/>
                  </a:moveTo>
                  <a:cubicBezTo>
                    <a:pt x="10072" y="-1"/>
                    <a:pt x="18808" y="6962"/>
                    <a:pt x="21055" y="16781"/>
                  </a:cubicBezTo>
                </a:path>
                <a:path w="21056" h="21600" stroke="0" extrusionOk="0">
                  <a:moveTo>
                    <a:pt x="0" y="-1"/>
                  </a:moveTo>
                  <a:cubicBezTo>
                    <a:pt x="10072" y="-1"/>
                    <a:pt x="18808" y="6962"/>
                    <a:pt x="21055" y="1678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89" name="Arc 28"/>
            <p:cNvSpPr>
              <a:spLocks/>
            </p:cNvSpPr>
            <p:nvPr/>
          </p:nvSpPr>
          <p:spPr bwMode="auto">
            <a:xfrm>
              <a:off x="6248400" y="1793875"/>
              <a:ext cx="1828800" cy="990600"/>
            </a:xfrm>
            <a:custGeom>
              <a:avLst/>
              <a:gdLst>
                <a:gd name="T0" fmla="*/ 0 w 21600"/>
                <a:gd name="T1" fmla="*/ 0 h 21600"/>
                <a:gd name="T2" fmla="*/ 1828800 w 21600"/>
                <a:gd name="T3" fmla="*/ 990600 h 21600"/>
                <a:gd name="T4" fmla="*/ 0 w 21600"/>
                <a:gd name="T5" fmla="*/ 99060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0" name="Line 29"/>
            <p:cNvSpPr>
              <a:spLocks noChangeShapeType="1"/>
            </p:cNvSpPr>
            <p:nvPr/>
          </p:nvSpPr>
          <p:spPr bwMode="auto">
            <a:xfrm flipV="1">
              <a:off x="6858000" y="2555875"/>
              <a:ext cx="1676400" cy="838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1" name="Line 30"/>
            <p:cNvSpPr>
              <a:spLocks noChangeShapeType="1"/>
            </p:cNvSpPr>
            <p:nvPr/>
          </p:nvSpPr>
          <p:spPr bwMode="auto">
            <a:xfrm flipH="1" flipV="1">
              <a:off x="6477000" y="1793875"/>
              <a:ext cx="38100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2" name="Line 31"/>
            <p:cNvSpPr>
              <a:spLocks noChangeShapeType="1"/>
            </p:cNvSpPr>
            <p:nvPr/>
          </p:nvSpPr>
          <p:spPr bwMode="auto">
            <a:xfrm flipV="1">
              <a:off x="6858000" y="1565275"/>
              <a:ext cx="304800" cy="182880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3" name="Line 32"/>
            <p:cNvSpPr>
              <a:spLocks noChangeShapeType="1"/>
            </p:cNvSpPr>
            <p:nvPr/>
          </p:nvSpPr>
          <p:spPr bwMode="auto">
            <a:xfrm flipV="1">
              <a:off x="6858000" y="1793875"/>
              <a:ext cx="609600" cy="160020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32771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25285609"/>
                </p:ext>
              </p:extLst>
            </p:nvPr>
          </p:nvGraphicFramePr>
          <p:xfrm>
            <a:off x="6934200" y="2936875"/>
            <a:ext cx="219075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5702" name="Equation" r:id="rId4" imgW="126720" imgH="177480" progId="Equation.3">
                    <p:embed/>
                  </p:oleObj>
                </mc:Choice>
                <mc:Fallback>
                  <p:oleObj name="Equation" r:id="rId4" imgW="126720" imgH="17748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34200" y="2936875"/>
                          <a:ext cx="219075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72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8278055"/>
                </p:ext>
              </p:extLst>
            </p:nvPr>
          </p:nvGraphicFramePr>
          <p:xfrm>
            <a:off x="8534400" y="2403475"/>
            <a:ext cx="271463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5703" name="Equation" r:id="rId6" imgW="126720" imgH="139680" progId="Equation.3">
                    <p:embed/>
                  </p:oleObj>
                </mc:Choice>
                <mc:Fallback>
                  <p:oleObj name="Equation" r:id="rId6" imgW="126720" imgH="13968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534400" y="2403475"/>
                          <a:ext cx="271463" cy="2984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73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89370516"/>
                </p:ext>
              </p:extLst>
            </p:nvPr>
          </p:nvGraphicFramePr>
          <p:xfrm>
            <a:off x="6324600" y="2555875"/>
            <a:ext cx="287338" cy="311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5704" name="Equation" r:id="rId8" imgW="152280" imgH="164880" progId="Equation.3">
                    <p:embed/>
                  </p:oleObj>
                </mc:Choice>
                <mc:Fallback>
                  <p:oleObj name="Equation" r:id="rId8" imgW="152280" imgH="1648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24600" y="2555875"/>
                          <a:ext cx="287338" cy="311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74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88253932"/>
                </p:ext>
              </p:extLst>
            </p:nvPr>
          </p:nvGraphicFramePr>
          <p:xfrm>
            <a:off x="5791200" y="1565275"/>
            <a:ext cx="346075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5705" name="Equation" r:id="rId10" imgW="152280" imgH="215640" progId="Equation.3">
                    <p:embed/>
                  </p:oleObj>
                </mc:Choice>
                <mc:Fallback>
                  <p:oleObj name="Equation" r:id="rId10" imgW="152280" imgH="21564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91200" y="1565275"/>
                          <a:ext cx="346075" cy="48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75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53082182"/>
                </p:ext>
              </p:extLst>
            </p:nvPr>
          </p:nvGraphicFramePr>
          <p:xfrm>
            <a:off x="5867400" y="1260475"/>
            <a:ext cx="244475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5706" name="Equation" r:id="rId12" imgW="114120" imgH="139680" progId="Equation.3">
                    <p:embed/>
                  </p:oleObj>
                </mc:Choice>
                <mc:Fallback>
                  <p:oleObj name="Equation" r:id="rId12" imgW="114120" imgH="13968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67400" y="1260475"/>
                          <a:ext cx="244475" cy="2984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76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73780400"/>
                </p:ext>
              </p:extLst>
            </p:nvPr>
          </p:nvGraphicFramePr>
          <p:xfrm>
            <a:off x="6477000" y="1489075"/>
            <a:ext cx="280988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5707" name="Equation" r:id="rId14" imgW="152280" imgH="164880" progId="Equation.3">
                    <p:embed/>
                  </p:oleObj>
                </mc:Choice>
                <mc:Fallback>
                  <p:oleObj name="Equation" r:id="rId14" imgW="152280" imgH="16488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77000" y="1489075"/>
                          <a:ext cx="280988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77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54133568"/>
                </p:ext>
              </p:extLst>
            </p:nvPr>
          </p:nvGraphicFramePr>
          <p:xfrm>
            <a:off x="6368235" y="1067008"/>
            <a:ext cx="831850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5708" name="Equation" r:id="rId16" imgW="444240" imgH="203040" progId="Equation.3">
                    <p:embed/>
                  </p:oleObj>
                </mc:Choice>
                <mc:Fallback>
                  <p:oleObj name="Equation" r:id="rId16" imgW="444240" imgH="20304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68235" y="1067008"/>
                          <a:ext cx="831850" cy="381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794" name="Arc 41"/>
            <p:cNvSpPr>
              <a:spLocks/>
            </p:cNvSpPr>
            <p:nvPr/>
          </p:nvSpPr>
          <p:spPr bwMode="auto">
            <a:xfrm>
              <a:off x="7010400" y="2632075"/>
              <a:ext cx="152400" cy="76200"/>
            </a:xfrm>
            <a:custGeom>
              <a:avLst/>
              <a:gdLst>
                <a:gd name="T0" fmla="*/ 0 w 21600"/>
                <a:gd name="T1" fmla="*/ 0 h 21600"/>
                <a:gd name="T2" fmla="*/ 152400 w 21600"/>
                <a:gd name="T3" fmla="*/ 76200 h 21600"/>
                <a:gd name="T4" fmla="*/ 0 w 21600"/>
                <a:gd name="T5" fmla="*/ 7620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5" name="Text Box 42"/>
            <p:cNvSpPr txBox="1">
              <a:spLocks noChangeArrowheads="1"/>
            </p:cNvSpPr>
            <p:nvPr/>
          </p:nvSpPr>
          <p:spPr bwMode="auto">
            <a:xfrm>
              <a:off x="6934200" y="2022475"/>
              <a:ext cx="4572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>
                  <a:solidFill>
                    <a:srgbClr val="FF3300"/>
                  </a:solidFill>
                </a:rPr>
                <a:t>d</a:t>
              </a:r>
              <a:r>
                <a:rPr lang="en-US" sz="1800" dirty="0">
                  <a:solidFill>
                    <a:srgbClr val="FF3300"/>
                  </a:solidFill>
                  <a:sym typeface="Symbol" charset="2"/>
                </a:rPr>
                <a:t></a:t>
              </a:r>
              <a:endParaRPr lang="fr-FR" sz="1800" dirty="0">
                <a:solidFill>
                  <a:srgbClr val="FF3300"/>
                </a:solidFill>
              </a:endParaRPr>
            </a:p>
          </p:txBody>
        </p:sp>
        <p:sp>
          <p:nvSpPr>
            <p:cNvPr id="32796" name="Text Box 43"/>
            <p:cNvSpPr txBox="1">
              <a:spLocks noChangeArrowheads="1"/>
            </p:cNvSpPr>
            <p:nvPr/>
          </p:nvSpPr>
          <p:spPr bwMode="auto">
            <a:xfrm>
              <a:off x="7086600" y="1641475"/>
              <a:ext cx="304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solidFill>
                    <a:srgbClr val="FF3300"/>
                  </a:solidFill>
                </a:rPr>
                <a:t>x</a:t>
              </a:r>
              <a:endParaRPr lang="fr-FR" sz="1800">
                <a:solidFill>
                  <a:srgbClr val="FF3300"/>
                </a:solidFill>
              </a:endParaRPr>
            </a:p>
          </p:txBody>
        </p:sp>
      </p:grpSp>
      <p:graphicFrame>
        <p:nvGraphicFramePr>
          <p:cNvPr id="32778" name="Object 10"/>
          <p:cNvGraphicFramePr>
            <a:graphicFrameLocks noChangeAspect="1"/>
          </p:cNvGraphicFramePr>
          <p:nvPr/>
        </p:nvGraphicFramePr>
        <p:xfrm>
          <a:off x="2638425" y="1100138"/>
          <a:ext cx="2009775" cy="991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709" name="Equation" r:id="rId18" imgW="952500" imgH="469900" progId="Equation.DSMT4">
                  <p:embed/>
                </p:oleObj>
              </mc:Choice>
              <mc:Fallback>
                <p:oleObj name="Equation" r:id="rId18" imgW="952500" imgH="46990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8425" y="1100138"/>
                        <a:ext cx="2009775" cy="9910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97" name="Text Box 45"/>
          <p:cNvSpPr txBox="1">
            <a:spLocks noChangeArrowheads="1"/>
          </p:cNvSpPr>
          <p:nvPr/>
        </p:nvSpPr>
        <p:spPr bwMode="auto">
          <a:xfrm>
            <a:off x="381000" y="2286000"/>
            <a:ext cx="419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>
                <a:solidFill>
                  <a:srgbClr val="006600"/>
                </a:solidFill>
              </a:rPr>
              <a:t>The elementary path difference from the two orbits is:</a:t>
            </a:r>
            <a:endParaRPr lang="fr-FR" sz="1800" b="1" dirty="0">
              <a:solidFill>
                <a:srgbClr val="006600"/>
              </a:solidFill>
            </a:endParaRPr>
          </a:p>
        </p:txBody>
      </p:sp>
      <p:graphicFrame>
        <p:nvGraphicFramePr>
          <p:cNvPr id="32779" name="Object 11"/>
          <p:cNvGraphicFramePr>
            <a:graphicFrameLocks noChangeAspect="1"/>
          </p:cNvGraphicFramePr>
          <p:nvPr/>
        </p:nvGraphicFramePr>
        <p:xfrm>
          <a:off x="1044875" y="2982144"/>
          <a:ext cx="3771900" cy="9279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710" name="Equation" r:id="rId20" imgW="1765300" imgH="431800" progId="Equation.DSMT4">
                  <p:embed/>
                </p:oleObj>
              </mc:Choice>
              <mc:Fallback>
                <p:oleObj name="Equation" r:id="rId20" imgW="1765300" imgH="43180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4875" y="2982144"/>
                        <a:ext cx="3771900" cy="9279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98" name="Text Box 47"/>
          <p:cNvSpPr txBox="1">
            <a:spLocks noChangeArrowheads="1"/>
          </p:cNvSpPr>
          <p:nvPr/>
        </p:nvSpPr>
        <p:spPr bwMode="auto">
          <a:xfrm>
            <a:off x="457200" y="4053095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>
                <a:solidFill>
                  <a:srgbClr val="006600"/>
                </a:solidFill>
              </a:rPr>
              <a:t>leading to the total change in the circumference:</a:t>
            </a:r>
            <a:endParaRPr lang="fr-FR" sz="1800" b="1" dirty="0">
              <a:solidFill>
                <a:srgbClr val="006600"/>
              </a:solidFill>
            </a:endParaRPr>
          </a:p>
        </p:txBody>
      </p:sp>
      <p:graphicFrame>
        <p:nvGraphicFramePr>
          <p:cNvPr id="32780" name="Object 12"/>
          <p:cNvGraphicFramePr>
            <a:graphicFrameLocks noChangeAspect="1"/>
          </p:cNvGraphicFramePr>
          <p:nvPr/>
        </p:nvGraphicFramePr>
        <p:xfrm>
          <a:off x="609600" y="4419600"/>
          <a:ext cx="4876800" cy="887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711" name="Equation" r:id="rId22" imgW="2197100" imgH="431800" progId="Equation.DSMT4">
                  <p:embed/>
                </p:oleObj>
              </mc:Choice>
              <mc:Fallback>
                <p:oleObj name="Equation" r:id="rId22" imgW="2197100" imgH="4318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419600"/>
                        <a:ext cx="4876800" cy="8872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00" name="Text Box 52"/>
          <p:cNvSpPr txBox="1">
            <a:spLocks noChangeArrowheads="1"/>
          </p:cNvSpPr>
          <p:nvPr/>
        </p:nvSpPr>
        <p:spPr bwMode="auto">
          <a:xfrm>
            <a:off x="3657600" y="5562600"/>
            <a:ext cx="1905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smtClean="0">
                <a:solidFill>
                  <a:srgbClr val="006600"/>
                </a:solidFill>
              </a:rPr>
              <a:t>With </a:t>
            </a:r>
            <a:r>
              <a:rPr lang="en-US" sz="1600" b="1" dirty="0" err="1" smtClean="0">
                <a:solidFill>
                  <a:srgbClr val="006600"/>
                </a:solidFill>
                <a:latin typeface="Lucida Grande"/>
                <a:ea typeface="Lucida Grande"/>
                <a:cs typeface="Lucida Grande"/>
              </a:rPr>
              <a:t>ρ</a:t>
            </a:r>
            <a:r>
              <a:rPr lang="en-US" sz="1600" b="1" dirty="0" smtClean="0">
                <a:solidFill>
                  <a:srgbClr val="006600"/>
                </a:solidFill>
              </a:rPr>
              <a:t>=∞ in straight sections we </a:t>
            </a:r>
            <a:r>
              <a:rPr lang="en-US" sz="1600" b="1" dirty="0">
                <a:solidFill>
                  <a:srgbClr val="006600"/>
                </a:solidFill>
              </a:rPr>
              <a:t>get:</a:t>
            </a:r>
            <a:endParaRPr lang="fr-FR" sz="1600" b="1" dirty="0">
              <a:solidFill>
                <a:srgbClr val="006600"/>
              </a:solidFill>
            </a:endParaRPr>
          </a:p>
        </p:txBody>
      </p:sp>
      <p:sp>
        <p:nvSpPr>
          <p:cNvPr id="32801" name="Text Box 54"/>
          <p:cNvSpPr txBox="1">
            <a:spLocks noChangeArrowheads="1"/>
          </p:cNvSpPr>
          <p:nvPr/>
        </p:nvSpPr>
        <p:spPr bwMode="auto">
          <a:xfrm>
            <a:off x="7162800" y="5046583"/>
            <a:ext cx="1828800" cy="1354217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FF3300"/>
                </a:solidFill>
              </a:rPr>
              <a:t>&lt; &gt;</a:t>
            </a:r>
            <a:r>
              <a:rPr lang="en-US" sz="1800" baseline="-25000" dirty="0" err="1">
                <a:solidFill>
                  <a:srgbClr val="FF3300"/>
                </a:solidFill>
              </a:rPr>
              <a:t>m</a:t>
            </a:r>
            <a:r>
              <a:rPr lang="en-US" sz="1600" baseline="-25000" dirty="0">
                <a:solidFill>
                  <a:srgbClr val="FF3300"/>
                </a:solidFill>
              </a:rPr>
              <a:t> </a:t>
            </a:r>
            <a:r>
              <a:rPr lang="en-US" sz="1600" dirty="0">
                <a:solidFill>
                  <a:srgbClr val="FF3300"/>
                </a:solidFill>
              </a:rPr>
              <a:t>means that the average is considered over the bending magnet only</a:t>
            </a:r>
            <a:endParaRPr lang="fr-FR" sz="1600" dirty="0">
              <a:solidFill>
                <a:srgbClr val="FF3300"/>
              </a:solidFill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3429000" y="2622550"/>
            <a:ext cx="26273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Comic Sans MS" pitchFamily="-110" charset="0"/>
              </a:rPr>
              <a:t>definition </a:t>
            </a:r>
            <a:r>
              <a:rPr lang="en-US" sz="1400" dirty="0">
                <a:latin typeface="Comic Sans MS" pitchFamily="-110" charset="0"/>
              </a:rPr>
              <a:t>of dispersion </a:t>
            </a:r>
            <a:r>
              <a:rPr lang="en-US" sz="1400" i="1" dirty="0" err="1">
                <a:latin typeface="Comic Sans MS" pitchFamily="-110" charset="0"/>
              </a:rPr>
              <a:t>D</a:t>
            </a:r>
            <a:r>
              <a:rPr lang="en-US" sz="1400" i="1" baseline="-25000" dirty="0" err="1">
                <a:latin typeface="Comic Sans MS" pitchFamily="-110" charset="0"/>
              </a:rPr>
              <a:t>x</a:t>
            </a:r>
            <a:endParaRPr sz="1400" i="1" baseline="-25000" noProof="1">
              <a:latin typeface="Comic Sans MS" pitchFamily="-110" charset="0"/>
            </a:endParaRPr>
          </a:p>
        </p:txBody>
      </p:sp>
      <p:sp>
        <p:nvSpPr>
          <p:cNvPr id="34" name="Line 5"/>
          <p:cNvSpPr>
            <a:spLocks noChangeShapeType="1"/>
          </p:cNvSpPr>
          <p:nvPr/>
        </p:nvSpPr>
        <p:spPr bwMode="auto">
          <a:xfrm flipH="1">
            <a:off x="3733800" y="29273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78098" y="1180360"/>
                <a:ext cx="1389418" cy="763479"/>
              </a:xfrm>
              <a:prstGeom prst="rect">
                <a:avLst/>
              </a:prstGeom>
              <a:solidFill>
                <a:srgbClr val="4A7DC7">
                  <a:alpha val="2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𝐿</m:t>
                          </m:r>
                        </m:den>
                      </m:f>
                      <m:f>
                        <m:fPr>
                          <m:ctrlPr>
                            <a:rPr lang="bg-BG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𝑑𝐿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𝑑𝑝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098" y="1180360"/>
                <a:ext cx="1389418" cy="763479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569804" y="5445224"/>
                <a:ext cx="2890791" cy="863378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𝐿</m:t>
                          </m:r>
                        </m:den>
                      </m:f>
                      <m:nary>
                        <m:naryPr>
                          <m:ctrlPr>
                            <a:rPr lang="is-IS" b="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charset="0"/>
                            </a:rPr>
                            <m:t>𝐶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bg-BG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bg-BG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𝜌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804" y="5445224"/>
                <a:ext cx="2890791" cy="863378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5469549" y="5596881"/>
                <a:ext cx="1604414" cy="712439"/>
              </a:xfrm>
              <a:prstGeom prst="rect">
                <a:avLst/>
              </a:prstGeom>
              <a:solidFill>
                <a:srgbClr val="4A7DC7">
                  <a:alpha val="2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9549" y="5596881"/>
                <a:ext cx="1604414" cy="712439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Dispersion Effects </a:t>
            </a:r>
            <a:r>
              <a:rPr lang="en-US" dirty="0" smtClean="0"/>
              <a:t>– Revolution Frequency</a:t>
            </a:r>
            <a:endParaRPr lang="fr-FR" dirty="0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0333569"/>
              </p:ext>
            </p:extLst>
          </p:nvPr>
        </p:nvGraphicFramePr>
        <p:xfrm>
          <a:off x="4024930" y="4331369"/>
          <a:ext cx="1156670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5361" name="Equation" r:id="rId4" imgW="685800" imgH="431800" progId="Equation.DSMT4">
                  <p:embed/>
                </p:oleObj>
              </mc:Choice>
              <mc:Fallback>
                <p:oleObj name="Equation" r:id="rId4" imgW="685800" imgH="4318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4930" y="4331369"/>
                        <a:ext cx="1156670" cy="728663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8" name="Text Box 6"/>
          <p:cNvSpPr txBox="1">
            <a:spLocks noChangeArrowheads="1"/>
          </p:cNvSpPr>
          <p:nvPr/>
        </p:nvSpPr>
        <p:spPr bwMode="auto">
          <a:xfrm>
            <a:off x="827584" y="908720"/>
            <a:ext cx="68072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 smtClean="0"/>
              <a:t>There are </a:t>
            </a:r>
            <a:r>
              <a:rPr lang="en-US" sz="1800" dirty="0" smtClean="0">
                <a:solidFill>
                  <a:srgbClr val="FF0000"/>
                </a:solidFill>
              </a:rPr>
              <a:t>two effects </a:t>
            </a:r>
            <a:r>
              <a:rPr lang="en-US" sz="1800" dirty="0" smtClean="0"/>
              <a:t>changing the revolution frequency: </a:t>
            </a:r>
            <a:br>
              <a:rPr lang="en-US" sz="1800" dirty="0" smtClean="0"/>
            </a:br>
            <a:r>
              <a:rPr lang="en-US" sz="1800" dirty="0" smtClean="0"/>
              <a:t>the </a:t>
            </a:r>
            <a:r>
              <a:rPr lang="en-US" sz="1800" dirty="0" smtClean="0">
                <a:solidFill>
                  <a:srgbClr val="FF0000"/>
                </a:solidFill>
              </a:rPr>
              <a:t>orbit length </a:t>
            </a:r>
            <a:r>
              <a:rPr lang="en-US" sz="1800" dirty="0" smtClean="0"/>
              <a:t>and the </a:t>
            </a:r>
            <a:r>
              <a:rPr lang="en-US" sz="1800" dirty="0" smtClean="0">
                <a:solidFill>
                  <a:srgbClr val="FF0000"/>
                </a:solidFill>
              </a:rPr>
              <a:t>velocity</a:t>
            </a:r>
            <a:r>
              <a:rPr lang="en-US" sz="1800" dirty="0" smtClean="0"/>
              <a:t> of the particle</a:t>
            </a:r>
            <a:endParaRPr lang="en-US" sz="1800" dirty="0"/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180848"/>
              </p:ext>
            </p:extLst>
          </p:nvPr>
        </p:nvGraphicFramePr>
        <p:xfrm>
          <a:off x="1551129" y="1628800"/>
          <a:ext cx="5801282" cy="8649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5362" name="Equation" r:id="rId6" imgW="2895600" imgH="431800" progId="Equation.DSMT4">
                  <p:embed/>
                </p:oleObj>
              </mc:Choice>
              <mc:Fallback>
                <p:oleObj name="Equation" r:id="rId6" imgW="2895600" imgH="4318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1129" y="1628800"/>
                        <a:ext cx="5801282" cy="8649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8103670"/>
              </p:ext>
            </p:extLst>
          </p:nvPr>
        </p:nvGraphicFramePr>
        <p:xfrm>
          <a:off x="762001" y="3016683"/>
          <a:ext cx="7391400" cy="1348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5363" name="Equation" r:id="rId8" imgW="3759200" imgH="685800" progId="Equation.DSMT4">
                  <p:embed/>
                </p:oleObj>
              </mc:Choice>
              <mc:Fallback>
                <p:oleObj name="Equation" r:id="rId8" imgW="3759200" imgH="6858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1" y="3016683"/>
                        <a:ext cx="7391400" cy="134842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3248568"/>
              </p:ext>
            </p:extLst>
          </p:nvPr>
        </p:nvGraphicFramePr>
        <p:xfrm>
          <a:off x="990600" y="4721646"/>
          <a:ext cx="2209800" cy="795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5364" name="Equation" r:id="rId10" imgW="1130040" imgH="406080" progId="Equation.3">
                  <p:embed/>
                </p:oleObj>
              </mc:Choice>
              <mc:Fallback>
                <p:oleObj name="Equation" r:id="rId10" imgW="1130040" imgH="4060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721646"/>
                        <a:ext cx="2209800" cy="7955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9" name="Line 11"/>
          <p:cNvSpPr>
            <a:spLocks noChangeShapeType="1"/>
          </p:cNvSpPr>
          <p:nvPr/>
        </p:nvSpPr>
        <p:spPr bwMode="auto">
          <a:xfrm>
            <a:off x="3810000" y="5136232"/>
            <a:ext cx="1600200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30" name="Text Box 12"/>
          <p:cNvSpPr txBox="1">
            <a:spLocks noChangeArrowheads="1"/>
          </p:cNvSpPr>
          <p:nvPr/>
        </p:nvSpPr>
        <p:spPr bwMode="auto">
          <a:xfrm>
            <a:off x="1905000" y="5823669"/>
            <a:ext cx="403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 err="1">
                <a:solidFill>
                  <a:srgbClr val="006600"/>
                </a:solidFill>
                <a:sym typeface="Symbol" charset="2"/>
              </a:rPr>
              <a:t></a:t>
            </a:r>
            <a:r>
              <a:rPr lang="en-US" sz="2000" b="1" dirty="0">
                <a:solidFill>
                  <a:srgbClr val="006600"/>
                </a:solidFill>
                <a:sym typeface="Symbol" charset="2"/>
              </a:rPr>
              <a:t>=0 at the </a:t>
            </a:r>
            <a:r>
              <a:rPr lang="en-US" sz="2000" b="1" dirty="0">
                <a:solidFill>
                  <a:srgbClr val="FF0000"/>
                </a:solidFill>
                <a:sym typeface="Symbol" charset="2"/>
              </a:rPr>
              <a:t>transition energy 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4870376" y="2535287"/>
            <a:ext cx="1955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>
                <a:latin typeface="Comic Sans MS" pitchFamily="-110" charset="0"/>
              </a:rPr>
              <a:t>definition of momentum compaction </a:t>
            </a:r>
            <a:r>
              <a:rPr lang="en-US" sz="1200" dirty="0" smtClean="0">
                <a:latin typeface="Comic Sans MS" pitchFamily="-110" charset="0"/>
              </a:rPr>
              <a:t>factor</a:t>
            </a:r>
            <a:endParaRPr sz="1200" noProof="1">
              <a:latin typeface="Comic Sans MS" pitchFamily="-110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rot="5400000" flipH="1" flipV="1">
            <a:off x="5670476" y="2344787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6143250" y="4693480"/>
                <a:ext cx="1669110" cy="751744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𝜂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bg-BG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bg-BG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3250" y="4693480"/>
                <a:ext cx="1669110" cy="75174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5868144" y="5661248"/>
                <a:ext cx="1281568" cy="778996"/>
              </a:xfrm>
              <a:prstGeom prst="rect">
                <a:avLst/>
              </a:prstGeom>
              <a:solidFill>
                <a:srgbClr val="FF0000">
                  <a:alpha val="3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bg-BG" b="0" i="1" smtClean="0"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5661248"/>
                <a:ext cx="1281568" cy="77899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791215" y="1899722"/>
            <a:ext cx="2984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Times New Roman" charset="0"/>
                <a:ea typeface="Times New Roman" charset="0"/>
                <a:cs typeface="Times New Roman" charset="0"/>
              </a:rPr>
              <a:t>c</a:t>
            </a:r>
            <a:endParaRPr lang="en-US" sz="2000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83768" y="5026917"/>
            <a:ext cx="2984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Times New Roman" charset="0"/>
                <a:ea typeface="Times New Roman" charset="0"/>
                <a:cs typeface="Times New Roman" charset="0"/>
              </a:rPr>
              <a:t>c</a:t>
            </a:r>
            <a:endParaRPr lang="en-US" sz="2000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593725" y="836712"/>
            <a:ext cx="8175625" cy="69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i="1" dirty="0">
                <a:solidFill>
                  <a:srgbClr val="006600"/>
                </a:solidFill>
              </a:rPr>
              <a:t>Let’s consider a succession of accelerating gaps, operating in the 2π mode, for which the synchronism condition is fulfilled for a phase </a:t>
            </a:r>
            <a:r>
              <a:rPr lang="en-US" sz="1800" b="1" i="1" dirty="0" err="1">
                <a:solidFill>
                  <a:srgbClr val="006600"/>
                </a:solidFill>
                <a:sym typeface="Symbol" charset="2"/>
              </a:rPr>
              <a:t></a:t>
            </a:r>
            <a:r>
              <a:rPr lang="en-US" sz="1200" b="1" i="1" dirty="0" err="1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200" b="1" i="1" dirty="0">
                <a:solidFill>
                  <a:srgbClr val="006600"/>
                </a:solidFill>
                <a:sym typeface="Symbol" charset="2"/>
              </a:rPr>
              <a:t> .</a:t>
            </a:r>
            <a:endParaRPr lang="fr-FR" sz="1800" b="1" i="1" dirty="0">
              <a:solidFill>
                <a:srgbClr val="006600"/>
              </a:solidFill>
            </a:endParaRPr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7337065"/>
              </p:ext>
            </p:extLst>
          </p:nvPr>
        </p:nvGraphicFramePr>
        <p:xfrm>
          <a:off x="467544" y="1613297"/>
          <a:ext cx="1800200" cy="5875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521" name="Equation" r:id="rId4" imgW="723900" imgH="215900" progId="Equation.3">
                  <p:embed/>
                </p:oleObj>
              </mc:Choice>
              <mc:Fallback>
                <p:oleObj name="Equation" r:id="rId4" imgW="723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613297"/>
                        <a:ext cx="1800200" cy="58755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7" name="Text Box 8"/>
          <p:cNvSpPr txBox="1">
            <a:spLocks noChangeArrowheads="1"/>
          </p:cNvSpPr>
          <p:nvPr/>
        </p:nvSpPr>
        <p:spPr bwMode="auto">
          <a:xfrm>
            <a:off x="2390874" y="1556792"/>
            <a:ext cx="6501606" cy="629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>
                <a:solidFill>
                  <a:srgbClr val="006600"/>
                </a:solidFill>
              </a:rPr>
              <a:t>is the energy gain in one gap for the particle to reach </a:t>
            </a:r>
            <a:r>
              <a:rPr lang="en-US" sz="1600" b="1" dirty="0" smtClean="0">
                <a:solidFill>
                  <a:srgbClr val="006600"/>
                </a:solidFill>
              </a:rPr>
              <a:t>the</a:t>
            </a:r>
            <a:br>
              <a:rPr lang="en-US" sz="1600" b="1" dirty="0" smtClean="0">
                <a:solidFill>
                  <a:srgbClr val="006600"/>
                </a:solidFill>
              </a:rPr>
            </a:br>
            <a:r>
              <a:rPr lang="en-US" sz="1600" b="1" dirty="0" smtClean="0">
                <a:solidFill>
                  <a:srgbClr val="006600"/>
                </a:solidFill>
              </a:rPr>
              <a:t>next </a:t>
            </a:r>
            <a:r>
              <a:rPr lang="en-US" sz="1600" b="1" dirty="0">
                <a:solidFill>
                  <a:srgbClr val="006600"/>
                </a:solidFill>
              </a:rPr>
              <a:t>gap with the same RF phase</a:t>
            </a:r>
            <a:r>
              <a:rPr lang="fr-FR" sz="1600" b="1" dirty="0">
                <a:solidFill>
                  <a:srgbClr val="006600"/>
                </a:solidFill>
              </a:rPr>
              <a:t>: P</a:t>
            </a:r>
            <a:r>
              <a:rPr lang="fr-FR" sz="1600" b="1" baseline="-25000" dirty="0">
                <a:solidFill>
                  <a:srgbClr val="006600"/>
                </a:solidFill>
              </a:rPr>
              <a:t>1 </a:t>
            </a:r>
            <a:r>
              <a:rPr lang="fr-FR" sz="1600" b="1" dirty="0">
                <a:solidFill>
                  <a:srgbClr val="006600"/>
                </a:solidFill>
              </a:rPr>
              <a:t>,P</a:t>
            </a:r>
            <a:r>
              <a:rPr lang="fr-FR" sz="1600" b="1" baseline="-25000" dirty="0">
                <a:solidFill>
                  <a:srgbClr val="006600"/>
                </a:solidFill>
              </a:rPr>
              <a:t>2</a:t>
            </a:r>
            <a:r>
              <a:rPr lang="fr-FR" sz="1600" b="1" dirty="0">
                <a:solidFill>
                  <a:srgbClr val="006600"/>
                </a:solidFill>
              </a:rPr>
              <a:t>, </a:t>
            </a:r>
            <a:r>
              <a:rPr lang="en-US" sz="1600" b="1" dirty="0">
                <a:solidFill>
                  <a:srgbClr val="006600"/>
                </a:solidFill>
              </a:rPr>
              <a:t>…… are fixed points.</a:t>
            </a:r>
            <a:endParaRPr lang="fr-FR" sz="1600" b="1" dirty="0">
              <a:solidFill>
                <a:srgbClr val="006600"/>
              </a:solidFill>
            </a:endParaRPr>
          </a:p>
        </p:txBody>
      </p:sp>
      <p:pic>
        <p:nvPicPr>
          <p:cNvPr id="25608" name="Picture 39" descr="fig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29207" y="2344937"/>
            <a:ext cx="6363273" cy="2740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9" name="Rectangle 41"/>
          <p:cNvSpPr>
            <a:spLocks noGrp="1" noChangeArrowheads="1"/>
          </p:cNvSpPr>
          <p:nvPr>
            <p:ph type="title" idx="4294967295"/>
          </p:nvPr>
        </p:nvSpPr>
        <p:spPr>
          <a:xfrm>
            <a:off x="755576" y="228600"/>
            <a:ext cx="7772400" cy="533400"/>
          </a:xfrm>
          <a:ln w="19050">
            <a:solidFill>
              <a:schemeClr val="accent2"/>
            </a:solidFill>
          </a:ln>
        </p:spPr>
        <p:txBody>
          <a:bodyPr/>
          <a:lstStyle/>
          <a:p>
            <a:r>
              <a:rPr lang="en-US" dirty="0" smtClean="0"/>
              <a:t>RECAP: Principle </a:t>
            </a:r>
            <a:r>
              <a:rPr lang="en-US" dirty="0"/>
              <a:t>of Phase </a:t>
            </a:r>
            <a:r>
              <a:rPr lang="en-US" dirty="0" smtClean="0"/>
              <a:t>Stability (Linac)</a:t>
            </a:r>
            <a:endParaRPr lang="fr-FR" dirty="0"/>
          </a:p>
        </p:txBody>
      </p:sp>
      <p:sp>
        <p:nvSpPr>
          <p:cNvPr id="25610" name="Text Box 42"/>
          <p:cNvSpPr txBox="1">
            <a:spLocks noChangeArrowheads="1"/>
          </p:cNvSpPr>
          <p:nvPr/>
        </p:nvSpPr>
        <p:spPr bwMode="auto">
          <a:xfrm>
            <a:off x="755576" y="5146825"/>
            <a:ext cx="7664450" cy="1306511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000000"/>
                </a:solidFill>
              </a:rPr>
              <a:t>If an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energy increase </a:t>
            </a:r>
            <a:r>
              <a:rPr lang="en-US" sz="1800" dirty="0" smtClean="0">
                <a:solidFill>
                  <a:srgbClr val="000000"/>
                </a:solidFill>
              </a:rPr>
              <a:t>is </a:t>
            </a:r>
            <a:r>
              <a:rPr lang="en-US" sz="1800" dirty="0">
                <a:solidFill>
                  <a:srgbClr val="000000"/>
                </a:solidFill>
              </a:rPr>
              <a:t>transferred into </a:t>
            </a:r>
            <a:r>
              <a:rPr lang="en-US" sz="1800" dirty="0" smtClean="0">
                <a:solidFill>
                  <a:srgbClr val="000000"/>
                </a:solidFill>
              </a:rPr>
              <a:t>a </a:t>
            </a:r>
            <a:r>
              <a:rPr lang="en-US" sz="1800" dirty="0">
                <a:solidFill>
                  <a:srgbClr val="FF0000"/>
                </a:solidFill>
              </a:rPr>
              <a:t>velocity </a:t>
            </a:r>
            <a:r>
              <a:rPr lang="en-US" sz="1800" dirty="0" smtClean="0">
                <a:solidFill>
                  <a:srgbClr val="FF0000"/>
                </a:solidFill>
              </a:rPr>
              <a:t>increase  </a:t>
            </a:r>
            <a:r>
              <a:rPr lang="en-US" sz="1800" dirty="0" smtClean="0">
                <a:solidFill>
                  <a:srgbClr val="000000"/>
                </a:solidFill>
              </a:rPr>
              <a:t>=&gt; </a:t>
            </a:r>
            <a:br>
              <a:rPr lang="en-US" sz="1800" dirty="0" smtClean="0">
                <a:solidFill>
                  <a:srgbClr val="000000"/>
                </a:solidFill>
              </a:rPr>
            </a:br>
            <a:r>
              <a:rPr lang="en-US" sz="1800" dirty="0" smtClean="0">
                <a:solidFill>
                  <a:srgbClr val="000000"/>
                </a:solidFill>
              </a:rPr>
              <a:t>	</a:t>
            </a:r>
            <a:r>
              <a:rPr lang="en-US" sz="1800" dirty="0" smtClean="0">
                <a:solidFill>
                  <a:srgbClr val="FF0000"/>
                </a:solidFill>
              </a:rPr>
              <a:t>M</a:t>
            </a:r>
            <a:r>
              <a:rPr lang="en-US" sz="1800" baseline="-25000" dirty="0" smtClean="0">
                <a:solidFill>
                  <a:srgbClr val="FF0000"/>
                </a:solidFill>
              </a:rPr>
              <a:t>1 </a:t>
            </a:r>
            <a:r>
              <a:rPr lang="en-US" sz="1800" dirty="0">
                <a:solidFill>
                  <a:srgbClr val="FF0000"/>
                </a:solidFill>
              </a:rPr>
              <a:t>&amp; N</a:t>
            </a:r>
            <a:r>
              <a:rPr lang="en-US" sz="1800" baseline="-25000" dirty="0">
                <a:solidFill>
                  <a:srgbClr val="FF0000"/>
                </a:solidFill>
              </a:rPr>
              <a:t>1 </a:t>
            </a:r>
            <a:r>
              <a:rPr lang="en-US" sz="1800" dirty="0">
                <a:solidFill>
                  <a:srgbClr val="000000"/>
                </a:solidFill>
              </a:rPr>
              <a:t>will move towards </a:t>
            </a:r>
            <a:r>
              <a:rPr lang="en-US" sz="1800" dirty="0" smtClean="0">
                <a:solidFill>
                  <a:srgbClr val="000000"/>
                </a:solidFill>
              </a:rPr>
              <a:t>P</a:t>
            </a:r>
            <a:r>
              <a:rPr lang="en-US" sz="1800" baseline="-25000" dirty="0" smtClean="0">
                <a:solidFill>
                  <a:srgbClr val="000000"/>
                </a:solidFill>
              </a:rPr>
              <a:t>1	</a:t>
            </a:r>
            <a:r>
              <a:rPr lang="en-US" sz="1800" dirty="0" smtClean="0">
                <a:solidFill>
                  <a:srgbClr val="000000"/>
                </a:solidFill>
              </a:rPr>
              <a:t>=&gt; </a:t>
            </a:r>
            <a:r>
              <a:rPr lang="en-US" sz="1800" dirty="0" smtClean="0">
                <a:solidFill>
                  <a:srgbClr val="FF0000"/>
                </a:solidFill>
              </a:rPr>
              <a:t>stable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br>
              <a:rPr lang="en-US" sz="1800" dirty="0" smtClean="0">
                <a:solidFill>
                  <a:srgbClr val="000000"/>
                </a:solidFill>
              </a:rPr>
            </a:br>
            <a:r>
              <a:rPr lang="en-US" sz="1800" dirty="0" smtClean="0">
                <a:solidFill>
                  <a:srgbClr val="000000"/>
                </a:solidFill>
              </a:rPr>
              <a:t>	</a:t>
            </a:r>
            <a:r>
              <a:rPr lang="en-US" sz="1800" dirty="0" smtClean="0">
                <a:solidFill>
                  <a:srgbClr val="FF0000"/>
                </a:solidFill>
              </a:rPr>
              <a:t>M</a:t>
            </a:r>
            <a:r>
              <a:rPr lang="en-US" sz="1800" baseline="-25000" dirty="0" smtClean="0">
                <a:solidFill>
                  <a:srgbClr val="FF0000"/>
                </a:solidFill>
              </a:rPr>
              <a:t>2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>
                <a:solidFill>
                  <a:srgbClr val="FF0000"/>
                </a:solidFill>
              </a:rPr>
              <a:t>&amp; N</a:t>
            </a:r>
            <a:r>
              <a:rPr lang="en-US" sz="1800" baseline="-25000" dirty="0">
                <a:solidFill>
                  <a:srgbClr val="FF0000"/>
                </a:solidFill>
              </a:rPr>
              <a:t>2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>
                <a:solidFill>
                  <a:srgbClr val="000000"/>
                </a:solidFill>
              </a:rPr>
              <a:t>will go away from P</a:t>
            </a:r>
            <a:r>
              <a:rPr lang="en-US" sz="1800" baseline="-25000" dirty="0">
                <a:solidFill>
                  <a:srgbClr val="000000"/>
                </a:solidFill>
              </a:rPr>
              <a:t>2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>
                <a:solidFill>
                  <a:srgbClr val="000000"/>
                </a:solidFill>
              </a:rPr>
              <a:t>	</a:t>
            </a:r>
            <a:r>
              <a:rPr lang="en-US" sz="1800" dirty="0" smtClean="0">
                <a:solidFill>
                  <a:srgbClr val="000000"/>
                </a:solidFill>
              </a:rPr>
              <a:t>=&gt; </a:t>
            </a:r>
            <a:r>
              <a:rPr lang="en-US" sz="1800" dirty="0" smtClean="0">
                <a:solidFill>
                  <a:srgbClr val="FF0000"/>
                </a:solidFill>
              </a:rPr>
              <a:t>unstable</a:t>
            </a:r>
            <a:br>
              <a:rPr lang="en-US" sz="1800" dirty="0" smtClean="0">
                <a:solidFill>
                  <a:srgbClr val="FF0000"/>
                </a:solidFill>
              </a:rPr>
            </a:br>
            <a:r>
              <a:rPr lang="en-US" sz="1800" dirty="0" smtClean="0"/>
              <a:t>(Highly relativistic particles have no significant velocity change)</a:t>
            </a:r>
            <a:endParaRPr lang="fr-FR" sz="1800" dirty="0"/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467544" y="2887588"/>
            <a:ext cx="2025650" cy="1333500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FF3300"/>
                </a:solidFill>
              </a:rPr>
              <a:t>For a 2π mode, the electric field is the same in all gaps at any given time.</a:t>
            </a:r>
            <a:endParaRPr lang="fr-FR" sz="1600" b="1" dirty="0">
              <a:solidFill>
                <a:srgbClr val="FF3300"/>
              </a:solidFill>
            </a:endParaRPr>
          </a:p>
        </p:txBody>
      </p:sp>
      <p:sp>
        <p:nvSpPr>
          <p:cNvPr id="9" name="Line 1047"/>
          <p:cNvSpPr>
            <a:spLocks noChangeShapeType="1"/>
          </p:cNvSpPr>
          <p:nvPr/>
        </p:nvSpPr>
        <p:spPr bwMode="auto">
          <a:xfrm flipH="1">
            <a:off x="3131840" y="2492896"/>
            <a:ext cx="186756" cy="2160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1047"/>
          <p:cNvSpPr>
            <a:spLocks noChangeShapeType="1"/>
          </p:cNvSpPr>
          <p:nvPr/>
        </p:nvSpPr>
        <p:spPr bwMode="auto">
          <a:xfrm flipV="1">
            <a:off x="3275856" y="3140968"/>
            <a:ext cx="144016" cy="2880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047"/>
          <p:cNvSpPr>
            <a:spLocks noChangeShapeType="1"/>
          </p:cNvSpPr>
          <p:nvPr/>
        </p:nvSpPr>
        <p:spPr bwMode="auto">
          <a:xfrm flipH="1" flipV="1">
            <a:off x="4572000" y="2420888"/>
            <a:ext cx="288032" cy="2880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047"/>
          <p:cNvSpPr>
            <a:spLocks noChangeShapeType="1"/>
          </p:cNvSpPr>
          <p:nvPr/>
        </p:nvSpPr>
        <p:spPr bwMode="auto">
          <a:xfrm>
            <a:off x="5148064" y="3140968"/>
            <a:ext cx="144016" cy="2880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45"/>
          <p:cNvSpPr>
            <a:spLocks noChangeArrowheads="1"/>
          </p:cNvSpPr>
          <p:nvPr/>
        </p:nvSpPr>
        <p:spPr bwMode="auto">
          <a:xfrm>
            <a:off x="2093445" y="2276872"/>
            <a:ext cx="750363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noProof="1" smtClean="0">
                <a:latin typeface="Comic Sans MS" pitchFamily="-110" charset="0"/>
              </a:rPr>
              <a:t>energy</a:t>
            </a:r>
            <a:br>
              <a:rPr lang="en-US" sz="1400" noProof="1" smtClean="0">
                <a:latin typeface="Comic Sans MS" pitchFamily="-110" charset="0"/>
              </a:rPr>
            </a:br>
            <a:r>
              <a:rPr lang="en-US" sz="1400" noProof="1" smtClean="0">
                <a:latin typeface="Comic Sans MS" pitchFamily="-110" charset="0"/>
              </a:rPr>
              <a:t>gain</a:t>
            </a:r>
            <a:endParaRPr sz="1400" noProof="1">
              <a:latin typeface="Comic Sans MS" pitchFamily="-110" charset="0"/>
            </a:endParaRPr>
          </a:p>
        </p:txBody>
      </p:sp>
      <p:sp>
        <p:nvSpPr>
          <p:cNvPr id="14" name="Line 60"/>
          <p:cNvSpPr>
            <a:spLocks noChangeShapeType="1"/>
          </p:cNvSpPr>
          <p:nvPr/>
        </p:nvSpPr>
        <p:spPr bwMode="auto">
          <a:xfrm>
            <a:off x="6364764" y="2627709"/>
            <a:ext cx="581758" cy="0"/>
          </a:xfrm>
          <a:prstGeom prst="line">
            <a:avLst/>
          </a:prstGeom>
          <a:noFill/>
          <a:ln w="19050">
            <a:solidFill>
              <a:schemeClr val="bg2"/>
            </a:solidFill>
            <a:prstDash val="dash"/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61"/>
          <p:cNvSpPr>
            <a:spLocks noChangeShapeType="1"/>
          </p:cNvSpPr>
          <p:nvPr/>
        </p:nvSpPr>
        <p:spPr bwMode="auto">
          <a:xfrm flipH="1">
            <a:off x="5756630" y="2627709"/>
            <a:ext cx="608135" cy="0"/>
          </a:xfrm>
          <a:prstGeom prst="line">
            <a:avLst/>
          </a:prstGeom>
          <a:noFill/>
          <a:ln w="19050">
            <a:solidFill>
              <a:schemeClr val="bg2"/>
            </a:solidFill>
            <a:prstDash val="dash"/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65"/>
          <p:cNvSpPr>
            <a:spLocks noChangeArrowheads="1"/>
          </p:cNvSpPr>
          <p:nvPr/>
        </p:nvSpPr>
        <p:spPr bwMode="auto">
          <a:xfrm>
            <a:off x="6876256" y="2473151"/>
            <a:ext cx="50867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 smtClean="0">
                <a:latin typeface="Comic Sans MS" pitchFamily="-110" charset="0"/>
              </a:rPr>
              <a:t>late</a:t>
            </a:r>
            <a:endParaRPr lang="en-US" sz="1400" dirty="0">
              <a:latin typeface="Comic Sans MS" pitchFamily="-110" charset="0"/>
            </a:endParaRPr>
          </a:p>
        </p:txBody>
      </p:sp>
      <p:sp>
        <p:nvSpPr>
          <p:cNvPr id="17" name="Rectangle 66"/>
          <p:cNvSpPr>
            <a:spLocks noChangeArrowheads="1"/>
          </p:cNvSpPr>
          <p:nvPr/>
        </p:nvSpPr>
        <p:spPr bwMode="auto">
          <a:xfrm>
            <a:off x="5136981" y="2473151"/>
            <a:ext cx="6591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 smtClean="0">
                <a:latin typeface="Comic Sans MS" pitchFamily="-110" charset="0"/>
              </a:rPr>
              <a:t> </a:t>
            </a:r>
            <a:r>
              <a:rPr lang="en-US" sz="1400" noProof="1" smtClean="0">
                <a:latin typeface="Comic Sans MS" pitchFamily="-110" charset="0"/>
              </a:rPr>
              <a:t>early</a:t>
            </a:r>
            <a:endParaRPr lang="en-US" sz="1400" dirty="0">
              <a:latin typeface="Comic Sans MS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20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Phase Stability in a Synchrotron </a:t>
            </a:r>
            <a:endParaRPr lang="fr-FR"/>
          </a:p>
        </p:txBody>
      </p:sp>
      <p:sp>
        <p:nvSpPr>
          <p:cNvPr id="36869" name="Line 1027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0" name="Text Box 1028"/>
          <p:cNvSpPr txBox="1">
            <a:spLocks noChangeArrowheads="1"/>
          </p:cNvSpPr>
          <p:nvPr/>
        </p:nvSpPr>
        <p:spPr bwMode="auto">
          <a:xfrm>
            <a:off x="381000" y="1066800"/>
            <a:ext cx="8382000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/>
              <a:t>From the definition of </a:t>
            </a:r>
            <a:r>
              <a:rPr lang="en-GB" sz="1800" b="1" dirty="0" smtClean="0">
                <a:sym typeface="Symbol" charset="2"/>
              </a:rPr>
              <a:t> </a:t>
            </a:r>
            <a:r>
              <a:rPr lang="en-GB" sz="1800" dirty="0" smtClean="0">
                <a:sym typeface="Symbol" charset="2"/>
              </a:rPr>
              <a:t>it is clear that an </a:t>
            </a:r>
            <a:r>
              <a:rPr lang="en-GB" sz="1800" dirty="0" smtClean="0">
                <a:solidFill>
                  <a:srgbClr val="FF0000"/>
                </a:solidFill>
                <a:sym typeface="Symbol" charset="2"/>
              </a:rPr>
              <a:t>increase in momentum </a:t>
            </a:r>
            <a:r>
              <a:rPr lang="en-GB" sz="1800" dirty="0" smtClean="0">
                <a:sym typeface="Symbol" charset="2"/>
              </a:rPr>
              <a:t>gives</a:t>
            </a:r>
            <a:br>
              <a:rPr lang="en-GB" sz="1800" dirty="0" smtClean="0">
                <a:sym typeface="Symbol" charset="2"/>
              </a:rPr>
            </a:br>
            <a:r>
              <a:rPr lang="en-GB" sz="1800" dirty="0" smtClean="0">
                <a:sym typeface="Symbol" charset="2"/>
              </a:rPr>
              <a:t>- </a:t>
            </a:r>
            <a:r>
              <a:rPr lang="en-GB" sz="1800" dirty="0" smtClean="0">
                <a:solidFill>
                  <a:srgbClr val="FF0000"/>
                </a:solidFill>
                <a:sym typeface="Symbol" charset="2"/>
              </a:rPr>
              <a:t>below transition</a:t>
            </a:r>
            <a:r>
              <a:rPr lang="en-GB" sz="1800" dirty="0" smtClean="0">
                <a:sym typeface="Symbol" charset="2"/>
              </a:rPr>
              <a:t> (</a:t>
            </a:r>
            <a:r>
              <a:rPr lang="en-GB" sz="1800" dirty="0" smtClean="0">
                <a:latin typeface="Lucida Grande"/>
                <a:ea typeface="Lucida Grande"/>
                <a:cs typeface="Lucida Grande"/>
                <a:sym typeface="Symbol" charset="2"/>
              </a:rPr>
              <a:t>η </a:t>
            </a:r>
            <a:r>
              <a:rPr lang="en-GB" sz="1800" dirty="0" smtClean="0">
                <a:sym typeface="Symbol" charset="2"/>
              </a:rPr>
              <a:t>&gt; 0) a </a:t>
            </a:r>
            <a:r>
              <a:rPr lang="en-GB" sz="1800" dirty="0" smtClean="0">
                <a:solidFill>
                  <a:srgbClr val="FF0000"/>
                </a:solidFill>
                <a:sym typeface="Symbol" charset="2"/>
              </a:rPr>
              <a:t>higher revolution frequency</a:t>
            </a:r>
            <a:br>
              <a:rPr lang="en-GB" sz="1800" dirty="0" smtClean="0">
                <a:solidFill>
                  <a:srgbClr val="FF0000"/>
                </a:solidFill>
                <a:sym typeface="Symbol" charset="2"/>
              </a:rPr>
            </a:br>
            <a:r>
              <a:rPr lang="en-GB" sz="1800" dirty="0" smtClean="0">
                <a:solidFill>
                  <a:srgbClr val="FF0000"/>
                </a:solidFill>
                <a:sym typeface="Symbol" charset="2"/>
              </a:rPr>
              <a:t>  </a:t>
            </a:r>
            <a:r>
              <a:rPr lang="en-GB" sz="1800" dirty="0" smtClean="0">
                <a:sym typeface="Symbol" charset="2"/>
              </a:rPr>
              <a:t>(increase in velocity dominates) while</a:t>
            </a:r>
          </a:p>
          <a:p>
            <a:pPr>
              <a:spcBef>
                <a:spcPct val="50000"/>
              </a:spcBef>
            </a:pPr>
            <a:r>
              <a:rPr lang="en-GB" sz="1800" dirty="0" smtClean="0">
                <a:sym typeface="Symbol" charset="2"/>
              </a:rPr>
              <a:t> </a:t>
            </a:r>
            <a:br>
              <a:rPr lang="en-GB" sz="1800" dirty="0" smtClean="0">
                <a:sym typeface="Symbol" charset="2"/>
              </a:rPr>
            </a:br>
            <a:r>
              <a:rPr lang="en-GB" sz="1800" dirty="0" smtClean="0">
                <a:sym typeface="Symbol" charset="2"/>
              </a:rPr>
              <a:t>- </a:t>
            </a:r>
            <a:r>
              <a:rPr lang="en-GB" sz="1800" dirty="0" smtClean="0">
                <a:solidFill>
                  <a:srgbClr val="FF0000"/>
                </a:solidFill>
                <a:sym typeface="Symbol" charset="2"/>
              </a:rPr>
              <a:t>above transition </a:t>
            </a:r>
            <a:r>
              <a:rPr lang="en-GB" sz="1800" dirty="0" smtClean="0">
                <a:sym typeface="Symbol" charset="2"/>
              </a:rPr>
              <a:t>(</a:t>
            </a:r>
            <a:r>
              <a:rPr lang="en-GB" sz="1800" dirty="0" smtClean="0">
                <a:latin typeface="Lucida Grande"/>
                <a:ea typeface="Lucida Grande"/>
                <a:cs typeface="Lucida Grande"/>
                <a:sym typeface="Symbol" charset="2"/>
              </a:rPr>
              <a:t>η </a:t>
            </a:r>
            <a:r>
              <a:rPr lang="en-GB" sz="1800" dirty="0" smtClean="0">
                <a:sym typeface="Symbol" charset="2"/>
              </a:rPr>
              <a:t>&lt; 0) a </a:t>
            </a:r>
            <a:r>
              <a:rPr lang="en-GB" sz="1800" dirty="0" smtClean="0">
                <a:solidFill>
                  <a:srgbClr val="FF0000"/>
                </a:solidFill>
                <a:sym typeface="Symbol" charset="2"/>
              </a:rPr>
              <a:t>lower revolution frequency </a:t>
            </a:r>
            <a:r>
              <a:rPr lang="en-GB" sz="1800" dirty="0" smtClean="0">
                <a:sym typeface="Symbol" charset="2"/>
              </a:rPr>
              <a:t>(v  c and longer path)</a:t>
            </a:r>
            <a:br>
              <a:rPr lang="en-GB" sz="1800" dirty="0" smtClean="0">
                <a:sym typeface="Symbol" charset="2"/>
              </a:rPr>
            </a:br>
            <a:r>
              <a:rPr lang="en-GB" sz="1800" dirty="0" smtClean="0">
                <a:sym typeface="Symbol" charset="2"/>
              </a:rPr>
              <a:t>  where the momentum compaction (generally &gt; 0) dominates.</a:t>
            </a:r>
            <a:endParaRPr lang="en-GB" sz="18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288628" y="3121804"/>
            <a:ext cx="7864772" cy="3187516"/>
            <a:chOff x="288628" y="3121804"/>
            <a:chExt cx="7864772" cy="3187516"/>
          </a:xfrm>
        </p:grpSpPr>
        <p:grpSp>
          <p:nvGrpSpPr>
            <p:cNvPr id="10" name="Group 9"/>
            <p:cNvGrpSpPr/>
            <p:nvPr/>
          </p:nvGrpSpPr>
          <p:grpSpPr>
            <a:xfrm>
              <a:off x="683568" y="3212976"/>
              <a:ext cx="7469832" cy="3096344"/>
              <a:chOff x="762000" y="2803525"/>
              <a:chExt cx="8001000" cy="3444875"/>
            </a:xfrm>
          </p:grpSpPr>
          <p:pic>
            <p:nvPicPr>
              <p:cNvPr id="36871" name="Picture 1029" descr="fig1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62000" y="2803525"/>
                <a:ext cx="8001000" cy="3444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6872" name="Text Box 1042"/>
              <p:cNvSpPr txBox="1">
                <a:spLocks noChangeArrowheads="1"/>
              </p:cNvSpPr>
              <p:nvPr/>
            </p:nvSpPr>
            <p:spPr bwMode="auto">
              <a:xfrm>
                <a:off x="4006514" y="2893685"/>
                <a:ext cx="2819401" cy="12155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800" dirty="0">
                    <a:solidFill>
                      <a:schemeClr val="accent2"/>
                    </a:solidFill>
                  </a:rPr>
                  <a:t>Stable </a:t>
                </a:r>
                <a:r>
                  <a:rPr lang="en-US" sz="1800" dirty="0" err="1">
                    <a:solidFill>
                      <a:schemeClr val="accent2"/>
                    </a:solidFill>
                  </a:rPr>
                  <a:t>synchr</a:t>
                </a:r>
                <a:r>
                  <a:rPr lang="en-US" sz="1800" dirty="0">
                    <a:solidFill>
                      <a:schemeClr val="accent2"/>
                    </a:solidFill>
                  </a:rPr>
                  <a:t>. Particle for </a:t>
                </a:r>
                <a:r>
                  <a:rPr lang="en-US" sz="2000" dirty="0" smtClean="0">
                    <a:solidFill>
                      <a:schemeClr val="accent2"/>
                    </a:solidFill>
                    <a:sym typeface="Symbol" charset="2"/>
                  </a:rPr>
                  <a:t> &lt; 0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en-US" sz="1800" dirty="0" smtClean="0">
                    <a:solidFill>
                      <a:schemeClr val="accent2"/>
                    </a:solidFill>
                    <a:sym typeface="Symbol" charset="2"/>
                  </a:rPr>
                  <a:t>above transition</a:t>
                </a:r>
                <a:endParaRPr lang="fr-FR" sz="18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36873" name="Line 1043"/>
              <p:cNvSpPr>
                <a:spLocks noChangeShapeType="1"/>
              </p:cNvSpPr>
              <p:nvPr/>
            </p:nvSpPr>
            <p:spPr bwMode="auto">
              <a:xfrm flipH="1">
                <a:off x="3733800" y="3336925"/>
                <a:ext cx="533400" cy="22860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74" name="Text Box 1046"/>
              <p:cNvSpPr txBox="1">
                <a:spLocks noChangeArrowheads="1"/>
              </p:cNvSpPr>
              <p:nvPr/>
            </p:nvSpPr>
            <p:spPr bwMode="auto">
              <a:xfrm>
                <a:off x="2057400" y="3870325"/>
                <a:ext cx="914400" cy="4734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2000" b="1" dirty="0" err="1">
                    <a:solidFill>
                      <a:schemeClr val="accent2"/>
                    </a:solidFill>
                    <a:sym typeface="Symbol" charset="2"/>
                  </a:rPr>
                  <a:t></a:t>
                </a:r>
                <a:r>
                  <a:rPr lang="fr-FR" sz="2000" dirty="0">
                    <a:solidFill>
                      <a:schemeClr val="accent2"/>
                    </a:solidFill>
                    <a:sym typeface="Symbol" charset="2"/>
                  </a:rPr>
                  <a:t> &gt; 0</a:t>
                </a:r>
                <a:endParaRPr lang="fr-FR" sz="20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36875" name="Line 1047"/>
              <p:cNvSpPr>
                <a:spLocks noChangeShapeType="1"/>
              </p:cNvSpPr>
              <p:nvPr/>
            </p:nvSpPr>
            <p:spPr bwMode="auto">
              <a:xfrm flipH="1" flipV="1">
                <a:off x="1828800" y="3717925"/>
                <a:ext cx="304800" cy="30480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" name="Rectangle 45"/>
            <p:cNvSpPr>
              <a:spLocks noChangeArrowheads="1"/>
            </p:cNvSpPr>
            <p:nvPr/>
          </p:nvSpPr>
          <p:spPr bwMode="auto">
            <a:xfrm>
              <a:off x="288628" y="3121804"/>
              <a:ext cx="750363" cy="5232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noProof="1" smtClean="0">
                  <a:latin typeface="Comic Sans MS" pitchFamily="-110" charset="0"/>
                </a:rPr>
                <a:t>energy</a:t>
              </a:r>
              <a:br>
                <a:rPr lang="en-US" sz="1400" noProof="1" smtClean="0">
                  <a:latin typeface="Comic Sans MS" pitchFamily="-110" charset="0"/>
                </a:rPr>
              </a:br>
              <a:r>
                <a:rPr lang="en-US" sz="1400" noProof="1" smtClean="0">
                  <a:latin typeface="Comic Sans MS" pitchFamily="-110" charset="0"/>
                </a:rPr>
                <a:t>gain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14" name="Line 60"/>
            <p:cNvSpPr>
              <a:spLocks noChangeShapeType="1"/>
            </p:cNvSpPr>
            <p:nvPr/>
          </p:nvSpPr>
          <p:spPr bwMode="auto">
            <a:xfrm>
              <a:off x="5136011" y="5023718"/>
              <a:ext cx="58175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61"/>
            <p:cNvSpPr>
              <a:spLocks noChangeShapeType="1"/>
            </p:cNvSpPr>
            <p:nvPr/>
          </p:nvSpPr>
          <p:spPr bwMode="auto">
            <a:xfrm flipH="1">
              <a:off x="4527877" y="5023718"/>
              <a:ext cx="608135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65"/>
            <p:cNvSpPr>
              <a:spLocks noChangeArrowheads="1"/>
            </p:cNvSpPr>
            <p:nvPr/>
          </p:nvSpPr>
          <p:spPr bwMode="auto">
            <a:xfrm>
              <a:off x="5647503" y="4869160"/>
              <a:ext cx="50867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 smtClean="0">
                  <a:latin typeface="Comic Sans MS" pitchFamily="-110" charset="0"/>
                </a:rPr>
                <a:t>late</a:t>
              </a:r>
              <a:endParaRPr lang="en-US" sz="1400" dirty="0">
                <a:latin typeface="Comic Sans MS" pitchFamily="-110" charset="0"/>
              </a:endParaRPr>
            </a:p>
          </p:txBody>
        </p:sp>
        <p:sp>
          <p:nvSpPr>
            <p:cNvPr id="17" name="Rectangle 66"/>
            <p:cNvSpPr>
              <a:spLocks noChangeArrowheads="1"/>
            </p:cNvSpPr>
            <p:nvPr/>
          </p:nvSpPr>
          <p:spPr bwMode="auto">
            <a:xfrm>
              <a:off x="3908228" y="4869160"/>
              <a:ext cx="65915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 smtClean="0">
                  <a:latin typeface="Comic Sans MS" pitchFamily="-110" charset="0"/>
                </a:rPr>
                <a:t> </a:t>
              </a:r>
              <a:r>
                <a:rPr lang="en-US" sz="1400" noProof="1" smtClean="0">
                  <a:latin typeface="Comic Sans MS" pitchFamily="-110" charset="0"/>
                </a:rPr>
                <a:t>early</a:t>
              </a:r>
              <a:endParaRPr lang="en-US" sz="1400" dirty="0">
                <a:latin typeface="Comic Sans MS" pitchFamily="-110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1485261" y="5556228"/>
                <a:ext cx="1669110" cy="751744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𝜂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bg-BG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bg-BG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5261" y="5556228"/>
                <a:ext cx="1669110" cy="75174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273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52" y="836712"/>
            <a:ext cx="7919880" cy="5710990"/>
          </a:xfrm>
          <a:prstGeom prst="rect">
            <a:avLst/>
          </a:prstGeom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295400" y="304800"/>
            <a:ext cx="60960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 smtClean="0"/>
              <a:t>The CERN Accelerator Complex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5403235" y="3738518"/>
            <a:ext cx="2121093" cy="338554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988D5"/>
                </a:solidFill>
              </a:rPr>
              <a:t>50 MeV-&gt; 1.4 </a:t>
            </a:r>
            <a:r>
              <a:rPr lang="en-US" sz="1600" b="1" dirty="0" err="1" smtClean="0">
                <a:solidFill>
                  <a:srgbClr val="C988D5"/>
                </a:solidFill>
              </a:rPr>
              <a:t>GeV</a:t>
            </a:r>
            <a:r>
              <a:rPr lang="en-US" sz="1600" b="1" dirty="0" smtClean="0">
                <a:solidFill>
                  <a:srgbClr val="C988D5"/>
                </a:solidFill>
              </a:rPr>
              <a:t>        </a:t>
            </a:r>
            <a:endParaRPr lang="en-US" sz="1600" b="1" dirty="0">
              <a:solidFill>
                <a:srgbClr val="C988D5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30396" y="4581128"/>
            <a:ext cx="1261884" cy="338554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B31081"/>
                </a:solidFill>
              </a:rPr>
              <a:t>-&gt; 25 </a:t>
            </a:r>
            <a:r>
              <a:rPr lang="en-US" sz="1600" b="1" dirty="0" err="1" smtClean="0">
                <a:solidFill>
                  <a:srgbClr val="B31081"/>
                </a:solidFill>
              </a:rPr>
              <a:t>GeV</a:t>
            </a:r>
            <a:endParaRPr lang="en-US" sz="1600" b="1" dirty="0">
              <a:solidFill>
                <a:srgbClr val="B3108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16016" y="2946430"/>
            <a:ext cx="1390124" cy="338554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4A7DC7"/>
                </a:solidFill>
              </a:rPr>
              <a:t>-&gt; 450 </a:t>
            </a:r>
            <a:r>
              <a:rPr lang="en-US" sz="1600" b="1" dirty="0" err="1" smtClean="0">
                <a:solidFill>
                  <a:srgbClr val="4A7DC7"/>
                </a:solidFill>
              </a:rPr>
              <a:t>GeV</a:t>
            </a:r>
            <a:endParaRPr lang="en-US" sz="1600" b="1" dirty="0">
              <a:solidFill>
                <a:srgbClr val="4A7DC7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87824" y="1578278"/>
            <a:ext cx="1134245" cy="338554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93664"/>
                </a:solidFill>
              </a:rPr>
              <a:t>-&gt; 7 </a:t>
            </a:r>
            <a:r>
              <a:rPr lang="en-US" sz="1600" b="1" dirty="0" err="1">
                <a:solidFill>
                  <a:srgbClr val="293664"/>
                </a:solidFill>
              </a:rPr>
              <a:t>T</a:t>
            </a:r>
            <a:r>
              <a:rPr lang="en-US" sz="1600" b="1" dirty="0" err="1" smtClean="0">
                <a:solidFill>
                  <a:srgbClr val="293664"/>
                </a:solidFill>
              </a:rPr>
              <a:t>eV</a:t>
            </a:r>
            <a:endParaRPr lang="en-US" sz="1600" b="1" dirty="0">
              <a:solidFill>
                <a:srgbClr val="2936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96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 smtClean="0"/>
              <a:t>Crossing Transition</a:t>
            </a:r>
            <a:endParaRPr lang="fr-FR" dirty="0"/>
          </a:p>
        </p:txBody>
      </p:sp>
      <p:sp>
        <p:nvSpPr>
          <p:cNvPr id="36869" name="Line 1027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 Box 1028"/>
          <p:cNvSpPr txBox="1">
            <a:spLocks noChangeArrowheads="1"/>
          </p:cNvSpPr>
          <p:nvPr/>
        </p:nvSpPr>
        <p:spPr bwMode="auto">
          <a:xfrm>
            <a:off x="467544" y="908720"/>
            <a:ext cx="8147248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sym typeface="Symbol" charset="2"/>
              </a:rPr>
              <a:t>At</a:t>
            </a:r>
            <a:r>
              <a:rPr lang="en-GB" sz="1800" dirty="0" smtClean="0">
                <a:solidFill>
                  <a:srgbClr val="FF3300"/>
                </a:solidFill>
                <a:sym typeface="Symbol" charset="2"/>
              </a:rPr>
              <a:t> transition</a:t>
            </a:r>
            <a:r>
              <a:rPr lang="en-GB" sz="1800" dirty="0" smtClean="0">
                <a:sym typeface="Symbol" charset="2"/>
              </a:rPr>
              <a:t>, the velocity change and the path length change with momentum compensate each other. So the revolution frequency there is independent from the momentum deviation.</a:t>
            </a:r>
          </a:p>
          <a:p>
            <a:pPr>
              <a:spcBef>
                <a:spcPct val="50000"/>
              </a:spcBef>
            </a:pPr>
            <a:r>
              <a:rPr lang="en-GB" sz="1800" dirty="0" smtClean="0">
                <a:sym typeface="Symbol" charset="2"/>
              </a:rPr>
              <a:t>Crossing transition during acceleration makes the previous stable synchronous phase unstable. The RF system needs to make a rapid change of the RF phase, a ‘</a:t>
            </a:r>
            <a:r>
              <a:rPr lang="en-GB" sz="1800" dirty="0" smtClean="0">
                <a:solidFill>
                  <a:srgbClr val="FF0000"/>
                </a:solidFill>
                <a:sym typeface="Symbol" charset="2"/>
              </a:rPr>
              <a:t>phase jump</a:t>
            </a:r>
            <a:r>
              <a:rPr lang="en-GB" sz="1800" dirty="0" smtClean="0">
                <a:sym typeface="Symbol" charset="2"/>
              </a:rPr>
              <a:t>’.</a:t>
            </a:r>
            <a:endParaRPr lang="en-GB" sz="1800" b="1" dirty="0"/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588" y="2492896"/>
            <a:ext cx="504190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7544" y="4797152"/>
            <a:ext cx="828092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In the </a:t>
            </a:r>
            <a:r>
              <a:rPr lang="en-US" sz="1800" dirty="0" smtClean="0"/>
              <a:t>PS: </a:t>
            </a:r>
            <a:r>
              <a:rPr lang="en-US" sz="1800" dirty="0" err="1" smtClean="0">
                <a:latin typeface="Times New Roman" charset="0"/>
                <a:ea typeface="Times New Roman" charset="0"/>
                <a:cs typeface="Times New Roman" charset="0"/>
              </a:rPr>
              <a:t>γ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 </a:t>
            </a:r>
            <a:r>
              <a:rPr lang="en-US" sz="1800" dirty="0"/>
              <a:t>is at ~6 </a:t>
            </a:r>
            <a:r>
              <a:rPr lang="en-US" sz="1800" dirty="0" smtClean="0"/>
              <a:t>GeV</a:t>
            </a:r>
          </a:p>
          <a:p>
            <a:r>
              <a:rPr lang="en-US" sz="1800" dirty="0" smtClean="0"/>
              <a:t>In the SPS: </a:t>
            </a:r>
            <a:r>
              <a:rPr lang="en-US" sz="1800" dirty="0" err="1" smtClean="0">
                <a:latin typeface="Times New Roman" charset="0"/>
                <a:ea typeface="Times New Roman" charset="0"/>
                <a:cs typeface="Times New Roman" charset="0"/>
              </a:rPr>
              <a:t>γ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= </a:t>
            </a:r>
            <a:r>
              <a:rPr lang="en-US" sz="1800" dirty="0" smtClean="0"/>
              <a:t>22.8, injection at </a:t>
            </a:r>
            <a:r>
              <a:rPr lang="en-US" sz="1800" dirty="0" err="1" smtClean="0"/>
              <a:t>γ</a:t>
            </a:r>
            <a:r>
              <a:rPr lang="en-US" sz="1800" dirty="0" smtClean="0"/>
              <a:t>=27.7 </a:t>
            </a:r>
          </a:p>
          <a:p>
            <a:r>
              <a:rPr lang="en-US" sz="1800" dirty="0"/>
              <a:t>	</a:t>
            </a:r>
            <a:r>
              <a:rPr lang="en-US" sz="1800" dirty="0" smtClean="0"/>
              <a:t>=&gt; no transition crossing!</a:t>
            </a:r>
          </a:p>
          <a:p>
            <a:r>
              <a:rPr lang="en-US" sz="1800" dirty="0" smtClean="0"/>
              <a:t>In </a:t>
            </a:r>
            <a:r>
              <a:rPr lang="en-US" sz="1800" dirty="0"/>
              <a:t>the </a:t>
            </a:r>
            <a:r>
              <a:rPr lang="en-US" sz="1800" dirty="0" smtClean="0"/>
              <a:t>LHC: </a:t>
            </a:r>
            <a:r>
              <a:rPr lang="en-US" sz="1800" dirty="0" err="1" smtClean="0">
                <a:latin typeface="Times New Roman" charset="0"/>
                <a:ea typeface="Times New Roman" charset="0"/>
                <a:cs typeface="Times New Roman" charset="0"/>
              </a:rPr>
              <a:t>γ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 </a:t>
            </a:r>
            <a:r>
              <a:rPr lang="en-US" sz="1800" dirty="0"/>
              <a:t>is at ~55 </a:t>
            </a:r>
            <a:r>
              <a:rPr lang="en-US" sz="1800" dirty="0" smtClean="0"/>
              <a:t>GeV, also far below injection energy 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Transition </a:t>
            </a:r>
            <a:r>
              <a:rPr lang="en-US" sz="1800" dirty="0" smtClean="0"/>
              <a:t>crossing not needed </a:t>
            </a:r>
            <a:r>
              <a:rPr lang="en-US" sz="1800" dirty="0"/>
              <a:t>in leptons machines, why?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395536" y="3667542"/>
                <a:ext cx="1040348" cy="7695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</m:sub>
                      </m:sSub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~</m:t>
                      </m:r>
                      <m:f>
                        <m:fPr>
                          <m:ctrlPr>
                            <a:rPr lang="bg-BG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667542"/>
                <a:ext cx="1040348" cy="76957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763688" y="3658116"/>
                <a:ext cx="1902957" cy="778996"/>
              </a:xfrm>
              <a:prstGeom prst="rect">
                <a:avLst/>
              </a:prstGeom>
              <a:solidFill>
                <a:srgbClr val="FF0000">
                  <a:alpha val="30000"/>
                </a:srgb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bg-BG" b="0" i="1" smtClean="0"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~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3658116"/>
                <a:ext cx="1902957" cy="77899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828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367812" y="3718520"/>
            <a:ext cx="8396654" cy="2673350"/>
            <a:chOff x="251" y="1774"/>
            <a:chExt cx="5730" cy="1684"/>
          </a:xfrm>
        </p:grpSpPr>
        <p:sp>
          <p:nvSpPr>
            <p:cNvPr id="72731" name="Line 46"/>
            <p:cNvSpPr>
              <a:spLocks noChangeShapeType="1"/>
            </p:cNvSpPr>
            <p:nvPr/>
          </p:nvSpPr>
          <p:spPr bwMode="auto">
            <a:xfrm>
              <a:off x="1977" y="2053"/>
              <a:ext cx="0" cy="41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32" name="Oval 41"/>
            <p:cNvSpPr>
              <a:spLocks noChangeArrowheads="1"/>
            </p:cNvSpPr>
            <p:nvPr/>
          </p:nvSpPr>
          <p:spPr bwMode="auto">
            <a:xfrm>
              <a:off x="1938" y="2424"/>
              <a:ext cx="78" cy="78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33" name="Rectangle 43"/>
            <p:cNvSpPr>
              <a:spLocks noChangeArrowheads="1"/>
            </p:cNvSpPr>
            <p:nvPr/>
          </p:nvSpPr>
          <p:spPr bwMode="auto">
            <a:xfrm>
              <a:off x="1876" y="1774"/>
              <a:ext cx="26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Symbol" pitchFamily="-110" charset="2"/>
                </a:rPr>
                <a:t>f</a:t>
              </a:r>
              <a:r>
                <a:rPr lang="en-US" sz="1800" baseline="-25000">
                  <a:latin typeface="Symbol" pitchFamily="-110" charset="2"/>
                </a:rPr>
                <a:t>2</a:t>
              </a:r>
              <a:endParaRPr sz="1800" baseline="-25000" noProof="1">
                <a:latin typeface="Symbol" pitchFamily="-110" charset="2"/>
              </a:endParaRPr>
            </a:p>
          </p:txBody>
        </p:sp>
        <p:sp>
          <p:nvSpPr>
            <p:cNvPr id="72734" name="Line 47"/>
            <p:cNvSpPr>
              <a:spLocks noChangeShapeType="1"/>
            </p:cNvSpPr>
            <p:nvPr/>
          </p:nvSpPr>
          <p:spPr bwMode="auto">
            <a:xfrm>
              <a:off x="2054" y="2469"/>
              <a:ext cx="140" cy="1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35" name="Rectangle 50"/>
            <p:cNvSpPr>
              <a:spLocks noChangeArrowheads="1"/>
            </p:cNvSpPr>
            <p:nvPr/>
          </p:nvSpPr>
          <p:spPr bwMode="auto">
            <a:xfrm>
              <a:off x="251" y="2848"/>
              <a:ext cx="5730" cy="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800" b="1" dirty="0">
                  <a:solidFill>
                    <a:srgbClr val="3333FF"/>
                  </a:solidFill>
                  <a:latin typeface="Symbol" pitchFamily="-110" charset="2"/>
                </a:rPr>
                <a:t>f</a:t>
              </a:r>
              <a:r>
                <a:rPr lang="en-US" sz="1800" b="1" baseline="-25000" dirty="0">
                  <a:solidFill>
                    <a:srgbClr val="3333FF"/>
                  </a:solidFill>
                  <a:latin typeface="Symbol" pitchFamily="-110" charset="2"/>
                </a:rPr>
                <a:t>2</a:t>
              </a:r>
              <a:r>
                <a:rPr lang="en-US" sz="1800" b="1" baseline="-25000" dirty="0">
                  <a:latin typeface="Symbol" pitchFamily="-110" charset="2"/>
                </a:rPr>
                <a:t>	</a:t>
              </a:r>
              <a:r>
                <a:rPr lang="en-US" sz="1600" dirty="0">
                  <a:latin typeface="Comic Sans MS" pitchFamily="-110" charset="0"/>
                </a:rPr>
                <a:t>- The particle is decelerated</a:t>
              </a:r>
            </a:p>
            <a:p>
              <a:pPr>
                <a:lnSpc>
                  <a:spcPct val="110000"/>
                </a:lnSpc>
              </a:pPr>
              <a:r>
                <a:rPr lang="en-US" sz="1600" dirty="0">
                  <a:latin typeface="Comic Sans MS" pitchFamily="-110" charset="0"/>
                </a:rPr>
                <a:t>	- decrease in energy - decrease in revolution frequency</a:t>
              </a:r>
            </a:p>
            <a:p>
              <a:pPr>
                <a:lnSpc>
                  <a:spcPct val="110000"/>
                </a:lnSpc>
              </a:pPr>
              <a:r>
                <a:rPr lang="en-US" sz="1600" dirty="0">
                  <a:latin typeface="Comic Sans MS" pitchFamily="-110" charset="0"/>
                </a:rPr>
                <a:t>	- The particle arrives later – tends </a:t>
              </a:r>
              <a:r>
                <a:rPr lang="en-US" sz="1600" dirty="0">
                  <a:solidFill>
                    <a:srgbClr val="3333FF"/>
                  </a:solidFill>
                  <a:latin typeface="Comic Sans MS" pitchFamily="-110" charset="0"/>
                </a:rPr>
                <a:t>toward </a:t>
              </a:r>
              <a:r>
                <a:rPr lang="en-US" sz="1800" b="1" dirty="0">
                  <a:solidFill>
                    <a:srgbClr val="3333FF"/>
                  </a:solidFill>
                  <a:latin typeface="Symbol" pitchFamily="-110" charset="2"/>
                </a:rPr>
                <a:t>f</a:t>
              </a:r>
              <a:r>
                <a:rPr lang="en-US" sz="1800" b="1" baseline="-25000" dirty="0">
                  <a:solidFill>
                    <a:srgbClr val="3333FF"/>
                  </a:solidFill>
                  <a:latin typeface="Symbol" pitchFamily="-110" charset="2"/>
                </a:rPr>
                <a:t>0</a:t>
              </a:r>
              <a:endParaRPr sz="1800" b="1" baseline="-25000" noProof="1">
                <a:solidFill>
                  <a:srgbClr val="3333FF"/>
                </a:solidFill>
                <a:latin typeface="Symbol" pitchFamily="-110" charset="2"/>
              </a:endParaRPr>
            </a:p>
          </p:txBody>
        </p:sp>
      </p:grpSp>
      <p:grpSp>
        <p:nvGrpSpPr>
          <p:cNvPr id="72709" name="Group 56"/>
          <p:cNvGrpSpPr>
            <a:grpSpLocks/>
          </p:cNvGrpSpPr>
          <p:nvPr/>
        </p:nvGrpSpPr>
        <p:grpSpPr bwMode="auto">
          <a:xfrm>
            <a:off x="552451" y="1756371"/>
            <a:ext cx="8396654" cy="3651250"/>
            <a:chOff x="377" y="538"/>
            <a:chExt cx="5730" cy="2300"/>
          </a:xfrm>
        </p:grpSpPr>
        <p:sp>
          <p:nvSpPr>
            <p:cNvPr id="72710" name="Rectangle 49"/>
            <p:cNvSpPr>
              <a:spLocks noChangeArrowheads="1"/>
            </p:cNvSpPr>
            <p:nvPr/>
          </p:nvSpPr>
          <p:spPr bwMode="auto">
            <a:xfrm>
              <a:off x="377" y="538"/>
              <a:ext cx="5730" cy="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554400">
                <a:lnSpc>
                  <a:spcPct val="110000"/>
                </a:lnSpc>
              </a:pPr>
              <a:r>
                <a:rPr lang="en-US" sz="1800" b="1" dirty="0" smtClean="0">
                  <a:solidFill>
                    <a:srgbClr val="3333FF"/>
                  </a:solidFill>
                  <a:latin typeface="Symbol" pitchFamily="-110" charset="2"/>
                </a:rPr>
                <a:t>F</a:t>
              </a:r>
              <a:r>
                <a:rPr lang="en-US" sz="1800" b="1" baseline="-25000" dirty="0" smtClean="0">
                  <a:solidFill>
                    <a:srgbClr val="3333FF"/>
                  </a:solidFill>
                  <a:latin typeface="Symbol" pitchFamily="-110" charset="2"/>
                </a:rPr>
                <a:t>1</a:t>
              </a:r>
              <a:r>
                <a:rPr lang="en-US" sz="1800" b="1" baseline="-25000" dirty="0">
                  <a:latin typeface="Symbol" pitchFamily="-110" charset="2"/>
                </a:rPr>
                <a:t>	</a:t>
              </a:r>
              <a:r>
                <a:rPr lang="en-US" sz="1600" dirty="0" smtClean="0">
                  <a:latin typeface="Comic Sans MS" pitchFamily="-110" charset="0"/>
                </a:rPr>
                <a:t>- </a:t>
              </a:r>
              <a:r>
                <a:rPr lang="en-US" sz="1600" dirty="0">
                  <a:latin typeface="Comic Sans MS" pitchFamily="-110" charset="0"/>
                </a:rPr>
                <a:t>The particle </a:t>
              </a:r>
              <a:r>
                <a:rPr lang="en-US" sz="1600" dirty="0" smtClean="0">
                  <a:solidFill>
                    <a:srgbClr val="FF0000"/>
                  </a:solidFill>
                  <a:latin typeface="Comic Sans MS" pitchFamily="-110" charset="0"/>
                </a:rPr>
                <a:t>B</a:t>
              </a:r>
              <a:r>
                <a:rPr lang="en-US" sz="1600" dirty="0" smtClean="0">
                  <a:latin typeface="Comic Sans MS" pitchFamily="-110" charset="0"/>
                </a:rPr>
                <a:t> is </a:t>
              </a:r>
              <a:r>
                <a:rPr lang="en-US" sz="1600" dirty="0">
                  <a:latin typeface="Comic Sans MS" pitchFamily="-110" charset="0"/>
                </a:rPr>
                <a:t>accelerated</a:t>
              </a:r>
            </a:p>
            <a:p>
              <a:pPr defTabSz="554400">
                <a:lnSpc>
                  <a:spcPct val="110000"/>
                </a:lnSpc>
              </a:pPr>
              <a:r>
                <a:rPr lang="en-US" sz="1600" dirty="0">
                  <a:latin typeface="Comic Sans MS" pitchFamily="-110" charset="0"/>
                </a:rPr>
                <a:t>	</a:t>
              </a:r>
              <a:r>
                <a:rPr lang="en-US" sz="1600" dirty="0" smtClean="0">
                  <a:latin typeface="Comic Sans MS" pitchFamily="-110" charset="0"/>
                </a:rPr>
                <a:t>- </a:t>
              </a:r>
              <a:r>
                <a:rPr lang="en-US" sz="1600" dirty="0">
                  <a:latin typeface="Comic Sans MS" pitchFamily="-110" charset="0"/>
                </a:rPr>
                <a:t>Below transition, an energy increase means an increase in revolution frequency</a:t>
              </a:r>
            </a:p>
            <a:p>
              <a:pPr defTabSz="554400">
                <a:lnSpc>
                  <a:spcPct val="110000"/>
                </a:lnSpc>
              </a:pPr>
              <a:r>
                <a:rPr lang="en-US" sz="1600" dirty="0">
                  <a:latin typeface="Comic Sans MS" pitchFamily="-110" charset="0"/>
                </a:rPr>
                <a:t>	- The particle arrives earlier – tends </a:t>
              </a:r>
              <a:r>
                <a:rPr lang="en-US" sz="1600" dirty="0">
                  <a:solidFill>
                    <a:srgbClr val="3333FF"/>
                  </a:solidFill>
                  <a:latin typeface="Comic Sans MS" pitchFamily="-110" charset="0"/>
                </a:rPr>
                <a:t>toward </a:t>
              </a:r>
              <a:r>
                <a:rPr lang="en-US" sz="1800" b="1" dirty="0">
                  <a:solidFill>
                    <a:srgbClr val="3333FF"/>
                  </a:solidFill>
                  <a:latin typeface="Symbol" pitchFamily="-110" charset="2"/>
                </a:rPr>
                <a:t>f</a:t>
              </a:r>
              <a:r>
                <a:rPr lang="en-US" sz="1800" b="1" baseline="-25000" dirty="0">
                  <a:solidFill>
                    <a:srgbClr val="3333FF"/>
                  </a:solidFill>
                  <a:latin typeface="Symbol" pitchFamily="-110" charset="2"/>
                </a:rPr>
                <a:t>0</a:t>
              </a:r>
              <a:endParaRPr lang="en-US" sz="1600" dirty="0">
                <a:solidFill>
                  <a:srgbClr val="3333FF"/>
                </a:solidFill>
                <a:latin typeface="Comic Sans MS" pitchFamily="-110" charset="0"/>
              </a:endParaRPr>
            </a:p>
            <a:p>
              <a:r>
                <a:rPr lang="en-US" sz="1600" dirty="0">
                  <a:latin typeface="Comic Sans MS" pitchFamily="-110" charset="0"/>
                </a:rPr>
                <a:t>	</a:t>
              </a:r>
              <a:endParaRPr sz="1800" b="1" baseline="-25000" noProof="1">
                <a:latin typeface="Symbol" pitchFamily="-110" charset="2"/>
              </a:endParaRPr>
            </a:p>
            <a:p>
              <a:endParaRPr sz="1800" b="1" baseline="-25000" noProof="1">
                <a:latin typeface="Symbol" pitchFamily="-110" charset="2"/>
              </a:endParaRPr>
            </a:p>
          </p:txBody>
        </p:sp>
        <p:grpSp>
          <p:nvGrpSpPr>
            <p:cNvPr id="72712" name="Group 54"/>
            <p:cNvGrpSpPr>
              <a:grpSpLocks/>
            </p:cNvGrpSpPr>
            <p:nvPr/>
          </p:nvGrpSpPr>
          <p:grpSpPr bwMode="auto">
            <a:xfrm>
              <a:off x="1325" y="1118"/>
              <a:ext cx="3804" cy="1720"/>
              <a:chOff x="1325" y="1118"/>
              <a:chExt cx="3804" cy="1720"/>
            </a:xfrm>
          </p:grpSpPr>
          <p:sp>
            <p:nvSpPr>
              <p:cNvPr id="72714" name="Line 3"/>
              <p:cNvSpPr>
                <a:spLocks noChangeShapeType="1"/>
              </p:cNvSpPr>
              <p:nvPr/>
            </p:nvSpPr>
            <p:spPr bwMode="auto">
              <a:xfrm>
                <a:off x="2872" y="1118"/>
                <a:ext cx="0" cy="172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72715" name="Group 4"/>
              <p:cNvGrpSpPr>
                <a:grpSpLocks/>
              </p:cNvGrpSpPr>
              <p:nvPr/>
            </p:nvGrpSpPr>
            <p:grpSpPr bwMode="auto">
              <a:xfrm>
                <a:off x="1750" y="1461"/>
                <a:ext cx="2233" cy="1182"/>
                <a:chOff x="450" y="2259"/>
                <a:chExt cx="1782" cy="1137"/>
              </a:xfrm>
            </p:grpSpPr>
            <p:grpSp>
              <p:nvGrpSpPr>
                <p:cNvPr id="72725" name="Group 5"/>
                <p:cNvGrpSpPr>
                  <a:grpSpLocks/>
                </p:cNvGrpSpPr>
                <p:nvPr/>
              </p:nvGrpSpPr>
              <p:grpSpPr bwMode="auto">
                <a:xfrm>
                  <a:off x="1341" y="2259"/>
                  <a:ext cx="891" cy="569"/>
                  <a:chOff x="1392" y="2256"/>
                  <a:chExt cx="891" cy="569"/>
                </a:xfrm>
              </p:grpSpPr>
              <p:sp>
                <p:nvSpPr>
                  <p:cNvPr id="72729" name="Freeform 6"/>
                  <p:cNvSpPr>
                    <a:spLocks/>
                  </p:cNvSpPr>
                  <p:nvPr/>
                </p:nvSpPr>
                <p:spPr bwMode="auto">
                  <a:xfrm flipV="1">
                    <a:off x="1392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2730" name="Freeform 7"/>
                  <p:cNvSpPr>
                    <a:spLocks/>
                  </p:cNvSpPr>
                  <p:nvPr/>
                </p:nvSpPr>
                <p:spPr bwMode="auto">
                  <a:xfrm flipH="1" flipV="1">
                    <a:off x="1824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2726" name="Group 8"/>
                <p:cNvGrpSpPr>
                  <a:grpSpLocks/>
                </p:cNvGrpSpPr>
                <p:nvPr/>
              </p:nvGrpSpPr>
              <p:grpSpPr bwMode="auto">
                <a:xfrm>
                  <a:off x="450" y="2827"/>
                  <a:ext cx="891" cy="569"/>
                  <a:chOff x="480" y="2832"/>
                  <a:chExt cx="891" cy="569"/>
                </a:xfrm>
              </p:grpSpPr>
              <p:sp>
                <p:nvSpPr>
                  <p:cNvPr id="72727" name="Freeform 9"/>
                  <p:cNvSpPr>
                    <a:spLocks/>
                  </p:cNvSpPr>
                  <p:nvPr/>
                </p:nvSpPr>
                <p:spPr bwMode="auto">
                  <a:xfrm>
                    <a:off x="480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2728" name="Freeform 10"/>
                  <p:cNvSpPr>
                    <a:spLocks/>
                  </p:cNvSpPr>
                  <p:nvPr/>
                </p:nvSpPr>
                <p:spPr bwMode="auto">
                  <a:xfrm flipH="1">
                    <a:off x="912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2716" name="Line 11"/>
              <p:cNvSpPr>
                <a:spLocks noChangeShapeType="1"/>
              </p:cNvSpPr>
              <p:nvPr/>
            </p:nvSpPr>
            <p:spPr bwMode="auto">
              <a:xfrm>
                <a:off x="1325" y="2053"/>
                <a:ext cx="305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17" name="Freeform 12"/>
              <p:cNvSpPr>
                <a:spLocks/>
              </p:cNvSpPr>
              <p:nvPr/>
            </p:nvSpPr>
            <p:spPr bwMode="auto">
              <a:xfrm>
                <a:off x="3983" y="2053"/>
                <a:ext cx="229" cy="416"/>
              </a:xfrm>
              <a:custGeom>
                <a:avLst/>
                <a:gdLst>
                  <a:gd name="T0" fmla="*/ 0 w 126"/>
                  <a:gd name="T1" fmla="*/ 0 h 326"/>
                  <a:gd name="T2" fmla="*/ 62 w 126"/>
                  <a:gd name="T3" fmla="*/ 180 h 326"/>
                  <a:gd name="T4" fmla="*/ 126 w 126"/>
                  <a:gd name="T5" fmla="*/ 326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0" y="0"/>
                    </a:moveTo>
                    <a:cubicBezTo>
                      <a:pt x="10" y="29"/>
                      <a:pt x="41" y="126"/>
                      <a:pt x="62" y="180"/>
                    </a:cubicBezTo>
                    <a:cubicBezTo>
                      <a:pt x="84" y="235"/>
                      <a:pt x="115" y="302"/>
                      <a:pt x="126" y="32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18" name="Freeform 13"/>
              <p:cNvSpPr>
                <a:spLocks/>
              </p:cNvSpPr>
              <p:nvPr/>
            </p:nvSpPr>
            <p:spPr bwMode="auto">
              <a:xfrm>
                <a:off x="1523" y="1635"/>
                <a:ext cx="229" cy="418"/>
              </a:xfrm>
              <a:custGeom>
                <a:avLst/>
                <a:gdLst>
                  <a:gd name="T0" fmla="*/ 126 w 126"/>
                  <a:gd name="T1" fmla="*/ 326 h 326"/>
                  <a:gd name="T2" fmla="*/ 64 w 126"/>
                  <a:gd name="T3" fmla="*/ 146 h 326"/>
                  <a:gd name="T4" fmla="*/ 0 w 126"/>
                  <a:gd name="T5" fmla="*/ 0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126" y="326"/>
                    </a:moveTo>
                    <a:cubicBezTo>
                      <a:pt x="116" y="297"/>
                      <a:pt x="85" y="200"/>
                      <a:pt x="64" y="146"/>
                    </a:cubicBezTo>
                    <a:cubicBezTo>
                      <a:pt x="42" y="91"/>
                      <a:pt x="11" y="2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19" name="Line 14"/>
              <p:cNvSpPr>
                <a:spLocks noChangeShapeType="1"/>
              </p:cNvSpPr>
              <p:nvPr/>
            </p:nvSpPr>
            <p:spPr bwMode="auto">
              <a:xfrm>
                <a:off x="3183" y="1591"/>
                <a:ext cx="0" cy="45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lg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20" name="Rectangle 15"/>
              <p:cNvSpPr>
                <a:spLocks noChangeArrowheads="1"/>
              </p:cNvSpPr>
              <p:nvPr/>
            </p:nvSpPr>
            <p:spPr bwMode="auto">
              <a:xfrm>
                <a:off x="3116" y="2068"/>
                <a:ext cx="26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latin typeface="Symbol" pitchFamily="-110" charset="2"/>
                  </a:rPr>
                  <a:t>f</a:t>
                </a:r>
                <a:r>
                  <a:rPr lang="en-US" sz="1800" baseline="-25000">
                    <a:latin typeface="Symbol" pitchFamily="-110" charset="2"/>
                  </a:rPr>
                  <a:t>1</a:t>
                </a:r>
                <a:endParaRPr sz="1800" baseline="-25000" noProof="1">
                  <a:latin typeface="Symbol" pitchFamily="-110" charset="2"/>
                </a:endParaRPr>
              </a:p>
            </p:txBody>
          </p:sp>
          <p:sp>
            <p:nvSpPr>
              <p:cNvPr id="72721" name="Oval 16"/>
              <p:cNvSpPr>
                <a:spLocks noChangeArrowheads="1"/>
              </p:cNvSpPr>
              <p:nvPr/>
            </p:nvSpPr>
            <p:spPr bwMode="auto">
              <a:xfrm>
                <a:off x="2833" y="2014"/>
                <a:ext cx="78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22" name="Oval 17"/>
              <p:cNvSpPr>
                <a:spLocks noChangeArrowheads="1"/>
              </p:cNvSpPr>
              <p:nvPr/>
            </p:nvSpPr>
            <p:spPr bwMode="auto">
              <a:xfrm>
                <a:off x="3144" y="1514"/>
                <a:ext cx="77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23" name="Rectangle 18"/>
              <p:cNvSpPr>
                <a:spLocks noChangeArrowheads="1"/>
              </p:cNvSpPr>
              <p:nvPr/>
            </p:nvSpPr>
            <p:spPr bwMode="auto">
              <a:xfrm>
                <a:off x="2637" y="1836"/>
                <a:ext cx="27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latin typeface="Symbol" pitchFamily="-110" charset="2"/>
                  </a:rPr>
                  <a:t>f</a:t>
                </a:r>
                <a:r>
                  <a:rPr lang="en-US" sz="1800" baseline="-25000">
                    <a:latin typeface="Symbol" pitchFamily="-110" charset="2"/>
                  </a:rPr>
                  <a:t>0</a:t>
                </a:r>
                <a:endParaRPr sz="1800" baseline="-25000" noProof="1">
                  <a:latin typeface="Symbol" pitchFamily="-110" charset="2"/>
                </a:endParaRPr>
              </a:p>
            </p:txBody>
          </p:sp>
          <p:graphicFrame>
            <p:nvGraphicFramePr>
              <p:cNvPr id="72706" name="Object 2"/>
              <p:cNvGraphicFramePr>
                <a:graphicFrameLocks noChangeAspect="1"/>
              </p:cNvGraphicFramePr>
              <p:nvPr/>
            </p:nvGraphicFramePr>
            <p:xfrm>
              <a:off x="2503" y="1118"/>
              <a:ext cx="270" cy="2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7158" name="Equation" r:id="rId3" imgW="241200" imgH="215640" progId="Equation.3">
                      <p:embed/>
                    </p:oleObj>
                  </mc:Choice>
                  <mc:Fallback>
                    <p:oleObj name="Equation" r:id="rId3" imgW="24120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03" y="1118"/>
                            <a:ext cx="270" cy="24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2707" name="Object 3"/>
              <p:cNvGraphicFramePr>
                <a:graphicFrameLocks noChangeAspect="1"/>
              </p:cNvGraphicFramePr>
              <p:nvPr/>
            </p:nvGraphicFramePr>
            <p:xfrm>
              <a:off x="4477" y="1947"/>
              <a:ext cx="652" cy="2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7159" name="Equation" r:id="rId5" imgW="583920" imgH="215640" progId="Equation.3">
                      <p:embed/>
                    </p:oleObj>
                  </mc:Choice>
                  <mc:Fallback>
                    <p:oleObj name="Equation" r:id="rId5" imgW="58392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77" y="1947"/>
                            <a:ext cx="652" cy="24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2724" name="Line 21"/>
              <p:cNvSpPr>
                <a:spLocks noChangeShapeType="1"/>
              </p:cNvSpPr>
              <p:nvPr/>
            </p:nvSpPr>
            <p:spPr bwMode="auto">
              <a:xfrm flipH="1">
                <a:off x="3013" y="1666"/>
                <a:ext cx="131" cy="2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2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 smtClean="0"/>
              <a:t>Dynamics: Synchrotron oscillations</a:t>
            </a:r>
            <a:endParaRPr lang="fr-FR" dirty="0"/>
          </a:p>
        </p:txBody>
      </p:sp>
      <p:sp>
        <p:nvSpPr>
          <p:cNvPr id="33" name="Rectangle 28"/>
          <p:cNvSpPr>
            <a:spLocks noChangeArrowheads="1"/>
          </p:cNvSpPr>
          <p:nvPr/>
        </p:nvSpPr>
        <p:spPr bwMode="auto">
          <a:xfrm>
            <a:off x="395536" y="969045"/>
            <a:ext cx="512005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omic Sans MS" pitchFamily="-110" charset="0"/>
              </a:rPr>
              <a:t>Simple case (no </a:t>
            </a:r>
            <a:r>
              <a:rPr lang="en-US" sz="1600" dirty="0" err="1">
                <a:latin typeface="Comic Sans MS" pitchFamily="-110" charset="0"/>
              </a:rPr>
              <a:t>accel</a:t>
            </a:r>
            <a:r>
              <a:rPr lang="en-US" sz="1600" dirty="0">
                <a:latin typeface="Comic Sans MS" pitchFamily="-110" charset="0"/>
              </a:rPr>
              <a:t>.): </a:t>
            </a:r>
            <a:r>
              <a:rPr lang="en-US" sz="1600" i="1" dirty="0">
                <a:solidFill>
                  <a:srgbClr val="3333FF"/>
                </a:solidFill>
                <a:latin typeface="Comic Sans MS" pitchFamily="-110" charset="0"/>
              </a:rPr>
              <a:t>B</a:t>
            </a:r>
            <a:r>
              <a:rPr lang="en-US" sz="1600" dirty="0">
                <a:solidFill>
                  <a:srgbClr val="3333FF"/>
                </a:solidFill>
                <a:latin typeface="Comic Sans MS" pitchFamily="-110" charset="0"/>
              </a:rPr>
              <a:t> = const</a:t>
            </a:r>
            <a:r>
              <a:rPr lang="en-US" sz="1600" dirty="0" smtClean="0">
                <a:solidFill>
                  <a:srgbClr val="3333FF"/>
                </a:solidFill>
                <a:latin typeface="Comic Sans MS" pitchFamily="-110" charset="0"/>
              </a:rPr>
              <a:t>.</a:t>
            </a:r>
            <a:r>
              <a:rPr lang="en-US" sz="1600" dirty="0" smtClean="0">
                <a:latin typeface="Comic Sans MS" pitchFamily="-110" charset="0"/>
              </a:rPr>
              <a:t>, below transition </a:t>
            </a:r>
            <a:endParaRPr sz="1600" noProof="1">
              <a:latin typeface="Comic Sans MS" pitchFamily="-110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340768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itchFamily="-110" charset="0"/>
              </a:rPr>
              <a:t>The </a:t>
            </a:r>
            <a:r>
              <a:rPr lang="en-US" sz="1600" dirty="0">
                <a:latin typeface="Comic Sans MS" pitchFamily="-110" charset="0"/>
              </a:rPr>
              <a:t>phase of the synchronous particle must therefore be </a:t>
            </a:r>
            <a:r>
              <a:rPr lang="en-US" sz="1800" b="1" dirty="0">
                <a:solidFill>
                  <a:srgbClr val="3333FF"/>
                </a:solidFill>
                <a:latin typeface="Symbol" pitchFamily="-110" charset="2"/>
              </a:rPr>
              <a:t>f</a:t>
            </a:r>
            <a:r>
              <a:rPr lang="en-US" sz="1800" b="1" baseline="-25000" dirty="0">
                <a:solidFill>
                  <a:srgbClr val="3333FF"/>
                </a:solidFill>
                <a:latin typeface="Symbol" pitchFamily="-110" charset="2"/>
              </a:rPr>
              <a:t>0</a:t>
            </a:r>
            <a:r>
              <a:rPr lang="en-US" sz="1600" dirty="0">
                <a:solidFill>
                  <a:srgbClr val="3333FF"/>
                </a:solidFill>
                <a:latin typeface="Comic Sans MS" pitchFamily="-110" charset="0"/>
              </a:rPr>
              <a:t> = </a:t>
            </a:r>
            <a:r>
              <a:rPr lang="en-US" sz="1600" dirty="0" smtClean="0">
                <a:solidFill>
                  <a:srgbClr val="3333FF"/>
                </a:solidFill>
                <a:latin typeface="Comic Sans MS" pitchFamily="-110" charset="0"/>
              </a:rPr>
              <a:t>0</a:t>
            </a:r>
            <a:r>
              <a:rPr lang="en-US" sz="1600" dirty="0" smtClean="0">
                <a:latin typeface="Comic Sans MS" pitchFamily="-110" charset="0"/>
              </a:rPr>
              <a:t>.</a:t>
            </a:r>
            <a:endParaRPr lang="en-US" sz="1600" dirty="0">
              <a:latin typeface="Comic Sans MS" pitchFamily="-110" charset="0"/>
            </a:endParaRPr>
          </a:p>
        </p:txBody>
      </p:sp>
      <p:sp>
        <p:nvSpPr>
          <p:cNvPr id="35" name="Text Box 18"/>
          <p:cNvSpPr txBox="1">
            <a:spLocks noChangeArrowheads="1"/>
          </p:cNvSpPr>
          <p:nvPr/>
        </p:nvSpPr>
        <p:spPr bwMode="auto">
          <a:xfrm>
            <a:off x="4427984" y="2924944"/>
            <a:ext cx="3557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rgbClr val="FF0000"/>
                </a:solidFill>
              </a:rPr>
              <a:t>B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5508104" y="908720"/>
                <a:ext cx="93320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𝛾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&lt;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908720"/>
                <a:ext cx="933204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6536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905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3482485" y="4245937"/>
            <a:ext cx="2540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dirty="0"/>
              <a:t>1</a:t>
            </a:r>
            <a:r>
              <a:rPr lang="en-US" sz="2000" baseline="30000" dirty="0"/>
              <a:t>st</a:t>
            </a:r>
            <a:r>
              <a:rPr lang="en-US" sz="2000" dirty="0"/>
              <a:t> revolution period</a:t>
            </a:r>
          </a:p>
        </p:txBody>
      </p:sp>
      <p:sp>
        <p:nvSpPr>
          <p:cNvPr id="16389" name="Line 6"/>
          <p:cNvSpPr>
            <a:spLocks noChangeShapeType="1"/>
          </p:cNvSpPr>
          <p:nvPr/>
        </p:nvSpPr>
        <p:spPr bwMode="auto">
          <a:xfrm>
            <a:off x="2655888" y="3113088"/>
            <a:ext cx="403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 flipV="1">
            <a:off x="4484688" y="2198688"/>
            <a:ext cx="0" cy="1752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4027488" y="2125663"/>
            <a:ext cx="355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/>
              <a:t>V</a:t>
            </a:r>
            <a:endParaRPr lang="en-US"/>
          </a:p>
        </p:txBody>
      </p:sp>
      <p:sp>
        <p:nvSpPr>
          <p:cNvPr id="16392" name="Text Box 9"/>
          <p:cNvSpPr txBox="1">
            <a:spLocks noChangeArrowheads="1"/>
          </p:cNvSpPr>
          <p:nvPr/>
        </p:nvSpPr>
        <p:spPr bwMode="auto">
          <a:xfrm>
            <a:off x="6313488" y="3268663"/>
            <a:ext cx="7127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/>
              <a:t>time</a:t>
            </a:r>
            <a:endParaRPr lang="en-US"/>
          </a:p>
        </p:txBody>
      </p:sp>
      <p:sp>
        <p:nvSpPr>
          <p:cNvPr id="16393" name="Line 10"/>
          <p:cNvSpPr>
            <a:spLocks noChangeShapeType="1"/>
          </p:cNvSpPr>
          <p:nvPr/>
        </p:nvSpPr>
        <p:spPr bwMode="auto">
          <a:xfrm>
            <a:off x="2808288" y="2732088"/>
            <a:ext cx="0" cy="1524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Line 11"/>
          <p:cNvSpPr>
            <a:spLocks noChangeShapeType="1"/>
          </p:cNvSpPr>
          <p:nvPr/>
        </p:nvSpPr>
        <p:spPr bwMode="auto">
          <a:xfrm>
            <a:off x="6161088" y="2808288"/>
            <a:ext cx="0" cy="1524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5" name="Line 12"/>
          <p:cNvSpPr>
            <a:spLocks noChangeShapeType="1"/>
          </p:cNvSpPr>
          <p:nvPr/>
        </p:nvSpPr>
        <p:spPr bwMode="auto">
          <a:xfrm>
            <a:off x="2808288" y="4179888"/>
            <a:ext cx="335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6" name="Freeform 13"/>
          <p:cNvSpPr>
            <a:spLocks/>
          </p:cNvSpPr>
          <p:nvPr/>
        </p:nvSpPr>
        <p:spPr bwMode="auto">
          <a:xfrm>
            <a:off x="2808288" y="2351088"/>
            <a:ext cx="3352800" cy="1524000"/>
          </a:xfrm>
          <a:custGeom>
            <a:avLst/>
            <a:gdLst>
              <a:gd name="T0" fmla="*/ 0 w 2112"/>
              <a:gd name="T1" fmla="*/ 2147483647 h 960"/>
              <a:gd name="T2" fmla="*/ 2147483647 w 2112"/>
              <a:gd name="T3" fmla="*/ 2147483647 h 960"/>
              <a:gd name="T4" fmla="*/ 2147483647 w 2112"/>
              <a:gd name="T5" fmla="*/ 2147483647 h 960"/>
              <a:gd name="T6" fmla="*/ 2147483647 w 2112"/>
              <a:gd name="T7" fmla="*/ 0 h 960"/>
              <a:gd name="T8" fmla="*/ 2147483647 w 2112"/>
              <a:gd name="T9" fmla="*/ 2147483647 h 9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12"/>
              <a:gd name="T16" fmla="*/ 0 h 960"/>
              <a:gd name="T17" fmla="*/ 2112 w 2112"/>
              <a:gd name="T18" fmla="*/ 960 h 9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12" h="960">
                <a:moveTo>
                  <a:pt x="0" y="480"/>
                </a:moveTo>
                <a:cubicBezTo>
                  <a:pt x="176" y="720"/>
                  <a:pt x="352" y="960"/>
                  <a:pt x="528" y="960"/>
                </a:cubicBezTo>
                <a:cubicBezTo>
                  <a:pt x="704" y="960"/>
                  <a:pt x="880" y="640"/>
                  <a:pt x="1056" y="480"/>
                </a:cubicBezTo>
                <a:cubicBezTo>
                  <a:pt x="1232" y="320"/>
                  <a:pt x="1408" y="0"/>
                  <a:pt x="1584" y="0"/>
                </a:cubicBezTo>
                <a:cubicBezTo>
                  <a:pt x="1760" y="0"/>
                  <a:pt x="2024" y="400"/>
                  <a:pt x="2112" y="480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7" name="Oval 14"/>
          <p:cNvSpPr>
            <a:spLocks noChangeArrowheads="1"/>
          </p:cNvSpPr>
          <p:nvPr/>
        </p:nvSpPr>
        <p:spPr bwMode="auto">
          <a:xfrm>
            <a:off x="4408488" y="3036888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9" name="Text Box 16"/>
          <p:cNvSpPr txBox="1">
            <a:spLocks noChangeArrowheads="1"/>
          </p:cNvSpPr>
          <p:nvPr/>
        </p:nvSpPr>
        <p:spPr bwMode="auto">
          <a:xfrm>
            <a:off x="3189288" y="2201863"/>
            <a:ext cx="369887" cy="3968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/>
              <a:t>A</a:t>
            </a:r>
            <a:endParaRPr lang="en-US"/>
          </a:p>
        </p:txBody>
      </p:sp>
      <p:sp>
        <p:nvSpPr>
          <p:cNvPr id="16400" name="Line 17"/>
          <p:cNvSpPr>
            <a:spLocks noChangeShapeType="1"/>
          </p:cNvSpPr>
          <p:nvPr/>
        </p:nvSpPr>
        <p:spPr bwMode="auto">
          <a:xfrm>
            <a:off x="3494088" y="2503488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01" name="Text Box 18"/>
          <p:cNvSpPr txBox="1">
            <a:spLocks noChangeArrowheads="1"/>
          </p:cNvSpPr>
          <p:nvPr/>
        </p:nvSpPr>
        <p:spPr bwMode="auto">
          <a:xfrm>
            <a:off x="5322888" y="3421063"/>
            <a:ext cx="3444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D52946"/>
                </a:solidFill>
              </a:rPr>
              <a:t>B</a:t>
            </a:r>
            <a:endParaRPr lang="en-US">
              <a:solidFill>
                <a:srgbClr val="D52946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895850" y="2509838"/>
            <a:ext cx="561975" cy="946150"/>
            <a:chOff x="4895850" y="2509838"/>
            <a:chExt cx="561975" cy="946150"/>
          </a:xfrm>
        </p:grpSpPr>
        <p:sp>
          <p:nvSpPr>
            <p:cNvPr id="16398" name="Oval 15"/>
            <p:cNvSpPr>
              <a:spLocks noChangeArrowheads="1"/>
            </p:cNvSpPr>
            <p:nvPr/>
          </p:nvSpPr>
          <p:spPr bwMode="auto">
            <a:xfrm>
              <a:off x="4895850" y="2509838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16402" name="Line 19"/>
            <p:cNvSpPr>
              <a:spLocks noChangeShapeType="1"/>
            </p:cNvSpPr>
            <p:nvPr/>
          </p:nvSpPr>
          <p:spPr bwMode="auto">
            <a:xfrm flipH="1" flipV="1">
              <a:off x="5037138" y="2722563"/>
              <a:ext cx="420687" cy="7334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 smtClean="0"/>
              <a:t>Synchrotron oscillations</a:t>
            </a:r>
            <a:endParaRPr lang="fr-FR" dirty="0"/>
          </a:p>
        </p:txBody>
      </p:sp>
      <p:grpSp>
        <p:nvGrpSpPr>
          <p:cNvPr id="19" name="Group 18"/>
          <p:cNvGrpSpPr/>
          <p:nvPr/>
        </p:nvGrpSpPr>
        <p:grpSpPr>
          <a:xfrm>
            <a:off x="3186981" y="2717800"/>
            <a:ext cx="2897187" cy="1935336"/>
            <a:chOff x="3186981" y="2717800"/>
            <a:chExt cx="2897187" cy="1935336"/>
          </a:xfrm>
        </p:grpSpPr>
        <p:sp>
          <p:nvSpPr>
            <p:cNvPr id="21" name="Text Box 3"/>
            <p:cNvSpPr txBox="1">
              <a:spLocks noChangeArrowheads="1"/>
            </p:cNvSpPr>
            <p:nvPr/>
          </p:nvSpPr>
          <p:spPr bwMode="auto">
            <a:xfrm>
              <a:off x="3186981" y="4253086"/>
              <a:ext cx="2897187" cy="400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100</a:t>
              </a:r>
              <a:r>
                <a:rPr lang="en-US" sz="2000" baseline="30000" dirty="0"/>
                <a:t>th</a:t>
              </a:r>
              <a:r>
                <a:rPr lang="en-US" sz="2000" dirty="0"/>
                <a:t> revolution period</a:t>
              </a:r>
            </a:p>
          </p:txBody>
        </p:sp>
        <p:sp>
          <p:nvSpPr>
            <p:cNvPr id="22" name="Oval 13"/>
            <p:cNvSpPr>
              <a:spLocks noChangeArrowheads="1"/>
            </p:cNvSpPr>
            <p:nvPr/>
          </p:nvSpPr>
          <p:spPr bwMode="auto">
            <a:xfrm>
              <a:off x="4697413" y="2717800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 flipH="1" flipV="1">
              <a:off x="4878388" y="2921000"/>
              <a:ext cx="579437" cy="5349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183198" y="3027363"/>
            <a:ext cx="2938462" cy="1625773"/>
            <a:chOff x="3183198" y="3027363"/>
            <a:chExt cx="2938462" cy="1625773"/>
          </a:xfrm>
        </p:grpSpPr>
        <p:sp>
          <p:nvSpPr>
            <p:cNvPr id="25" name="Text Box 3"/>
            <p:cNvSpPr txBox="1">
              <a:spLocks noChangeArrowheads="1"/>
            </p:cNvSpPr>
            <p:nvPr/>
          </p:nvSpPr>
          <p:spPr bwMode="auto">
            <a:xfrm>
              <a:off x="3183198" y="4253086"/>
              <a:ext cx="2938462" cy="4000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200</a:t>
              </a:r>
              <a:r>
                <a:rPr lang="en-US" sz="2000" baseline="30000" dirty="0"/>
                <a:t>th</a:t>
              </a:r>
              <a:r>
                <a:rPr lang="en-US" sz="2000" dirty="0"/>
                <a:t> revolution period</a:t>
              </a:r>
            </a:p>
          </p:txBody>
        </p:sp>
        <p:sp>
          <p:nvSpPr>
            <p:cNvPr id="26" name="Oval 13"/>
            <p:cNvSpPr>
              <a:spLocks noChangeArrowheads="1"/>
            </p:cNvSpPr>
            <p:nvPr/>
          </p:nvSpPr>
          <p:spPr bwMode="auto">
            <a:xfrm>
              <a:off x="4438650" y="3027363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27" name="Line 17"/>
            <p:cNvSpPr>
              <a:spLocks noChangeShapeType="1"/>
            </p:cNvSpPr>
            <p:nvPr/>
          </p:nvSpPr>
          <p:spPr bwMode="auto">
            <a:xfrm flipH="1" flipV="1">
              <a:off x="4640263" y="3159125"/>
              <a:ext cx="727075" cy="4048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183198" y="3333750"/>
            <a:ext cx="2722754" cy="1319446"/>
            <a:chOff x="3183198" y="3333750"/>
            <a:chExt cx="2722754" cy="1319446"/>
          </a:xfrm>
        </p:grpSpPr>
        <p:sp>
          <p:nvSpPr>
            <p:cNvPr id="29" name="Text Box 3"/>
            <p:cNvSpPr txBox="1">
              <a:spLocks noChangeArrowheads="1"/>
            </p:cNvSpPr>
            <p:nvPr/>
          </p:nvSpPr>
          <p:spPr bwMode="auto">
            <a:xfrm>
              <a:off x="3183198" y="4253086"/>
              <a:ext cx="2722754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3</a:t>
              </a:r>
              <a:r>
                <a:rPr lang="en-US" sz="2000" dirty="0" smtClean="0"/>
                <a:t>00</a:t>
              </a:r>
              <a:r>
                <a:rPr lang="en-US" sz="2000" baseline="30000" dirty="0" smtClean="0"/>
                <a:t>th</a:t>
              </a:r>
              <a:r>
                <a:rPr lang="en-US" sz="2000" dirty="0" smtClean="0"/>
                <a:t> </a:t>
              </a:r>
              <a:r>
                <a:rPr lang="en-US" sz="2000" dirty="0"/>
                <a:t>revolution period</a:t>
              </a:r>
            </a:p>
          </p:txBody>
        </p:sp>
        <p:sp>
          <p:nvSpPr>
            <p:cNvPr id="30" name="Oval 13"/>
            <p:cNvSpPr>
              <a:spLocks noChangeArrowheads="1"/>
            </p:cNvSpPr>
            <p:nvPr/>
          </p:nvSpPr>
          <p:spPr bwMode="auto">
            <a:xfrm>
              <a:off x="4160838" y="3333750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31" name="Line 17"/>
            <p:cNvSpPr>
              <a:spLocks noChangeShapeType="1"/>
            </p:cNvSpPr>
            <p:nvPr/>
          </p:nvSpPr>
          <p:spPr bwMode="auto">
            <a:xfrm flipH="1" flipV="1">
              <a:off x="4381500" y="3459161"/>
              <a:ext cx="910580" cy="1138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183198" y="3645024"/>
            <a:ext cx="2722754" cy="1008172"/>
            <a:chOff x="3183198" y="3645024"/>
            <a:chExt cx="2722754" cy="1008172"/>
          </a:xfrm>
        </p:grpSpPr>
        <p:sp>
          <p:nvSpPr>
            <p:cNvPr id="33" name="Text Box 3"/>
            <p:cNvSpPr txBox="1">
              <a:spLocks noChangeArrowheads="1"/>
            </p:cNvSpPr>
            <p:nvPr/>
          </p:nvSpPr>
          <p:spPr bwMode="auto">
            <a:xfrm>
              <a:off x="3183198" y="4253086"/>
              <a:ext cx="2722754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4</a:t>
              </a:r>
              <a:r>
                <a:rPr lang="en-US" sz="2000" dirty="0" smtClean="0"/>
                <a:t>00</a:t>
              </a:r>
              <a:r>
                <a:rPr lang="en-US" sz="2000" baseline="30000" dirty="0" smtClean="0"/>
                <a:t>th</a:t>
              </a:r>
              <a:r>
                <a:rPr lang="en-US" sz="2000" dirty="0" smtClean="0"/>
                <a:t> </a:t>
              </a:r>
              <a:r>
                <a:rPr lang="en-US" sz="2000" dirty="0"/>
                <a:t>revolution period</a:t>
              </a:r>
            </a:p>
          </p:txBody>
        </p:sp>
        <p:sp>
          <p:nvSpPr>
            <p:cNvPr id="34" name="Oval 13"/>
            <p:cNvSpPr>
              <a:spLocks noChangeArrowheads="1"/>
            </p:cNvSpPr>
            <p:nvPr/>
          </p:nvSpPr>
          <p:spPr bwMode="auto">
            <a:xfrm>
              <a:off x="3852863" y="3652838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35" name="Line 17"/>
            <p:cNvSpPr>
              <a:spLocks noChangeShapeType="1"/>
            </p:cNvSpPr>
            <p:nvPr/>
          </p:nvSpPr>
          <p:spPr bwMode="auto">
            <a:xfrm flipH="1">
              <a:off x="4102100" y="3645024"/>
              <a:ext cx="1189980" cy="1110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183198" y="3333750"/>
            <a:ext cx="2722754" cy="1319446"/>
            <a:chOff x="3183198" y="3333750"/>
            <a:chExt cx="2722754" cy="1319446"/>
          </a:xfrm>
        </p:grpSpPr>
        <p:sp>
          <p:nvSpPr>
            <p:cNvPr id="37" name="Text Box 3"/>
            <p:cNvSpPr txBox="1">
              <a:spLocks noChangeArrowheads="1"/>
            </p:cNvSpPr>
            <p:nvPr/>
          </p:nvSpPr>
          <p:spPr bwMode="auto">
            <a:xfrm>
              <a:off x="3183198" y="4253086"/>
              <a:ext cx="2722754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5</a:t>
              </a:r>
              <a:r>
                <a:rPr lang="en-US" sz="2000" dirty="0" smtClean="0"/>
                <a:t>00</a:t>
              </a:r>
              <a:r>
                <a:rPr lang="en-US" sz="2000" baseline="30000" dirty="0" smtClean="0"/>
                <a:t>th</a:t>
              </a:r>
              <a:r>
                <a:rPr lang="en-US" sz="2000" dirty="0" smtClean="0"/>
                <a:t> </a:t>
              </a:r>
              <a:r>
                <a:rPr lang="en-US" sz="2000" dirty="0"/>
                <a:t>revolution period</a:t>
              </a:r>
            </a:p>
          </p:txBody>
        </p:sp>
        <p:sp>
          <p:nvSpPr>
            <p:cNvPr id="38" name="Oval 13"/>
            <p:cNvSpPr>
              <a:spLocks noChangeArrowheads="1"/>
            </p:cNvSpPr>
            <p:nvPr/>
          </p:nvSpPr>
          <p:spPr bwMode="auto">
            <a:xfrm>
              <a:off x="4160838" y="3333750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39" name="Line 17"/>
            <p:cNvSpPr>
              <a:spLocks noChangeShapeType="1"/>
            </p:cNvSpPr>
            <p:nvPr/>
          </p:nvSpPr>
          <p:spPr bwMode="auto">
            <a:xfrm flipH="1" flipV="1">
              <a:off x="4381500" y="3459163"/>
              <a:ext cx="910580" cy="1138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183198" y="3027363"/>
            <a:ext cx="2722754" cy="1625773"/>
            <a:chOff x="3183198" y="3027363"/>
            <a:chExt cx="2722754" cy="1625773"/>
          </a:xfrm>
        </p:grpSpPr>
        <p:sp>
          <p:nvSpPr>
            <p:cNvPr id="41" name="Text Box 3"/>
            <p:cNvSpPr txBox="1">
              <a:spLocks noChangeArrowheads="1"/>
            </p:cNvSpPr>
            <p:nvPr/>
          </p:nvSpPr>
          <p:spPr bwMode="auto">
            <a:xfrm>
              <a:off x="3183198" y="4253026"/>
              <a:ext cx="2722754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6</a:t>
              </a:r>
              <a:r>
                <a:rPr lang="en-US" sz="2000" dirty="0" smtClean="0"/>
                <a:t>00</a:t>
              </a:r>
              <a:r>
                <a:rPr lang="en-US" sz="2000" baseline="30000" dirty="0" smtClean="0"/>
                <a:t>th</a:t>
              </a:r>
              <a:r>
                <a:rPr lang="en-US" sz="2000" dirty="0" smtClean="0"/>
                <a:t> </a:t>
              </a:r>
              <a:r>
                <a:rPr lang="en-US" sz="2000" dirty="0"/>
                <a:t>revolution period</a:t>
              </a:r>
            </a:p>
          </p:txBody>
        </p:sp>
        <p:sp>
          <p:nvSpPr>
            <p:cNvPr id="42" name="Oval 13"/>
            <p:cNvSpPr>
              <a:spLocks noChangeArrowheads="1"/>
            </p:cNvSpPr>
            <p:nvPr/>
          </p:nvSpPr>
          <p:spPr bwMode="auto">
            <a:xfrm>
              <a:off x="4438650" y="3027363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43" name="Line 17"/>
            <p:cNvSpPr>
              <a:spLocks noChangeShapeType="1"/>
            </p:cNvSpPr>
            <p:nvPr/>
          </p:nvSpPr>
          <p:spPr bwMode="auto">
            <a:xfrm flipH="1" flipV="1">
              <a:off x="4640263" y="3159125"/>
              <a:ext cx="727075" cy="4048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183198" y="2717800"/>
            <a:ext cx="2722754" cy="1935336"/>
            <a:chOff x="3183198" y="2717800"/>
            <a:chExt cx="2722754" cy="1935336"/>
          </a:xfrm>
        </p:grpSpPr>
        <p:sp>
          <p:nvSpPr>
            <p:cNvPr id="45" name="Text Box 3"/>
            <p:cNvSpPr txBox="1">
              <a:spLocks noChangeArrowheads="1"/>
            </p:cNvSpPr>
            <p:nvPr/>
          </p:nvSpPr>
          <p:spPr bwMode="auto">
            <a:xfrm>
              <a:off x="3183198" y="4253026"/>
              <a:ext cx="2722754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7</a:t>
              </a:r>
              <a:r>
                <a:rPr lang="en-US" sz="2000" dirty="0" smtClean="0"/>
                <a:t>00</a:t>
              </a:r>
              <a:r>
                <a:rPr lang="en-US" sz="2000" baseline="30000" dirty="0" smtClean="0"/>
                <a:t>th</a:t>
              </a:r>
              <a:r>
                <a:rPr lang="en-US" sz="2000" dirty="0" smtClean="0"/>
                <a:t> </a:t>
              </a:r>
              <a:r>
                <a:rPr lang="en-US" sz="2000" dirty="0"/>
                <a:t>revolution period</a:t>
              </a:r>
            </a:p>
          </p:txBody>
        </p:sp>
        <p:sp>
          <p:nvSpPr>
            <p:cNvPr id="46" name="Oval 13"/>
            <p:cNvSpPr>
              <a:spLocks noChangeArrowheads="1"/>
            </p:cNvSpPr>
            <p:nvPr/>
          </p:nvSpPr>
          <p:spPr bwMode="auto">
            <a:xfrm>
              <a:off x="4697413" y="2717800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47" name="Line 17"/>
            <p:cNvSpPr>
              <a:spLocks noChangeShapeType="1"/>
            </p:cNvSpPr>
            <p:nvPr/>
          </p:nvSpPr>
          <p:spPr bwMode="auto">
            <a:xfrm flipH="1" flipV="1">
              <a:off x="4878388" y="2921000"/>
              <a:ext cx="579437" cy="5349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183198" y="2509838"/>
            <a:ext cx="2722754" cy="2143298"/>
            <a:chOff x="3183198" y="2509838"/>
            <a:chExt cx="2722754" cy="2143298"/>
          </a:xfrm>
        </p:grpSpPr>
        <p:sp>
          <p:nvSpPr>
            <p:cNvPr id="49" name="Text Box 3"/>
            <p:cNvSpPr txBox="1">
              <a:spLocks noChangeArrowheads="1"/>
            </p:cNvSpPr>
            <p:nvPr/>
          </p:nvSpPr>
          <p:spPr bwMode="auto">
            <a:xfrm>
              <a:off x="3183198" y="4253026"/>
              <a:ext cx="2722754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8</a:t>
              </a:r>
              <a:r>
                <a:rPr lang="en-US" sz="2000" dirty="0" smtClean="0"/>
                <a:t>00</a:t>
              </a:r>
              <a:r>
                <a:rPr lang="en-US" sz="2000" baseline="30000" dirty="0" smtClean="0"/>
                <a:t>th</a:t>
              </a:r>
              <a:r>
                <a:rPr lang="en-US" sz="2000" dirty="0" smtClean="0"/>
                <a:t> </a:t>
              </a:r>
              <a:r>
                <a:rPr lang="en-US" sz="2000" dirty="0"/>
                <a:t>revolution period</a:t>
              </a:r>
            </a:p>
          </p:txBody>
        </p:sp>
        <p:sp>
          <p:nvSpPr>
            <p:cNvPr id="50" name="Oval 13"/>
            <p:cNvSpPr>
              <a:spLocks noChangeArrowheads="1"/>
            </p:cNvSpPr>
            <p:nvPr/>
          </p:nvSpPr>
          <p:spPr bwMode="auto">
            <a:xfrm>
              <a:off x="4895850" y="2509838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51" name="Line 17"/>
            <p:cNvSpPr>
              <a:spLocks noChangeShapeType="1"/>
            </p:cNvSpPr>
            <p:nvPr/>
          </p:nvSpPr>
          <p:spPr bwMode="auto">
            <a:xfrm flipH="1" flipV="1">
              <a:off x="5037138" y="2722563"/>
              <a:ext cx="420687" cy="7334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580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5" name="Group 4"/>
          <p:cNvGrpSpPr>
            <a:grpSpLocks/>
          </p:cNvGrpSpPr>
          <p:nvPr/>
        </p:nvGrpSpPr>
        <p:grpSpPr bwMode="auto">
          <a:xfrm>
            <a:off x="2646363" y="1239838"/>
            <a:ext cx="4370387" cy="2457450"/>
            <a:chOff x="1673" y="775"/>
            <a:chExt cx="2753" cy="1548"/>
          </a:xfrm>
        </p:grpSpPr>
        <p:sp>
          <p:nvSpPr>
            <p:cNvPr id="25608" name="Text Box 5"/>
            <p:cNvSpPr txBox="1">
              <a:spLocks noChangeArrowheads="1"/>
            </p:cNvSpPr>
            <p:nvPr/>
          </p:nvSpPr>
          <p:spPr bwMode="auto">
            <a:xfrm>
              <a:off x="2057" y="2071"/>
              <a:ext cx="1715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/>
                <a:t>8</a:t>
              </a:r>
              <a:r>
                <a:rPr lang="en-US" sz="2000" dirty="0" smtClean="0"/>
                <a:t>00</a:t>
              </a:r>
              <a:r>
                <a:rPr lang="en-US" sz="2000" baseline="30000" dirty="0" smtClean="0"/>
                <a:t>th</a:t>
              </a:r>
              <a:r>
                <a:rPr lang="en-US" sz="2000" dirty="0" smtClean="0"/>
                <a:t> </a:t>
              </a:r>
              <a:r>
                <a:rPr lang="en-US" sz="2000" dirty="0"/>
                <a:t>revolution period</a:t>
              </a:r>
            </a:p>
          </p:txBody>
        </p:sp>
        <p:sp>
          <p:nvSpPr>
            <p:cNvPr id="25609" name="Line 6"/>
            <p:cNvSpPr>
              <a:spLocks noChangeShapeType="1"/>
            </p:cNvSpPr>
            <p:nvPr/>
          </p:nvSpPr>
          <p:spPr bwMode="auto">
            <a:xfrm>
              <a:off x="1673" y="1397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0" name="Line 7"/>
            <p:cNvSpPr>
              <a:spLocks noChangeShapeType="1"/>
            </p:cNvSpPr>
            <p:nvPr/>
          </p:nvSpPr>
          <p:spPr bwMode="auto">
            <a:xfrm flipV="1">
              <a:off x="2825" y="821"/>
              <a:ext cx="0" cy="11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1" name="Text Box 8"/>
            <p:cNvSpPr txBox="1">
              <a:spLocks noChangeArrowheads="1"/>
            </p:cNvSpPr>
            <p:nvPr/>
          </p:nvSpPr>
          <p:spPr bwMode="auto">
            <a:xfrm>
              <a:off x="2537" y="775"/>
              <a:ext cx="2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/>
                <a:t>V</a:t>
              </a:r>
              <a:endParaRPr lang="en-US"/>
            </a:p>
          </p:txBody>
        </p:sp>
        <p:sp>
          <p:nvSpPr>
            <p:cNvPr id="25612" name="Text Box 9"/>
            <p:cNvSpPr txBox="1">
              <a:spLocks noChangeArrowheads="1"/>
            </p:cNvSpPr>
            <p:nvPr/>
          </p:nvSpPr>
          <p:spPr bwMode="auto">
            <a:xfrm>
              <a:off x="3977" y="1495"/>
              <a:ext cx="44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/>
                <a:t>time</a:t>
              </a:r>
              <a:endParaRPr lang="en-US"/>
            </a:p>
          </p:txBody>
        </p:sp>
        <p:sp>
          <p:nvSpPr>
            <p:cNvPr id="25613" name="Line 10"/>
            <p:cNvSpPr>
              <a:spLocks noChangeShapeType="1"/>
            </p:cNvSpPr>
            <p:nvPr/>
          </p:nvSpPr>
          <p:spPr bwMode="auto">
            <a:xfrm>
              <a:off x="1769" y="1157"/>
              <a:ext cx="0" cy="96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4" name="Line 11"/>
            <p:cNvSpPr>
              <a:spLocks noChangeShapeType="1"/>
            </p:cNvSpPr>
            <p:nvPr/>
          </p:nvSpPr>
          <p:spPr bwMode="auto">
            <a:xfrm>
              <a:off x="3881" y="1205"/>
              <a:ext cx="0" cy="96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5" name="Line 12"/>
            <p:cNvSpPr>
              <a:spLocks noChangeShapeType="1"/>
            </p:cNvSpPr>
            <p:nvPr/>
          </p:nvSpPr>
          <p:spPr bwMode="auto">
            <a:xfrm>
              <a:off x="1769" y="2069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6" name="Freeform 13"/>
            <p:cNvSpPr>
              <a:spLocks/>
            </p:cNvSpPr>
            <p:nvPr/>
          </p:nvSpPr>
          <p:spPr bwMode="auto">
            <a:xfrm>
              <a:off x="1769" y="917"/>
              <a:ext cx="2112" cy="960"/>
            </a:xfrm>
            <a:custGeom>
              <a:avLst/>
              <a:gdLst>
                <a:gd name="T0" fmla="*/ 0 w 2112"/>
                <a:gd name="T1" fmla="*/ 480 h 960"/>
                <a:gd name="T2" fmla="*/ 528 w 2112"/>
                <a:gd name="T3" fmla="*/ 960 h 960"/>
                <a:gd name="T4" fmla="*/ 1056 w 2112"/>
                <a:gd name="T5" fmla="*/ 480 h 960"/>
                <a:gd name="T6" fmla="*/ 1584 w 2112"/>
                <a:gd name="T7" fmla="*/ 0 h 960"/>
                <a:gd name="T8" fmla="*/ 2112 w 2112"/>
                <a:gd name="T9" fmla="*/ 480 h 9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12"/>
                <a:gd name="T16" fmla="*/ 0 h 960"/>
                <a:gd name="T17" fmla="*/ 2112 w 2112"/>
                <a:gd name="T18" fmla="*/ 960 h 9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12" h="960">
                  <a:moveTo>
                    <a:pt x="0" y="480"/>
                  </a:moveTo>
                  <a:cubicBezTo>
                    <a:pt x="176" y="720"/>
                    <a:pt x="352" y="960"/>
                    <a:pt x="528" y="960"/>
                  </a:cubicBezTo>
                  <a:cubicBezTo>
                    <a:pt x="704" y="960"/>
                    <a:pt x="880" y="640"/>
                    <a:pt x="1056" y="480"/>
                  </a:cubicBezTo>
                  <a:cubicBezTo>
                    <a:pt x="1232" y="320"/>
                    <a:pt x="1408" y="0"/>
                    <a:pt x="1584" y="0"/>
                  </a:cubicBezTo>
                  <a:cubicBezTo>
                    <a:pt x="1760" y="0"/>
                    <a:pt x="2024" y="400"/>
                    <a:pt x="2112" y="48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7" name="Oval 14"/>
            <p:cNvSpPr>
              <a:spLocks noChangeArrowheads="1"/>
            </p:cNvSpPr>
            <p:nvPr/>
          </p:nvSpPr>
          <p:spPr bwMode="auto">
            <a:xfrm>
              <a:off x="2777" y="1349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8" name="Oval 15"/>
            <p:cNvSpPr>
              <a:spLocks noChangeArrowheads="1"/>
            </p:cNvSpPr>
            <p:nvPr/>
          </p:nvSpPr>
          <p:spPr bwMode="auto">
            <a:xfrm>
              <a:off x="3084" y="1017"/>
              <a:ext cx="96" cy="96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D52946"/>
                </a:solidFill>
                <a:latin typeface="Times New Roman" charset="0"/>
              </a:endParaRPr>
            </a:p>
          </p:txBody>
        </p:sp>
        <p:sp>
          <p:nvSpPr>
            <p:cNvPr id="25619" name="Text Box 16"/>
            <p:cNvSpPr txBox="1">
              <a:spLocks noChangeArrowheads="1"/>
            </p:cNvSpPr>
            <p:nvPr/>
          </p:nvSpPr>
          <p:spPr bwMode="auto">
            <a:xfrm>
              <a:off x="2009" y="823"/>
              <a:ext cx="233" cy="2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/>
                <a:t>A</a:t>
              </a:r>
              <a:endParaRPr lang="en-US"/>
            </a:p>
          </p:txBody>
        </p:sp>
        <p:sp>
          <p:nvSpPr>
            <p:cNvPr id="25620" name="Line 17"/>
            <p:cNvSpPr>
              <a:spLocks noChangeShapeType="1"/>
            </p:cNvSpPr>
            <p:nvPr/>
          </p:nvSpPr>
          <p:spPr bwMode="auto">
            <a:xfrm>
              <a:off x="2201" y="1013"/>
              <a:ext cx="57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1" name="Text Box 18"/>
            <p:cNvSpPr txBox="1">
              <a:spLocks noChangeArrowheads="1"/>
            </p:cNvSpPr>
            <p:nvPr/>
          </p:nvSpPr>
          <p:spPr bwMode="auto">
            <a:xfrm>
              <a:off x="3353" y="1591"/>
              <a:ext cx="21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dirty="0">
                  <a:solidFill>
                    <a:srgbClr val="D52946"/>
                  </a:solidFill>
                </a:rPr>
                <a:t>B</a:t>
              </a:r>
              <a:endParaRPr lang="en-US" dirty="0">
                <a:solidFill>
                  <a:srgbClr val="D52946"/>
                </a:solidFill>
              </a:endParaRPr>
            </a:p>
          </p:txBody>
        </p:sp>
        <p:sp>
          <p:nvSpPr>
            <p:cNvPr id="25622" name="Line 19"/>
            <p:cNvSpPr>
              <a:spLocks noChangeShapeType="1"/>
            </p:cNvSpPr>
            <p:nvPr/>
          </p:nvSpPr>
          <p:spPr bwMode="auto">
            <a:xfrm flipH="1" flipV="1">
              <a:off x="3173" y="1151"/>
              <a:ext cx="265" cy="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 smtClean="0"/>
              <a:t>Synchrotron oscillations</a:t>
            </a:r>
            <a:endParaRPr lang="fr-FR" dirty="0"/>
          </a:p>
        </p:txBody>
      </p:sp>
      <p:sp>
        <p:nvSpPr>
          <p:cNvPr id="25" name="Text Box 1028"/>
          <p:cNvSpPr txBox="1">
            <a:spLocks noChangeArrowheads="1"/>
          </p:cNvSpPr>
          <p:nvPr/>
        </p:nvSpPr>
        <p:spPr bwMode="auto">
          <a:xfrm>
            <a:off x="395536" y="4133979"/>
            <a:ext cx="814724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ym typeface="Symbol" charset="2"/>
              </a:rPr>
              <a:t>Particle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B</a:t>
            </a:r>
            <a:r>
              <a:rPr lang="en-GB" sz="1800" dirty="0">
                <a:sym typeface="Symbol" charset="2"/>
              </a:rPr>
              <a:t> has made one full oscillation around particle A.</a:t>
            </a:r>
          </a:p>
          <a:p>
            <a:pPr>
              <a:spcBef>
                <a:spcPct val="50000"/>
              </a:spcBef>
            </a:pPr>
            <a:r>
              <a:rPr lang="en-GB" sz="1800" dirty="0">
                <a:sym typeface="Symbol" charset="2"/>
              </a:rPr>
              <a:t>The amplitude depends on the initial </a:t>
            </a:r>
            <a:r>
              <a:rPr lang="en-GB" sz="1800" dirty="0" smtClean="0">
                <a:sym typeface="Symbol" charset="2"/>
              </a:rPr>
              <a:t>phase and energy.</a:t>
            </a:r>
          </a:p>
          <a:p>
            <a:pPr>
              <a:spcBef>
                <a:spcPct val="50000"/>
              </a:spcBef>
            </a:pPr>
            <a:r>
              <a:rPr lang="en-GB" sz="1800" dirty="0" smtClean="0">
                <a:sym typeface="Symbol" charset="2"/>
              </a:rPr>
              <a:t>			Exactly </a:t>
            </a:r>
            <a:r>
              <a:rPr lang="en-GB" sz="1800" dirty="0">
                <a:sym typeface="Symbol" charset="2"/>
              </a:rPr>
              <a:t>like the </a:t>
            </a:r>
            <a:r>
              <a:rPr lang="en-GB" sz="1800" dirty="0" smtClean="0">
                <a:sym typeface="Symbol" charset="2"/>
              </a:rPr>
              <a:t>pendulum</a:t>
            </a:r>
            <a:endParaRPr lang="en-GB" sz="1800" dirty="0">
              <a:sym typeface="Symbol" charset="2"/>
            </a:endParaRPr>
          </a:p>
          <a:p>
            <a:pPr>
              <a:spcBef>
                <a:spcPct val="50000"/>
              </a:spcBef>
            </a:pPr>
            <a:r>
              <a:rPr lang="en-GB" sz="1800" dirty="0">
                <a:sym typeface="Symbol" charset="2"/>
              </a:rPr>
              <a:t>This oscillation is called</a:t>
            </a:r>
            <a:r>
              <a:rPr lang="en-GB" sz="1800" dirty="0" smtClean="0">
                <a:sym typeface="Symbol" charset="2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en-GB" sz="1800" dirty="0">
                <a:sym typeface="Symbol" charset="2"/>
              </a:rPr>
              <a:t>	</a:t>
            </a:r>
            <a:r>
              <a:rPr lang="en-GB" sz="1800" dirty="0" smtClean="0">
                <a:sym typeface="Symbol" charset="2"/>
              </a:rPr>
              <a:t>		</a:t>
            </a:r>
            <a:r>
              <a:rPr lang="en-GB" sz="1800" dirty="0" smtClean="0">
                <a:solidFill>
                  <a:srgbClr val="FF0000"/>
                </a:solidFill>
                <a:sym typeface="Symbol" charset="2"/>
              </a:rPr>
              <a:t>Synchrotron Oscillation</a:t>
            </a:r>
            <a:endParaRPr lang="en-GB" sz="1800" dirty="0">
              <a:solidFill>
                <a:srgbClr val="FF0000"/>
              </a:solidFill>
              <a:sym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052124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8" name="Group 15"/>
          <p:cNvGrpSpPr>
            <a:grpSpLocks/>
          </p:cNvGrpSpPr>
          <p:nvPr/>
        </p:nvGrpSpPr>
        <p:grpSpPr bwMode="auto">
          <a:xfrm>
            <a:off x="5578476" y="2060573"/>
            <a:ext cx="3063875" cy="2867022"/>
            <a:chOff x="3562" y="1454"/>
            <a:chExt cx="1930" cy="1806"/>
          </a:xfrm>
        </p:grpSpPr>
        <p:sp>
          <p:nvSpPr>
            <p:cNvPr id="26641" name="Text Box 16"/>
            <p:cNvSpPr txBox="1">
              <a:spLocks noChangeArrowheads="1"/>
            </p:cNvSpPr>
            <p:nvPr/>
          </p:nvSpPr>
          <p:spPr bwMode="auto">
            <a:xfrm>
              <a:off x="3562" y="1454"/>
              <a:ext cx="190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dirty="0">
                  <a:latin typeface="Times New Roman" charset="0"/>
                </a:rPr>
                <a:t>Cavity voltage</a:t>
              </a:r>
            </a:p>
          </p:txBody>
        </p:sp>
        <p:sp>
          <p:nvSpPr>
            <p:cNvPr id="26642" name="Text Box 17"/>
            <p:cNvSpPr txBox="1">
              <a:spLocks noChangeArrowheads="1"/>
            </p:cNvSpPr>
            <p:nvPr/>
          </p:nvSpPr>
          <p:spPr bwMode="auto">
            <a:xfrm>
              <a:off x="3586" y="2972"/>
              <a:ext cx="190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dirty="0">
                  <a:latin typeface="Times New Roman" charset="0"/>
                </a:rPr>
                <a:t>Potential well</a:t>
              </a:r>
            </a:p>
          </p:txBody>
        </p:sp>
      </p:grpSp>
      <p:pic>
        <p:nvPicPr>
          <p:cNvPr id="26630" name="Picture 1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84" r="5739"/>
          <a:stretch/>
        </p:blipFill>
        <p:spPr bwMode="auto">
          <a:xfrm>
            <a:off x="1609725" y="1735137"/>
            <a:ext cx="3367088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2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1" r="7296"/>
          <a:stretch/>
        </p:blipFill>
        <p:spPr bwMode="auto">
          <a:xfrm>
            <a:off x="1603375" y="3892550"/>
            <a:ext cx="3311525" cy="209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Oval 21"/>
          <p:cNvSpPr>
            <a:spLocks noChangeArrowheads="1"/>
          </p:cNvSpPr>
          <p:nvPr/>
        </p:nvSpPr>
        <p:spPr bwMode="auto">
          <a:xfrm>
            <a:off x="3186113" y="5703887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4" name="Oval 23"/>
          <p:cNvSpPr>
            <a:spLocks noChangeArrowheads="1"/>
          </p:cNvSpPr>
          <p:nvPr/>
        </p:nvSpPr>
        <p:spPr bwMode="auto">
          <a:xfrm>
            <a:off x="3187700" y="2693987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7" name="Text Box 26"/>
          <p:cNvSpPr txBox="1">
            <a:spLocks noChangeArrowheads="1"/>
          </p:cNvSpPr>
          <p:nvPr/>
        </p:nvSpPr>
        <p:spPr bwMode="auto">
          <a:xfrm>
            <a:off x="1927225" y="1893887"/>
            <a:ext cx="368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</a:rPr>
              <a:t>A</a:t>
            </a:r>
            <a:endParaRPr lang="en-US">
              <a:latin typeface="Times New Roman" charset="0"/>
            </a:endParaRPr>
          </a:p>
        </p:txBody>
      </p:sp>
      <p:sp>
        <p:nvSpPr>
          <p:cNvPr id="26638" name="Line 27"/>
          <p:cNvSpPr>
            <a:spLocks noChangeShapeType="1"/>
          </p:cNvSpPr>
          <p:nvPr/>
        </p:nvSpPr>
        <p:spPr bwMode="auto">
          <a:xfrm>
            <a:off x="2216150" y="2149475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9" name="Text Box 28"/>
          <p:cNvSpPr txBox="1">
            <a:spLocks noChangeArrowheads="1"/>
          </p:cNvSpPr>
          <p:nvPr/>
        </p:nvSpPr>
        <p:spPr bwMode="auto">
          <a:xfrm>
            <a:off x="4691063" y="4875212"/>
            <a:ext cx="354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</a:rPr>
              <a:t>B</a:t>
            </a:r>
            <a:endParaRPr lang="en-US">
              <a:latin typeface="Times New Roman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510088" y="2614612"/>
            <a:ext cx="257175" cy="2336800"/>
            <a:chOff x="4510088" y="2614612"/>
            <a:chExt cx="257175" cy="2336800"/>
          </a:xfrm>
        </p:grpSpPr>
        <p:sp>
          <p:nvSpPr>
            <p:cNvPr id="26633" name="Oval 22"/>
            <p:cNvSpPr>
              <a:spLocks noChangeArrowheads="1"/>
            </p:cNvSpPr>
            <p:nvPr/>
          </p:nvSpPr>
          <p:spPr bwMode="auto">
            <a:xfrm>
              <a:off x="4510088" y="3851275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26635" name="Oval 24"/>
            <p:cNvSpPr>
              <a:spLocks noChangeArrowheads="1"/>
            </p:cNvSpPr>
            <p:nvPr/>
          </p:nvSpPr>
          <p:spPr bwMode="auto">
            <a:xfrm>
              <a:off x="4537075" y="2614612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26636" name="Line 25"/>
            <p:cNvSpPr>
              <a:spLocks noChangeShapeType="1"/>
            </p:cNvSpPr>
            <p:nvPr/>
          </p:nvSpPr>
          <p:spPr bwMode="auto">
            <a:xfrm>
              <a:off x="4597400" y="2855912"/>
              <a:ext cx="0" cy="8874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0" name="Line 29"/>
            <p:cNvSpPr>
              <a:spLocks noChangeShapeType="1"/>
            </p:cNvSpPr>
            <p:nvPr/>
          </p:nvSpPr>
          <p:spPr bwMode="auto">
            <a:xfrm flipH="1" flipV="1">
              <a:off x="4583113" y="4087812"/>
              <a:ext cx="184150" cy="863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The Potential Well </a:t>
            </a:r>
            <a:endParaRPr lang="fr-FR" dirty="0"/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4283968" y="5949280"/>
            <a:ext cx="7920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latin typeface="Times New Roman" charset="0"/>
              </a:rPr>
              <a:t>phase</a:t>
            </a:r>
            <a:endParaRPr lang="en-US" sz="1800" dirty="0">
              <a:latin typeface="Times New Roman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252913" y="2039938"/>
            <a:ext cx="523875" cy="2911475"/>
            <a:chOff x="4252913" y="2039938"/>
            <a:chExt cx="523875" cy="2911475"/>
          </a:xfrm>
        </p:grpSpPr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4252913" y="4024313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4256088" y="2039938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 flipH="1">
              <a:off x="4332288" y="2298701"/>
              <a:ext cx="0" cy="16827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29"/>
            <p:cNvSpPr>
              <a:spLocks noChangeShapeType="1"/>
            </p:cNvSpPr>
            <p:nvPr/>
          </p:nvSpPr>
          <p:spPr bwMode="auto">
            <a:xfrm flipH="1" flipV="1">
              <a:off x="4395788" y="4189413"/>
              <a:ext cx="3810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876675" y="1771651"/>
            <a:ext cx="820737" cy="3267075"/>
            <a:chOff x="3876675" y="1771651"/>
            <a:chExt cx="820737" cy="3267075"/>
          </a:xfrm>
        </p:grpSpPr>
        <p:sp>
          <p:nvSpPr>
            <p:cNvPr id="29" name="Oval 22"/>
            <p:cNvSpPr>
              <a:spLocks noChangeArrowheads="1"/>
            </p:cNvSpPr>
            <p:nvPr/>
          </p:nvSpPr>
          <p:spPr bwMode="auto">
            <a:xfrm>
              <a:off x="3889375" y="4660901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30" name="Oval 24"/>
            <p:cNvSpPr>
              <a:spLocks noChangeArrowheads="1"/>
            </p:cNvSpPr>
            <p:nvPr/>
          </p:nvSpPr>
          <p:spPr bwMode="auto">
            <a:xfrm>
              <a:off x="3876675" y="1771651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31" name="Line 25"/>
            <p:cNvSpPr>
              <a:spLocks noChangeShapeType="1"/>
            </p:cNvSpPr>
            <p:nvPr/>
          </p:nvSpPr>
          <p:spPr bwMode="auto">
            <a:xfrm flipH="1">
              <a:off x="3952875" y="1989138"/>
              <a:ext cx="0" cy="26209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29"/>
            <p:cNvSpPr>
              <a:spLocks noChangeShapeType="1"/>
            </p:cNvSpPr>
            <p:nvPr/>
          </p:nvSpPr>
          <p:spPr bwMode="auto">
            <a:xfrm flipH="1" flipV="1">
              <a:off x="4064000" y="4787901"/>
              <a:ext cx="633412" cy="2508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498850" y="2062163"/>
            <a:ext cx="1145157" cy="3465513"/>
            <a:chOff x="3498850" y="2062163"/>
            <a:chExt cx="1145157" cy="3465513"/>
          </a:xfrm>
        </p:grpSpPr>
        <p:sp>
          <p:nvSpPr>
            <p:cNvPr id="34" name="Oval 22"/>
            <p:cNvSpPr>
              <a:spLocks noChangeArrowheads="1"/>
            </p:cNvSpPr>
            <p:nvPr/>
          </p:nvSpPr>
          <p:spPr bwMode="auto">
            <a:xfrm>
              <a:off x="3519488" y="5375276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35" name="Oval 24"/>
            <p:cNvSpPr>
              <a:spLocks noChangeArrowheads="1"/>
            </p:cNvSpPr>
            <p:nvPr/>
          </p:nvSpPr>
          <p:spPr bwMode="auto">
            <a:xfrm>
              <a:off x="3498850" y="2062163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36" name="Line 25"/>
            <p:cNvSpPr>
              <a:spLocks noChangeShapeType="1"/>
            </p:cNvSpPr>
            <p:nvPr/>
          </p:nvSpPr>
          <p:spPr bwMode="auto">
            <a:xfrm flipH="1">
              <a:off x="3582988" y="2297113"/>
              <a:ext cx="0" cy="30210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29"/>
            <p:cNvSpPr>
              <a:spLocks noChangeShapeType="1"/>
            </p:cNvSpPr>
            <p:nvPr/>
          </p:nvSpPr>
          <p:spPr bwMode="auto">
            <a:xfrm flipH="1">
              <a:off x="3717923" y="5157192"/>
              <a:ext cx="926084" cy="2974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182938" y="2674938"/>
            <a:ext cx="1461070" cy="3170238"/>
            <a:chOff x="3182938" y="2674938"/>
            <a:chExt cx="1461070" cy="3170238"/>
          </a:xfrm>
        </p:grpSpPr>
        <p:sp>
          <p:nvSpPr>
            <p:cNvPr id="39" name="Oval 22"/>
            <p:cNvSpPr>
              <a:spLocks noChangeArrowheads="1"/>
            </p:cNvSpPr>
            <p:nvPr/>
          </p:nvSpPr>
          <p:spPr bwMode="auto">
            <a:xfrm>
              <a:off x="3189288" y="5692776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40" name="Oval 24"/>
            <p:cNvSpPr>
              <a:spLocks noChangeArrowheads="1"/>
            </p:cNvSpPr>
            <p:nvPr/>
          </p:nvSpPr>
          <p:spPr bwMode="auto">
            <a:xfrm>
              <a:off x="3182938" y="2674938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41" name="Line 28"/>
            <p:cNvSpPr>
              <a:spLocks noChangeShapeType="1"/>
            </p:cNvSpPr>
            <p:nvPr/>
          </p:nvSpPr>
          <p:spPr bwMode="auto">
            <a:xfrm flipH="1">
              <a:off x="3403600" y="5157192"/>
              <a:ext cx="1240408" cy="5498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806700" y="3417888"/>
            <a:ext cx="1837308" cy="2041525"/>
            <a:chOff x="2806700" y="3417888"/>
            <a:chExt cx="1837308" cy="2041525"/>
          </a:xfrm>
        </p:grpSpPr>
        <p:sp>
          <p:nvSpPr>
            <p:cNvPr id="43" name="Oval 21"/>
            <p:cNvSpPr>
              <a:spLocks noChangeArrowheads="1"/>
            </p:cNvSpPr>
            <p:nvPr/>
          </p:nvSpPr>
          <p:spPr bwMode="auto">
            <a:xfrm>
              <a:off x="2817813" y="5307013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44" name="Oval 23"/>
            <p:cNvSpPr>
              <a:spLocks noChangeArrowheads="1"/>
            </p:cNvSpPr>
            <p:nvPr/>
          </p:nvSpPr>
          <p:spPr bwMode="auto">
            <a:xfrm>
              <a:off x="2806700" y="3417888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45" name="Line 24"/>
            <p:cNvSpPr>
              <a:spLocks noChangeShapeType="1"/>
            </p:cNvSpPr>
            <p:nvPr/>
          </p:nvSpPr>
          <p:spPr bwMode="auto">
            <a:xfrm flipH="1">
              <a:off x="2881313" y="3597276"/>
              <a:ext cx="0" cy="16827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28"/>
            <p:cNvSpPr>
              <a:spLocks noChangeShapeType="1"/>
            </p:cNvSpPr>
            <p:nvPr/>
          </p:nvSpPr>
          <p:spPr bwMode="auto">
            <a:xfrm flipH="1">
              <a:off x="3009900" y="5085183"/>
              <a:ext cx="1634108" cy="2535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2368550" y="3630613"/>
            <a:ext cx="2275458" cy="1382562"/>
            <a:chOff x="2368550" y="3630613"/>
            <a:chExt cx="2275458" cy="1382562"/>
          </a:xfrm>
        </p:grpSpPr>
        <p:sp>
          <p:nvSpPr>
            <p:cNvPr id="48" name="Oval 22"/>
            <p:cNvSpPr>
              <a:spLocks noChangeArrowheads="1"/>
            </p:cNvSpPr>
            <p:nvPr/>
          </p:nvSpPr>
          <p:spPr bwMode="auto">
            <a:xfrm>
              <a:off x="2368550" y="4365104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49" name="Oval 24"/>
            <p:cNvSpPr>
              <a:spLocks noChangeArrowheads="1"/>
            </p:cNvSpPr>
            <p:nvPr/>
          </p:nvSpPr>
          <p:spPr bwMode="auto">
            <a:xfrm>
              <a:off x="2381250" y="3630613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50" name="Line 25"/>
            <p:cNvSpPr>
              <a:spLocks noChangeShapeType="1"/>
            </p:cNvSpPr>
            <p:nvPr/>
          </p:nvSpPr>
          <p:spPr bwMode="auto">
            <a:xfrm flipH="1">
              <a:off x="2447925" y="3859213"/>
              <a:ext cx="0" cy="4937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Line 29"/>
            <p:cNvSpPr>
              <a:spLocks noChangeShapeType="1"/>
            </p:cNvSpPr>
            <p:nvPr/>
          </p:nvSpPr>
          <p:spPr bwMode="auto">
            <a:xfrm flipH="1" flipV="1">
              <a:off x="2574925" y="4498975"/>
              <a:ext cx="2069083" cy="514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834474" y="2801576"/>
            <a:ext cx="2809534" cy="2211600"/>
            <a:chOff x="1775613" y="2801576"/>
            <a:chExt cx="2809534" cy="2211600"/>
          </a:xfrm>
        </p:grpSpPr>
        <p:sp>
          <p:nvSpPr>
            <p:cNvPr id="53" name="Oval 22"/>
            <p:cNvSpPr>
              <a:spLocks noChangeArrowheads="1"/>
            </p:cNvSpPr>
            <p:nvPr/>
          </p:nvSpPr>
          <p:spPr bwMode="auto">
            <a:xfrm>
              <a:off x="1819275" y="3859213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54" name="Oval 24"/>
            <p:cNvSpPr>
              <a:spLocks noChangeArrowheads="1"/>
            </p:cNvSpPr>
            <p:nvPr/>
          </p:nvSpPr>
          <p:spPr bwMode="auto">
            <a:xfrm>
              <a:off x="1775613" y="2801576"/>
              <a:ext cx="152400" cy="152400"/>
            </a:xfrm>
            <a:prstGeom prst="ellipse">
              <a:avLst/>
            </a:prstGeom>
            <a:solidFill>
              <a:srgbClr val="D5294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 New Roman" charset="0"/>
              </a:endParaRPr>
            </a:p>
          </p:txBody>
        </p:sp>
        <p:sp>
          <p:nvSpPr>
            <p:cNvPr id="55" name="Line 25"/>
            <p:cNvSpPr>
              <a:spLocks noChangeShapeType="1"/>
            </p:cNvSpPr>
            <p:nvPr/>
          </p:nvSpPr>
          <p:spPr bwMode="auto">
            <a:xfrm>
              <a:off x="1868488" y="3048001"/>
              <a:ext cx="1587" cy="736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Line 29"/>
            <p:cNvSpPr>
              <a:spLocks noChangeShapeType="1"/>
            </p:cNvSpPr>
            <p:nvPr/>
          </p:nvSpPr>
          <p:spPr bwMode="auto">
            <a:xfrm flipH="1" flipV="1">
              <a:off x="2043113" y="3984626"/>
              <a:ext cx="2542034" cy="1028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91620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8" name="Line 5"/>
          <p:cNvSpPr>
            <a:spLocks noChangeShapeType="1"/>
          </p:cNvSpPr>
          <p:nvPr/>
        </p:nvSpPr>
        <p:spPr bwMode="auto">
          <a:xfrm flipV="1">
            <a:off x="4111629" y="2632075"/>
            <a:ext cx="0" cy="35814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9" name="Line 6"/>
          <p:cNvSpPr>
            <a:spLocks noChangeShapeType="1"/>
          </p:cNvSpPr>
          <p:nvPr/>
        </p:nvSpPr>
        <p:spPr bwMode="auto">
          <a:xfrm>
            <a:off x="1673227" y="4384675"/>
            <a:ext cx="4800604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0" name="Text Box 7"/>
          <p:cNvSpPr txBox="1">
            <a:spLocks noChangeArrowheads="1"/>
          </p:cNvSpPr>
          <p:nvPr/>
        </p:nvSpPr>
        <p:spPr bwMode="auto">
          <a:xfrm>
            <a:off x="6321431" y="4460875"/>
            <a:ext cx="10906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  <a:sym typeface="Symbol" charset="0"/>
              </a:rPr>
              <a:t>t (or )</a:t>
            </a:r>
            <a:endParaRPr lang="en-US">
              <a:latin typeface="Times New Roman" charset="0"/>
            </a:endParaRPr>
          </a:p>
        </p:txBody>
      </p:sp>
      <p:sp>
        <p:nvSpPr>
          <p:cNvPr id="43021" name="Oval 8"/>
          <p:cNvSpPr>
            <a:spLocks noChangeArrowheads="1"/>
          </p:cNvSpPr>
          <p:nvPr/>
        </p:nvSpPr>
        <p:spPr bwMode="auto">
          <a:xfrm>
            <a:off x="4035429" y="4308475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Oval 9"/>
          <p:cNvSpPr>
            <a:spLocks noChangeArrowheads="1"/>
          </p:cNvSpPr>
          <p:nvPr/>
        </p:nvSpPr>
        <p:spPr bwMode="auto">
          <a:xfrm>
            <a:off x="2892428" y="3241675"/>
            <a:ext cx="2362202" cy="2286000"/>
          </a:xfrm>
          <a:prstGeom prst="ellipse">
            <a:avLst/>
          </a:prstGeom>
          <a:noFill/>
          <a:ln w="28575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3" name="Line 10"/>
          <p:cNvSpPr>
            <a:spLocks noChangeShapeType="1"/>
          </p:cNvSpPr>
          <p:nvPr/>
        </p:nvSpPr>
        <p:spPr bwMode="auto">
          <a:xfrm rot="11590353">
            <a:off x="4949830" y="3546475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4" name="Line 11"/>
          <p:cNvSpPr>
            <a:spLocks noChangeShapeType="1"/>
          </p:cNvSpPr>
          <p:nvPr/>
        </p:nvSpPr>
        <p:spPr bwMode="auto">
          <a:xfrm rot="10149582" flipH="1">
            <a:off x="5026030" y="5070475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5" name="Line 12"/>
          <p:cNvSpPr>
            <a:spLocks noChangeShapeType="1"/>
          </p:cNvSpPr>
          <p:nvPr/>
        </p:nvSpPr>
        <p:spPr bwMode="auto">
          <a:xfrm rot="11367740" flipH="1" flipV="1">
            <a:off x="3044828" y="5222875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6" name="Line 13"/>
          <p:cNvSpPr>
            <a:spLocks noChangeShapeType="1"/>
          </p:cNvSpPr>
          <p:nvPr/>
        </p:nvSpPr>
        <p:spPr bwMode="auto">
          <a:xfrm rot="11309663" flipV="1">
            <a:off x="2968628" y="3546475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7" name="Oval 22"/>
          <p:cNvSpPr>
            <a:spLocks noChangeArrowheads="1"/>
          </p:cNvSpPr>
          <p:nvPr/>
        </p:nvSpPr>
        <p:spPr bwMode="auto">
          <a:xfrm>
            <a:off x="5172080" y="4327525"/>
            <a:ext cx="152400" cy="152400"/>
          </a:xfrm>
          <a:prstGeom prst="ellipse">
            <a:avLst/>
          </a:prstGeom>
          <a:solidFill>
            <a:srgbClr val="D5294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8" name="Text Box 23"/>
          <p:cNvSpPr txBox="1">
            <a:spLocks noChangeArrowheads="1"/>
          </p:cNvSpPr>
          <p:nvPr/>
        </p:nvSpPr>
        <p:spPr bwMode="auto">
          <a:xfrm>
            <a:off x="4187829" y="2479675"/>
            <a:ext cx="509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  <a:sym typeface="Symbol" charset="0"/>
              </a:rPr>
              <a:t>E</a:t>
            </a:r>
            <a:endParaRPr lang="en-US">
              <a:latin typeface="Times New Roman" charset="0"/>
            </a:endParaRPr>
          </a:p>
        </p:txBody>
      </p:sp>
      <p:sp>
        <p:nvSpPr>
          <p:cNvPr id="198681" name="AutoShape 25"/>
          <p:cNvSpPr>
            <a:spLocks/>
          </p:cNvSpPr>
          <p:nvPr/>
        </p:nvSpPr>
        <p:spPr bwMode="auto">
          <a:xfrm>
            <a:off x="6605588" y="2617788"/>
            <a:ext cx="1504950" cy="307975"/>
          </a:xfrm>
          <a:prstGeom prst="borderCallout2">
            <a:avLst>
              <a:gd name="adj1" fmla="val 37111"/>
              <a:gd name="adj2" fmla="val -5065"/>
              <a:gd name="adj3" fmla="val 37111"/>
              <a:gd name="adj4" fmla="val -80694"/>
              <a:gd name="adj5" fmla="val 166495"/>
              <a:gd name="adj6" fmla="val -158755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/>
              <a:t>higher energy</a:t>
            </a:r>
          </a:p>
        </p:txBody>
      </p:sp>
      <p:sp>
        <p:nvSpPr>
          <p:cNvPr id="198682" name="AutoShape 26"/>
          <p:cNvSpPr>
            <a:spLocks/>
          </p:cNvSpPr>
          <p:nvPr/>
        </p:nvSpPr>
        <p:spPr bwMode="auto">
          <a:xfrm>
            <a:off x="6918325" y="3513138"/>
            <a:ext cx="1354138" cy="307975"/>
          </a:xfrm>
          <a:prstGeom prst="borderCallout2">
            <a:avLst>
              <a:gd name="adj1" fmla="val 37111"/>
              <a:gd name="adj2" fmla="val -5625"/>
              <a:gd name="adj3" fmla="val 37111"/>
              <a:gd name="adj4" fmla="val -59435"/>
              <a:gd name="adj5" fmla="val 250000"/>
              <a:gd name="adj6" fmla="val -115125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/>
              <a:t>late arrival</a:t>
            </a:r>
          </a:p>
        </p:txBody>
      </p:sp>
      <p:sp>
        <p:nvSpPr>
          <p:cNvPr id="198683" name="AutoShape 27"/>
          <p:cNvSpPr>
            <a:spLocks/>
          </p:cNvSpPr>
          <p:nvPr/>
        </p:nvSpPr>
        <p:spPr bwMode="auto">
          <a:xfrm>
            <a:off x="5661025" y="5975350"/>
            <a:ext cx="1504950" cy="307975"/>
          </a:xfrm>
          <a:prstGeom prst="borderCallout2">
            <a:avLst>
              <a:gd name="adj1" fmla="val 37111"/>
              <a:gd name="adj2" fmla="val -5065"/>
              <a:gd name="adj3" fmla="val 37111"/>
              <a:gd name="adj4" fmla="val -50528"/>
              <a:gd name="adj5" fmla="val -116495"/>
              <a:gd name="adj6" fmla="val -97361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/>
              <a:t>lower energy</a:t>
            </a:r>
          </a:p>
        </p:txBody>
      </p:sp>
      <p:sp>
        <p:nvSpPr>
          <p:cNvPr id="198684" name="AutoShape 28"/>
          <p:cNvSpPr>
            <a:spLocks/>
          </p:cNvSpPr>
          <p:nvPr/>
        </p:nvSpPr>
        <p:spPr bwMode="auto">
          <a:xfrm>
            <a:off x="722313" y="3062288"/>
            <a:ext cx="1354137" cy="307975"/>
          </a:xfrm>
          <a:prstGeom prst="borderCallout2">
            <a:avLst>
              <a:gd name="adj1" fmla="val 37111"/>
              <a:gd name="adj2" fmla="val 105625"/>
              <a:gd name="adj3" fmla="val 37111"/>
              <a:gd name="adj4" fmla="val 129190"/>
              <a:gd name="adj5" fmla="val 375773"/>
              <a:gd name="adj6" fmla="val 153458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/>
              <a:t>early arrival</a:t>
            </a:r>
          </a:p>
        </p:txBody>
      </p:sp>
      <p:sp>
        <p:nvSpPr>
          <p:cNvPr id="21" name="Text Box 1028"/>
          <p:cNvSpPr txBox="1">
            <a:spLocks noChangeArrowheads="1"/>
          </p:cNvSpPr>
          <p:nvPr/>
        </p:nvSpPr>
        <p:spPr bwMode="auto">
          <a:xfrm>
            <a:off x="395536" y="1052736"/>
            <a:ext cx="81472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ym typeface="Symbol" charset="2"/>
              </a:rPr>
              <a:t>Particle </a:t>
            </a:r>
            <a:r>
              <a:rPr lang="en-GB" sz="1800" dirty="0">
                <a:solidFill>
                  <a:srgbClr val="FF0000"/>
                </a:solidFill>
                <a:sym typeface="Symbol" charset="2"/>
              </a:rPr>
              <a:t>B</a:t>
            </a:r>
            <a:r>
              <a:rPr lang="en-GB" sz="1800" dirty="0">
                <a:sym typeface="Symbol" charset="2"/>
              </a:rPr>
              <a:t> oscillates around particle </a:t>
            </a:r>
            <a:r>
              <a:rPr lang="en-GB" sz="1800" dirty="0">
                <a:solidFill>
                  <a:srgbClr val="0000FF"/>
                </a:solidFill>
                <a:sym typeface="Symbol" charset="2"/>
              </a:rPr>
              <a:t>A</a:t>
            </a:r>
          </a:p>
          <a:p>
            <a:pPr>
              <a:spcBef>
                <a:spcPct val="50000"/>
              </a:spcBef>
            </a:pPr>
            <a:r>
              <a:rPr lang="en-GB" sz="1800" dirty="0">
                <a:sym typeface="Symbol" charset="2"/>
              </a:rPr>
              <a:t>This is </a:t>
            </a:r>
            <a:r>
              <a:rPr lang="en-GB" sz="1800" dirty="0" smtClean="0">
                <a:sym typeface="Symbol" charset="2"/>
              </a:rPr>
              <a:t>a synchrotron </a:t>
            </a:r>
            <a:r>
              <a:rPr lang="en-GB" sz="1800" dirty="0">
                <a:sym typeface="Symbol" charset="2"/>
              </a:rPr>
              <a:t>oscillation</a:t>
            </a:r>
          </a:p>
          <a:p>
            <a:pPr>
              <a:spcBef>
                <a:spcPct val="50000"/>
              </a:spcBef>
            </a:pPr>
            <a:r>
              <a:rPr lang="en-GB" sz="1800" dirty="0">
                <a:sym typeface="Symbol" charset="2"/>
              </a:rPr>
              <a:t>Plotting this motion in longitudinal phase space gives:</a:t>
            </a:r>
          </a:p>
        </p:txBody>
      </p:sp>
      <p:sp>
        <p:nvSpPr>
          <p:cNvPr id="22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Longitudinal Phase </a:t>
            </a:r>
            <a:r>
              <a:rPr lang="en-US" dirty="0" smtClean="0"/>
              <a:t>Space Motion</a:t>
            </a:r>
            <a:endParaRPr lang="fr-FR" dirty="0"/>
          </a:p>
        </p:txBody>
      </p:sp>
      <p:sp>
        <p:nvSpPr>
          <p:cNvPr id="27" name="Oval 14"/>
          <p:cNvSpPr>
            <a:spLocks noChangeArrowheads="1"/>
          </p:cNvSpPr>
          <p:nvPr/>
        </p:nvSpPr>
        <p:spPr bwMode="auto">
          <a:xfrm>
            <a:off x="4030667" y="3165475"/>
            <a:ext cx="152400" cy="152400"/>
          </a:xfrm>
          <a:prstGeom prst="ellipse">
            <a:avLst/>
          </a:prstGeom>
          <a:solidFill>
            <a:srgbClr val="D5294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Oval 14"/>
          <p:cNvSpPr>
            <a:spLocks noChangeArrowheads="1"/>
          </p:cNvSpPr>
          <p:nvPr/>
        </p:nvSpPr>
        <p:spPr bwMode="auto">
          <a:xfrm>
            <a:off x="2816225" y="4314825"/>
            <a:ext cx="152400" cy="152400"/>
          </a:xfrm>
          <a:prstGeom prst="ellipse">
            <a:avLst/>
          </a:prstGeom>
          <a:solidFill>
            <a:srgbClr val="D5294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Oval 14"/>
          <p:cNvSpPr>
            <a:spLocks noChangeArrowheads="1"/>
          </p:cNvSpPr>
          <p:nvPr/>
        </p:nvSpPr>
        <p:spPr bwMode="auto">
          <a:xfrm>
            <a:off x="4030663" y="5457825"/>
            <a:ext cx="152400" cy="152400"/>
          </a:xfrm>
          <a:prstGeom prst="ellipse">
            <a:avLst/>
          </a:prstGeom>
          <a:solidFill>
            <a:srgbClr val="D5294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91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7" grpId="0" animBg="1"/>
      <p:bldP spid="43027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043608" y="980728"/>
            <a:ext cx="6036074" cy="5421661"/>
            <a:chOff x="1043608" y="980728"/>
            <a:chExt cx="6036074" cy="5421661"/>
          </a:xfrm>
        </p:grpSpPr>
        <p:grpSp>
          <p:nvGrpSpPr>
            <p:cNvPr id="73734" name="Group 1107"/>
            <p:cNvGrpSpPr>
              <a:grpSpLocks/>
            </p:cNvGrpSpPr>
            <p:nvPr/>
          </p:nvGrpSpPr>
          <p:grpSpPr bwMode="auto">
            <a:xfrm>
              <a:off x="2221171" y="980728"/>
              <a:ext cx="4858511" cy="2483424"/>
              <a:chOff x="1325" y="278"/>
              <a:chExt cx="3408" cy="1720"/>
            </a:xfrm>
          </p:grpSpPr>
          <p:sp>
            <p:nvSpPr>
              <p:cNvPr id="73756" name="Line 1028"/>
              <p:cNvSpPr>
                <a:spLocks noChangeShapeType="1"/>
              </p:cNvSpPr>
              <p:nvPr/>
            </p:nvSpPr>
            <p:spPr bwMode="auto">
              <a:xfrm>
                <a:off x="1977" y="1213"/>
                <a:ext cx="0" cy="41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lg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57" name="Line 1029"/>
              <p:cNvSpPr>
                <a:spLocks noChangeShapeType="1"/>
              </p:cNvSpPr>
              <p:nvPr/>
            </p:nvSpPr>
            <p:spPr bwMode="auto">
              <a:xfrm>
                <a:off x="2872" y="278"/>
                <a:ext cx="0" cy="172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73758" name="Group 1030"/>
              <p:cNvGrpSpPr>
                <a:grpSpLocks/>
              </p:cNvGrpSpPr>
              <p:nvPr/>
            </p:nvGrpSpPr>
            <p:grpSpPr bwMode="auto">
              <a:xfrm>
                <a:off x="1750" y="621"/>
                <a:ext cx="2233" cy="1182"/>
                <a:chOff x="450" y="2259"/>
                <a:chExt cx="1782" cy="1137"/>
              </a:xfrm>
            </p:grpSpPr>
            <p:grpSp>
              <p:nvGrpSpPr>
                <p:cNvPr id="73773" name="Group 1031"/>
                <p:cNvGrpSpPr>
                  <a:grpSpLocks/>
                </p:cNvGrpSpPr>
                <p:nvPr/>
              </p:nvGrpSpPr>
              <p:grpSpPr bwMode="auto">
                <a:xfrm>
                  <a:off x="1341" y="2259"/>
                  <a:ext cx="891" cy="569"/>
                  <a:chOff x="1392" y="2256"/>
                  <a:chExt cx="891" cy="569"/>
                </a:xfrm>
              </p:grpSpPr>
              <p:sp>
                <p:nvSpPr>
                  <p:cNvPr id="73777" name="Freeform 1032"/>
                  <p:cNvSpPr>
                    <a:spLocks/>
                  </p:cNvSpPr>
                  <p:nvPr/>
                </p:nvSpPr>
                <p:spPr bwMode="auto">
                  <a:xfrm flipV="1">
                    <a:off x="1392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3778" name="Freeform 1033"/>
                  <p:cNvSpPr>
                    <a:spLocks/>
                  </p:cNvSpPr>
                  <p:nvPr/>
                </p:nvSpPr>
                <p:spPr bwMode="auto">
                  <a:xfrm flipH="1" flipV="1">
                    <a:off x="1824" y="2256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3774" name="Group 1034"/>
                <p:cNvGrpSpPr>
                  <a:grpSpLocks/>
                </p:cNvGrpSpPr>
                <p:nvPr/>
              </p:nvGrpSpPr>
              <p:grpSpPr bwMode="auto">
                <a:xfrm>
                  <a:off x="450" y="2827"/>
                  <a:ext cx="891" cy="569"/>
                  <a:chOff x="480" y="2832"/>
                  <a:chExt cx="891" cy="569"/>
                </a:xfrm>
              </p:grpSpPr>
              <p:sp>
                <p:nvSpPr>
                  <p:cNvPr id="73775" name="Freeform 1035"/>
                  <p:cNvSpPr>
                    <a:spLocks/>
                  </p:cNvSpPr>
                  <p:nvPr/>
                </p:nvSpPr>
                <p:spPr bwMode="auto">
                  <a:xfrm>
                    <a:off x="480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3776" name="Freeform 1036"/>
                  <p:cNvSpPr>
                    <a:spLocks/>
                  </p:cNvSpPr>
                  <p:nvPr/>
                </p:nvSpPr>
                <p:spPr bwMode="auto">
                  <a:xfrm flipH="1">
                    <a:off x="912" y="2832"/>
                    <a:ext cx="459" cy="569"/>
                  </a:xfrm>
                  <a:custGeom>
                    <a:avLst/>
                    <a:gdLst>
                      <a:gd name="T0" fmla="*/ 0 w 459"/>
                      <a:gd name="T1" fmla="*/ 0 h 569"/>
                      <a:gd name="T2" fmla="*/ 90 w 459"/>
                      <a:gd name="T3" fmla="*/ 222 h 569"/>
                      <a:gd name="T4" fmla="*/ 183 w 459"/>
                      <a:gd name="T5" fmla="*/ 402 h 569"/>
                      <a:gd name="T6" fmla="*/ 294 w 459"/>
                      <a:gd name="T7" fmla="*/ 519 h 569"/>
                      <a:gd name="T8" fmla="*/ 390 w 459"/>
                      <a:gd name="T9" fmla="*/ 561 h 569"/>
                      <a:gd name="T10" fmla="*/ 459 w 459"/>
                      <a:gd name="T11" fmla="*/ 567 h 56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459"/>
                      <a:gd name="T19" fmla="*/ 0 h 569"/>
                      <a:gd name="T20" fmla="*/ 459 w 459"/>
                      <a:gd name="T21" fmla="*/ 569 h 56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459" h="569">
                        <a:moveTo>
                          <a:pt x="0" y="0"/>
                        </a:moveTo>
                        <a:cubicBezTo>
                          <a:pt x="15" y="36"/>
                          <a:pt x="59" y="155"/>
                          <a:pt x="90" y="222"/>
                        </a:cubicBezTo>
                        <a:cubicBezTo>
                          <a:pt x="121" y="289"/>
                          <a:pt x="149" y="353"/>
                          <a:pt x="183" y="402"/>
                        </a:cubicBezTo>
                        <a:cubicBezTo>
                          <a:pt x="217" y="451"/>
                          <a:pt x="260" y="493"/>
                          <a:pt x="294" y="519"/>
                        </a:cubicBezTo>
                        <a:cubicBezTo>
                          <a:pt x="328" y="545"/>
                          <a:pt x="363" y="553"/>
                          <a:pt x="390" y="561"/>
                        </a:cubicBezTo>
                        <a:cubicBezTo>
                          <a:pt x="417" y="569"/>
                          <a:pt x="445" y="566"/>
                          <a:pt x="459" y="567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3759" name="Line 1037"/>
              <p:cNvSpPr>
                <a:spLocks noChangeShapeType="1"/>
              </p:cNvSpPr>
              <p:nvPr/>
            </p:nvSpPr>
            <p:spPr bwMode="auto">
              <a:xfrm>
                <a:off x="1325" y="1213"/>
                <a:ext cx="305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0" name="Freeform 1038"/>
              <p:cNvSpPr>
                <a:spLocks/>
              </p:cNvSpPr>
              <p:nvPr/>
            </p:nvSpPr>
            <p:spPr bwMode="auto">
              <a:xfrm>
                <a:off x="3983" y="1213"/>
                <a:ext cx="229" cy="416"/>
              </a:xfrm>
              <a:custGeom>
                <a:avLst/>
                <a:gdLst>
                  <a:gd name="T0" fmla="*/ 0 w 126"/>
                  <a:gd name="T1" fmla="*/ 0 h 326"/>
                  <a:gd name="T2" fmla="*/ 62 w 126"/>
                  <a:gd name="T3" fmla="*/ 180 h 326"/>
                  <a:gd name="T4" fmla="*/ 126 w 126"/>
                  <a:gd name="T5" fmla="*/ 326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0" y="0"/>
                    </a:moveTo>
                    <a:cubicBezTo>
                      <a:pt x="10" y="29"/>
                      <a:pt x="41" y="126"/>
                      <a:pt x="62" y="180"/>
                    </a:cubicBezTo>
                    <a:cubicBezTo>
                      <a:pt x="84" y="235"/>
                      <a:pt x="115" y="302"/>
                      <a:pt x="126" y="32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1" name="Freeform 1039"/>
              <p:cNvSpPr>
                <a:spLocks/>
              </p:cNvSpPr>
              <p:nvPr/>
            </p:nvSpPr>
            <p:spPr bwMode="auto">
              <a:xfrm>
                <a:off x="1523" y="795"/>
                <a:ext cx="229" cy="418"/>
              </a:xfrm>
              <a:custGeom>
                <a:avLst/>
                <a:gdLst>
                  <a:gd name="T0" fmla="*/ 126 w 126"/>
                  <a:gd name="T1" fmla="*/ 326 h 326"/>
                  <a:gd name="T2" fmla="*/ 64 w 126"/>
                  <a:gd name="T3" fmla="*/ 146 h 326"/>
                  <a:gd name="T4" fmla="*/ 0 w 126"/>
                  <a:gd name="T5" fmla="*/ 0 h 326"/>
                  <a:gd name="T6" fmla="*/ 0 60000 65536"/>
                  <a:gd name="T7" fmla="*/ 0 60000 65536"/>
                  <a:gd name="T8" fmla="*/ 0 60000 65536"/>
                  <a:gd name="T9" fmla="*/ 0 w 126"/>
                  <a:gd name="T10" fmla="*/ 0 h 326"/>
                  <a:gd name="T11" fmla="*/ 126 w 126"/>
                  <a:gd name="T12" fmla="*/ 326 h 3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6" h="326">
                    <a:moveTo>
                      <a:pt x="126" y="326"/>
                    </a:moveTo>
                    <a:cubicBezTo>
                      <a:pt x="116" y="297"/>
                      <a:pt x="85" y="200"/>
                      <a:pt x="64" y="146"/>
                    </a:cubicBezTo>
                    <a:cubicBezTo>
                      <a:pt x="42" y="91"/>
                      <a:pt x="11" y="2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2" name="Line 1040"/>
              <p:cNvSpPr>
                <a:spLocks noChangeShapeType="1"/>
              </p:cNvSpPr>
              <p:nvPr/>
            </p:nvSpPr>
            <p:spPr bwMode="auto">
              <a:xfrm>
                <a:off x="3183" y="751"/>
                <a:ext cx="0" cy="45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lg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3" name="Rectangle 1041"/>
              <p:cNvSpPr>
                <a:spLocks noChangeArrowheads="1"/>
              </p:cNvSpPr>
              <p:nvPr/>
            </p:nvSpPr>
            <p:spPr bwMode="auto">
              <a:xfrm>
                <a:off x="3116" y="1228"/>
                <a:ext cx="26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latin typeface="Symbol" pitchFamily="-110" charset="2"/>
                  </a:rPr>
                  <a:t>f</a:t>
                </a:r>
                <a:r>
                  <a:rPr lang="en-US" sz="1800" baseline="-25000">
                    <a:latin typeface="Symbol" pitchFamily="-110" charset="2"/>
                  </a:rPr>
                  <a:t>1</a:t>
                </a:r>
                <a:endParaRPr sz="1800" baseline="-25000" noProof="1">
                  <a:latin typeface="Symbol" pitchFamily="-110" charset="2"/>
                </a:endParaRPr>
              </a:p>
            </p:txBody>
          </p:sp>
          <p:sp>
            <p:nvSpPr>
              <p:cNvPr id="73764" name="Oval 1042"/>
              <p:cNvSpPr>
                <a:spLocks noChangeArrowheads="1"/>
              </p:cNvSpPr>
              <p:nvPr/>
            </p:nvSpPr>
            <p:spPr bwMode="auto">
              <a:xfrm>
                <a:off x="2833" y="1174"/>
                <a:ext cx="78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5" name="Oval 1043"/>
              <p:cNvSpPr>
                <a:spLocks noChangeArrowheads="1"/>
              </p:cNvSpPr>
              <p:nvPr/>
            </p:nvSpPr>
            <p:spPr bwMode="auto">
              <a:xfrm>
                <a:off x="3144" y="674"/>
                <a:ext cx="77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6" name="Rectangle 1044"/>
              <p:cNvSpPr>
                <a:spLocks noChangeArrowheads="1"/>
              </p:cNvSpPr>
              <p:nvPr/>
            </p:nvSpPr>
            <p:spPr bwMode="auto">
              <a:xfrm>
                <a:off x="2637" y="996"/>
                <a:ext cx="27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dirty="0">
                    <a:latin typeface="Symbol" pitchFamily="-110" charset="2"/>
                  </a:rPr>
                  <a:t>f</a:t>
                </a:r>
                <a:r>
                  <a:rPr lang="en-US" sz="1800" baseline="-25000" dirty="0">
                    <a:latin typeface="Symbol" pitchFamily="-110" charset="2"/>
                  </a:rPr>
                  <a:t>0</a:t>
                </a:r>
                <a:endParaRPr sz="1800" baseline="-25000" noProof="1">
                  <a:latin typeface="Symbol" pitchFamily="-110" charset="2"/>
                </a:endParaRPr>
              </a:p>
            </p:txBody>
          </p:sp>
          <p:graphicFrame>
            <p:nvGraphicFramePr>
              <p:cNvPr id="73732" name="Object 4"/>
              <p:cNvGraphicFramePr>
                <a:graphicFrameLocks noChangeAspect="1"/>
              </p:cNvGraphicFramePr>
              <p:nvPr/>
            </p:nvGraphicFramePr>
            <p:xfrm>
              <a:off x="2503" y="278"/>
              <a:ext cx="270" cy="2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8457" name="Equation" r:id="rId3" imgW="241200" imgH="215640" progId="Equation.3">
                      <p:embed/>
                    </p:oleObj>
                  </mc:Choice>
                  <mc:Fallback>
                    <p:oleObj name="Equation" r:id="rId3" imgW="24120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03" y="278"/>
                            <a:ext cx="270" cy="24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3733" name="Object 5"/>
              <p:cNvGraphicFramePr>
                <a:graphicFrameLocks noChangeAspect="1"/>
              </p:cNvGraphicFramePr>
              <p:nvPr/>
            </p:nvGraphicFramePr>
            <p:xfrm>
              <a:off x="4507" y="931"/>
              <a:ext cx="226" cy="22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8458" name="Equation" r:id="rId5" imgW="203040" imgH="203040" progId="Equation.3">
                      <p:embed/>
                    </p:oleObj>
                  </mc:Choice>
                  <mc:Fallback>
                    <p:oleObj name="Equation" r:id="rId5" imgW="20304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07" y="931"/>
                            <a:ext cx="226" cy="22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3767" name="Line 1047"/>
              <p:cNvSpPr>
                <a:spLocks noChangeShapeType="1"/>
              </p:cNvSpPr>
              <p:nvPr/>
            </p:nvSpPr>
            <p:spPr bwMode="auto">
              <a:xfrm flipH="1">
                <a:off x="3013" y="826"/>
                <a:ext cx="131" cy="2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8" name="Oval 1048"/>
              <p:cNvSpPr>
                <a:spLocks noChangeArrowheads="1"/>
              </p:cNvSpPr>
              <p:nvPr/>
            </p:nvSpPr>
            <p:spPr bwMode="auto">
              <a:xfrm>
                <a:off x="1938" y="1584"/>
                <a:ext cx="78" cy="78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69" name="Rectangle 1050"/>
              <p:cNvSpPr>
                <a:spLocks noChangeArrowheads="1"/>
              </p:cNvSpPr>
              <p:nvPr/>
            </p:nvSpPr>
            <p:spPr bwMode="auto">
              <a:xfrm>
                <a:off x="1876" y="934"/>
                <a:ext cx="26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>
                    <a:latin typeface="Symbol" pitchFamily="-110" charset="2"/>
                  </a:rPr>
                  <a:t>f</a:t>
                </a:r>
                <a:r>
                  <a:rPr lang="en-US" sz="1800" baseline="-25000">
                    <a:latin typeface="Symbol" pitchFamily="-110" charset="2"/>
                  </a:rPr>
                  <a:t>2</a:t>
                </a:r>
                <a:endParaRPr sz="1800" baseline="-25000" noProof="1">
                  <a:latin typeface="Symbol" pitchFamily="-110" charset="2"/>
                </a:endParaRPr>
              </a:p>
            </p:txBody>
          </p:sp>
          <p:sp>
            <p:nvSpPr>
              <p:cNvPr id="73770" name="Line 1052"/>
              <p:cNvSpPr>
                <a:spLocks noChangeShapeType="1"/>
              </p:cNvSpPr>
              <p:nvPr/>
            </p:nvSpPr>
            <p:spPr bwMode="auto">
              <a:xfrm>
                <a:off x="2054" y="1629"/>
                <a:ext cx="140" cy="10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71" name="Line 1053"/>
              <p:cNvSpPr>
                <a:spLocks noChangeShapeType="1"/>
              </p:cNvSpPr>
              <p:nvPr/>
            </p:nvSpPr>
            <p:spPr bwMode="auto">
              <a:xfrm>
                <a:off x="4212" y="1477"/>
                <a:ext cx="154" cy="2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1108"/>
            <p:cNvGrpSpPr>
              <a:grpSpLocks/>
            </p:cNvGrpSpPr>
            <p:nvPr/>
          </p:nvGrpSpPr>
          <p:grpSpPr bwMode="auto">
            <a:xfrm>
              <a:off x="1043608" y="3631638"/>
              <a:ext cx="5793718" cy="2770751"/>
              <a:chOff x="499" y="2114"/>
              <a:chExt cx="4064" cy="1919"/>
            </a:xfrm>
          </p:grpSpPr>
          <p:sp>
            <p:nvSpPr>
              <p:cNvPr id="73736" name="Line 1058"/>
              <p:cNvSpPr>
                <a:spLocks noChangeShapeType="1"/>
              </p:cNvSpPr>
              <p:nvPr/>
            </p:nvSpPr>
            <p:spPr bwMode="auto">
              <a:xfrm>
                <a:off x="2863" y="2313"/>
                <a:ext cx="0" cy="172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37" name="Line 1066"/>
              <p:cNvSpPr>
                <a:spLocks noChangeShapeType="1"/>
              </p:cNvSpPr>
              <p:nvPr/>
            </p:nvSpPr>
            <p:spPr bwMode="auto">
              <a:xfrm>
                <a:off x="1316" y="3248"/>
                <a:ext cx="305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38" name="Oval 1071"/>
              <p:cNvSpPr>
                <a:spLocks noChangeArrowheads="1"/>
              </p:cNvSpPr>
              <p:nvPr/>
            </p:nvSpPr>
            <p:spPr bwMode="auto">
              <a:xfrm>
                <a:off x="2824" y="3209"/>
                <a:ext cx="78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aphicFrame>
            <p:nvGraphicFramePr>
              <p:cNvPr id="73730" name="Object 2"/>
              <p:cNvGraphicFramePr>
                <a:graphicFrameLocks noChangeAspect="1"/>
              </p:cNvGraphicFramePr>
              <p:nvPr/>
            </p:nvGraphicFramePr>
            <p:xfrm>
              <a:off x="2352" y="2114"/>
              <a:ext cx="384" cy="39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8459" name="Equation" r:id="rId7" imgW="342720" imgH="355320" progId="Equation.3">
                      <p:embed/>
                    </p:oleObj>
                  </mc:Choice>
                  <mc:Fallback>
                    <p:oleObj name="Equation" r:id="rId7" imgW="342720" imgH="35532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52" y="2114"/>
                            <a:ext cx="384" cy="39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3731" name="Object 3"/>
              <p:cNvGraphicFramePr>
                <a:graphicFrameLocks noChangeAspect="1"/>
              </p:cNvGraphicFramePr>
              <p:nvPr/>
            </p:nvGraphicFramePr>
            <p:xfrm>
              <a:off x="4421" y="3134"/>
              <a:ext cx="142" cy="22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8460" name="Equation" r:id="rId9" imgW="126720" imgH="203040" progId="Equation.3">
                      <p:embed/>
                    </p:oleObj>
                  </mc:Choice>
                  <mc:Fallback>
                    <p:oleObj name="Equation" r:id="rId9" imgW="12672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21" y="3134"/>
                            <a:ext cx="142" cy="22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3739" name="Line 1081"/>
              <p:cNvSpPr>
                <a:spLocks noChangeShapeType="1"/>
              </p:cNvSpPr>
              <p:nvPr/>
            </p:nvSpPr>
            <p:spPr bwMode="auto">
              <a:xfrm flipH="1" flipV="1">
                <a:off x="3073" y="3100"/>
                <a:ext cx="62" cy="39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73740" name="Group 1086"/>
              <p:cNvGrpSpPr>
                <a:grpSpLocks/>
              </p:cNvGrpSpPr>
              <p:nvPr/>
            </p:nvGrpSpPr>
            <p:grpSpPr bwMode="auto">
              <a:xfrm>
                <a:off x="1750" y="2656"/>
                <a:ext cx="2216" cy="592"/>
                <a:chOff x="1392" y="2256"/>
                <a:chExt cx="891" cy="569"/>
              </a:xfrm>
            </p:grpSpPr>
            <p:sp>
              <p:nvSpPr>
                <p:cNvPr id="73754" name="Freeform 1087"/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755" name="Freeform 1088"/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3741" name="Group 1089"/>
              <p:cNvGrpSpPr>
                <a:grpSpLocks/>
              </p:cNvGrpSpPr>
              <p:nvPr/>
            </p:nvGrpSpPr>
            <p:grpSpPr bwMode="auto">
              <a:xfrm flipV="1">
                <a:off x="1750" y="3248"/>
                <a:ext cx="2216" cy="592"/>
                <a:chOff x="1392" y="2256"/>
                <a:chExt cx="891" cy="569"/>
              </a:xfrm>
            </p:grpSpPr>
            <p:sp>
              <p:nvSpPr>
                <p:cNvPr id="73752" name="Freeform 1090"/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753" name="Freeform 1091"/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73742" name="Freeform 1093"/>
              <p:cNvSpPr>
                <a:spLocks/>
              </p:cNvSpPr>
              <p:nvPr/>
            </p:nvSpPr>
            <p:spPr bwMode="auto">
              <a:xfrm>
                <a:off x="3966" y="2830"/>
                <a:ext cx="455" cy="418"/>
              </a:xfrm>
              <a:custGeom>
                <a:avLst/>
                <a:gdLst>
                  <a:gd name="T0" fmla="*/ 0 w 455"/>
                  <a:gd name="T1" fmla="*/ 418 h 418"/>
                  <a:gd name="T2" fmla="*/ 224 w 455"/>
                  <a:gd name="T3" fmla="*/ 187 h 418"/>
                  <a:gd name="T4" fmla="*/ 455 w 455"/>
                  <a:gd name="T5" fmla="*/ 0 h 418"/>
                  <a:gd name="T6" fmla="*/ 0 60000 65536"/>
                  <a:gd name="T7" fmla="*/ 0 60000 65536"/>
                  <a:gd name="T8" fmla="*/ 0 60000 65536"/>
                  <a:gd name="T9" fmla="*/ 0 w 455"/>
                  <a:gd name="T10" fmla="*/ 0 h 418"/>
                  <a:gd name="T11" fmla="*/ 455 w 455"/>
                  <a:gd name="T12" fmla="*/ 418 h 4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5" h="418">
                    <a:moveTo>
                      <a:pt x="0" y="418"/>
                    </a:moveTo>
                    <a:cubicBezTo>
                      <a:pt x="37" y="381"/>
                      <a:pt x="147" y="257"/>
                      <a:pt x="224" y="187"/>
                    </a:cubicBezTo>
                    <a:cubicBezTo>
                      <a:pt x="301" y="117"/>
                      <a:pt x="417" y="31"/>
                      <a:pt x="455" y="0"/>
                    </a:cubicBezTo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3" name="Freeform 1095"/>
              <p:cNvSpPr>
                <a:spLocks/>
              </p:cNvSpPr>
              <p:nvPr/>
            </p:nvSpPr>
            <p:spPr bwMode="auto">
              <a:xfrm>
                <a:off x="3966" y="3248"/>
                <a:ext cx="455" cy="418"/>
              </a:xfrm>
              <a:custGeom>
                <a:avLst/>
                <a:gdLst>
                  <a:gd name="T0" fmla="*/ 0 w 455"/>
                  <a:gd name="T1" fmla="*/ 0 h 418"/>
                  <a:gd name="T2" fmla="*/ 224 w 455"/>
                  <a:gd name="T3" fmla="*/ 231 h 418"/>
                  <a:gd name="T4" fmla="*/ 455 w 455"/>
                  <a:gd name="T5" fmla="*/ 418 h 418"/>
                  <a:gd name="T6" fmla="*/ 0 60000 65536"/>
                  <a:gd name="T7" fmla="*/ 0 60000 65536"/>
                  <a:gd name="T8" fmla="*/ 0 60000 65536"/>
                  <a:gd name="T9" fmla="*/ 0 w 455"/>
                  <a:gd name="T10" fmla="*/ 0 h 418"/>
                  <a:gd name="T11" fmla="*/ 455 w 455"/>
                  <a:gd name="T12" fmla="*/ 418 h 4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5" h="418">
                    <a:moveTo>
                      <a:pt x="0" y="0"/>
                    </a:moveTo>
                    <a:cubicBezTo>
                      <a:pt x="37" y="37"/>
                      <a:pt x="147" y="161"/>
                      <a:pt x="224" y="231"/>
                    </a:cubicBezTo>
                    <a:cubicBezTo>
                      <a:pt x="301" y="301"/>
                      <a:pt x="417" y="387"/>
                      <a:pt x="455" y="418"/>
                    </a:cubicBezTo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4" name="Freeform 1096"/>
              <p:cNvSpPr>
                <a:spLocks/>
              </p:cNvSpPr>
              <p:nvPr/>
            </p:nvSpPr>
            <p:spPr bwMode="auto">
              <a:xfrm>
                <a:off x="1295" y="3248"/>
                <a:ext cx="455" cy="418"/>
              </a:xfrm>
              <a:custGeom>
                <a:avLst/>
                <a:gdLst>
                  <a:gd name="T0" fmla="*/ 455 w 455"/>
                  <a:gd name="T1" fmla="*/ 0 h 418"/>
                  <a:gd name="T2" fmla="*/ 231 w 455"/>
                  <a:gd name="T3" fmla="*/ 231 h 418"/>
                  <a:gd name="T4" fmla="*/ 0 w 455"/>
                  <a:gd name="T5" fmla="*/ 418 h 418"/>
                  <a:gd name="T6" fmla="*/ 0 60000 65536"/>
                  <a:gd name="T7" fmla="*/ 0 60000 65536"/>
                  <a:gd name="T8" fmla="*/ 0 60000 65536"/>
                  <a:gd name="T9" fmla="*/ 0 w 455"/>
                  <a:gd name="T10" fmla="*/ 0 h 418"/>
                  <a:gd name="T11" fmla="*/ 455 w 455"/>
                  <a:gd name="T12" fmla="*/ 418 h 4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5" h="418">
                    <a:moveTo>
                      <a:pt x="455" y="0"/>
                    </a:moveTo>
                    <a:cubicBezTo>
                      <a:pt x="418" y="37"/>
                      <a:pt x="308" y="161"/>
                      <a:pt x="231" y="231"/>
                    </a:cubicBezTo>
                    <a:cubicBezTo>
                      <a:pt x="154" y="301"/>
                      <a:pt x="38" y="387"/>
                      <a:pt x="0" y="418"/>
                    </a:cubicBezTo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5" name="Freeform 1097"/>
              <p:cNvSpPr>
                <a:spLocks/>
              </p:cNvSpPr>
              <p:nvPr/>
            </p:nvSpPr>
            <p:spPr bwMode="auto">
              <a:xfrm>
                <a:off x="1295" y="2830"/>
                <a:ext cx="455" cy="418"/>
              </a:xfrm>
              <a:custGeom>
                <a:avLst/>
                <a:gdLst>
                  <a:gd name="T0" fmla="*/ 455 w 455"/>
                  <a:gd name="T1" fmla="*/ 418 h 418"/>
                  <a:gd name="T2" fmla="*/ 231 w 455"/>
                  <a:gd name="T3" fmla="*/ 187 h 418"/>
                  <a:gd name="T4" fmla="*/ 0 w 455"/>
                  <a:gd name="T5" fmla="*/ 0 h 418"/>
                  <a:gd name="T6" fmla="*/ 0 60000 65536"/>
                  <a:gd name="T7" fmla="*/ 0 60000 65536"/>
                  <a:gd name="T8" fmla="*/ 0 60000 65536"/>
                  <a:gd name="T9" fmla="*/ 0 w 455"/>
                  <a:gd name="T10" fmla="*/ 0 h 418"/>
                  <a:gd name="T11" fmla="*/ 455 w 455"/>
                  <a:gd name="T12" fmla="*/ 418 h 4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5" h="418">
                    <a:moveTo>
                      <a:pt x="455" y="418"/>
                    </a:moveTo>
                    <a:cubicBezTo>
                      <a:pt x="418" y="381"/>
                      <a:pt x="308" y="257"/>
                      <a:pt x="231" y="187"/>
                    </a:cubicBezTo>
                    <a:cubicBezTo>
                      <a:pt x="154" y="117"/>
                      <a:pt x="38" y="31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6" name="Oval 1098"/>
              <p:cNvSpPr>
                <a:spLocks noChangeArrowheads="1"/>
              </p:cNvSpPr>
              <p:nvPr/>
            </p:nvSpPr>
            <p:spPr bwMode="auto">
              <a:xfrm>
                <a:off x="1977" y="2786"/>
                <a:ext cx="1741" cy="947"/>
              </a:xfrm>
              <a:prstGeom prst="ellips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7" name="Oval 1100"/>
              <p:cNvSpPr>
                <a:spLocks noChangeArrowheads="1"/>
              </p:cNvSpPr>
              <p:nvPr/>
            </p:nvSpPr>
            <p:spPr bwMode="auto">
              <a:xfrm>
                <a:off x="2544" y="3042"/>
                <a:ext cx="628" cy="412"/>
              </a:xfrm>
              <a:prstGeom prst="ellips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8" name="Oval 1072"/>
              <p:cNvSpPr>
                <a:spLocks noChangeArrowheads="1"/>
              </p:cNvSpPr>
              <p:nvPr/>
            </p:nvSpPr>
            <p:spPr bwMode="auto">
              <a:xfrm>
                <a:off x="3135" y="3209"/>
                <a:ext cx="77" cy="77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49" name="Rectangle 1104"/>
              <p:cNvSpPr>
                <a:spLocks noChangeArrowheads="1"/>
              </p:cNvSpPr>
              <p:nvPr/>
            </p:nvSpPr>
            <p:spPr bwMode="auto">
              <a:xfrm>
                <a:off x="499" y="2197"/>
                <a:ext cx="1573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dirty="0">
                    <a:solidFill>
                      <a:srgbClr val="3333FF"/>
                    </a:solidFill>
                    <a:latin typeface="Comic Sans MS" pitchFamily="-110" charset="0"/>
                  </a:rPr>
                  <a:t>Phase space picture</a:t>
                </a:r>
                <a:endParaRPr sz="1800" noProof="1">
                  <a:solidFill>
                    <a:srgbClr val="3333FF"/>
                  </a:solidFill>
                  <a:latin typeface="Comic Sans MS" pitchFamily="-110" charset="0"/>
                </a:endParaRPr>
              </a:p>
            </p:txBody>
          </p:sp>
          <p:sp>
            <p:nvSpPr>
              <p:cNvPr id="73750" name="Oval 1077"/>
              <p:cNvSpPr>
                <a:spLocks noChangeArrowheads="1"/>
              </p:cNvSpPr>
              <p:nvPr/>
            </p:nvSpPr>
            <p:spPr bwMode="auto">
              <a:xfrm>
                <a:off x="1938" y="3208"/>
                <a:ext cx="78" cy="78"/>
              </a:xfrm>
              <a:prstGeom prst="ellipse">
                <a:avLst/>
              </a:prstGeom>
              <a:gradFill rotWithShape="0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51" name="Line 1105"/>
              <p:cNvSpPr>
                <a:spLocks noChangeShapeType="1"/>
              </p:cNvSpPr>
              <p:nvPr/>
            </p:nvSpPr>
            <p:spPr bwMode="auto">
              <a:xfrm>
                <a:off x="2054" y="3454"/>
                <a:ext cx="30" cy="42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1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 smtClean="0"/>
              <a:t>Synchrotron oscillations – No acceleration</a:t>
            </a:r>
            <a:endParaRPr lang="fr-FR" dirty="0"/>
          </a:p>
        </p:txBody>
      </p:sp>
      <p:sp>
        <p:nvSpPr>
          <p:cNvPr id="52" name="Rectangle 71"/>
          <p:cNvSpPr>
            <a:spLocks noChangeArrowheads="1"/>
          </p:cNvSpPr>
          <p:nvPr/>
        </p:nvSpPr>
        <p:spPr bwMode="auto">
          <a:xfrm>
            <a:off x="5123475" y="5877272"/>
            <a:ext cx="1248725" cy="287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 err="1">
                <a:latin typeface="Comic Sans MS" pitchFamily="-110" charset="0"/>
              </a:rPr>
              <a:t>separatrix</a:t>
            </a:r>
            <a:endParaRPr sz="1600" noProof="1">
              <a:latin typeface="Comic Sans MS" pitchFamily="-110" charset="0"/>
            </a:endParaRPr>
          </a:p>
        </p:txBody>
      </p:sp>
      <p:sp>
        <p:nvSpPr>
          <p:cNvPr id="53" name="Rectangle 69"/>
          <p:cNvSpPr>
            <a:spLocks noChangeArrowheads="1"/>
          </p:cNvSpPr>
          <p:nvPr/>
        </p:nvSpPr>
        <p:spPr bwMode="auto">
          <a:xfrm>
            <a:off x="3717290" y="4581128"/>
            <a:ext cx="1502782" cy="287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omic Sans MS" pitchFamily="-110" charset="0"/>
              </a:rPr>
              <a:t>stable region</a:t>
            </a:r>
            <a:endParaRPr sz="1600" noProof="1">
              <a:latin typeface="Comic Sans MS" pitchFamily="-110" charset="0"/>
            </a:endParaRPr>
          </a:p>
        </p:txBody>
      </p:sp>
      <p:sp>
        <p:nvSpPr>
          <p:cNvPr id="54" name="Rectangle 70"/>
          <p:cNvSpPr>
            <a:spLocks noChangeArrowheads="1"/>
          </p:cNvSpPr>
          <p:nvPr/>
        </p:nvSpPr>
        <p:spPr bwMode="auto">
          <a:xfrm>
            <a:off x="2195736" y="5996061"/>
            <a:ext cx="1727583" cy="287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Comic Sans MS" pitchFamily="-110" charset="0"/>
              </a:rPr>
              <a:t>unstable region</a:t>
            </a:r>
            <a:endParaRPr sz="1600" noProof="1">
              <a:latin typeface="Comic Sans MS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63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7" name="Group 74"/>
          <p:cNvGrpSpPr>
            <a:grpSpLocks/>
          </p:cNvGrpSpPr>
          <p:nvPr/>
        </p:nvGrpSpPr>
        <p:grpSpPr bwMode="auto">
          <a:xfrm>
            <a:off x="2028699" y="1340768"/>
            <a:ext cx="6936508" cy="5061621"/>
            <a:chOff x="1325" y="278"/>
            <a:chExt cx="4505" cy="3755"/>
          </a:xfrm>
        </p:grpSpPr>
        <p:sp>
          <p:nvSpPr>
            <p:cNvPr id="76808" name="Line 4"/>
            <p:cNvSpPr>
              <a:spLocks noChangeShapeType="1"/>
            </p:cNvSpPr>
            <p:nvPr/>
          </p:nvSpPr>
          <p:spPr bwMode="auto">
            <a:xfrm>
              <a:off x="2872" y="278"/>
              <a:ext cx="0" cy="17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6809" name="Group 5"/>
            <p:cNvGrpSpPr>
              <a:grpSpLocks/>
            </p:cNvGrpSpPr>
            <p:nvPr/>
          </p:nvGrpSpPr>
          <p:grpSpPr bwMode="auto">
            <a:xfrm>
              <a:off x="1750" y="621"/>
              <a:ext cx="2233" cy="1182"/>
              <a:chOff x="450" y="2259"/>
              <a:chExt cx="1782" cy="1137"/>
            </a:xfrm>
          </p:grpSpPr>
          <p:grpSp>
            <p:nvGrpSpPr>
              <p:cNvPr id="76837" name="Group 6"/>
              <p:cNvGrpSpPr>
                <a:grpSpLocks/>
              </p:cNvGrpSpPr>
              <p:nvPr/>
            </p:nvGrpSpPr>
            <p:grpSpPr bwMode="auto">
              <a:xfrm>
                <a:off x="1341" y="2259"/>
                <a:ext cx="891" cy="569"/>
                <a:chOff x="1392" y="2256"/>
                <a:chExt cx="891" cy="569"/>
              </a:xfrm>
            </p:grpSpPr>
            <p:sp>
              <p:nvSpPr>
                <p:cNvPr id="76841" name="Freeform 7"/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842" name="Freeform 8"/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6838" name="Group 9"/>
              <p:cNvGrpSpPr>
                <a:grpSpLocks/>
              </p:cNvGrpSpPr>
              <p:nvPr/>
            </p:nvGrpSpPr>
            <p:grpSpPr bwMode="auto">
              <a:xfrm>
                <a:off x="450" y="2827"/>
                <a:ext cx="891" cy="569"/>
                <a:chOff x="480" y="2832"/>
                <a:chExt cx="891" cy="569"/>
              </a:xfrm>
            </p:grpSpPr>
            <p:sp>
              <p:nvSpPr>
                <p:cNvPr id="76839" name="Freeform 10"/>
                <p:cNvSpPr>
                  <a:spLocks/>
                </p:cNvSpPr>
                <p:nvPr/>
              </p:nvSpPr>
              <p:spPr bwMode="auto">
                <a:xfrm>
                  <a:off x="480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840" name="Freeform 11"/>
                <p:cNvSpPr>
                  <a:spLocks/>
                </p:cNvSpPr>
                <p:nvPr/>
              </p:nvSpPr>
              <p:spPr bwMode="auto">
                <a:xfrm flipH="1">
                  <a:off x="912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76810" name="Line 12"/>
            <p:cNvSpPr>
              <a:spLocks noChangeShapeType="1"/>
            </p:cNvSpPr>
            <p:nvPr/>
          </p:nvSpPr>
          <p:spPr bwMode="auto">
            <a:xfrm>
              <a:off x="1325" y="1213"/>
              <a:ext cx="305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11" name="Freeform 13"/>
            <p:cNvSpPr>
              <a:spLocks/>
            </p:cNvSpPr>
            <p:nvPr/>
          </p:nvSpPr>
          <p:spPr bwMode="auto">
            <a:xfrm>
              <a:off x="3983" y="1213"/>
              <a:ext cx="229" cy="416"/>
            </a:xfrm>
            <a:custGeom>
              <a:avLst/>
              <a:gdLst>
                <a:gd name="T0" fmla="*/ 0 w 126"/>
                <a:gd name="T1" fmla="*/ 0 h 326"/>
                <a:gd name="T2" fmla="*/ 62 w 126"/>
                <a:gd name="T3" fmla="*/ 180 h 326"/>
                <a:gd name="T4" fmla="*/ 126 w 126"/>
                <a:gd name="T5" fmla="*/ 326 h 326"/>
                <a:gd name="T6" fmla="*/ 0 60000 65536"/>
                <a:gd name="T7" fmla="*/ 0 60000 65536"/>
                <a:gd name="T8" fmla="*/ 0 60000 65536"/>
                <a:gd name="T9" fmla="*/ 0 w 126"/>
                <a:gd name="T10" fmla="*/ 0 h 326"/>
                <a:gd name="T11" fmla="*/ 126 w 126"/>
                <a:gd name="T12" fmla="*/ 326 h 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" h="326">
                  <a:moveTo>
                    <a:pt x="0" y="0"/>
                  </a:moveTo>
                  <a:cubicBezTo>
                    <a:pt x="10" y="29"/>
                    <a:pt x="41" y="126"/>
                    <a:pt x="62" y="180"/>
                  </a:cubicBezTo>
                  <a:cubicBezTo>
                    <a:pt x="84" y="235"/>
                    <a:pt x="115" y="302"/>
                    <a:pt x="126" y="32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12" name="Freeform 14"/>
            <p:cNvSpPr>
              <a:spLocks/>
            </p:cNvSpPr>
            <p:nvPr/>
          </p:nvSpPr>
          <p:spPr bwMode="auto">
            <a:xfrm>
              <a:off x="1523" y="795"/>
              <a:ext cx="229" cy="418"/>
            </a:xfrm>
            <a:custGeom>
              <a:avLst/>
              <a:gdLst>
                <a:gd name="T0" fmla="*/ 126 w 126"/>
                <a:gd name="T1" fmla="*/ 326 h 326"/>
                <a:gd name="T2" fmla="*/ 64 w 126"/>
                <a:gd name="T3" fmla="*/ 146 h 326"/>
                <a:gd name="T4" fmla="*/ 0 w 126"/>
                <a:gd name="T5" fmla="*/ 0 h 326"/>
                <a:gd name="T6" fmla="*/ 0 60000 65536"/>
                <a:gd name="T7" fmla="*/ 0 60000 65536"/>
                <a:gd name="T8" fmla="*/ 0 60000 65536"/>
                <a:gd name="T9" fmla="*/ 0 w 126"/>
                <a:gd name="T10" fmla="*/ 0 h 326"/>
                <a:gd name="T11" fmla="*/ 126 w 126"/>
                <a:gd name="T12" fmla="*/ 326 h 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" h="326">
                  <a:moveTo>
                    <a:pt x="126" y="326"/>
                  </a:moveTo>
                  <a:cubicBezTo>
                    <a:pt x="116" y="297"/>
                    <a:pt x="85" y="200"/>
                    <a:pt x="64" y="146"/>
                  </a:cubicBezTo>
                  <a:cubicBezTo>
                    <a:pt x="42" y="91"/>
                    <a:pt x="11" y="24"/>
                    <a:pt x="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13" name="Line 15"/>
            <p:cNvSpPr>
              <a:spLocks noChangeShapeType="1"/>
            </p:cNvSpPr>
            <p:nvPr/>
          </p:nvSpPr>
          <p:spPr bwMode="auto">
            <a:xfrm>
              <a:off x="3073" y="826"/>
              <a:ext cx="0" cy="385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14" name="Rectangle 16"/>
            <p:cNvSpPr>
              <a:spLocks noChangeArrowheads="1"/>
            </p:cNvSpPr>
            <p:nvPr/>
          </p:nvSpPr>
          <p:spPr bwMode="auto">
            <a:xfrm>
              <a:off x="3116" y="1228"/>
              <a:ext cx="3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Symbol" pitchFamily="-110" charset="2"/>
                </a:rPr>
                <a:t>f</a:t>
              </a:r>
              <a:r>
                <a:rPr lang="en-US" sz="1800" baseline="-25000">
                  <a:latin typeface="Comic Sans MS" pitchFamily="-110" charset="0"/>
                </a:rPr>
                <a:t>s</a:t>
              </a:r>
              <a:endParaRPr sz="1800" baseline="-25000" noProof="1">
                <a:latin typeface="Comic Sans MS" pitchFamily="-110" charset="0"/>
              </a:endParaRPr>
            </a:p>
          </p:txBody>
        </p:sp>
        <p:sp>
          <p:nvSpPr>
            <p:cNvPr id="76815" name="Oval 18"/>
            <p:cNvSpPr>
              <a:spLocks noChangeArrowheads="1"/>
            </p:cNvSpPr>
            <p:nvPr/>
          </p:nvSpPr>
          <p:spPr bwMode="auto">
            <a:xfrm>
              <a:off x="3034" y="787"/>
              <a:ext cx="77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76802" name="Object 2"/>
            <p:cNvGraphicFramePr>
              <a:graphicFrameLocks noChangeAspect="1"/>
            </p:cNvGraphicFramePr>
            <p:nvPr/>
          </p:nvGraphicFramePr>
          <p:xfrm>
            <a:off x="2503" y="278"/>
            <a:ext cx="270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58" name="Equation" r:id="rId3" imgW="241200" imgH="215640" progId="Equation.3">
                    <p:embed/>
                  </p:oleObj>
                </mc:Choice>
                <mc:Fallback>
                  <p:oleObj name="Equation" r:id="rId3" imgW="2412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3" y="278"/>
                          <a:ext cx="270" cy="2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03" name="Object 3"/>
            <p:cNvGraphicFramePr>
              <a:graphicFrameLocks noChangeAspect="1"/>
            </p:cNvGraphicFramePr>
            <p:nvPr/>
          </p:nvGraphicFramePr>
          <p:xfrm>
            <a:off x="4375" y="924"/>
            <a:ext cx="652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59" name="Equation" r:id="rId5" imgW="583920" imgH="215640" progId="Equation.3">
                    <p:embed/>
                  </p:oleObj>
                </mc:Choice>
                <mc:Fallback>
                  <p:oleObj name="Equation" r:id="rId5" imgW="5839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5" y="924"/>
                          <a:ext cx="652" cy="2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816" name="Rectangle 24"/>
            <p:cNvSpPr>
              <a:spLocks noChangeArrowheads="1"/>
            </p:cNvSpPr>
            <p:nvPr/>
          </p:nvSpPr>
          <p:spPr bwMode="auto">
            <a:xfrm>
              <a:off x="3728" y="537"/>
              <a:ext cx="2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latin typeface="Symbol" pitchFamily="-110" charset="2"/>
                </a:rPr>
                <a:t>f</a:t>
              </a:r>
              <a:endParaRPr sz="1800" baseline="-25000" noProof="1">
                <a:latin typeface="Symbol" pitchFamily="-110" charset="2"/>
              </a:endParaRPr>
            </a:p>
          </p:txBody>
        </p:sp>
        <p:sp>
          <p:nvSpPr>
            <p:cNvPr id="76817" name="Line 26"/>
            <p:cNvSpPr>
              <a:spLocks noChangeShapeType="1"/>
            </p:cNvSpPr>
            <p:nvPr/>
          </p:nvSpPr>
          <p:spPr bwMode="auto">
            <a:xfrm>
              <a:off x="4212" y="1477"/>
              <a:ext cx="154" cy="2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19" name="Line 28"/>
            <p:cNvSpPr>
              <a:spLocks noChangeShapeType="1"/>
            </p:cNvSpPr>
            <p:nvPr/>
          </p:nvSpPr>
          <p:spPr bwMode="auto">
            <a:xfrm>
              <a:off x="2863" y="2313"/>
              <a:ext cx="0" cy="17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0" name="Line 29"/>
            <p:cNvSpPr>
              <a:spLocks noChangeShapeType="1"/>
            </p:cNvSpPr>
            <p:nvPr/>
          </p:nvSpPr>
          <p:spPr bwMode="auto">
            <a:xfrm flipV="1">
              <a:off x="1325" y="3248"/>
              <a:ext cx="3041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76804" name="Object 4"/>
            <p:cNvGraphicFramePr>
              <a:graphicFrameLocks noChangeAspect="1"/>
            </p:cNvGraphicFramePr>
            <p:nvPr/>
          </p:nvGraphicFramePr>
          <p:xfrm>
            <a:off x="2352" y="2202"/>
            <a:ext cx="384" cy="3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60" name="Equation" r:id="rId7" imgW="342720" imgH="355320" progId="Equation.3">
                    <p:embed/>
                  </p:oleObj>
                </mc:Choice>
                <mc:Fallback>
                  <p:oleObj name="Equation" r:id="rId7" imgW="342720" imgH="355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2" y="2202"/>
                          <a:ext cx="384" cy="39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05" name="Object 5"/>
            <p:cNvGraphicFramePr>
              <a:graphicFrameLocks noChangeAspect="1"/>
            </p:cNvGraphicFramePr>
            <p:nvPr/>
          </p:nvGraphicFramePr>
          <p:xfrm>
            <a:off x="4375" y="3248"/>
            <a:ext cx="142" cy="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61" name="Equation" r:id="rId9" imgW="126720" imgH="203040" progId="Equation.3">
                    <p:embed/>
                  </p:oleObj>
                </mc:Choice>
                <mc:Fallback>
                  <p:oleObj name="Equation" r:id="rId9" imgW="12672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5" y="3248"/>
                          <a:ext cx="142" cy="2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821" name="Freeform 36"/>
            <p:cNvSpPr>
              <a:spLocks/>
            </p:cNvSpPr>
            <p:nvPr/>
          </p:nvSpPr>
          <p:spPr bwMode="auto">
            <a:xfrm>
              <a:off x="2428" y="2746"/>
              <a:ext cx="645" cy="503"/>
            </a:xfrm>
            <a:custGeom>
              <a:avLst/>
              <a:gdLst>
                <a:gd name="T0" fmla="*/ 0 w 501"/>
                <a:gd name="T1" fmla="*/ 596 h 596"/>
                <a:gd name="T2" fmla="*/ 33 w 501"/>
                <a:gd name="T3" fmla="*/ 386 h 596"/>
                <a:gd name="T4" fmla="*/ 138 w 501"/>
                <a:gd name="T5" fmla="*/ 182 h 596"/>
                <a:gd name="T6" fmla="*/ 279 w 501"/>
                <a:gd name="T7" fmla="*/ 53 h 596"/>
                <a:gd name="T8" fmla="*/ 402 w 501"/>
                <a:gd name="T9" fmla="*/ 8 h 596"/>
                <a:gd name="T10" fmla="*/ 501 w 501"/>
                <a:gd name="T11" fmla="*/ 2 h 5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1"/>
                <a:gd name="T19" fmla="*/ 0 h 596"/>
                <a:gd name="T20" fmla="*/ 501 w 501"/>
                <a:gd name="T21" fmla="*/ 596 h 5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1" h="596">
                  <a:moveTo>
                    <a:pt x="0" y="596"/>
                  </a:moveTo>
                  <a:cubicBezTo>
                    <a:pt x="5" y="561"/>
                    <a:pt x="10" y="455"/>
                    <a:pt x="33" y="386"/>
                  </a:cubicBezTo>
                  <a:cubicBezTo>
                    <a:pt x="56" y="317"/>
                    <a:pt x="97" y="237"/>
                    <a:pt x="138" y="182"/>
                  </a:cubicBezTo>
                  <a:cubicBezTo>
                    <a:pt x="179" y="127"/>
                    <a:pt x="235" y="82"/>
                    <a:pt x="279" y="53"/>
                  </a:cubicBezTo>
                  <a:cubicBezTo>
                    <a:pt x="323" y="24"/>
                    <a:pt x="365" y="16"/>
                    <a:pt x="402" y="8"/>
                  </a:cubicBezTo>
                  <a:cubicBezTo>
                    <a:pt x="439" y="0"/>
                    <a:pt x="481" y="3"/>
                    <a:pt x="501" y="2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2" name="Freeform 37"/>
            <p:cNvSpPr>
              <a:spLocks/>
            </p:cNvSpPr>
            <p:nvPr/>
          </p:nvSpPr>
          <p:spPr bwMode="auto">
            <a:xfrm flipH="1" flipV="1">
              <a:off x="3073" y="2745"/>
              <a:ext cx="695" cy="503"/>
            </a:xfrm>
            <a:custGeom>
              <a:avLst/>
              <a:gdLst>
                <a:gd name="T0" fmla="*/ 0 w 459"/>
                <a:gd name="T1" fmla="*/ 0 h 569"/>
                <a:gd name="T2" fmla="*/ 90 w 459"/>
                <a:gd name="T3" fmla="*/ 222 h 569"/>
                <a:gd name="T4" fmla="*/ 183 w 459"/>
                <a:gd name="T5" fmla="*/ 402 h 569"/>
                <a:gd name="T6" fmla="*/ 294 w 459"/>
                <a:gd name="T7" fmla="*/ 519 h 569"/>
                <a:gd name="T8" fmla="*/ 390 w 459"/>
                <a:gd name="T9" fmla="*/ 561 h 569"/>
                <a:gd name="T10" fmla="*/ 459 w 459"/>
                <a:gd name="T11" fmla="*/ 567 h 5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9"/>
                <a:gd name="T19" fmla="*/ 0 h 569"/>
                <a:gd name="T20" fmla="*/ 459 w 459"/>
                <a:gd name="T21" fmla="*/ 569 h 5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9" h="569">
                  <a:moveTo>
                    <a:pt x="0" y="0"/>
                  </a:moveTo>
                  <a:cubicBezTo>
                    <a:pt x="15" y="36"/>
                    <a:pt x="59" y="155"/>
                    <a:pt x="90" y="222"/>
                  </a:cubicBezTo>
                  <a:cubicBezTo>
                    <a:pt x="121" y="289"/>
                    <a:pt x="149" y="353"/>
                    <a:pt x="183" y="402"/>
                  </a:cubicBezTo>
                  <a:cubicBezTo>
                    <a:pt x="217" y="451"/>
                    <a:pt x="260" y="493"/>
                    <a:pt x="294" y="519"/>
                  </a:cubicBezTo>
                  <a:cubicBezTo>
                    <a:pt x="328" y="545"/>
                    <a:pt x="363" y="553"/>
                    <a:pt x="390" y="561"/>
                  </a:cubicBezTo>
                  <a:cubicBezTo>
                    <a:pt x="417" y="569"/>
                    <a:pt x="445" y="566"/>
                    <a:pt x="459" y="567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3" name="Freeform 41"/>
            <p:cNvSpPr>
              <a:spLocks/>
            </p:cNvSpPr>
            <p:nvPr/>
          </p:nvSpPr>
          <p:spPr bwMode="auto">
            <a:xfrm>
              <a:off x="3768" y="2791"/>
              <a:ext cx="455" cy="458"/>
            </a:xfrm>
            <a:custGeom>
              <a:avLst/>
              <a:gdLst>
                <a:gd name="T0" fmla="*/ 0 w 455"/>
                <a:gd name="T1" fmla="*/ 418 h 418"/>
                <a:gd name="T2" fmla="*/ 224 w 455"/>
                <a:gd name="T3" fmla="*/ 187 h 418"/>
                <a:gd name="T4" fmla="*/ 455 w 455"/>
                <a:gd name="T5" fmla="*/ 0 h 418"/>
                <a:gd name="T6" fmla="*/ 0 60000 65536"/>
                <a:gd name="T7" fmla="*/ 0 60000 65536"/>
                <a:gd name="T8" fmla="*/ 0 60000 65536"/>
                <a:gd name="T9" fmla="*/ 0 w 455"/>
                <a:gd name="T10" fmla="*/ 0 h 418"/>
                <a:gd name="T11" fmla="*/ 455 w 455"/>
                <a:gd name="T12" fmla="*/ 418 h 4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5" h="418">
                  <a:moveTo>
                    <a:pt x="0" y="418"/>
                  </a:moveTo>
                  <a:cubicBezTo>
                    <a:pt x="37" y="381"/>
                    <a:pt x="147" y="257"/>
                    <a:pt x="224" y="187"/>
                  </a:cubicBezTo>
                  <a:cubicBezTo>
                    <a:pt x="301" y="117"/>
                    <a:pt x="417" y="31"/>
                    <a:pt x="455" y="0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4" name="Freeform 42"/>
            <p:cNvSpPr>
              <a:spLocks/>
            </p:cNvSpPr>
            <p:nvPr/>
          </p:nvSpPr>
          <p:spPr bwMode="auto">
            <a:xfrm>
              <a:off x="3768" y="3248"/>
              <a:ext cx="455" cy="485"/>
            </a:xfrm>
            <a:custGeom>
              <a:avLst/>
              <a:gdLst>
                <a:gd name="T0" fmla="*/ 0 w 455"/>
                <a:gd name="T1" fmla="*/ 0 h 418"/>
                <a:gd name="T2" fmla="*/ 224 w 455"/>
                <a:gd name="T3" fmla="*/ 231 h 418"/>
                <a:gd name="T4" fmla="*/ 455 w 455"/>
                <a:gd name="T5" fmla="*/ 418 h 418"/>
                <a:gd name="T6" fmla="*/ 0 60000 65536"/>
                <a:gd name="T7" fmla="*/ 0 60000 65536"/>
                <a:gd name="T8" fmla="*/ 0 60000 65536"/>
                <a:gd name="T9" fmla="*/ 0 w 455"/>
                <a:gd name="T10" fmla="*/ 0 h 418"/>
                <a:gd name="T11" fmla="*/ 455 w 455"/>
                <a:gd name="T12" fmla="*/ 418 h 4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5" h="418">
                  <a:moveTo>
                    <a:pt x="0" y="0"/>
                  </a:moveTo>
                  <a:cubicBezTo>
                    <a:pt x="37" y="37"/>
                    <a:pt x="147" y="161"/>
                    <a:pt x="224" y="231"/>
                  </a:cubicBezTo>
                  <a:cubicBezTo>
                    <a:pt x="301" y="301"/>
                    <a:pt x="417" y="387"/>
                    <a:pt x="455" y="418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5" name="Oval 46"/>
            <p:cNvSpPr>
              <a:spLocks noChangeArrowheads="1"/>
            </p:cNvSpPr>
            <p:nvPr/>
          </p:nvSpPr>
          <p:spPr bwMode="auto">
            <a:xfrm>
              <a:off x="2736" y="2969"/>
              <a:ext cx="672" cy="553"/>
            </a:xfrm>
            <a:prstGeom prst="ellips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6" name="Oval 47"/>
            <p:cNvSpPr>
              <a:spLocks noChangeArrowheads="1"/>
            </p:cNvSpPr>
            <p:nvPr/>
          </p:nvSpPr>
          <p:spPr bwMode="auto">
            <a:xfrm>
              <a:off x="3034" y="3209"/>
              <a:ext cx="77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7" name="Oval 48"/>
            <p:cNvSpPr>
              <a:spLocks noChangeArrowheads="1"/>
            </p:cNvSpPr>
            <p:nvPr/>
          </p:nvSpPr>
          <p:spPr bwMode="auto">
            <a:xfrm>
              <a:off x="3729" y="787"/>
              <a:ext cx="77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28" name="Freeform 53"/>
            <p:cNvSpPr>
              <a:spLocks/>
            </p:cNvSpPr>
            <p:nvPr/>
          </p:nvSpPr>
          <p:spPr bwMode="auto">
            <a:xfrm flipV="1">
              <a:off x="2428" y="3248"/>
              <a:ext cx="645" cy="504"/>
            </a:xfrm>
            <a:custGeom>
              <a:avLst/>
              <a:gdLst>
                <a:gd name="T0" fmla="*/ 0 w 501"/>
                <a:gd name="T1" fmla="*/ 596 h 596"/>
                <a:gd name="T2" fmla="*/ 33 w 501"/>
                <a:gd name="T3" fmla="*/ 386 h 596"/>
                <a:gd name="T4" fmla="*/ 138 w 501"/>
                <a:gd name="T5" fmla="*/ 182 h 596"/>
                <a:gd name="T6" fmla="*/ 279 w 501"/>
                <a:gd name="T7" fmla="*/ 53 h 596"/>
                <a:gd name="T8" fmla="*/ 402 w 501"/>
                <a:gd name="T9" fmla="*/ 8 h 596"/>
                <a:gd name="T10" fmla="*/ 501 w 501"/>
                <a:gd name="T11" fmla="*/ 2 h 5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1"/>
                <a:gd name="T19" fmla="*/ 0 h 596"/>
                <a:gd name="T20" fmla="*/ 501 w 501"/>
                <a:gd name="T21" fmla="*/ 596 h 5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1" h="596">
                  <a:moveTo>
                    <a:pt x="0" y="596"/>
                  </a:moveTo>
                  <a:cubicBezTo>
                    <a:pt x="5" y="561"/>
                    <a:pt x="10" y="455"/>
                    <a:pt x="33" y="386"/>
                  </a:cubicBezTo>
                  <a:cubicBezTo>
                    <a:pt x="56" y="317"/>
                    <a:pt x="97" y="237"/>
                    <a:pt x="138" y="182"/>
                  </a:cubicBezTo>
                  <a:cubicBezTo>
                    <a:pt x="179" y="127"/>
                    <a:pt x="235" y="82"/>
                    <a:pt x="279" y="53"/>
                  </a:cubicBezTo>
                  <a:cubicBezTo>
                    <a:pt x="323" y="24"/>
                    <a:pt x="365" y="16"/>
                    <a:pt x="402" y="8"/>
                  </a:cubicBezTo>
                  <a:cubicBezTo>
                    <a:pt x="439" y="0"/>
                    <a:pt x="481" y="3"/>
                    <a:pt x="501" y="2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76806" name="Object 6"/>
            <p:cNvGraphicFramePr>
              <a:graphicFrameLocks noChangeAspect="1"/>
            </p:cNvGraphicFramePr>
            <p:nvPr/>
          </p:nvGraphicFramePr>
          <p:xfrm>
            <a:off x="4570" y="2114"/>
            <a:ext cx="1166" cy="2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62" name="Equation" r:id="rId11" imgW="901440" imgH="228600" progId="Equation.3">
                    <p:embed/>
                  </p:oleObj>
                </mc:Choice>
                <mc:Fallback>
                  <p:oleObj name="Equation" r:id="rId11" imgW="901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0" y="2114"/>
                          <a:ext cx="1166" cy="29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829" name="Line 64"/>
            <p:cNvSpPr>
              <a:spLocks noChangeShapeType="1"/>
            </p:cNvSpPr>
            <p:nvPr/>
          </p:nvSpPr>
          <p:spPr bwMode="auto">
            <a:xfrm>
              <a:off x="3073" y="826"/>
              <a:ext cx="695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30" name="Line 67"/>
            <p:cNvSpPr>
              <a:spLocks noChangeShapeType="1"/>
            </p:cNvSpPr>
            <p:nvPr/>
          </p:nvSpPr>
          <p:spPr bwMode="auto">
            <a:xfrm>
              <a:off x="3768" y="826"/>
              <a:ext cx="0" cy="2422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31" name="Freeform 68"/>
            <p:cNvSpPr>
              <a:spLocks/>
            </p:cNvSpPr>
            <p:nvPr/>
          </p:nvSpPr>
          <p:spPr bwMode="auto">
            <a:xfrm flipH="1">
              <a:off x="3073" y="3249"/>
              <a:ext cx="695" cy="503"/>
            </a:xfrm>
            <a:custGeom>
              <a:avLst/>
              <a:gdLst>
                <a:gd name="T0" fmla="*/ 0 w 459"/>
                <a:gd name="T1" fmla="*/ 0 h 569"/>
                <a:gd name="T2" fmla="*/ 90 w 459"/>
                <a:gd name="T3" fmla="*/ 222 h 569"/>
                <a:gd name="T4" fmla="*/ 183 w 459"/>
                <a:gd name="T5" fmla="*/ 402 h 569"/>
                <a:gd name="T6" fmla="*/ 294 w 459"/>
                <a:gd name="T7" fmla="*/ 519 h 569"/>
                <a:gd name="T8" fmla="*/ 390 w 459"/>
                <a:gd name="T9" fmla="*/ 561 h 569"/>
                <a:gd name="T10" fmla="*/ 459 w 459"/>
                <a:gd name="T11" fmla="*/ 567 h 5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9"/>
                <a:gd name="T19" fmla="*/ 0 h 569"/>
                <a:gd name="T20" fmla="*/ 459 w 459"/>
                <a:gd name="T21" fmla="*/ 569 h 5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9" h="569">
                  <a:moveTo>
                    <a:pt x="0" y="0"/>
                  </a:moveTo>
                  <a:cubicBezTo>
                    <a:pt x="15" y="36"/>
                    <a:pt x="59" y="155"/>
                    <a:pt x="90" y="222"/>
                  </a:cubicBezTo>
                  <a:cubicBezTo>
                    <a:pt x="121" y="289"/>
                    <a:pt x="149" y="353"/>
                    <a:pt x="183" y="402"/>
                  </a:cubicBezTo>
                  <a:cubicBezTo>
                    <a:pt x="217" y="451"/>
                    <a:pt x="260" y="493"/>
                    <a:pt x="294" y="519"/>
                  </a:cubicBezTo>
                  <a:cubicBezTo>
                    <a:pt x="328" y="545"/>
                    <a:pt x="363" y="553"/>
                    <a:pt x="390" y="561"/>
                  </a:cubicBezTo>
                  <a:cubicBezTo>
                    <a:pt x="417" y="569"/>
                    <a:pt x="445" y="566"/>
                    <a:pt x="459" y="567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32" name="Rectangle 69"/>
            <p:cNvSpPr>
              <a:spLocks noChangeArrowheads="1"/>
            </p:cNvSpPr>
            <p:nvPr/>
          </p:nvSpPr>
          <p:spPr bwMode="auto">
            <a:xfrm>
              <a:off x="1610" y="2685"/>
              <a:ext cx="97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stable region</a:t>
              </a:r>
              <a:endParaRPr sz="1600" noProof="1">
                <a:latin typeface="Comic Sans MS" pitchFamily="-110" charset="0"/>
              </a:endParaRPr>
            </a:p>
          </p:txBody>
        </p:sp>
        <p:sp>
          <p:nvSpPr>
            <p:cNvPr id="76833" name="Rectangle 70"/>
            <p:cNvSpPr>
              <a:spLocks noChangeArrowheads="1"/>
            </p:cNvSpPr>
            <p:nvPr/>
          </p:nvSpPr>
          <p:spPr bwMode="auto">
            <a:xfrm>
              <a:off x="1476" y="3521"/>
              <a:ext cx="112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Comic Sans MS" pitchFamily="-110" charset="0"/>
                </a:rPr>
                <a:t>unstable region</a:t>
              </a:r>
              <a:endParaRPr sz="1600" noProof="1">
                <a:latin typeface="Comic Sans MS" pitchFamily="-110" charset="0"/>
              </a:endParaRPr>
            </a:p>
          </p:txBody>
        </p:sp>
        <p:sp>
          <p:nvSpPr>
            <p:cNvPr id="76834" name="Rectangle 71"/>
            <p:cNvSpPr>
              <a:spLocks noChangeArrowheads="1"/>
            </p:cNvSpPr>
            <p:nvPr/>
          </p:nvSpPr>
          <p:spPr bwMode="auto">
            <a:xfrm>
              <a:off x="3116" y="3752"/>
              <a:ext cx="81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 err="1">
                  <a:latin typeface="Comic Sans MS" pitchFamily="-110" charset="0"/>
                </a:rPr>
                <a:t>separatrix</a:t>
              </a:r>
              <a:endParaRPr sz="1600" noProof="1">
                <a:latin typeface="Comic Sans MS" pitchFamily="-110" charset="0"/>
              </a:endParaRPr>
            </a:p>
          </p:txBody>
        </p:sp>
        <p:sp>
          <p:nvSpPr>
            <p:cNvPr id="76835" name="Line 72"/>
            <p:cNvSpPr>
              <a:spLocks noChangeShapeType="1"/>
            </p:cNvSpPr>
            <p:nvPr/>
          </p:nvSpPr>
          <p:spPr bwMode="auto">
            <a:xfrm>
              <a:off x="2352" y="2897"/>
              <a:ext cx="283" cy="1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36" name="Rectangle 73"/>
            <p:cNvSpPr>
              <a:spLocks noChangeArrowheads="1"/>
            </p:cNvSpPr>
            <p:nvPr/>
          </p:nvSpPr>
          <p:spPr bwMode="auto">
            <a:xfrm>
              <a:off x="4286" y="3483"/>
              <a:ext cx="1544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3333FF"/>
                  </a:solidFill>
                  <a:latin typeface="Comic Sans MS" pitchFamily="-110" charset="0"/>
                </a:rPr>
                <a:t>The </a:t>
              </a:r>
              <a:r>
                <a:rPr lang="en-US" sz="1600" dirty="0" smtClean="0">
                  <a:solidFill>
                    <a:srgbClr val="3333FF"/>
                  </a:solidFill>
                  <a:latin typeface="Comic Sans MS" pitchFamily="-110" charset="0"/>
                </a:rPr>
                <a:t>symmetry </a:t>
              </a:r>
              <a:r>
                <a:rPr lang="en-US" sz="1600" dirty="0">
                  <a:solidFill>
                    <a:srgbClr val="3333FF"/>
                  </a:solidFill>
                  <a:latin typeface="Comic Sans MS" pitchFamily="-110" charset="0"/>
                </a:rPr>
                <a:t>of the case </a:t>
              </a:r>
              <a:r>
                <a:rPr lang="en-US" sz="1600" dirty="0" smtClean="0">
                  <a:solidFill>
                    <a:srgbClr val="3333FF"/>
                  </a:solidFill>
                  <a:latin typeface="Comic Sans MS" pitchFamily="-110" charset="0"/>
                </a:rPr>
                <a:t>B </a:t>
              </a:r>
              <a:r>
                <a:rPr lang="en-US" sz="1600" dirty="0">
                  <a:solidFill>
                    <a:srgbClr val="3333FF"/>
                  </a:solidFill>
                  <a:latin typeface="Comic Sans MS" pitchFamily="-110" charset="0"/>
                </a:rPr>
                <a:t>= const. is lost</a:t>
              </a:r>
              <a:endParaRPr sz="1600" noProof="1">
                <a:solidFill>
                  <a:srgbClr val="3333FF"/>
                </a:solidFill>
                <a:latin typeface="Comic Sans MS" pitchFamily="-110" charset="0"/>
              </a:endParaRPr>
            </a:p>
          </p:txBody>
        </p:sp>
      </p:grpSp>
      <p:sp>
        <p:nvSpPr>
          <p:cNvPr id="43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 smtClean="0"/>
              <a:t>Synchrotron oscillations (with acceleration)</a:t>
            </a:r>
            <a:endParaRPr lang="fr-FR" dirty="0"/>
          </a:p>
        </p:txBody>
      </p:sp>
      <p:sp>
        <p:nvSpPr>
          <p:cNvPr id="44" name="Oval 26"/>
          <p:cNvSpPr>
            <a:spLocks noChangeArrowheads="1"/>
          </p:cNvSpPr>
          <p:nvPr/>
        </p:nvSpPr>
        <p:spPr bwMode="auto">
          <a:xfrm>
            <a:off x="4988170" y="1789584"/>
            <a:ext cx="112835" cy="122238"/>
          </a:xfrm>
          <a:prstGeom prst="ellipse">
            <a:avLst/>
          </a:prstGeom>
          <a:gradFill rotWithShape="0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Oval 27"/>
          <p:cNvSpPr>
            <a:spLocks noChangeArrowheads="1"/>
          </p:cNvSpPr>
          <p:nvPr/>
        </p:nvSpPr>
        <p:spPr bwMode="auto">
          <a:xfrm>
            <a:off x="4459165" y="2348880"/>
            <a:ext cx="112835" cy="122238"/>
          </a:xfrm>
          <a:prstGeom prst="ellipse">
            <a:avLst/>
          </a:prstGeom>
          <a:gradFill rotWithShape="0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Line 32"/>
          <p:cNvSpPr>
            <a:spLocks noChangeShapeType="1"/>
          </p:cNvSpPr>
          <p:nvPr/>
        </p:nvSpPr>
        <p:spPr bwMode="auto">
          <a:xfrm flipH="1">
            <a:off x="4761036" y="1789584"/>
            <a:ext cx="140677" cy="13811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Line 33"/>
          <p:cNvSpPr>
            <a:spLocks noChangeShapeType="1"/>
          </p:cNvSpPr>
          <p:nvPr/>
        </p:nvSpPr>
        <p:spPr bwMode="auto">
          <a:xfrm flipV="1">
            <a:off x="4427984" y="2132855"/>
            <a:ext cx="144016" cy="216024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34"/>
          <p:cNvSpPr>
            <a:spLocks noChangeArrowheads="1"/>
          </p:cNvSpPr>
          <p:nvPr/>
        </p:nvSpPr>
        <p:spPr bwMode="auto">
          <a:xfrm>
            <a:off x="4493482" y="2348880"/>
            <a:ext cx="29454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Comic Sans MS" pitchFamily="-110" charset="0"/>
              </a:rPr>
              <a:t>2</a:t>
            </a:r>
            <a:endParaRPr sz="1400" noProof="1">
              <a:latin typeface="Comic Sans MS" pitchFamily="-110" charset="0"/>
            </a:endParaRPr>
          </a:p>
        </p:txBody>
      </p:sp>
      <p:sp>
        <p:nvSpPr>
          <p:cNvPr id="49" name="Rectangle 35"/>
          <p:cNvSpPr>
            <a:spLocks noChangeArrowheads="1"/>
          </p:cNvSpPr>
          <p:nvPr/>
        </p:nvSpPr>
        <p:spPr bwMode="auto">
          <a:xfrm>
            <a:off x="4979378" y="1484784"/>
            <a:ext cx="26523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omic Sans MS" pitchFamily="-110" charset="0"/>
              </a:rPr>
              <a:t>1</a:t>
            </a:r>
            <a:endParaRPr sz="1400" noProof="1">
              <a:latin typeface="Comic Sans MS" pitchFamily="-110" charset="0"/>
            </a:endParaRPr>
          </a:p>
        </p:txBody>
      </p:sp>
      <p:sp>
        <p:nvSpPr>
          <p:cNvPr id="50" name="Rectangle 51"/>
          <p:cNvSpPr>
            <a:spLocks noChangeArrowheads="1"/>
          </p:cNvSpPr>
          <p:nvPr/>
        </p:nvSpPr>
        <p:spPr bwMode="auto">
          <a:xfrm>
            <a:off x="539552" y="908150"/>
            <a:ext cx="4016619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omic Sans MS" pitchFamily="-110" charset="0"/>
              </a:rPr>
              <a:t>Case with acceleration </a:t>
            </a:r>
            <a:r>
              <a:rPr lang="en-US" sz="1600" i="1" dirty="0">
                <a:solidFill>
                  <a:srgbClr val="3333FF"/>
                </a:solidFill>
                <a:latin typeface="Comic Sans MS" pitchFamily="-110" charset="0"/>
              </a:rPr>
              <a:t>B</a:t>
            </a:r>
            <a:r>
              <a:rPr lang="en-US" sz="1600" dirty="0">
                <a:solidFill>
                  <a:srgbClr val="3333FF"/>
                </a:solidFill>
                <a:latin typeface="Comic Sans MS" pitchFamily="-110" charset="0"/>
              </a:rPr>
              <a:t> increasing</a:t>
            </a:r>
            <a:r>
              <a:rPr lang="en-US" sz="1600" dirty="0">
                <a:latin typeface="Comic Sans MS" pitchFamily="-110" charset="0"/>
              </a:rPr>
              <a:t> </a:t>
            </a:r>
            <a:endParaRPr sz="1600" noProof="1">
              <a:latin typeface="Comic Sans MS" pitchFamily="-110" charset="0"/>
            </a:endParaRPr>
          </a:p>
        </p:txBody>
      </p:sp>
      <p:sp>
        <p:nvSpPr>
          <p:cNvPr id="53" name="Rectangle 1104"/>
          <p:cNvSpPr>
            <a:spLocks noChangeArrowheads="1"/>
          </p:cNvSpPr>
          <p:nvPr/>
        </p:nvSpPr>
        <p:spPr bwMode="auto">
          <a:xfrm>
            <a:off x="827584" y="4100695"/>
            <a:ext cx="2242500" cy="33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3333FF"/>
                </a:solidFill>
                <a:latin typeface="Comic Sans MS" pitchFamily="-110" charset="0"/>
              </a:rPr>
              <a:t>Phase space picture</a:t>
            </a:r>
            <a:endParaRPr sz="1800" noProof="1">
              <a:solidFill>
                <a:srgbClr val="3333FF"/>
              </a:solidFill>
              <a:latin typeface="Comic Sans MS" pitchFamily="-110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Box 51"/>
              <p:cNvSpPr txBox="1"/>
              <p:nvPr/>
            </p:nvSpPr>
            <p:spPr>
              <a:xfrm>
                <a:off x="4790924" y="908720"/>
                <a:ext cx="93320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𝛾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&lt;</m:t>
                      </m:r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0924" y="908720"/>
                <a:ext cx="933204" cy="369332"/>
              </a:xfrm>
              <a:prstGeom prst="rect">
                <a:avLst/>
              </a:prstGeom>
              <a:blipFill rotWithShape="0">
                <a:blip r:embed="rId13"/>
                <a:stretch>
                  <a:fillRect l="-6536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619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946" name="Text Box 2"/>
          <p:cNvSpPr txBox="1">
            <a:spLocks noChangeArrowheads="1"/>
          </p:cNvSpPr>
          <p:nvPr/>
        </p:nvSpPr>
        <p:spPr bwMode="auto">
          <a:xfrm>
            <a:off x="1055077" y="5105400"/>
            <a:ext cx="386861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de-DE" sz="1800" b="1" dirty="0" err="1">
                <a:latin typeface="+mn-lt"/>
              </a:rPr>
              <a:t>Bucket</a:t>
            </a:r>
            <a:r>
              <a:rPr lang="de-DE" sz="1800" b="1" dirty="0">
                <a:latin typeface="+mn-lt"/>
              </a:rPr>
              <a:t> </a:t>
            </a:r>
            <a:r>
              <a:rPr lang="de-DE" sz="1800" b="1" dirty="0" err="1">
                <a:latin typeface="+mn-lt"/>
              </a:rPr>
              <a:t>area</a:t>
            </a:r>
            <a:r>
              <a:rPr lang="de-DE" sz="1800" b="1" dirty="0">
                <a:latin typeface="+mn-lt"/>
              </a:rPr>
              <a:t>: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area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enclosed</a:t>
            </a:r>
            <a:r>
              <a:rPr lang="de-DE" sz="1800" dirty="0">
                <a:latin typeface="+mn-lt"/>
              </a:rPr>
              <a:t>         </a:t>
            </a:r>
            <a:r>
              <a:rPr lang="de-DE" sz="1800" dirty="0" err="1">
                <a:latin typeface="+mn-lt"/>
              </a:rPr>
              <a:t>by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the</a:t>
            </a:r>
            <a:r>
              <a:rPr lang="de-DE" sz="1800" dirty="0">
                <a:latin typeface="+mn-lt"/>
              </a:rPr>
              <a:t> </a:t>
            </a:r>
            <a:r>
              <a:rPr lang="de-DE" sz="1800" dirty="0" err="1">
                <a:latin typeface="+mn-lt"/>
              </a:rPr>
              <a:t>separatrix</a:t>
            </a:r>
            <a:endParaRPr lang="de-DE" sz="1800" dirty="0">
              <a:latin typeface="+mn-lt"/>
            </a:endParaRPr>
          </a:p>
          <a:p>
            <a:pPr algn="l"/>
            <a:r>
              <a:rPr lang="de-DE" sz="1800" b="1" dirty="0">
                <a:solidFill>
                  <a:schemeClr val="accent2"/>
                </a:solidFill>
                <a:latin typeface="+mn-lt"/>
              </a:rPr>
              <a:t>The </a:t>
            </a:r>
            <a:r>
              <a:rPr lang="de-DE" sz="1800" b="1" dirty="0" err="1">
                <a:solidFill>
                  <a:schemeClr val="accent2"/>
                </a:solidFill>
                <a:latin typeface="+mn-lt"/>
              </a:rPr>
              <a:t>area</a:t>
            </a:r>
            <a:r>
              <a:rPr lang="de-DE" sz="1800" b="1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de-DE" sz="1800" b="1" dirty="0" err="1">
                <a:solidFill>
                  <a:schemeClr val="accent2"/>
                </a:solidFill>
                <a:latin typeface="+mn-lt"/>
              </a:rPr>
              <a:t>covered</a:t>
            </a:r>
            <a:r>
              <a:rPr lang="de-DE" sz="1800" b="1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de-DE" sz="1800" b="1" dirty="0" err="1">
                <a:solidFill>
                  <a:schemeClr val="accent2"/>
                </a:solidFill>
                <a:latin typeface="+mn-lt"/>
              </a:rPr>
              <a:t>by</a:t>
            </a:r>
            <a:r>
              <a:rPr lang="de-DE" sz="1800" b="1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de-DE" sz="1800" b="1" dirty="0" err="1">
                <a:solidFill>
                  <a:schemeClr val="accent2"/>
                </a:solidFill>
                <a:latin typeface="+mn-lt"/>
              </a:rPr>
              <a:t>particles</a:t>
            </a:r>
            <a:r>
              <a:rPr lang="de-DE" sz="1800" b="1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de-DE" sz="1800" b="1" dirty="0" err="1">
                <a:solidFill>
                  <a:schemeClr val="accent2"/>
                </a:solidFill>
                <a:latin typeface="+mn-lt"/>
              </a:rPr>
              <a:t>is</a:t>
            </a:r>
            <a:r>
              <a:rPr lang="de-DE" sz="1800" b="1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de-DE" sz="1800" b="1" dirty="0" err="1">
                <a:solidFill>
                  <a:schemeClr val="accent2"/>
                </a:solidFill>
                <a:latin typeface="+mn-lt"/>
              </a:rPr>
              <a:t>the</a:t>
            </a:r>
            <a:r>
              <a:rPr lang="de-DE" sz="1800" b="1" dirty="0">
                <a:solidFill>
                  <a:schemeClr val="accent2"/>
                </a:solidFill>
                <a:latin typeface="+mn-lt"/>
              </a:rPr>
              <a:t> longitudinal emittance</a:t>
            </a:r>
            <a:endParaRPr lang="de-DE" sz="1600" b="1" dirty="0">
              <a:latin typeface="+mn-lt"/>
            </a:endParaRPr>
          </a:p>
        </p:txBody>
      </p:sp>
      <p:grpSp>
        <p:nvGrpSpPr>
          <p:cNvPr id="14340" name="Group 3"/>
          <p:cNvGrpSpPr>
            <a:grpSpLocks/>
          </p:cNvGrpSpPr>
          <p:nvPr/>
        </p:nvGrpSpPr>
        <p:grpSpPr bwMode="auto">
          <a:xfrm>
            <a:off x="756138" y="1228726"/>
            <a:ext cx="4220308" cy="3641726"/>
            <a:chOff x="516" y="1110"/>
            <a:chExt cx="2880" cy="2294"/>
          </a:xfrm>
        </p:grpSpPr>
        <p:pic>
          <p:nvPicPr>
            <p:cNvPr id="14360" name="Picture 4" descr="PhasenraumEmittanz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" y="1584"/>
              <a:ext cx="2544" cy="1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61" name="Text Box 5"/>
            <p:cNvSpPr txBox="1">
              <a:spLocks noChangeArrowheads="1"/>
            </p:cNvSpPr>
            <p:nvPr/>
          </p:nvSpPr>
          <p:spPr bwMode="auto">
            <a:xfrm>
              <a:off x="516" y="1110"/>
              <a:ext cx="2880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de-DE" sz="1600" b="1" dirty="0" smtClean="0">
                  <a:latin typeface="Symbol" charset="0"/>
                </a:rPr>
                <a:t>D</a:t>
              </a:r>
              <a:r>
                <a:rPr lang="de-DE" sz="1600" b="1" dirty="0" smtClean="0"/>
                <a:t>E-</a:t>
              </a:r>
              <a:r>
                <a:rPr lang="de-DE" sz="1800" b="1" dirty="0" smtClean="0">
                  <a:latin typeface="Symbol" charset="0"/>
                </a:rPr>
                <a:t>f</a:t>
              </a:r>
              <a:r>
                <a:rPr lang="de-DE" sz="1600" b="1" dirty="0" smtClean="0"/>
                <a:t> </a:t>
              </a:r>
              <a:r>
                <a:rPr lang="de-DE" sz="1600" b="1" dirty="0" err="1" smtClean="0">
                  <a:latin typeface="+mn-lt"/>
                </a:rPr>
                <a:t>phase</a:t>
              </a:r>
              <a:r>
                <a:rPr lang="de-DE" sz="1600" b="1" dirty="0" smtClean="0">
                  <a:latin typeface="+mn-lt"/>
                </a:rPr>
                <a:t> </a:t>
              </a:r>
              <a:r>
                <a:rPr lang="de-DE" sz="1600" b="1" dirty="0" err="1" smtClean="0">
                  <a:latin typeface="+mn-lt"/>
                </a:rPr>
                <a:t>space</a:t>
              </a:r>
              <a:r>
                <a:rPr lang="de-DE" sz="1600" b="1" dirty="0" smtClean="0">
                  <a:latin typeface="+mn-lt"/>
                </a:rPr>
                <a:t> </a:t>
              </a:r>
              <a:r>
                <a:rPr lang="de-DE" sz="1600" dirty="0" err="1" smtClean="0">
                  <a:latin typeface="+mn-lt"/>
                </a:rPr>
                <a:t>of</a:t>
              </a:r>
              <a:r>
                <a:rPr lang="de-DE" sz="1600" dirty="0" smtClean="0">
                  <a:latin typeface="+mn-lt"/>
                </a:rPr>
                <a:t> a </a:t>
              </a:r>
              <a:r>
                <a:rPr lang="de-DE" sz="1600" dirty="0" err="1" smtClean="0">
                  <a:solidFill>
                    <a:srgbClr val="FF0000"/>
                  </a:solidFill>
                  <a:latin typeface="+mn-lt"/>
                </a:rPr>
                <a:t>stationary</a:t>
              </a:r>
              <a:r>
                <a:rPr lang="de-DE" sz="1600" dirty="0" smtClean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de-DE" sz="1600" dirty="0" err="1" smtClean="0">
                  <a:solidFill>
                    <a:srgbClr val="FF0000"/>
                  </a:solidFill>
                  <a:latin typeface="+mn-lt"/>
                </a:rPr>
                <a:t>bucket</a:t>
              </a:r>
              <a:r>
                <a:rPr lang="de-DE" sz="1600" dirty="0" smtClean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de-DE" sz="1600" dirty="0" smtClean="0">
                  <a:latin typeface="+mn-lt"/>
                </a:rPr>
                <a:t>(</a:t>
              </a:r>
              <a:r>
                <a:rPr lang="de-DE" sz="1600" dirty="0" err="1" smtClean="0">
                  <a:latin typeface="+mn-lt"/>
                </a:rPr>
                <a:t>when</a:t>
              </a:r>
              <a:r>
                <a:rPr lang="de-DE" sz="1600" dirty="0" smtClean="0">
                  <a:latin typeface="+mn-lt"/>
                </a:rPr>
                <a:t> </a:t>
              </a:r>
              <a:r>
                <a:rPr lang="de-DE" sz="1600" dirty="0" err="1" smtClean="0">
                  <a:latin typeface="+mn-lt"/>
                </a:rPr>
                <a:t>there</a:t>
              </a:r>
              <a:r>
                <a:rPr lang="de-DE" sz="1600" dirty="0" smtClean="0">
                  <a:latin typeface="+mn-lt"/>
                </a:rPr>
                <a:t> </a:t>
              </a:r>
              <a:r>
                <a:rPr lang="de-DE" sz="1600" dirty="0" err="1" smtClean="0">
                  <a:latin typeface="+mn-lt"/>
                </a:rPr>
                <a:t>is</a:t>
              </a:r>
              <a:r>
                <a:rPr lang="de-DE" sz="1600" dirty="0" smtClean="0">
                  <a:latin typeface="+mn-lt"/>
                </a:rPr>
                <a:t> </a:t>
              </a:r>
              <a:r>
                <a:rPr lang="de-DE" sz="1600" dirty="0" err="1" smtClean="0">
                  <a:solidFill>
                    <a:srgbClr val="FF0000"/>
                  </a:solidFill>
                  <a:latin typeface="+mn-lt"/>
                </a:rPr>
                <a:t>no</a:t>
              </a:r>
              <a:r>
                <a:rPr lang="de-DE" sz="1600" dirty="0" smtClean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de-DE" sz="1600" dirty="0" err="1" smtClean="0">
                  <a:solidFill>
                    <a:srgbClr val="FF0000"/>
                  </a:solidFill>
                  <a:latin typeface="+mn-lt"/>
                </a:rPr>
                <a:t>acceleration</a:t>
              </a:r>
              <a:r>
                <a:rPr lang="de-DE" sz="1600" dirty="0" smtClean="0">
                  <a:latin typeface="+mn-lt"/>
                </a:rPr>
                <a:t>)</a:t>
              </a:r>
              <a:endParaRPr lang="de-DE" sz="1400" dirty="0">
                <a:latin typeface="+mn-lt"/>
              </a:endParaRPr>
            </a:p>
          </p:txBody>
        </p:sp>
      </p:grp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5352401" y="1045185"/>
            <a:ext cx="3396063" cy="1015663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DE" sz="2000" b="1" dirty="0">
                <a:latin typeface="+mn-lt"/>
              </a:rPr>
              <a:t>Dynamics </a:t>
            </a:r>
            <a:r>
              <a:rPr lang="de-DE" sz="2000" b="1" dirty="0" err="1">
                <a:latin typeface="+mn-lt"/>
              </a:rPr>
              <a:t>of</a:t>
            </a:r>
            <a:r>
              <a:rPr lang="de-DE" sz="2000" b="1" dirty="0">
                <a:latin typeface="+mn-lt"/>
              </a:rPr>
              <a:t> a </a:t>
            </a:r>
            <a:r>
              <a:rPr lang="de-DE" sz="2000" b="1" dirty="0" err="1">
                <a:latin typeface="+mn-lt"/>
              </a:rPr>
              <a:t>particle</a:t>
            </a:r>
            <a:endParaRPr lang="de-DE" sz="2000" dirty="0">
              <a:latin typeface="+mn-lt"/>
            </a:endParaRPr>
          </a:p>
          <a:p>
            <a:pPr algn="l"/>
            <a:r>
              <a:rPr lang="de-DE" sz="2000" dirty="0">
                <a:latin typeface="+mn-lt"/>
              </a:rPr>
              <a:t>Non-linear, </a:t>
            </a:r>
            <a:r>
              <a:rPr lang="de-DE" sz="2000" dirty="0" err="1">
                <a:latin typeface="+mn-lt"/>
              </a:rPr>
              <a:t>conservative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 err="1">
                <a:latin typeface="+mn-lt"/>
              </a:rPr>
              <a:t>oscillator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>
                <a:latin typeface="+mn-lt"/>
                <a:sym typeface="Symbol" charset="0"/>
              </a:rPr>
              <a:t> </a:t>
            </a:r>
            <a:r>
              <a:rPr lang="de-DE" sz="2000" dirty="0" smtClean="0">
                <a:latin typeface="+mn-lt"/>
                <a:sym typeface="Symbol" charset="0"/>
              </a:rPr>
              <a:t>e.g. </a:t>
            </a:r>
            <a:r>
              <a:rPr lang="de-DE" sz="2000" dirty="0" err="1" smtClean="0">
                <a:latin typeface="+mn-lt"/>
                <a:sym typeface="Symbol" charset="0"/>
              </a:rPr>
              <a:t>pendulum</a:t>
            </a:r>
            <a:r>
              <a:rPr lang="de-DE" sz="2000" dirty="0" smtClean="0">
                <a:latin typeface="+mn-lt"/>
              </a:rPr>
              <a:t> </a:t>
            </a:r>
            <a:endParaRPr lang="de-DE" sz="2000" dirty="0">
              <a:latin typeface="+mn-lt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952749" y="2492896"/>
            <a:ext cx="5909896" cy="1266825"/>
            <a:chOff x="2015" y="1716"/>
            <a:chExt cx="4033" cy="798"/>
          </a:xfrm>
        </p:grpSpPr>
        <p:sp>
          <p:nvSpPr>
            <p:cNvPr id="14355" name="AutoShape 8"/>
            <p:cNvSpPr>
              <a:spLocks noChangeArrowheads="1"/>
            </p:cNvSpPr>
            <p:nvPr/>
          </p:nvSpPr>
          <p:spPr bwMode="auto">
            <a:xfrm rot="20886238">
              <a:off x="2015" y="2042"/>
              <a:ext cx="1538" cy="182"/>
            </a:xfrm>
            <a:prstGeom prst="leftArrow">
              <a:avLst>
                <a:gd name="adj1" fmla="val 50000"/>
                <a:gd name="adj2" fmla="val 211126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356" name="Picture 9" descr="PendelOszillatio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9" y="1776"/>
              <a:ext cx="720" cy="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7" name="Line 10"/>
            <p:cNvSpPr>
              <a:spLocks noChangeShapeType="1"/>
            </p:cNvSpPr>
            <p:nvPr/>
          </p:nvSpPr>
          <p:spPr bwMode="auto">
            <a:xfrm>
              <a:off x="3456" y="2514"/>
              <a:ext cx="25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8" name="Line 11"/>
            <p:cNvSpPr>
              <a:spLocks noChangeShapeType="1"/>
            </p:cNvSpPr>
            <p:nvPr/>
          </p:nvSpPr>
          <p:spPr bwMode="auto">
            <a:xfrm>
              <a:off x="3456" y="1716"/>
              <a:ext cx="25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9" name="Text Box 12"/>
            <p:cNvSpPr txBox="1">
              <a:spLocks noChangeArrowheads="1"/>
            </p:cNvSpPr>
            <p:nvPr/>
          </p:nvSpPr>
          <p:spPr bwMode="auto">
            <a:xfrm>
              <a:off x="3585" y="1864"/>
              <a:ext cx="2187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de-DE" sz="2000" dirty="0" err="1">
                  <a:latin typeface="+mn-lt"/>
                </a:rPr>
                <a:t>Particle</a:t>
              </a:r>
              <a:r>
                <a:rPr lang="de-DE" sz="2000" dirty="0">
                  <a:latin typeface="+mn-lt"/>
                </a:rPr>
                <a:t> </a:t>
              </a:r>
              <a:r>
                <a:rPr lang="de-DE" sz="2000" b="1" dirty="0" err="1">
                  <a:latin typeface="+mn-lt"/>
                </a:rPr>
                <a:t>inside</a:t>
              </a:r>
              <a:r>
                <a:rPr lang="de-DE" sz="2000" b="1" dirty="0">
                  <a:latin typeface="+mn-lt"/>
                </a:rPr>
                <a:t>            </a:t>
              </a:r>
              <a:r>
                <a:rPr lang="de-DE" sz="2000" b="1" dirty="0" err="1" smtClean="0">
                  <a:latin typeface="+mn-lt"/>
                </a:rPr>
                <a:t>the</a:t>
              </a:r>
              <a:r>
                <a:rPr lang="de-DE" sz="2000" b="1" dirty="0" smtClean="0">
                  <a:latin typeface="+mn-lt"/>
                </a:rPr>
                <a:t> </a:t>
              </a:r>
              <a:r>
                <a:rPr lang="de-DE" sz="2000" b="1" dirty="0" err="1" smtClean="0">
                  <a:latin typeface="+mn-lt"/>
                </a:rPr>
                <a:t>separatrix</a:t>
              </a:r>
              <a:r>
                <a:rPr lang="de-DE" sz="2000" dirty="0">
                  <a:latin typeface="+mn-lt"/>
                </a:rPr>
                <a:t>:</a:t>
              </a: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792415" y="3672881"/>
            <a:ext cx="5070231" cy="1484313"/>
            <a:chOff x="2588" y="2473"/>
            <a:chExt cx="3460" cy="935"/>
          </a:xfrm>
        </p:grpSpPr>
        <p:sp>
          <p:nvSpPr>
            <p:cNvPr id="14351" name="AutoShape 14"/>
            <p:cNvSpPr>
              <a:spLocks noChangeArrowheads="1"/>
            </p:cNvSpPr>
            <p:nvPr/>
          </p:nvSpPr>
          <p:spPr bwMode="auto">
            <a:xfrm rot="1680000">
              <a:off x="2588" y="2473"/>
              <a:ext cx="1045" cy="174"/>
            </a:xfrm>
            <a:prstGeom prst="leftArrow">
              <a:avLst>
                <a:gd name="adj1" fmla="val 50000"/>
                <a:gd name="adj2" fmla="val 150144"/>
              </a:avLst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352" name="Picture 15" descr="PendelInstabilerFixpunkt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2" y="2598"/>
              <a:ext cx="212" cy="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3" name="Line 16"/>
            <p:cNvSpPr>
              <a:spLocks noChangeShapeType="1"/>
            </p:cNvSpPr>
            <p:nvPr/>
          </p:nvSpPr>
          <p:spPr bwMode="auto">
            <a:xfrm>
              <a:off x="3456" y="3408"/>
              <a:ext cx="25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4" name="Text Box 17"/>
            <p:cNvSpPr txBox="1">
              <a:spLocks noChangeArrowheads="1"/>
            </p:cNvSpPr>
            <p:nvPr/>
          </p:nvSpPr>
          <p:spPr bwMode="auto">
            <a:xfrm>
              <a:off x="3588" y="2734"/>
              <a:ext cx="2187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de-DE" sz="2000" dirty="0" err="1">
                  <a:latin typeface="+mn-lt"/>
                </a:rPr>
                <a:t>Particle</a:t>
              </a:r>
              <a:r>
                <a:rPr lang="de-DE" sz="2000" dirty="0">
                  <a:latin typeface="+mn-lt"/>
                </a:rPr>
                <a:t> </a:t>
              </a:r>
              <a:r>
                <a:rPr lang="de-DE" sz="2000" dirty="0" err="1">
                  <a:latin typeface="+mn-lt"/>
                </a:rPr>
                <a:t>at</a:t>
              </a:r>
              <a:r>
                <a:rPr lang="de-DE" sz="2000" dirty="0">
                  <a:latin typeface="+mn-lt"/>
                </a:rPr>
                <a:t> </a:t>
              </a:r>
              <a:r>
                <a:rPr lang="de-DE" sz="2000" dirty="0" err="1" smtClean="0">
                  <a:latin typeface="+mn-lt"/>
                </a:rPr>
                <a:t>the</a:t>
              </a:r>
              <a:r>
                <a:rPr lang="de-DE" sz="2000" dirty="0">
                  <a:latin typeface="+mn-lt"/>
                </a:rPr>
                <a:t/>
              </a:r>
              <a:br>
                <a:rPr lang="de-DE" sz="2000" dirty="0">
                  <a:latin typeface="+mn-lt"/>
                </a:rPr>
              </a:br>
              <a:r>
                <a:rPr lang="de-DE" sz="2000" b="1" dirty="0" err="1" smtClean="0">
                  <a:latin typeface="+mn-lt"/>
                </a:rPr>
                <a:t>unstable</a:t>
              </a:r>
              <a:r>
                <a:rPr lang="de-DE" sz="2000" b="1" dirty="0" smtClean="0">
                  <a:latin typeface="+mn-lt"/>
                </a:rPr>
                <a:t> fix-</a:t>
              </a:r>
              <a:r>
                <a:rPr lang="de-DE" sz="2000" b="1" dirty="0">
                  <a:latin typeface="+mn-lt"/>
                </a:rPr>
                <a:t>point</a:t>
              </a:r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3474428" y="4656286"/>
            <a:ext cx="5388219" cy="1797050"/>
            <a:chOff x="2371" y="3116"/>
            <a:chExt cx="3677" cy="1132"/>
          </a:xfrm>
        </p:grpSpPr>
        <p:sp>
          <p:nvSpPr>
            <p:cNvPr id="14347" name="AutoShape 19"/>
            <p:cNvSpPr>
              <a:spLocks noChangeArrowheads="1"/>
            </p:cNvSpPr>
            <p:nvPr/>
          </p:nvSpPr>
          <p:spPr bwMode="auto">
            <a:xfrm rot="2100000">
              <a:off x="2371" y="3116"/>
              <a:ext cx="1308" cy="173"/>
            </a:xfrm>
            <a:prstGeom prst="leftArrow">
              <a:avLst>
                <a:gd name="adj1" fmla="val 50000"/>
                <a:gd name="adj2" fmla="val 189017"/>
              </a:avLst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348" name="Picture 20" descr="PendelLibration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7" y="3477"/>
              <a:ext cx="753" cy="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9" name="Line 21"/>
            <p:cNvSpPr>
              <a:spLocks noChangeShapeType="1"/>
            </p:cNvSpPr>
            <p:nvPr/>
          </p:nvSpPr>
          <p:spPr bwMode="auto">
            <a:xfrm>
              <a:off x="3456" y="4248"/>
              <a:ext cx="25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0" name="Text Box 22"/>
            <p:cNvSpPr txBox="1">
              <a:spLocks noChangeArrowheads="1"/>
            </p:cNvSpPr>
            <p:nvPr/>
          </p:nvSpPr>
          <p:spPr bwMode="auto">
            <a:xfrm>
              <a:off x="3584" y="3572"/>
              <a:ext cx="2187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3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de-DE" sz="2000" dirty="0" err="1">
                  <a:latin typeface="+mn-lt"/>
                </a:rPr>
                <a:t>Particle</a:t>
              </a:r>
              <a:r>
                <a:rPr lang="de-DE" sz="2000" dirty="0">
                  <a:latin typeface="+mn-lt"/>
                </a:rPr>
                <a:t> </a:t>
              </a:r>
              <a:r>
                <a:rPr lang="de-DE" sz="2000" b="1" dirty="0">
                  <a:latin typeface="+mn-lt"/>
                </a:rPr>
                <a:t>outside          </a:t>
              </a:r>
              <a:r>
                <a:rPr lang="de-DE" sz="2000" b="1" dirty="0" err="1">
                  <a:latin typeface="+mn-lt"/>
                </a:rPr>
                <a:t>the</a:t>
              </a:r>
              <a:r>
                <a:rPr lang="de-DE" sz="2000" b="1" dirty="0">
                  <a:latin typeface="+mn-lt"/>
                </a:rPr>
                <a:t> </a:t>
              </a:r>
              <a:r>
                <a:rPr lang="de-DE" sz="2000" b="1" dirty="0" err="1" smtClean="0">
                  <a:latin typeface="+mn-lt"/>
                </a:rPr>
                <a:t>separatrix</a:t>
              </a:r>
              <a:r>
                <a:rPr lang="de-DE" sz="2000" b="1" dirty="0">
                  <a:latin typeface="+mn-lt"/>
                </a:rPr>
                <a:t>:</a:t>
              </a:r>
            </a:p>
          </p:txBody>
        </p:sp>
      </p:grpSp>
      <p:sp>
        <p:nvSpPr>
          <p:cNvPr id="26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 smtClean="0"/>
              <a:t>Synchrotron motion in phase space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2084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94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5283795"/>
            <a:ext cx="7772400" cy="1025525"/>
          </a:xfrm>
        </p:spPr>
        <p:txBody>
          <a:bodyPr/>
          <a:lstStyle/>
          <a:p>
            <a:pPr eaLnBrk="1" hangingPunct="1"/>
            <a:r>
              <a:rPr lang="en-US" sz="2000" dirty="0">
                <a:solidFill>
                  <a:schemeClr val="tx1"/>
                </a:solidFill>
                <a:latin typeface="Comic Sans MS" charset="0"/>
              </a:rPr>
              <a:t>Bucket area = </a:t>
            </a:r>
            <a:r>
              <a:rPr lang="en-US" sz="2000" b="1" u="sng" dirty="0">
                <a:solidFill>
                  <a:srgbClr val="FF0000"/>
                </a:solidFill>
                <a:latin typeface="Comic Sans MS" charset="0"/>
              </a:rPr>
              <a:t>longitudinal Acceptance</a:t>
            </a:r>
            <a:r>
              <a:rPr lang="en-US" sz="2000" dirty="0">
                <a:solidFill>
                  <a:srgbClr val="FF0000"/>
                </a:solidFill>
                <a:latin typeface="Comic Sans MS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Comic Sans MS" charset="0"/>
              </a:rPr>
              <a:t>[</a:t>
            </a:r>
            <a:r>
              <a:rPr lang="en-US" sz="2000" dirty="0" err="1">
                <a:solidFill>
                  <a:schemeClr val="tx1"/>
                </a:solidFill>
                <a:latin typeface="Comic Sans MS" charset="0"/>
              </a:rPr>
              <a:t>eVs</a:t>
            </a:r>
            <a:r>
              <a:rPr lang="en-US" sz="2000" dirty="0">
                <a:solidFill>
                  <a:schemeClr val="tx1"/>
                </a:solidFill>
                <a:latin typeface="Comic Sans MS" charset="0"/>
              </a:rPr>
              <a:t>]</a:t>
            </a:r>
          </a:p>
          <a:p>
            <a:pPr eaLnBrk="1" hangingPunct="1"/>
            <a:r>
              <a:rPr lang="en-US" sz="2000" dirty="0">
                <a:solidFill>
                  <a:schemeClr val="tx1"/>
                </a:solidFill>
                <a:latin typeface="Comic Sans MS" charset="0"/>
              </a:rPr>
              <a:t>Bunch area = </a:t>
            </a:r>
            <a:r>
              <a:rPr lang="en-US" sz="2000" b="1" u="sng" dirty="0">
                <a:solidFill>
                  <a:srgbClr val="FF0000"/>
                </a:solidFill>
                <a:latin typeface="Comic Sans MS" charset="0"/>
              </a:rPr>
              <a:t>longitudinal beam emittance</a:t>
            </a:r>
            <a:r>
              <a:rPr lang="en-US" sz="2000" dirty="0">
                <a:solidFill>
                  <a:srgbClr val="FF0000"/>
                </a:solidFill>
                <a:latin typeface="Comic Sans MS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Comic Sans MS" charset="0"/>
              </a:rPr>
              <a:t>=</a:t>
            </a:r>
            <a:r>
              <a:rPr lang="en-US" dirty="0">
                <a:solidFill>
                  <a:schemeClr val="tx1"/>
                </a:solidFill>
                <a:latin typeface="Comic Sans MS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omic Sans MS" charset="0"/>
              </a:rPr>
              <a:t>4</a:t>
            </a: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sym typeface="Symbol" charset="0"/>
              </a:rPr>
              <a:t></a:t>
            </a:r>
            <a:r>
              <a:rPr lang="en-US" sz="2000" b="1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Times New Roman" charset="0"/>
                <a:sym typeface="Symbol" charset="0"/>
              </a:rPr>
              <a:t>σ</a:t>
            </a:r>
            <a:r>
              <a:rPr lang="en-US" sz="2000" b="1" baseline="-25000" dirty="0" err="1" smtClean="0">
                <a:solidFill>
                  <a:schemeClr val="tx1"/>
                </a:solidFill>
                <a:latin typeface="Comic Sans MS" charset="0"/>
                <a:sym typeface="Symbol" charset="0"/>
              </a:rPr>
              <a:t>E</a:t>
            </a: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sym typeface="Symbol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 charset="0"/>
                <a:sym typeface="Symbol" charset="0"/>
              </a:rPr>
              <a:t>σ</a:t>
            </a:r>
            <a:r>
              <a:rPr lang="en-US" sz="2000" b="1" baseline="-25000" dirty="0" err="1" smtClean="0">
                <a:solidFill>
                  <a:schemeClr val="tx1"/>
                </a:solidFill>
                <a:latin typeface="Comic Sans MS" charset="0"/>
                <a:sym typeface="Symbol" charset="0"/>
              </a:rPr>
              <a:t>t</a:t>
            </a: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sym typeface="Symbol" charset="0"/>
              </a:rPr>
              <a:t>  </a:t>
            </a:r>
            <a:r>
              <a:rPr lang="en-US" sz="2000" b="1" dirty="0">
                <a:solidFill>
                  <a:schemeClr val="tx1"/>
                </a:solidFill>
                <a:latin typeface="Times New Roman" charset="0"/>
                <a:sym typeface="Symbol" charset="0"/>
              </a:rPr>
              <a:t>[</a:t>
            </a:r>
            <a:r>
              <a:rPr lang="en-US" sz="2000" b="1" dirty="0">
                <a:solidFill>
                  <a:schemeClr val="tx1"/>
                </a:solidFill>
                <a:latin typeface="Comic Sans MS" charset="0"/>
              </a:rPr>
              <a:t>eVs]</a:t>
            </a:r>
          </a:p>
        </p:txBody>
      </p:sp>
      <p:grpSp>
        <p:nvGrpSpPr>
          <p:cNvPr id="50183" name="Group 23"/>
          <p:cNvGrpSpPr>
            <a:grpSpLocks/>
          </p:cNvGrpSpPr>
          <p:nvPr/>
        </p:nvGrpSpPr>
        <p:grpSpPr bwMode="auto">
          <a:xfrm>
            <a:off x="1452563" y="1756370"/>
            <a:ext cx="5878512" cy="3314700"/>
            <a:chOff x="915" y="737"/>
            <a:chExt cx="3703" cy="2088"/>
          </a:xfrm>
        </p:grpSpPr>
        <p:sp>
          <p:nvSpPr>
            <p:cNvPr id="50186" name="Line 5"/>
            <p:cNvSpPr>
              <a:spLocks noChangeShapeType="1"/>
            </p:cNvSpPr>
            <p:nvPr/>
          </p:nvSpPr>
          <p:spPr bwMode="auto">
            <a:xfrm flipV="1">
              <a:off x="915" y="881"/>
              <a:ext cx="0" cy="16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87" name="Rectangle 6"/>
            <p:cNvSpPr>
              <a:spLocks noChangeArrowheads="1"/>
            </p:cNvSpPr>
            <p:nvPr/>
          </p:nvSpPr>
          <p:spPr bwMode="auto">
            <a:xfrm>
              <a:off x="1011" y="737"/>
              <a:ext cx="32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>
                  <a:latin typeface="Times New Roman" charset="0"/>
                  <a:sym typeface="Symbol" charset="0"/>
                </a:rPr>
                <a:t>E</a:t>
              </a:r>
            </a:p>
          </p:txBody>
        </p:sp>
        <p:sp>
          <p:nvSpPr>
            <p:cNvPr id="50188" name="Text Box 7"/>
            <p:cNvSpPr txBox="1">
              <a:spLocks noChangeArrowheads="1"/>
            </p:cNvSpPr>
            <p:nvPr/>
          </p:nvSpPr>
          <p:spPr bwMode="auto">
            <a:xfrm>
              <a:off x="3931" y="1841"/>
              <a:ext cx="68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>
                  <a:latin typeface="Times New Roman" charset="0"/>
                  <a:sym typeface="Symbol" charset="0"/>
                </a:rPr>
                <a:t>t (or )</a:t>
              </a:r>
              <a:endParaRPr lang="en-US" b="0">
                <a:latin typeface="Times New Roman" charset="0"/>
              </a:endParaRPr>
            </a:p>
          </p:txBody>
        </p:sp>
        <p:sp>
          <p:nvSpPr>
            <p:cNvPr id="50189" name="Freeform 8"/>
            <p:cNvSpPr>
              <a:spLocks/>
            </p:cNvSpPr>
            <p:nvPr/>
          </p:nvSpPr>
          <p:spPr bwMode="auto">
            <a:xfrm rot="10800000">
              <a:off x="915" y="1745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  <a:gd name="T6" fmla="*/ 0 60000 65536"/>
                <a:gd name="T7" fmla="*/ 0 60000 65536"/>
                <a:gd name="T8" fmla="*/ 0 60000 65536"/>
                <a:gd name="T9" fmla="*/ 0 w 2880"/>
                <a:gd name="T10" fmla="*/ 0 h 768"/>
                <a:gd name="T11" fmla="*/ 2880 w 2880"/>
                <a:gd name="T12" fmla="*/ 768 h 7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>
              <a:solidFill>
                <a:schemeClr val="hlink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0" name="Freeform 9"/>
            <p:cNvSpPr>
              <a:spLocks/>
            </p:cNvSpPr>
            <p:nvPr/>
          </p:nvSpPr>
          <p:spPr bwMode="auto">
            <a:xfrm rot="19017">
              <a:off x="963" y="977"/>
              <a:ext cx="2880" cy="768"/>
            </a:xfrm>
            <a:custGeom>
              <a:avLst/>
              <a:gdLst>
                <a:gd name="T0" fmla="*/ 0 w 2880"/>
                <a:gd name="T1" fmla="*/ 768 h 768"/>
                <a:gd name="T2" fmla="*/ 1392 w 2880"/>
                <a:gd name="T3" fmla="*/ 0 h 768"/>
                <a:gd name="T4" fmla="*/ 2880 w 2880"/>
                <a:gd name="T5" fmla="*/ 768 h 768"/>
                <a:gd name="T6" fmla="*/ 0 60000 65536"/>
                <a:gd name="T7" fmla="*/ 0 60000 65536"/>
                <a:gd name="T8" fmla="*/ 0 60000 65536"/>
                <a:gd name="T9" fmla="*/ 0 w 2880"/>
                <a:gd name="T10" fmla="*/ 0 h 768"/>
                <a:gd name="T11" fmla="*/ 2880 w 2880"/>
                <a:gd name="T12" fmla="*/ 768 h 7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68">
                  <a:moveTo>
                    <a:pt x="0" y="768"/>
                  </a:moveTo>
                  <a:cubicBezTo>
                    <a:pt x="456" y="384"/>
                    <a:pt x="912" y="0"/>
                    <a:pt x="1392" y="0"/>
                  </a:cubicBezTo>
                  <a:cubicBezTo>
                    <a:pt x="1872" y="0"/>
                    <a:pt x="2632" y="640"/>
                    <a:pt x="2880" y="768"/>
                  </a:cubicBezTo>
                </a:path>
              </a:pathLst>
            </a:custGeom>
            <a:noFill/>
            <a:ln w="28575">
              <a:solidFill>
                <a:schemeClr val="hlink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1" name="Oval 10"/>
            <p:cNvSpPr>
              <a:spLocks noChangeArrowheads="1"/>
            </p:cNvSpPr>
            <p:nvPr/>
          </p:nvSpPr>
          <p:spPr bwMode="auto">
            <a:xfrm>
              <a:off x="2307" y="1697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2" name="Oval 11"/>
            <p:cNvSpPr>
              <a:spLocks noChangeArrowheads="1"/>
            </p:cNvSpPr>
            <p:nvPr/>
          </p:nvSpPr>
          <p:spPr bwMode="auto">
            <a:xfrm>
              <a:off x="1635" y="1361"/>
              <a:ext cx="1536" cy="768"/>
            </a:xfrm>
            <a:prstGeom prst="ellipse">
              <a:avLst/>
            </a:prstGeom>
            <a:gradFill rotWithShape="0">
              <a:gsLst>
                <a:gs pos="0">
                  <a:srgbClr val="5E5E76"/>
                </a:gs>
                <a:gs pos="100000">
                  <a:srgbClr val="CC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3" name="Line 12"/>
            <p:cNvSpPr>
              <a:spLocks noChangeShapeType="1"/>
            </p:cNvSpPr>
            <p:nvPr/>
          </p:nvSpPr>
          <p:spPr bwMode="auto">
            <a:xfrm>
              <a:off x="915" y="1745"/>
              <a:ext cx="35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4" name="Oval 13"/>
            <p:cNvSpPr>
              <a:spLocks noChangeArrowheads="1"/>
            </p:cNvSpPr>
            <p:nvPr/>
          </p:nvSpPr>
          <p:spPr bwMode="auto">
            <a:xfrm>
              <a:off x="2355" y="1697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5" name="Line 14"/>
            <p:cNvSpPr>
              <a:spLocks noChangeShapeType="1"/>
            </p:cNvSpPr>
            <p:nvPr/>
          </p:nvSpPr>
          <p:spPr bwMode="auto">
            <a:xfrm flipH="1">
              <a:off x="1059" y="1361"/>
              <a:ext cx="1392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6" name="Line 15"/>
            <p:cNvSpPr>
              <a:spLocks noChangeShapeType="1"/>
            </p:cNvSpPr>
            <p:nvPr/>
          </p:nvSpPr>
          <p:spPr bwMode="auto">
            <a:xfrm>
              <a:off x="1534" y="1361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7" name="Line 16"/>
            <p:cNvSpPr>
              <a:spLocks noChangeShapeType="1"/>
            </p:cNvSpPr>
            <p:nvPr/>
          </p:nvSpPr>
          <p:spPr bwMode="auto">
            <a:xfrm>
              <a:off x="1635" y="1745"/>
              <a:ext cx="0" cy="96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8" name="Line 17"/>
            <p:cNvSpPr>
              <a:spLocks noChangeShapeType="1"/>
            </p:cNvSpPr>
            <p:nvPr/>
          </p:nvSpPr>
          <p:spPr bwMode="auto">
            <a:xfrm>
              <a:off x="3171" y="1745"/>
              <a:ext cx="0" cy="96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9" name="Line 18"/>
            <p:cNvSpPr>
              <a:spLocks noChangeShapeType="1"/>
            </p:cNvSpPr>
            <p:nvPr/>
          </p:nvSpPr>
          <p:spPr bwMode="auto">
            <a:xfrm>
              <a:off x="1683" y="2609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00" name="Rectangle 19"/>
            <p:cNvSpPr>
              <a:spLocks noChangeArrowheads="1"/>
            </p:cNvSpPr>
            <p:nvPr/>
          </p:nvSpPr>
          <p:spPr bwMode="auto">
            <a:xfrm>
              <a:off x="1227" y="1493"/>
              <a:ext cx="30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Times New Roman" charset="0"/>
                  <a:sym typeface="Symbol" charset="0"/>
                </a:rPr>
                <a:t>E</a:t>
              </a:r>
            </a:p>
          </p:txBody>
        </p:sp>
        <p:sp>
          <p:nvSpPr>
            <p:cNvPr id="50201" name="Line 21"/>
            <p:cNvSpPr>
              <a:spLocks noChangeShapeType="1"/>
            </p:cNvSpPr>
            <p:nvPr/>
          </p:nvSpPr>
          <p:spPr bwMode="auto">
            <a:xfrm flipH="1">
              <a:off x="1011" y="2129"/>
              <a:ext cx="1392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02" name="Rectangle 22"/>
            <p:cNvSpPr>
              <a:spLocks noChangeArrowheads="1"/>
            </p:cNvSpPr>
            <p:nvPr/>
          </p:nvSpPr>
          <p:spPr bwMode="auto">
            <a:xfrm>
              <a:off x="2307" y="2594"/>
              <a:ext cx="25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Times New Roman" charset="0"/>
                  <a:sym typeface="Symbol" charset="0"/>
                </a:rPr>
                <a:t>t</a:t>
              </a:r>
            </a:p>
          </p:txBody>
        </p:sp>
      </p:grpSp>
      <p:sp>
        <p:nvSpPr>
          <p:cNvPr id="50184" name="AutoShape 24"/>
          <p:cNvSpPr>
            <a:spLocks/>
          </p:cNvSpPr>
          <p:nvPr/>
        </p:nvSpPr>
        <p:spPr bwMode="auto">
          <a:xfrm>
            <a:off x="6380163" y="1872257"/>
            <a:ext cx="1344612" cy="447675"/>
          </a:xfrm>
          <a:prstGeom prst="borderCallout2">
            <a:avLst>
              <a:gd name="adj1" fmla="val 25532"/>
              <a:gd name="adj2" fmla="val -5667"/>
              <a:gd name="adj3" fmla="val 25532"/>
              <a:gd name="adj4" fmla="val -77921"/>
              <a:gd name="adj5" fmla="val 272694"/>
              <a:gd name="adj6" fmla="val -152894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/>
              <a:t>Bunch</a:t>
            </a:r>
          </a:p>
        </p:txBody>
      </p:sp>
      <p:sp>
        <p:nvSpPr>
          <p:cNvPr id="50185" name="AutoShape 25"/>
          <p:cNvSpPr>
            <a:spLocks/>
          </p:cNvSpPr>
          <p:nvPr/>
        </p:nvSpPr>
        <p:spPr bwMode="auto">
          <a:xfrm>
            <a:off x="7296150" y="2551707"/>
            <a:ext cx="1344613" cy="447675"/>
          </a:xfrm>
          <a:prstGeom prst="borderCallout2">
            <a:avLst>
              <a:gd name="adj1" fmla="val 25532"/>
              <a:gd name="adj2" fmla="val -5667"/>
              <a:gd name="adj3" fmla="val 25532"/>
              <a:gd name="adj4" fmla="val -63398"/>
              <a:gd name="adj5" fmla="val 111704"/>
              <a:gd name="adj6" fmla="val -123375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/>
              <a:t>Bucket</a:t>
            </a:r>
          </a:p>
        </p:txBody>
      </p:sp>
      <p:sp>
        <p:nvSpPr>
          <p:cNvPr id="27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 smtClean="0">
                <a:latin typeface="Comic Sans MS" charset="0"/>
              </a:rPr>
              <a:t>(Stationary) Bunch </a:t>
            </a:r>
            <a:r>
              <a:rPr lang="en-US" dirty="0">
                <a:latin typeface="Comic Sans MS" charset="0"/>
              </a:rPr>
              <a:t>&amp; </a:t>
            </a:r>
            <a:r>
              <a:rPr lang="en-US" dirty="0" smtClean="0">
                <a:latin typeface="Comic Sans MS" charset="0"/>
              </a:rPr>
              <a:t>Bucket</a:t>
            </a:r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1043608" y="1124744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GB" sz="1800" dirty="0" smtClean="0">
                <a:solidFill>
                  <a:srgbClr val="000000"/>
                </a:solidFill>
                <a:sym typeface="Symbol" charset="2"/>
              </a:rPr>
              <a:t>The </a:t>
            </a:r>
            <a:r>
              <a:rPr lang="en-GB" sz="1800" dirty="0" smtClean="0">
                <a:solidFill>
                  <a:srgbClr val="FF0000"/>
                </a:solidFill>
                <a:sym typeface="Symbol" charset="2"/>
              </a:rPr>
              <a:t>bunches</a:t>
            </a:r>
            <a:r>
              <a:rPr lang="en-GB" sz="1800" dirty="0" smtClean="0">
                <a:solidFill>
                  <a:srgbClr val="000000"/>
                </a:solidFill>
                <a:sym typeface="Symbol" charset="2"/>
              </a:rPr>
              <a:t> of the beam </a:t>
            </a:r>
            <a:r>
              <a:rPr lang="en-GB" sz="1800" dirty="0" smtClean="0">
                <a:solidFill>
                  <a:srgbClr val="FF0000"/>
                </a:solidFill>
                <a:sym typeface="Symbol" charset="2"/>
              </a:rPr>
              <a:t>fill</a:t>
            </a:r>
            <a:r>
              <a:rPr lang="en-GB" sz="1800" dirty="0" smtClean="0">
                <a:solidFill>
                  <a:srgbClr val="000000"/>
                </a:solidFill>
                <a:sym typeface="Symbol" charset="2"/>
              </a:rPr>
              <a:t> usually </a:t>
            </a:r>
            <a:r>
              <a:rPr lang="en-GB" sz="1800" dirty="0" smtClean="0">
                <a:solidFill>
                  <a:srgbClr val="FF0000"/>
                </a:solidFill>
                <a:sym typeface="Symbol" charset="2"/>
              </a:rPr>
              <a:t>a part of </a:t>
            </a:r>
            <a:r>
              <a:rPr lang="en-GB" sz="1800" dirty="0" smtClean="0">
                <a:solidFill>
                  <a:srgbClr val="000000"/>
                </a:solidFill>
                <a:sym typeface="Symbol" charset="2"/>
              </a:rPr>
              <a:t>the </a:t>
            </a:r>
            <a:r>
              <a:rPr lang="en-GB" sz="1800" dirty="0" smtClean="0">
                <a:solidFill>
                  <a:srgbClr val="FF0000"/>
                </a:solidFill>
                <a:sym typeface="Symbol" charset="2"/>
              </a:rPr>
              <a:t>bucket</a:t>
            </a:r>
            <a:r>
              <a:rPr lang="en-GB" sz="1800" dirty="0" smtClean="0">
                <a:solidFill>
                  <a:srgbClr val="000000"/>
                </a:solidFill>
                <a:sym typeface="Symbol" charset="2"/>
              </a:rPr>
              <a:t> area.</a:t>
            </a:r>
            <a:endParaRPr lang="en-GB" sz="1800" dirty="0">
              <a:solidFill>
                <a:srgbClr val="000000"/>
              </a:solidFill>
              <a:sym typeface="Symbol" charset="2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051720" y="6156012"/>
            <a:ext cx="4824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Attention: Different definitions are used!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48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251520" y="980728"/>
            <a:ext cx="871296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 smtClean="0"/>
              <a:t>The accelerating system </a:t>
            </a:r>
            <a:r>
              <a:rPr lang="en-US" sz="1800" dirty="0"/>
              <a:t>will depend upon the </a:t>
            </a:r>
            <a:r>
              <a:rPr lang="en-US" sz="1800" dirty="0">
                <a:solidFill>
                  <a:srgbClr val="FF0000"/>
                </a:solidFill>
              </a:rPr>
              <a:t>evolution</a:t>
            </a:r>
            <a:r>
              <a:rPr lang="en-US" sz="1800" dirty="0"/>
              <a:t> of the </a:t>
            </a:r>
            <a:r>
              <a:rPr lang="en-US" sz="1800" dirty="0" smtClean="0">
                <a:solidFill>
                  <a:srgbClr val="FF0000"/>
                </a:solidFill>
              </a:rPr>
              <a:t>particle velocity </a:t>
            </a:r>
            <a:r>
              <a:rPr lang="en-US" sz="1800" dirty="0"/>
              <a:t>along the system</a:t>
            </a:r>
          </a:p>
          <a:p>
            <a:r>
              <a:rPr lang="en-US" sz="1800" dirty="0"/>
              <a:t>• </a:t>
            </a:r>
            <a:r>
              <a:rPr lang="en-US" sz="1800" dirty="0">
                <a:solidFill>
                  <a:srgbClr val="FF0000"/>
                </a:solidFill>
              </a:rPr>
              <a:t>electrons</a:t>
            </a:r>
            <a:r>
              <a:rPr lang="en-US" sz="1800" dirty="0"/>
              <a:t> reach a </a:t>
            </a:r>
            <a:r>
              <a:rPr lang="en-US" sz="1800" dirty="0">
                <a:solidFill>
                  <a:srgbClr val="FF0000"/>
                </a:solidFill>
              </a:rPr>
              <a:t>constant velocity </a:t>
            </a:r>
            <a:r>
              <a:rPr lang="en-US" sz="1800" dirty="0"/>
              <a:t>at relatively low energy</a:t>
            </a:r>
          </a:p>
          <a:p>
            <a:r>
              <a:rPr lang="en-US" sz="1800" dirty="0" smtClean="0"/>
              <a:t>• </a:t>
            </a:r>
            <a:r>
              <a:rPr lang="en-US" sz="1800" dirty="0">
                <a:solidFill>
                  <a:srgbClr val="FF0000"/>
                </a:solidFill>
              </a:rPr>
              <a:t>heavy particles </a:t>
            </a:r>
            <a:r>
              <a:rPr lang="en-US" sz="1800" dirty="0"/>
              <a:t>reach a constant velocity only at very high energy</a:t>
            </a:r>
          </a:p>
          <a:p>
            <a:r>
              <a:rPr lang="en-US" sz="1800" dirty="0" smtClean="0"/>
              <a:t>      -&gt; we </a:t>
            </a:r>
            <a:r>
              <a:rPr lang="en-US" sz="1800" dirty="0"/>
              <a:t>need different types of </a:t>
            </a:r>
            <a:r>
              <a:rPr lang="en-US" sz="1800" dirty="0" smtClean="0"/>
              <a:t>resonators, optimized </a:t>
            </a:r>
            <a:r>
              <a:rPr lang="en-US" sz="1800" dirty="0"/>
              <a:t>for </a:t>
            </a:r>
            <a:r>
              <a:rPr lang="en-US" sz="1800" dirty="0" smtClean="0"/>
              <a:t>different velocities</a:t>
            </a:r>
          </a:p>
          <a:p>
            <a:r>
              <a:rPr lang="en-US" sz="1800" dirty="0">
                <a:solidFill>
                  <a:srgbClr val="FF0000"/>
                </a:solidFill>
                <a:latin typeface="Comic Sans MS" pitchFamily="-110" charset="0"/>
              </a:rPr>
              <a:t>  </a:t>
            </a:r>
            <a:r>
              <a:rPr lang="en-US" sz="1800" dirty="0" smtClean="0">
                <a:solidFill>
                  <a:srgbClr val="FF0000"/>
                </a:solidFill>
                <a:latin typeface="Comic Sans MS" pitchFamily="-110" charset="0"/>
              </a:rPr>
              <a:t>    </a:t>
            </a:r>
            <a:r>
              <a:rPr lang="en-US" sz="1800" dirty="0" smtClean="0"/>
              <a:t>-&gt; the </a:t>
            </a:r>
            <a:r>
              <a:rPr lang="en-US" sz="1800" b="1" dirty="0" smtClean="0"/>
              <a:t>revolution frequency will vary</a:t>
            </a:r>
            <a:r>
              <a:rPr lang="en-US" sz="1800" dirty="0" smtClean="0"/>
              <a:t>, so the </a:t>
            </a:r>
            <a:r>
              <a:rPr lang="en-US" sz="1800" dirty="0" smtClean="0">
                <a:solidFill>
                  <a:srgbClr val="FF0000"/>
                </a:solidFill>
              </a:rPr>
              <a:t>RF frequency </a:t>
            </a:r>
            <a:r>
              <a:rPr lang="en-US" sz="1800" dirty="0" smtClean="0"/>
              <a:t>will be </a:t>
            </a:r>
            <a:r>
              <a:rPr lang="en-US" sz="1800" dirty="0" smtClean="0">
                <a:solidFill>
                  <a:srgbClr val="FF0000"/>
                </a:solidFill>
              </a:rPr>
              <a:t>changing </a:t>
            </a:r>
            <a:endParaRPr lang="en-US" sz="1800" dirty="0">
              <a:solidFill>
                <a:srgbClr val="FF0000"/>
              </a:solidFill>
              <a:latin typeface="Comic Sans MS" pitchFamily="-110" charset="0"/>
            </a:endParaRPr>
          </a:p>
        </p:txBody>
      </p:sp>
      <p:pic>
        <p:nvPicPr>
          <p:cNvPr id="2" name="Picture 1" descr="Screen Shot 2013-10-24 at 16.53.34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996952"/>
            <a:ext cx="5976664" cy="3528392"/>
          </a:xfrm>
          <a:prstGeom prst="rect">
            <a:avLst/>
          </a:prstGeom>
        </p:spPr>
      </p:pic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0668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 smtClean="0"/>
              <a:t>Particle types and acceleration </a:t>
            </a:r>
            <a:endParaRPr lang="fr-FR" dirty="0"/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395536" y="2924944"/>
            <a:ext cx="252028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b="1" dirty="0">
                <a:latin typeface="Comic Sans MS" pitchFamily="-110" charset="0"/>
              </a:rPr>
              <a:t>P</a:t>
            </a:r>
            <a:r>
              <a:rPr lang="en-US" sz="1800" b="1" dirty="0" smtClean="0">
                <a:latin typeface="Comic Sans MS" pitchFamily="-110" charset="0"/>
              </a:rPr>
              <a:t>article rest mass:</a:t>
            </a:r>
          </a:p>
          <a:p>
            <a:endParaRPr lang="en-US" sz="1800" dirty="0">
              <a:solidFill>
                <a:srgbClr val="FF0000"/>
              </a:solidFill>
              <a:latin typeface="Comic Sans MS" pitchFamily="-110" charset="0"/>
            </a:endParaRPr>
          </a:p>
          <a:p>
            <a:r>
              <a:rPr lang="en-US" sz="1800" dirty="0" smtClean="0">
                <a:solidFill>
                  <a:srgbClr val="FF0000"/>
                </a:solidFill>
                <a:latin typeface="Comic Sans MS" pitchFamily="-110" charset="0"/>
              </a:rPr>
              <a:t>electron</a:t>
            </a:r>
            <a:r>
              <a:rPr lang="en-US" sz="1800" dirty="0" smtClean="0">
                <a:latin typeface="Comic Sans MS" pitchFamily="-110" charset="0"/>
              </a:rPr>
              <a:t>    0.511	MeV</a:t>
            </a:r>
          </a:p>
          <a:p>
            <a:r>
              <a:rPr lang="en-US" sz="1800" dirty="0" smtClean="0">
                <a:solidFill>
                  <a:srgbClr val="0000FF"/>
                </a:solidFill>
                <a:latin typeface="Comic Sans MS" pitchFamily="-110" charset="0"/>
              </a:rPr>
              <a:t>proton</a:t>
            </a:r>
            <a:r>
              <a:rPr lang="en-US" sz="1800" dirty="0" smtClean="0">
                <a:latin typeface="Comic Sans MS" pitchFamily="-110" charset="0"/>
              </a:rPr>
              <a:t>        938	MeV</a:t>
            </a:r>
          </a:p>
          <a:p>
            <a:r>
              <a:rPr lang="en-US" sz="1800" baseline="30000" dirty="0" smtClean="0">
                <a:solidFill>
                  <a:srgbClr val="008000"/>
                </a:solidFill>
                <a:latin typeface="Comic Sans MS" pitchFamily="-110" charset="0"/>
              </a:rPr>
              <a:t>239</a:t>
            </a:r>
            <a:r>
              <a:rPr lang="en-US" sz="1800" dirty="0" smtClean="0">
                <a:solidFill>
                  <a:srgbClr val="008000"/>
                </a:solidFill>
                <a:latin typeface="Comic Sans MS" pitchFamily="-110" charset="0"/>
              </a:rPr>
              <a:t>U</a:t>
            </a:r>
            <a:r>
              <a:rPr lang="en-US" sz="1800" dirty="0" smtClean="0">
                <a:latin typeface="Comic Sans MS" pitchFamily="-110" charset="0"/>
              </a:rPr>
              <a:t>    ~220000	MeV</a:t>
            </a:r>
            <a:endParaRPr lang="en-US" sz="1800" dirty="0">
              <a:latin typeface="Comic Sans MS" pitchFamily="-110" charset="0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0768557"/>
              </p:ext>
            </p:extLst>
          </p:nvPr>
        </p:nvGraphicFramePr>
        <p:xfrm>
          <a:off x="5508104" y="4653136"/>
          <a:ext cx="1708150" cy="84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183" name="Equation" r:id="rId4" imgW="1028520" imgH="469800" progId="Equation.3">
                  <p:embed/>
                </p:oleObj>
              </mc:Choice>
              <mc:Fallback>
                <p:oleObj name="Equation" r:id="rId4" imgW="102852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4653136"/>
                        <a:ext cx="1708150" cy="84613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4357208"/>
              </p:ext>
            </p:extLst>
          </p:nvPr>
        </p:nvGraphicFramePr>
        <p:xfrm>
          <a:off x="899592" y="5531445"/>
          <a:ext cx="1285875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184" name="Equation" r:id="rId6" imgW="774700" imgH="431800" progId="Equation.3">
                  <p:embed/>
                </p:oleObj>
              </mc:Choice>
              <mc:Fallback>
                <p:oleObj name="Equation" r:id="rId6" imgW="7747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5531445"/>
                        <a:ext cx="1285875" cy="777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467544" y="4798893"/>
            <a:ext cx="18277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latin typeface="Comic Sans MS" pitchFamily="-110" charset="0"/>
              </a:rPr>
              <a:t>Relativistic</a:t>
            </a:r>
            <a:br>
              <a:rPr lang="en-US" sz="1800" b="1" dirty="0" smtClean="0">
                <a:latin typeface="Comic Sans MS" pitchFamily="-110" charset="0"/>
              </a:rPr>
            </a:br>
            <a:r>
              <a:rPr lang="en-US" sz="1800" b="1" dirty="0" smtClean="0">
                <a:latin typeface="Comic Sans MS" pitchFamily="-110" charset="0"/>
              </a:rPr>
              <a:t>gamma factor: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3898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026"/>
          <p:cNvSpPr txBox="1">
            <a:spLocks noChangeArrowheads="1"/>
          </p:cNvSpPr>
          <p:nvPr/>
        </p:nvSpPr>
        <p:spPr>
          <a:xfrm>
            <a:off x="838200" y="3048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 smtClean="0"/>
              <a:t>Synchrotron motion in phase space</a:t>
            </a:r>
            <a:endParaRPr lang="fr-FR" dirty="0"/>
          </a:p>
        </p:txBody>
      </p:sp>
      <p:pic>
        <p:nvPicPr>
          <p:cNvPr id="2" name="SingleHarmonicPhaseSpaceConstruction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31840" y="898353"/>
            <a:ext cx="5080000" cy="5949280"/>
          </a:xfrm>
          <a:prstGeom prst="rect">
            <a:avLst/>
          </a:prstGeom>
        </p:spPr>
      </p:pic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611561" y="1546224"/>
            <a:ext cx="2376264" cy="2862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DE" sz="1800" dirty="0" smtClean="0">
                <a:latin typeface="+mn-lt"/>
              </a:rPr>
              <a:t>The </a:t>
            </a:r>
            <a:r>
              <a:rPr lang="de-DE" sz="1800" dirty="0" err="1" smtClean="0">
                <a:latin typeface="+mn-lt"/>
              </a:rPr>
              <a:t>restoring</a:t>
            </a:r>
            <a:r>
              <a:rPr lang="de-DE" sz="1800" dirty="0" smtClean="0">
                <a:latin typeface="+mn-lt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+mn-lt"/>
              </a:rPr>
              <a:t>force</a:t>
            </a:r>
            <a:r>
              <a:rPr lang="de-DE" sz="1800" dirty="0" smtClean="0">
                <a:latin typeface="+mn-lt"/>
              </a:rPr>
              <a:t> </a:t>
            </a:r>
            <a:r>
              <a:rPr lang="de-DE" sz="1800" dirty="0" err="1" smtClean="0">
                <a:latin typeface="+mn-lt"/>
              </a:rPr>
              <a:t>is</a:t>
            </a:r>
            <a:r>
              <a:rPr lang="de-DE" sz="1800" dirty="0" smtClean="0">
                <a:latin typeface="+mn-lt"/>
              </a:rPr>
              <a:t> </a:t>
            </a:r>
            <a:r>
              <a:rPr lang="de-DE" sz="1800" dirty="0" smtClean="0">
                <a:solidFill>
                  <a:srgbClr val="FF0000"/>
                </a:solidFill>
                <a:latin typeface="+mn-lt"/>
              </a:rPr>
              <a:t>non-linear</a:t>
            </a:r>
            <a:r>
              <a:rPr lang="de-DE" sz="1800" dirty="0" smtClean="0">
                <a:latin typeface="+mn-lt"/>
              </a:rPr>
              <a:t>.</a:t>
            </a:r>
          </a:p>
          <a:p>
            <a:pPr marL="285750" indent="-285750">
              <a:buFont typeface="Symbol" charset="0"/>
              <a:buChar char=""/>
            </a:pPr>
            <a:r>
              <a:rPr lang="de-DE" sz="1800" dirty="0" err="1" smtClean="0">
                <a:latin typeface="+mn-lt"/>
              </a:rPr>
              <a:t>speed</a:t>
            </a:r>
            <a:r>
              <a:rPr lang="de-DE" sz="1800" dirty="0" smtClean="0">
                <a:latin typeface="+mn-lt"/>
              </a:rPr>
              <a:t> </a:t>
            </a:r>
            <a:r>
              <a:rPr lang="de-DE" sz="1800" dirty="0" err="1" smtClean="0">
                <a:latin typeface="+mn-lt"/>
              </a:rPr>
              <a:t>of</a:t>
            </a:r>
            <a:r>
              <a:rPr lang="de-DE" sz="1800" dirty="0" smtClean="0">
                <a:latin typeface="+mn-lt"/>
              </a:rPr>
              <a:t> </a:t>
            </a:r>
            <a:r>
              <a:rPr lang="de-DE" sz="1800" dirty="0" err="1" smtClean="0">
                <a:latin typeface="+mn-lt"/>
              </a:rPr>
              <a:t>motion</a:t>
            </a:r>
            <a:r>
              <a:rPr lang="de-DE" sz="1800" dirty="0" smtClean="0">
                <a:latin typeface="+mn-lt"/>
              </a:rPr>
              <a:t> </a:t>
            </a:r>
            <a:r>
              <a:rPr lang="de-DE" sz="1800" dirty="0" err="1" smtClean="0">
                <a:latin typeface="+mn-lt"/>
              </a:rPr>
              <a:t>depends</a:t>
            </a:r>
            <a:r>
              <a:rPr lang="de-DE" sz="1800" dirty="0" smtClean="0">
                <a:latin typeface="+mn-lt"/>
              </a:rPr>
              <a:t> on </a:t>
            </a:r>
            <a:r>
              <a:rPr lang="de-DE" sz="1800" dirty="0" err="1" smtClean="0">
                <a:latin typeface="+mn-lt"/>
              </a:rPr>
              <a:t>position</a:t>
            </a:r>
            <a:r>
              <a:rPr lang="de-DE" sz="1800" dirty="0" smtClean="0">
                <a:latin typeface="+mn-lt"/>
              </a:rPr>
              <a:t> in </a:t>
            </a:r>
            <a:br>
              <a:rPr lang="de-DE" sz="1800" dirty="0" smtClean="0">
                <a:latin typeface="+mn-lt"/>
              </a:rPr>
            </a:br>
            <a:r>
              <a:rPr lang="de-DE" sz="1800" dirty="0" err="1" smtClean="0">
                <a:latin typeface="+mn-lt"/>
              </a:rPr>
              <a:t>phase-space</a:t>
            </a:r>
            <a:endParaRPr lang="de-DE" sz="1800" dirty="0" smtClean="0">
              <a:latin typeface="+mn-lt"/>
            </a:endParaRPr>
          </a:p>
          <a:p>
            <a:pPr marL="285750" indent="-285750">
              <a:buFont typeface="Symbol" charset="0"/>
              <a:buChar char=""/>
            </a:pPr>
            <a:endParaRPr lang="de-DE" sz="1800" dirty="0">
              <a:latin typeface="+mn-lt"/>
            </a:endParaRPr>
          </a:p>
          <a:p>
            <a:pPr marL="285750" indent="-285750">
              <a:buFont typeface="Symbol" charset="0"/>
              <a:buChar char=""/>
            </a:pPr>
            <a:endParaRPr lang="de-DE" sz="1800" dirty="0">
              <a:latin typeface="+mn-lt"/>
            </a:endParaRPr>
          </a:p>
          <a:p>
            <a:r>
              <a:rPr lang="de-DE" sz="1800" dirty="0" smtClean="0">
                <a:latin typeface="+mn-lt"/>
              </a:rPr>
              <a:t>(</a:t>
            </a:r>
            <a:r>
              <a:rPr lang="de-DE" sz="1800" dirty="0" err="1" smtClean="0">
                <a:latin typeface="+mn-lt"/>
              </a:rPr>
              <a:t>here</a:t>
            </a:r>
            <a:r>
              <a:rPr lang="de-DE" sz="1800" dirty="0" smtClean="0">
                <a:latin typeface="+mn-lt"/>
              </a:rPr>
              <a:t> </a:t>
            </a:r>
            <a:r>
              <a:rPr lang="de-DE" sz="1800" dirty="0" err="1" smtClean="0">
                <a:latin typeface="+mn-lt"/>
              </a:rPr>
              <a:t>shown</a:t>
            </a:r>
            <a:r>
              <a:rPr lang="de-DE" sz="1800" dirty="0" smtClean="0">
                <a:latin typeface="+mn-lt"/>
              </a:rPr>
              <a:t> </a:t>
            </a:r>
            <a:r>
              <a:rPr lang="de-DE" sz="1800" dirty="0" err="1" smtClean="0">
                <a:latin typeface="+mn-lt"/>
              </a:rPr>
              <a:t>for</a:t>
            </a:r>
            <a:r>
              <a:rPr lang="de-DE" sz="1800" dirty="0" smtClean="0">
                <a:latin typeface="+mn-lt"/>
              </a:rPr>
              <a:t> a </a:t>
            </a:r>
            <a:r>
              <a:rPr lang="de-DE" sz="1800" dirty="0" err="1" smtClean="0">
                <a:latin typeface="+mn-lt"/>
              </a:rPr>
              <a:t>stationary</a:t>
            </a:r>
            <a:r>
              <a:rPr lang="de-DE" sz="1800" dirty="0" smtClean="0">
                <a:latin typeface="+mn-lt"/>
              </a:rPr>
              <a:t> </a:t>
            </a:r>
            <a:r>
              <a:rPr lang="de-DE" sz="1800" dirty="0" err="1" smtClean="0">
                <a:latin typeface="+mn-lt"/>
              </a:rPr>
              <a:t>bucket</a:t>
            </a:r>
            <a:r>
              <a:rPr lang="de-DE" sz="1800" dirty="0" smtClean="0">
                <a:latin typeface="+mn-lt"/>
              </a:rPr>
              <a:t>) </a:t>
            </a:r>
            <a:endParaRPr lang="de-DE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828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RF Acceptance versus Synchronous Phase </a:t>
            </a:r>
            <a:endParaRPr lang="fr-FR"/>
          </a:p>
        </p:txBody>
      </p:sp>
      <p:sp>
        <p:nvSpPr>
          <p:cNvPr id="57349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0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7351" name="Text Box 5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7352" name="Text Box 6"/>
          <p:cNvSpPr txBox="1">
            <a:spLocks noChangeArrowheads="1"/>
          </p:cNvSpPr>
          <p:nvPr/>
        </p:nvSpPr>
        <p:spPr bwMode="auto">
          <a:xfrm>
            <a:off x="609600" y="15240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pic>
        <p:nvPicPr>
          <p:cNvPr id="57353" name="Picture 7" descr="separatrix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990600"/>
            <a:ext cx="5181600" cy="52578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7354" name="Text Box 8"/>
          <p:cNvSpPr txBox="1">
            <a:spLocks noChangeArrowheads="1"/>
          </p:cNvSpPr>
          <p:nvPr/>
        </p:nvSpPr>
        <p:spPr bwMode="auto">
          <a:xfrm>
            <a:off x="5791200" y="1196752"/>
            <a:ext cx="3124200" cy="5073698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 smtClean="0">
                <a:solidFill>
                  <a:srgbClr val="FF3300"/>
                </a:solidFill>
              </a:rPr>
              <a:t>The areas of stable motion (closed trajectories) are called “BUCKET”.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 smtClean="0">
                <a:solidFill>
                  <a:srgbClr val="FF3300"/>
                </a:solidFill>
              </a:rPr>
              <a:t>As </a:t>
            </a:r>
            <a:r>
              <a:rPr lang="en-US" sz="1800" dirty="0">
                <a:solidFill>
                  <a:srgbClr val="FF3300"/>
                </a:solidFill>
              </a:rPr>
              <a:t>the synchronous phase gets closer to 90º the</a:t>
            </a:r>
            <a:r>
              <a:rPr lang="en-US" sz="1800" dirty="0" smtClean="0">
                <a:solidFill>
                  <a:srgbClr val="FF3300"/>
                </a:solidFill>
              </a:rPr>
              <a:t> buckets </a:t>
            </a:r>
            <a:r>
              <a:rPr lang="en-US" sz="1800" dirty="0">
                <a:solidFill>
                  <a:srgbClr val="FF3300"/>
                </a:solidFill>
              </a:rPr>
              <a:t>gets smaller.</a:t>
            </a:r>
            <a:r>
              <a:rPr lang="en-US" sz="1800" dirty="0" smtClean="0">
                <a:solidFill>
                  <a:srgbClr val="FF3300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FF3300"/>
                </a:solidFill>
              </a:rPr>
              <a:t>The number of circulating buckets is equal to “</a:t>
            </a:r>
            <a:r>
              <a:rPr lang="en-US" sz="1800" dirty="0" err="1">
                <a:solidFill>
                  <a:srgbClr val="FF3300"/>
                </a:solidFill>
              </a:rPr>
              <a:t>h</a:t>
            </a:r>
            <a:r>
              <a:rPr lang="en-US" sz="1800" dirty="0">
                <a:solidFill>
                  <a:srgbClr val="FF3300"/>
                </a:solidFill>
              </a:rPr>
              <a:t>”.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FF3300"/>
                </a:solidFill>
              </a:rPr>
              <a:t>The phase extension of the bucket is maximum for </a:t>
            </a:r>
            <a:r>
              <a:rPr lang="en-US" sz="1800" b="1" dirty="0" err="1">
                <a:solidFill>
                  <a:srgbClr val="FF3300"/>
                </a:solidFill>
                <a:sym typeface="Symbol" charset="2"/>
              </a:rPr>
              <a:t></a:t>
            </a:r>
            <a:r>
              <a:rPr lang="en-US" sz="1800" b="1" baseline="-25000" dirty="0" err="1">
                <a:solidFill>
                  <a:srgbClr val="FF3300"/>
                </a:solidFill>
                <a:sym typeface="Symbol" charset="2"/>
              </a:rPr>
              <a:t>s</a:t>
            </a:r>
            <a:r>
              <a:rPr lang="en-US" sz="1800" b="1" baseline="-25000" dirty="0">
                <a:solidFill>
                  <a:srgbClr val="FF3300"/>
                </a:solidFill>
                <a:sym typeface="Symbol" charset="2"/>
              </a:rPr>
              <a:t> </a:t>
            </a:r>
            <a:r>
              <a:rPr lang="en-US" sz="1800" b="1" dirty="0">
                <a:solidFill>
                  <a:srgbClr val="FF3300"/>
                </a:solidFill>
                <a:sym typeface="Symbol" charset="2"/>
              </a:rPr>
              <a:t>=</a:t>
            </a:r>
            <a:r>
              <a:rPr lang="en-US" sz="1800" dirty="0">
                <a:solidFill>
                  <a:srgbClr val="FF3300"/>
                </a:solidFill>
              </a:rPr>
              <a:t>180º (or 0°) which correspond to no acceleration . The RF acceptance increases with the RF voltage.</a:t>
            </a:r>
            <a:endParaRPr lang="fr-FR" sz="1800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Longitudinal </a:t>
            </a:r>
            <a:r>
              <a:rPr lang="en-US" dirty="0" smtClean="0"/>
              <a:t>Dynamics in Synchrotrons</a:t>
            </a:r>
            <a:endParaRPr lang="fr-FR" dirty="0"/>
          </a:p>
        </p:txBody>
      </p:sp>
      <p:sp>
        <p:nvSpPr>
          <p:cNvPr id="38917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8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38919" name="Text Box 22"/>
          <p:cNvSpPr txBox="1">
            <a:spLocks noChangeArrowheads="1"/>
          </p:cNvSpPr>
          <p:nvPr/>
        </p:nvSpPr>
        <p:spPr bwMode="auto">
          <a:xfrm>
            <a:off x="685800" y="1066800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It is also often called</a:t>
            </a:r>
            <a:r>
              <a:rPr lang="en-US" sz="2000" dirty="0" smtClean="0"/>
              <a:t>  </a:t>
            </a:r>
            <a:r>
              <a:rPr lang="en-US" sz="2000" dirty="0" smtClean="0">
                <a:solidFill>
                  <a:srgbClr val="FF3300"/>
                </a:solidFill>
              </a:rPr>
              <a:t>“synchrotron </a:t>
            </a:r>
            <a:r>
              <a:rPr lang="en-US" sz="2000" dirty="0">
                <a:solidFill>
                  <a:srgbClr val="FF3300"/>
                </a:solidFill>
              </a:rPr>
              <a:t>motion”.</a:t>
            </a:r>
            <a:endParaRPr lang="fr-FR" sz="2000" dirty="0">
              <a:solidFill>
                <a:srgbClr val="FF3300"/>
              </a:solidFill>
            </a:endParaRPr>
          </a:p>
        </p:txBody>
      </p:sp>
      <p:sp>
        <p:nvSpPr>
          <p:cNvPr id="38920" name="Text Box 23"/>
          <p:cNvSpPr txBox="1">
            <a:spLocks noChangeArrowheads="1"/>
          </p:cNvSpPr>
          <p:nvPr/>
        </p:nvSpPr>
        <p:spPr bwMode="auto">
          <a:xfrm>
            <a:off x="990600" y="1600200"/>
            <a:ext cx="7391400" cy="461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spcAft>
                <a:spcPts val="600"/>
              </a:spcAft>
            </a:pPr>
            <a:r>
              <a:rPr lang="en-US" sz="1800" dirty="0">
                <a:solidFill>
                  <a:srgbClr val="006600"/>
                </a:solidFill>
              </a:rPr>
              <a:t>The RF acceleration process clearly emphasizes two coupled variables, the </a:t>
            </a:r>
            <a:r>
              <a:rPr lang="en-US" sz="1800" dirty="0">
                <a:solidFill>
                  <a:srgbClr val="FF0000"/>
                </a:solidFill>
              </a:rPr>
              <a:t>energy</a:t>
            </a:r>
            <a:r>
              <a:rPr lang="en-US" sz="1800" dirty="0">
                <a:solidFill>
                  <a:srgbClr val="006600"/>
                </a:solidFill>
              </a:rPr>
              <a:t> gained by the particle and the </a:t>
            </a:r>
            <a:r>
              <a:rPr lang="en-US" sz="1800" dirty="0">
                <a:solidFill>
                  <a:srgbClr val="FF0000"/>
                </a:solidFill>
              </a:rPr>
              <a:t>RF phase </a:t>
            </a:r>
            <a:r>
              <a:rPr lang="en-US" sz="1800" dirty="0">
                <a:solidFill>
                  <a:srgbClr val="006600"/>
                </a:solidFill>
              </a:rPr>
              <a:t>experienced by the same particle. Since there is a well defined synchronous particle which has always the same phase </a:t>
            </a:r>
            <a:r>
              <a:rPr lang="en-US" sz="1800" b="1" dirty="0" err="1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US" sz="1800" b="1" baseline="-25000" dirty="0" err="1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800" b="1" dirty="0">
                <a:solidFill>
                  <a:srgbClr val="006600"/>
                </a:solidFill>
                <a:sym typeface="Symbol" charset="2"/>
              </a:rPr>
              <a:t>, 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and the nominal energy E</a:t>
            </a:r>
            <a:r>
              <a:rPr lang="en-US" sz="1800" baseline="-25000" dirty="0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, it is sufficient to follow</a:t>
            </a:r>
            <a:r>
              <a:rPr lang="en-US" sz="1800" b="1" dirty="0">
                <a:solidFill>
                  <a:srgbClr val="006600"/>
                </a:solidFill>
                <a:sym typeface="Symbol" charset="2"/>
              </a:rPr>
              <a:t> 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other particles with respect to that particle</a:t>
            </a:r>
            <a:r>
              <a:rPr lang="en-US" sz="1800" dirty="0" smtClean="0">
                <a:solidFill>
                  <a:srgbClr val="006600"/>
                </a:solidFill>
                <a:sym typeface="Symbol" charset="2"/>
              </a:rPr>
              <a:t>.</a:t>
            </a:r>
            <a:br>
              <a:rPr lang="en-US" sz="1800" dirty="0" smtClean="0">
                <a:solidFill>
                  <a:srgbClr val="006600"/>
                </a:solidFill>
                <a:sym typeface="Symbol" charset="2"/>
              </a:rPr>
            </a:br>
            <a:r>
              <a:rPr lang="en-US" sz="1800" dirty="0" smtClean="0">
                <a:solidFill>
                  <a:srgbClr val="006600"/>
                </a:solidFill>
                <a:sym typeface="Symbol" charset="2"/>
              </a:rPr>
              <a:t>So 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let’s introduce the following reduced variables: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006600"/>
                </a:solidFill>
                <a:sym typeface="Symbol" charset="2"/>
              </a:rPr>
              <a:t>               </a:t>
            </a:r>
            <a:r>
              <a:rPr lang="en-US" sz="2000" dirty="0">
                <a:solidFill>
                  <a:srgbClr val="FF3300"/>
                </a:solidFill>
                <a:sym typeface="Symbol" charset="2"/>
              </a:rPr>
              <a:t>revolution frequency :             </a:t>
            </a:r>
            <a:r>
              <a:rPr lang="en-US" sz="2000" dirty="0" err="1">
                <a:solidFill>
                  <a:srgbClr val="FF3300"/>
                </a:solidFill>
                <a:sym typeface="Symbol" charset="2"/>
              </a:rPr>
              <a:t>f</a:t>
            </a:r>
            <a:r>
              <a:rPr lang="en-US" sz="2000" baseline="-25000" dirty="0" err="1">
                <a:solidFill>
                  <a:srgbClr val="FF3300"/>
                </a:solidFill>
                <a:sym typeface="Symbol" charset="2"/>
              </a:rPr>
              <a:t>r</a:t>
            </a:r>
            <a:r>
              <a:rPr lang="en-US" sz="2000" dirty="0">
                <a:solidFill>
                  <a:srgbClr val="FF3300"/>
                </a:solidFill>
                <a:sym typeface="Symbol" charset="2"/>
              </a:rPr>
              <a:t> = </a:t>
            </a:r>
            <a:r>
              <a:rPr lang="en-US" sz="2000" dirty="0" err="1">
                <a:solidFill>
                  <a:srgbClr val="FF3300"/>
                </a:solidFill>
                <a:sym typeface="Symbol" charset="2"/>
              </a:rPr>
              <a:t>f</a:t>
            </a:r>
            <a:r>
              <a:rPr lang="en-US" sz="2000" baseline="-25000" dirty="0" err="1">
                <a:solidFill>
                  <a:srgbClr val="FF3300"/>
                </a:solidFill>
                <a:sym typeface="Symbol" charset="2"/>
              </a:rPr>
              <a:t>r</a:t>
            </a:r>
            <a:r>
              <a:rPr lang="en-US" sz="2000" dirty="0">
                <a:solidFill>
                  <a:srgbClr val="FF3300"/>
                </a:solidFill>
                <a:sym typeface="Symbol" charset="2"/>
              </a:rPr>
              <a:t> – </a:t>
            </a:r>
            <a:r>
              <a:rPr lang="en-US" sz="2000" dirty="0" err="1">
                <a:solidFill>
                  <a:srgbClr val="FF3300"/>
                </a:solidFill>
                <a:sym typeface="Symbol" charset="2"/>
              </a:rPr>
              <a:t>f</a:t>
            </a:r>
            <a:r>
              <a:rPr lang="en-US" sz="2000" baseline="-25000" dirty="0" err="1">
                <a:solidFill>
                  <a:srgbClr val="FF3300"/>
                </a:solidFill>
                <a:sym typeface="Symbol" charset="2"/>
              </a:rPr>
              <a:t>rs</a:t>
            </a:r>
            <a:endParaRPr lang="en-US" sz="2000" baseline="-25000" dirty="0">
              <a:solidFill>
                <a:srgbClr val="FF3300"/>
              </a:solidFill>
              <a:sym typeface="Symbol" charset="2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3300"/>
                </a:solidFill>
                <a:sym typeface="Symbol" charset="2"/>
              </a:rPr>
              <a:t>    </a:t>
            </a:r>
            <a:r>
              <a:rPr lang="en-US" sz="2000" baseline="-25000" dirty="0">
                <a:solidFill>
                  <a:srgbClr val="FF3300"/>
                </a:solidFill>
                <a:sym typeface="Symbol" charset="2"/>
              </a:rPr>
              <a:t>                 </a:t>
            </a:r>
            <a:r>
              <a:rPr lang="en-US" sz="2000" dirty="0">
                <a:solidFill>
                  <a:srgbClr val="FF3300"/>
                </a:solidFill>
                <a:sym typeface="Symbol" charset="2"/>
              </a:rPr>
              <a:t>particle RF phase     :              </a:t>
            </a:r>
            <a:r>
              <a:rPr lang="en-US" sz="2000" b="1" dirty="0" err="1">
                <a:solidFill>
                  <a:srgbClr val="FF3300"/>
                </a:solidFill>
                <a:sym typeface="Symbol" charset="2"/>
              </a:rPr>
              <a:t></a:t>
            </a:r>
            <a:r>
              <a:rPr lang="en-US" sz="2000" b="1" dirty="0">
                <a:solidFill>
                  <a:srgbClr val="FF3300"/>
                </a:solidFill>
                <a:sym typeface="Symbol" charset="2"/>
              </a:rPr>
              <a:t> = </a:t>
            </a:r>
            <a:r>
              <a:rPr lang="en-US" sz="2000" b="1" dirty="0" err="1">
                <a:solidFill>
                  <a:srgbClr val="FF3300"/>
                </a:solidFill>
                <a:sym typeface="Symbol" charset="2"/>
              </a:rPr>
              <a:t></a:t>
            </a:r>
            <a:r>
              <a:rPr lang="en-US" sz="2000" b="1" dirty="0">
                <a:solidFill>
                  <a:srgbClr val="FF3300"/>
                </a:solidFill>
                <a:sym typeface="Symbol" charset="2"/>
              </a:rPr>
              <a:t> - </a:t>
            </a:r>
            <a:r>
              <a:rPr lang="en-US" sz="2000" b="1" dirty="0" err="1">
                <a:solidFill>
                  <a:srgbClr val="FF3300"/>
                </a:solidFill>
                <a:sym typeface="Symbol" charset="2"/>
              </a:rPr>
              <a:t></a:t>
            </a:r>
            <a:r>
              <a:rPr lang="en-US" sz="2000" b="1" baseline="-25000" dirty="0" err="1">
                <a:solidFill>
                  <a:srgbClr val="FF3300"/>
                </a:solidFill>
                <a:sym typeface="Symbol" charset="2"/>
              </a:rPr>
              <a:t>s</a:t>
            </a:r>
            <a:endParaRPr lang="en-US" sz="2000" b="1" dirty="0">
              <a:solidFill>
                <a:srgbClr val="FF3300"/>
              </a:solidFill>
              <a:sym typeface="Symbol" charset="2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3300"/>
                </a:solidFill>
                <a:sym typeface="Symbol" charset="2"/>
              </a:rPr>
              <a:t>               particle momentum   :              </a:t>
            </a:r>
            <a:r>
              <a:rPr lang="en-US" sz="2000" dirty="0" err="1">
                <a:solidFill>
                  <a:srgbClr val="FF3300"/>
                </a:solidFill>
                <a:sym typeface="Symbol" charset="2"/>
              </a:rPr>
              <a:t>p</a:t>
            </a:r>
            <a:r>
              <a:rPr lang="en-US" sz="2000" dirty="0">
                <a:solidFill>
                  <a:srgbClr val="FF3300"/>
                </a:solidFill>
                <a:sym typeface="Symbol" charset="2"/>
              </a:rPr>
              <a:t> = </a:t>
            </a:r>
            <a:r>
              <a:rPr lang="en-US" sz="2000" dirty="0" err="1">
                <a:solidFill>
                  <a:srgbClr val="FF3300"/>
                </a:solidFill>
                <a:sym typeface="Symbol" charset="2"/>
              </a:rPr>
              <a:t>p</a:t>
            </a:r>
            <a:r>
              <a:rPr lang="en-US" sz="2000" dirty="0">
                <a:solidFill>
                  <a:srgbClr val="FF3300"/>
                </a:solidFill>
                <a:sym typeface="Symbol" charset="2"/>
              </a:rPr>
              <a:t> - </a:t>
            </a:r>
            <a:r>
              <a:rPr lang="en-US" sz="2000" dirty="0" err="1">
                <a:solidFill>
                  <a:srgbClr val="FF3300"/>
                </a:solidFill>
                <a:sym typeface="Symbol" charset="2"/>
              </a:rPr>
              <a:t>p</a:t>
            </a:r>
            <a:r>
              <a:rPr lang="en-US" sz="2000" baseline="-25000" dirty="0" err="1">
                <a:solidFill>
                  <a:srgbClr val="FF3300"/>
                </a:solidFill>
                <a:sym typeface="Symbol" charset="2"/>
              </a:rPr>
              <a:t>s</a:t>
            </a:r>
            <a:endParaRPr lang="en-US" sz="2000" dirty="0">
              <a:solidFill>
                <a:srgbClr val="FF3300"/>
              </a:solidFill>
              <a:sym typeface="Symbol" charset="2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3300"/>
                </a:solidFill>
                <a:sym typeface="Symbol" charset="2"/>
              </a:rPr>
              <a:t>               particle energy         :              E = E – E</a:t>
            </a:r>
            <a:r>
              <a:rPr lang="en-US" sz="2000" baseline="-25000" dirty="0">
                <a:solidFill>
                  <a:srgbClr val="FF3300"/>
                </a:solidFill>
                <a:sym typeface="Symbol" charset="2"/>
              </a:rPr>
              <a:t>s</a:t>
            </a:r>
          </a:p>
          <a:p>
            <a:pPr>
              <a:spcBef>
                <a:spcPct val="50000"/>
              </a:spcBef>
            </a:pPr>
            <a:r>
              <a:rPr lang="en-US" sz="2000" baseline="-25000" dirty="0">
                <a:solidFill>
                  <a:srgbClr val="FF3300"/>
                </a:solidFill>
                <a:sym typeface="Symbol" charset="2"/>
              </a:rPr>
              <a:t>                       </a:t>
            </a:r>
            <a:r>
              <a:rPr lang="en-US" sz="2000" dirty="0">
                <a:solidFill>
                  <a:srgbClr val="FF3300"/>
                </a:solidFill>
                <a:sym typeface="Symbol" charset="2"/>
              </a:rPr>
              <a:t>azimuth angle            :            </a:t>
            </a:r>
            <a:r>
              <a:rPr lang="en-US" sz="2000" dirty="0" smtClean="0">
                <a:solidFill>
                  <a:srgbClr val="FF3300"/>
                </a:solidFill>
                <a:sym typeface="Symbol" charset="2"/>
              </a:rPr>
              <a:t> </a:t>
            </a:r>
            <a:r>
              <a:rPr lang="en-US" sz="2000" b="1" dirty="0" err="1" smtClean="0">
                <a:solidFill>
                  <a:srgbClr val="FF3300"/>
                </a:solidFill>
                <a:sym typeface="Symbol" charset="2"/>
              </a:rPr>
              <a:t></a:t>
            </a:r>
            <a:r>
              <a:rPr lang="en-US" sz="2000" b="1" dirty="0" err="1">
                <a:solidFill>
                  <a:srgbClr val="FF3300"/>
                </a:solidFill>
                <a:sym typeface="Symbol" charset="2"/>
              </a:rPr>
              <a:t></a:t>
            </a:r>
            <a:r>
              <a:rPr lang="en-US" sz="2000" b="1" dirty="0">
                <a:solidFill>
                  <a:srgbClr val="FF3300"/>
                </a:solidFill>
                <a:sym typeface="Symbol" charset="2"/>
              </a:rPr>
              <a:t> = </a:t>
            </a:r>
            <a:r>
              <a:rPr lang="en-US" sz="2000" b="1" dirty="0" err="1">
                <a:solidFill>
                  <a:srgbClr val="FF3300"/>
                </a:solidFill>
                <a:sym typeface="Symbol" charset="2"/>
              </a:rPr>
              <a:t></a:t>
            </a:r>
            <a:r>
              <a:rPr lang="en-US" sz="2000" b="1" dirty="0">
                <a:solidFill>
                  <a:srgbClr val="FF3300"/>
                </a:solidFill>
                <a:sym typeface="Symbol" charset="2"/>
              </a:rPr>
              <a:t> - </a:t>
            </a:r>
            <a:r>
              <a:rPr lang="en-US" sz="2000" b="1" dirty="0" err="1">
                <a:solidFill>
                  <a:srgbClr val="FF3300"/>
                </a:solidFill>
                <a:sym typeface="Symbol" charset="2"/>
              </a:rPr>
              <a:t></a:t>
            </a:r>
            <a:r>
              <a:rPr lang="en-US" sz="2000" b="1" baseline="-25000" dirty="0" err="1">
                <a:solidFill>
                  <a:srgbClr val="FF3300"/>
                </a:solidFill>
                <a:sym typeface="Symbol" charset="2"/>
              </a:rPr>
              <a:t>s</a:t>
            </a:r>
            <a:r>
              <a:rPr lang="en-US" sz="2000" dirty="0">
                <a:solidFill>
                  <a:srgbClr val="FF3300"/>
                </a:solidFill>
                <a:sym typeface="Symbol" charset="2"/>
              </a:rPr>
              <a:t> </a:t>
            </a:r>
            <a:endParaRPr lang="fr-FR" sz="2000" dirty="0">
              <a:solidFill>
                <a:srgbClr val="FF3300"/>
              </a:solidFill>
              <a:sym typeface="Symbol" charset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First Energy-Phase Equation</a:t>
            </a:r>
            <a:endParaRPr lang="fr-FR"/>
          </a:p>
        </p:txBody>
      </p:sp>
      <p:sp>
        <p:nvSpPr>
          <p:cNvPr id="40971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2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40974" name="Rectangle 8"/>
          <p:cNvSpPr>
            <a:spLocks noChangeArrowheads="1"/>
          </p:cNvSpPr>
          <p:nvPr/>
        </p:nvSpPr>
        <p:spPr bwMode="auto">
          <a:xfrm>
            <a:off x="1055945" y="1251976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042129"/>
              </p:ext>
            </p:extLst>
          </p:nvPr>
        </p:nvGraphicFramePr>
        <p:xfrm>
          <a:off x="2590800" y="1142263"/>
          <a:ext cx="6019800" cy="595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420" name="Equation" r:id="rId4" imgW="2946400" imgH="292100" progId="Equation.DSMT4">
                  <p:embed/>
                </p:oleObj>
              </mc:Choice>
              <mc:Fallback>
                <p:oleObj name="Equation" r:id="rId4" imgW="2946400" imgH="2921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142263"/>
                        <a:ext cx="6019800" cy="59526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0" name="Text Box 16"/>
          <p:cNvSpPr txBox="1">
            <a:spLocks noChangeArrowheads="1"/>
          </p:cNvSpPr>
          <p:nvPr/>
        </p:nvSpPr>
        <p:spPr bwMode="auto">
          <a:xfrm>
            <a:off x="2590800" y="2224087"/>
            <a:ext cx="609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FF3300"/>
                </a:solidFill>
              </a:rPr>
              <a:t>For a given particle with respect to the reference one:</a:t>
            </a:r>
            <a:endParaRPr lang="fr-FR" sz="1800" dirty="0">
              <a:solidFill>
                <a:srgbClr val="FF3300"/>
              </a:solidFill>
            </a:endParaRPr>
          </a:p>
        </p:txBody>
      </p:sp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2743200" y="2590800"/>
          <a:ext cx="5124450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421" name="Equation" r:id="rId6" imgW="2323800" imgH="355320" progId="Equation.3">
                  <p:embed/>
                </p:oleObj>
              </mc:Choice>
              <mc:Fallback>
                <p:oleObj name="Equation" r:id="rId6" imgW="2323800" imgH="35532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590800"/>
                        <a:ext cx="5124450" cy="784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1" name="Text Box 18"/>
          <p:cNvSpPr txBox="1">
            <a:spLocks noChangeArrowheads="1"/>
          </p:cNvSpPr>
          <p:nvPr/>
        </p:nvSpPr>
        <p:spPr bwMode="auto">
          <a:xfrm>
            <a:off x="685800" y="40386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3300"/>
                </a:solidFill>
              </a:rPr>
              <a:t>Since:</a:t>
            </a:r>
            <a:endParaRPr lang="fr-FR" sz="1800">
              <a:solidFill>
                <a:srgbClr val="FF3300"/>
              </a:solidFill>
            </a:endParaRPr>
          </a:p>
        </p:txBody>
      </p:sp>
      <p:sp>
        <p:nvSpPr>
          <p:cNvPr id="40982" name="Text Box 21"/>
          <p:cNvSpPr txBox="1">
            <a:spLocks noChangeArrowheads="1"/>
          </p:cNvSpPr>
          <p:nvPr/>
        </p:nvSpPr>
        <p:spPr bwMode="auto">
          <a:xfrm>
            <a:off x="762000" y="53340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3300"/>
                </a:solidFill>
              </a:rPr>
              <a:t>one gets:</a:t>
            </a:r>
            <a:endParaRPr lang="fr-FR" sz="1800">
              <a:solidFill>
                <a:srgbClr val="FF3300"/>
              </a:solidFill>
            </a:endParaRPr>
          </a:p>
        </p:txBody>
      </p:sp>
      <p:graphicFrame>
        <p:nvGraphicFramePr>
          <p:cNvPr id="40965" name="Object 5"/>
          <p:cNvGraphicFramePr>
            <a:graphicFrameLocks noChangeAspect="1"/>
          </p:cNvGraphicFramePr>
          <p:nvPr/>
        </p:nvGraphicFramePr>
        <p:xfrm>
          <a:off x="2743199" y="5091170"/>
          <a:ext cx="4124325" cy="842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422" name="Equation" r:id="rId8" imgW="1854000" imgH="380880" progId="Equation.3">
                  <p:embed/>
                </p:oleObj>
              </mc:Choice>
              <mc:Fallback>
                <p:oleObj name="Equation" r:id="rId8" imgW="1854000" imgH="380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199" y="5091170"/>
                        <a:ext cx="4124325" cy="842905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3" name="Text Box 23"/>
          <p:cNvSpPr txBox="1">
            <a:spLocks noChangeArrowheads="1"/>
          </p:cNvSpPr>
          <p:nvPr/>
        </p:nvSpPr>
        <p:spPr bwMode="auto">
          <a:xfrm>
            <a:off x="4038600" y="4038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 dirty="0">
                <a:solidFill>
                  <a:srgbClr val="FF3300"/>
                </a:solidFill>
              </a:rPr>
              <a:t>and</a:t>
            </a:r>
          </a:p>
        </p:txBody>
      </p:sp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5402262" y="3733800"/>
          <a:ext cx="1554381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423" name="Equation" r:id="rId10" imgW="939800" imgH="241300" progId="Equation.DSMT4">
                  <p:embed/>
                </p:oleObj>
              </mc:Choice>
              <mc:Fallback>
                <p:oleObj name="Equation" r:id="rId10" imgW="939800" imgH="2413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2262" y="3733800"/>
                        <a:ext cx="1554381" cy="39846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7" name="Object 7"/>
          <p:cNvGraphicFramePr>
            <a:graphicFrameLocks noChangeAspect="1"/>
          </p:cNvGraphicFramePr>
          <p:nvPr/>
        </p:nvGraphicFramePr>
        <p:xfrm>
          <a:off x="5151438" y="4254500"/>
          <a:ext cx="26543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424" name="Equation" r:id="rId12" imgW="1358900" imgH="228600" progId="Equation.DSMT4">
                  <p:embed/>
                </p:oleObj>
              </mc:Choice>
              <mc:Fallback>
                <p:oleObj name="Equation" r:id="rId12" imgW="1358900" imgH="2286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1438" y="4254500"/>
                        <a:ext cx="2654300" cy="4476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520185" y="1626513"/>
            <a:ext cx="21092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particle ahead arrives earlier</a:t>
            </a:r>
          </a:p>
          <a:p>
            <a:r>
              <a:rPr lang="en-US" sz="1100" dirty="0" smtClean="0"/>
              <a:t>=&gt; smaller RF phase</a:t>
            </a:r>
            <a:endParaRPr lang="en-US" sz="1100" dirty="0"/>
          </a:p>
        </p:txBody>
      </p: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185739" y="1296195"/>
            <a:ext cx="1947865" cy="1904204"/>
            <a:chOff x="185738" y="577855"/>
            <a:chExt cx="3895729" cy="3808408"/>
          </a:xfrm>
        </p:grpSpPr>
        <p:sp>
          <p:nvSpPr>
            <p:cNvPr id="23" name="Oval 63"/>
            <p:cNvSpPr>
              <a:spLocks noChangeArrowheads="1"/>
            </p:cNvSpPr>
            <p:nvPr/>
          </p:nvSpPr>
          <p:spPr bwMode="auto">
            <a:xfrm>
              <a:off x="185738" y="633413"/>
              <a:ext cx="3752850" cy="3752850"/>
            </a:xfrm>
            <a:prstGeom prst="ellips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64"/>
            <p:cNvSpPr>
              <a:spLocks noChangeShapeType="1"/>
            </p:cNvSpPr>
            <p:nvPr/>
          </p:nvSpPr>
          <p:spPr bwMode="auto">
            <a:xfrm flipV="1">
              <a:off x="2033588" y="2511425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66"/>
            <p:cNvSpPr>
              <a:spLocks noChangeShapeType="1"/>
            </p:cNvSpPr>
            <p:nvPr/>
          </p:nvSpPr>
          <p:spPr bwMode="auto">
            <a:xfrm flipV="1">
              <a:off x="2033588" y="1219200"/>
              <a:ext cx="1385887" cy="1292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67"/>
            <p:cNvSpPr>
              <a:spLocks noChangeShapeType="1"/>
            </p:cNvSpPr>
            <p:nvPr/>
          </p:nvSpPr>
          <p:spPr bwMode="auto">
            <a:xfrm flipV="1">
              <a:off x="2033588" y="1597025"/>
              <a:ext cx="1673225" cy="9096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Arc 69"/>
            <p:cNvSpPr>
              <a:spLocks/>
            </p:cNvSpPr>
            <p:nvPr/>
          </p:nvSpPr>
          <p:spPr bwMode="auto">
            <a:xfrm>
              <a:off x="2033588" y="2233613"/>
              <a:ext cx="585787" cy="309562"/>
            </a:xfrm>
            <a:custGeom>
              <a:avLst/>
              <a:gdLst>
                <a:gd name="T0" fmla="*/ 497859 w 21572"/>
                <a:gd name="T1" fmla="*/ 0 h 11420"/>
                <a:gd name="T2" fmla="*/ 585787 w 21572"/>
                <a:gd name="T3" fmla="*/ 279880 h 11420"/>
                <a:gd name="T4" fmla="*/ 0 w 21572"/>
                <a:gd name="T5" fmla="*/ 309562 h 11420"/>
                <a:gd name="T6" fmla="*/ 0 60000 65536"/>
                <a:gd name="T7" fmla="*/ 0 60000 65536"/>
                <a:gd name="T8" fmla="*/ 0 60000 65536"/>
                <a:gd name="T9" fmla="*/ 0 w 21572"/>
                <a:gd name="T10" fmla="*/ 0 h 11420"/>
                <a:gd name="T11" fmla="*/ 21572 w 21572"/>
                <a:gd name="T12" fmla="*/ 11420 h 114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72" h="11420" fill="none" extrusionOk="0">
                  <a:moveTo>
                    <a:pt x="18334" y="-1"/>
                  </a:moveTo>
                  <a:cubicBezTo>
                    <a:pt x="20272" y="3111"/>
                    <a:pt x="21386" y="6664"/>
                    <a:pt x="21572" y="10324"/>
                  </a:cubicBezTo>
                </a:path>
                <a:path w="21572" h="11420" stroke="0" extrusionOk="0">
                  <a:moveTo>
                    <a:pt x="18334" y="-1"/>
                  </a:moveTo>
                  <a:cubicBezTo>
                    <a:pt x="20272" y="3111"/>
                    <a:pt x="21386" y="6664"/>
                    <a:pt x="21572" y="10324"/>
                  </a:cubicBezTo>
                  <a:lnTo>
                    <a:pt x="0" y="1142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 type="triangle" w="sm" len="sm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Arc 70"/>
            <p:cNvSpPr>
              <a:spLocks/>
            </p:cNvSpPr>
            <p:nvPr/>
          </p:nvSpPr>
          <p:spPr bwMode="auto">
            <a:xfrm>
              <a:off x="2033588" y="2060575"/>
              <a:ext cx="585787" cy="463550"/>
            </a:xfrm>
            <a:custGeom>
              <a:avLst/>
              <a:gdLst>
                <a:gd name="T0" fmla="*/ 490677 w 18668"/>
                <a:gd name="T1" fmla="*/ 0 h 14902"/>
                <a:gd name="T2" fmla="*/ 585787 w 18668"/>
                <a:gd name="T3" fmla="*/ 125577 h 14902"/>
                <a:gd name="T4" fmla="*/ 0 w 18668"/>
                <a:gd name="T5" fmla="*/ 463550 h 14902"/>
                <a:gd name="T6" fmla="*/ 0 60000 65536"/>
                <a:gd name="T7" fmla="*/ 0 60000 65536"/>
                <a:gd name="T8" fmla="*/ 0 60000 65536"/>
                <a:gd name="T9" fmla="*/ 0 w 18668"/>
                <a:gd name="T10" fmla="*/ 0 h 14902"/>
                <a:gd name="T11" fmla="*/ 18668 w 18668"/>
                <a:gd name="T12" fmla="*/ 14902 h 149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668" h="14902" fill="none" extrusionOk="0">
                  <a:moveTo>
                    <a:pt x="15636" y="0"/>
                  </a:moveTo>
                  <a:cubicBezTo>
                    <a:pt x="16801" y="1222"/>
                    <a:pt x="17818" y="2577"/>
                    <a:pt x="18668" y="4036"/>
                  </a:cubicBezTo>
                </a:path>
                <a:path w="18668" h="14902" stroke="0" extrusionOk="0">
                  <a:moveTo>
                    <a:pt x="15636" y="0"/>
                  </a:moveTo>
                  <a:cubicBezTo>
                    <a:pt x="16801" y="1222"/>
                    <a:pt x="17818" y="2577"/>
                    <a:pt x="18668" y="4036"/>
                  </a:cubicBezTo>
                  <a:lnTo>
                    <a:pt x="0" y="14902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 type="triangle" w="sm" len="sm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72"/>
            <p:cNvSpPr>
              <a:spLocks noChangeShapeType="1"/>
            </p:cNvSpPr>
            <p:nvPr/>
          </p:nvSpPr>
          <p:spPr bwMode="auto">
            <a:xfrm flipH="1" flipV="1">
              <a:off x="3222625" y="746125"/>
              <a:ext cx="484188" cy="820738"/>
            </a:xfrm>
            <a:prstGeom prst="line">
              <a:avLst/>
            </a:prstGeom>
            <a:noFill/>
            <a:ln w="952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73"/>
            <p:cNvSpPr>
              <a:spLocks noChangeArrowheads="1"/>
            </p:cNvSpPr>
            <p:nvPr/>
          </p:nvSpPr>
          <p:spPr bwMode="auto">
            <a:xfrm>
              <a:off x="3644900" y="1535113"/>
              <a:ext cx="122238" cy="12223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74"/>
            <p:cNvSpPr>
              <a:spLocks noChangeArrowheads="1"/>
            </p:cNvSpPr>
            <p:nvPr/>
          </p:nvSpPr>
          <p:spPr bwMode="auto">
            <a:xfrm>
              <a:off x="2857500" y="1795464"/>
              <a:ext cx="766760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 err="1">
                  <a:latin typeface="Symbol" pitchFamily="-110" charset="2"/>
                </a:rPr>
                <a:t>q</a:t>
              </a:r>
              <a:r>
                <a:rPr lang="en-US" sz="1800" baseline="-25000" dirty="0" err="1">
                  <a:latin typeface="Comic Sans MS" pitchFamily="-110" charset="0"/>
                </a:rPr>
                <a:t>s</a:t>
              </a:r>
              <a:endParaRPr sz="1800" baseline="-25000" noProof="1">
                <a:latin typeface="Comic Sans MS" pitchFamily="-110" charset="0"/>
              </a:endParaRPr>
            </a:p>
          </p:txBody>
        </p:sp>
        <p:sp>
          <p:nvSpPr>
            <p:cNvPr id="32" name="Rectangle 75"/>
            <p:cNvSpPr>
              <a:spLocks noChangeArrowheads="1"/>
            </p:cNvSpPr>
            <p:nvPr/>
          </p:nvSpPr>
          <p:spPr bwMode="auto">
            <a:xfrm>
              <a:off x="2894486" y="1143648"/>
              <a:ext cx="947734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 err="1">
                  <a:latin typeface="Symbol" pitchFamily="-110" charset="2"/>
                </a:rPr>
                <a:t>Dq</a:t>
              </a:r>
              <a:endParaRPr sz="1800" baseline="-25000" noProof="1">
                <a:latin typeface="Comic Sans MS" pitchFamily="-110" charset="0"/>
              </a:endParaRPr>
            </a:p>
          </p:txBody>
        </p:sp>
        <p:sp>
          <p:nvSpPr>
            <p:cNvPr id="33" name="Oval 76"/>
            <p:cNvSpPr>
              <a:spLocks noChangeArrowheads="1"/>
            </p:cNvSpPr>
            <p:nvPr/>
          </p:nvSpPr>
          <p:spPr bwMode="auto">
            <a:xfrm>
              <a:off x="3357563" y="1157288"/>
              <a:ext cx="122237" cy="122237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77"/>
            <p:cNvSpPr>
              <a:spLocks noChangeArrowheads="1"/>
            </p:cNvSpPr>
            <p:nvPr/>
          </p:nvSpPr>
          <p:spPr bwMode="auto">
            <a:xfrm>
              <a:off x="2709860" y="2489955"/>
              <a:ext cx="665160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 pitchFamily="-110" charset="0"/>
                </a:rPr>
                <a:t>R</a:t>
              </a:r>
              <a:endParaRPr sz="1600" noProof="1">
                <a:latin typeface="Comic Sans MS" pitchFamily="-110" charset="0"/>
              </a:endParaRPr>
            </a:p>
          </p:txBody>
        </p:sp>
        <p:grpSp>
          <p:nvGrpSpPr>
            <p:cNvPr id="35" name="Group 79"/>
            <p:cNvGrpSpPr>
              <a:grpSpLocks/>
            </p:cNvGrpSpPr>
            <p:nvPr/>
          </p:nvGrpSpPr>
          <p:grpSpPr bwMode="auto">
            <a:xfrm>
              <a:off x="3479804" y="577855"/>
              <a:ext cx="601663" cy="677863"/>
              <a:chOff x="3456" y="3456"/>
              <a:chExt cx="379" cy="427"/>
            </a:xfrm>
          </p:grpSpPr>
          <p:sp>
            <p:nvSpPr>
              <p:cNvPr id="36" name="Rectangle 80"/>
              <p:cNvSpPr>
                <a:spLocks noChangeArrowheads="1"/>
              </p:cNvSpPr>
              <p:nvPr/>
            </p:nvSpPr>
            <p:spPr bwMode="auto">
              <a:xfrm>
                <a:off x="3456" y="3456"/>
                <a:ext cx="379" cy="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dirty="0">
                    <a:solidFill>
                      <a:srgbClr val="0000FF"/>
                    </a:solidFill>
                    <a:latin typeface="Comic Sans MS" pitchFamily="-110" charset="0"/>
                  </a:rPr>
                  <a:t>v</a:t>
                </a:r>
                <a:endParaRPr sz="1600" noProof="1">
                  <a:solidFill>
                    <a:srgbClr val="0000FF"/>
                  </a:solidFill>
                  <a:latin typeface="Comic Sans MS" pitchFamily="-110" charset="0"/>
                </a:endParaRPr>
              </a:p>
            </p:txBody>
          </p:sp>
          <p:sp>
            <p:nvSpPr>
              <p:cNvPr id="37" name="Line 81"/>
              <p:cNvSpPr>
                <a:spLocks noChangeShapeType="1"/>
              </p:cNvSpPr>
              <p:nvPr/>
            </p:nvSpPr>
            <p:spPr bwMode="auto">
              <a:xfrm>
                <a:off x="3530" y="3551"/>
                <a:ext cx="209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stealth" w="sm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Rectangle 1"/>
          <p:cNvSpPr/>
          <p:nvPr/>
        </p:nvSpPr>
        <p:spPr bwMode="auto">
          <a:xfrm>
            <a:off x="8136000" y="1476000"/>
            <a:ext cx="144000" cy="180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3223131" y="3087536"/>
            <a:ext cx="124734" cy="18907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652549" y="3789040"/>
                <a:ext cx="2007665" cy="813556"/>
              </a:xfrm>
              <a:prstGeom prst="rect">
                <a:avLst/>
              </a:prstGeom>
              <a:solidFill>
                <a:srgbClr val="CC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𝜂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𝑟𝑠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is-I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bg-BG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𝑑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𝜔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𝑑𝑝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2549" y="3789040"/>
                <a:ext cx="2007665" cy="813556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Second Energy-Phase Equation</a:t>
            </a:r>
            <a:endParaRPr lang="fr-FR"/>
          </a:p>
        </p:txBody>
      </p:sp>
      <p:sp>
        <p:nvSpPr>
          <p:cNvPr id="43017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8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43019" name="Text Box 19"/>
          <p:cNvSpPr txBox="1">
            <a:spLocks noChangeArrowheads="1"/>
          </p:cNvSpPr>
          <p:nvPr/>
        </p:nvSpPr>
        <p:spPr bwMode="auto">
          <a:xfrm>
            <a:off x="533400" y="1143000"/>
            <a:ext cx="518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006600"/>
                </a:solidFill>
              </a:rPr>
              <a:t>The rate of energy gained by a particle is:</a:t>
            </a:r>
            <a:endParaRPr lang="fr-FR" sz="1800" b="1">
              <a:solidFill>
                <a:srgbClr val="006600"/>
              </a:solidFill>
            </a:endParaRPr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5989638" y="974725"/>
          <a:ext cx="2079625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622" name="Equation" r:id="rId4" imgW="1002960" imgH="342720" progId="Equation.3">
                  <p:embed/>
                </p:oleObj>
              </mc:Choice>
              <mc:Fallback>
                <p:oleObj name="Equation" r:id="rId4" imgW="1002960" imgH="3427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9638" y="974725"/>
                        <a:ext cx="2079625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20" name="Text Box 21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43021" name="Text Box 22"/>
          <p:cNvSpPr txBox="1">
            <a:spLocks noChangeArrowheads="1"/>
          </p:cNvSpPr>
          <p:nvPr/>
        </p:nvSpPr>
        <p:spPr bwMode="auto">
          <a:xfrm>
            <a:off x="609600" y="15240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43022" name="Text Box 25"/>
          <p:cNvSpPr txBox="1">
            <a:spLocks noChangeArrowheads="1"/>
          </p:cNvSpPr>
          <p:nvPr/>
        </p:nvSpPr>
        <p:spPr bwMode="auto">
          <a:xfrm>
            <a:off x="533400" y="17526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3300"/>
                </a:solidFill>
              </a:rPr>
              <a:t>The rate of relative energy gain with respect to the reference particle is then:</a:t>
            </a:r>
            <a:endParaRPr lang="fr-FR" sz="1800" b="1">
              <a:solidFill>
                <a:srgbClr val="FF3300"/>
              </a:solidFill>
            </a:endParaRPr>
          </a:p>
        </p:txBody>
      </p:sp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2590800" y="2057401"/>
          <a:ext cx="3919538" cy="10946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623" name="Equation" r:id="rId6" imgW="1866900" imgH="520700" progId="Equation.DSMT4">
                  <p:embed/>
                </p:oleObj>
              </mc:Choice>
              <mc:Fallback>
                <p:oleObj name="Equation" r:id="rId6" imgW="1866900" imgH="5207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057401"/>
                        <a:ext cx="3919538" cy="10946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23" name="Text Box 27"/>
          <p:cNvSpPr txBox="1">
            <a:spLocks noChangeArrowheads="1"/>
          </p:cNvSpPr>
          <p:nvPr/>
        </p:nvSpPr>
        <p:spPr bwMode="auto">
          <a:xfrm>
            <a:off x="609600" y="4495800"/>
            <a:ext cx="5540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3300"/>
                </a:solidFill>
              </a:rPr>
              <a:t>leads to the second energy-phase equation:</a:t>
            </a:r>
            <a:endParaRPr lang="fr-FR" sz="1800" b="1">
              <a:solidFill>
                <a:srgbClr val="FF3300"/>
              </a:solidFill>
            </a:endParaRPr>
          </a:p>
        </p:txBody>
      </p:sp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2528888" y="5019675"/>
          <a:ext cx="4243387" cy="1023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624" name="Equation" r:id="rId8" imgW="2006600" imgH="482600" progId="Equation.DSMT4">
                  <p:embed/>
                </p:oleObj>
              </mc:Choice>
              <mc:Fallback>
                <p:oleObj name="Equation" r:id="rId8" imgW="2006600" imgH="4826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8888" y="5019675"/>
                        <a:ext cx="4243387" cy="1023938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3" name="Object 5"/>
          <p:cNvGraphicFramePr>
            <a:graphicFrameLocks noChangeAspect="1"/>
          </p:cNvGraphicFramePr>
          <p:nvPr/>
        </p:nvGraphicFramePr>
        <p:xfrm>
          <a:off x="949325" y="3587751"/>
          <a:ext cx="7051675" cy="830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625" name="Equation" r:id="rId10" imgW="3340100" imgH="393700" progId="Equation.DSMT4">
                  <p:embed/>
                </p:oleObj>
              </mc:Choice>
              <mc:Fallback>
                <p:oleObj name="Equation" r:id="rId10" imgW="3340100" imgH="3937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9325" y="3587751"/>
                        <a:ext cx="7051675" cy="8305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24" name="Text Box 30"/>
          <p:cNvSpPr txBox="1">
            <a:spLocks noChangeArrowheads="1"/>
          </p:cNvSpPr>
          <p:nvPr/>
        </p:nvSpPr>
        <p:spPr bwMode="auto">
          <a:xfrm>
            <a:off x="609600" y="3200400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 dirty="0" smtClean="0">
                <a:solidFill>
                  <a:srgbClr val="006600"/>
                </a:solidFill>
              </a:rPr>
              <a:t>Expanding the left-hand side to first order:</a:t>
            </a:r>
            <a:endParaRPr lang="en-GB" sz="18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 Equations of Longitudinal Motion</a:t>
            </a:r>
            <a:endParaRPr lang="fr-FR"/>
          </a:p>
        </p:txBody>
      </p:sp>
      <p:sp>
        <p:nvSpPr>
          <p:cNvPr id="45064" name="Line 1027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5" name="Text Box 1028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45066" name="Text Box 1031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45067" name="Text Box 1032"/>
          <p:cNvSpPr txBox="1">
            <a:spLocks noChangeArrowheads="1"/>
          </p:cNvSpPr>
          <p:nvPr/>
        </p:nvSpPr>
        <p:spPr bwMode="auto">
          <a:xfrm>
            <a:off x="609600" y="15240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45068" name="Text Box 1035"/>
          <p:cNvSpPr txBox="1">
            <a:spLocks noChangeArrowheads="1"/>
          </p:cNvSpPr>
          <p:nvPr/>
        </p:nvSpPr>
        <p:spPr bwMode="auto">
          <a:xfrm>
            <a:off x="609600" y="4495800"/>
            <a:ext cx="5540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 b="1">
              <a:solidFill>
                <a:srgbClr val="FF3300"/>
              </a:solidFill>
            </a:endParaRPr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5181600" y="1143000"/>
          <a:ext cx="3544888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852" name="Equation" r:id="rId4" imgW="1676160" imgH="406080" progId="Equation.3">
                  <p:embed/>
                </p:oleObj>
              </mc:Choice>
              <mc:Fallback>
                <p:oleObj name="Equation" r:id="rId4" imgW="1676160" imgH="4060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1143000"/>
                        <a:ext cx="3544888" cy="862013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381000" y="1143000"/>
          <a:ext cx="4210050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853" name="Equation" r:id="rId6" imgW="1854000" imgH="380880" progId="Equation.3">
                  <p:embed/>
                </p:oleObj>
              </mc:Choice>
              <mc:Fallback>
                <p:oleObj name="Equation" r:id="rId6" imgW="1854000" imgH="380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143000"/>
                        <a:ext cx="4210050" cy="860425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9" name="Text Box 1040"/>
          <p:cNvSpPr txBox="1">
            <a:spLocks noChangeArrowheads="1"/>
          </p:cNvSpPr>
          <p:nvPr/>
        </p:nvSpPr>
        <p:spPr bwMode="auto">
          <a:xfrm>
            <a:off x="2590800" y="2667000"/>
            <a:ext cx="4114800" cy="485775"/>
          </a:xfrm>
          <a:prstGeom prst="rect">
            <a:avLst/>
          </a:prstGeom>
          <a:solidFill>
            <a:srgbClr val="CCFFCC"/>
          </a:soli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fr-FR">
                <a:solidFill>
                  <a:srgbClr val="006600"/>
                </a:solidFill>
              </a:rPr>
              <a:t>deriving and combining</a:t>
            </a:r>
          </a:p>
        </p:txBody>
      </p:sp>
      <p:sp>
        <p:nvSpPr>
          <p:cNvPr id="45070" name="Line 1041"/>
          <p:cNvSpPr>
            <a:spLocks noChangeShapeType="1"/>
          </p:cNvSpPr>
          <p:nvPr/>
        </p:nvSpPr>
        <p:spPr bwMode="auto">
          <a:xfrm>
            <a:off x="2286000" y="2057400"/>
            <a:ext cx="609600" cy="53340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1" name="Line 1042"/>
          <p:cNvSpPr>
            <a:spLocks noChangeShapeType="1"/>
          </p:cNvSpPr>
          <p:nvPr/>
        </p:nvSpPr>
        <p:spPr bwMode="auto">
          <a:xfrm flipV="1">
            <a:off x="6324600" y="2057400"/>
            <a:ext cx="609600" cy="53340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2244725" y="3657600"/>
          <a:ext cx="4732338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854" name="Equation" r:id="rId8" imgW="2133360" imgH="406080" progId="Equation.3">
                  <p:embed/>
                </p:oleObj>
              </mc:Choice>
              <mc:Fallback>
                <p:oleObj name="Equation" r:id="rId8" imgW="2133360" imgH="4060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4725" y="3657600"/>
                        <a:ext cx="4732338" cy="90170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72" name="Line 1044"/>
          <p:cNvSpPr>
            <a:spLocks noChangeShapeType="1"/>
          </p:cNvSpPr>
          <p:nvPr/>
        </p:nvSpPr>
        <p:spPr bwMode="auto">
          <a:xfrm>
            <a:off x="4572000" y="3200400"/>
            <a:ext cx="0" cy="30480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3" name="Text Box 1045"/>
          <p:cNvSpPr txBox="1">
            <a:spLocks noChangeArrowheads="1"/>
          </p:cNvSpPr>
          <p:nvPr/>
        </p:nvSpPr>
        <p:spPr bwMode="auto">
          <a:xfrm>
            <a:off x="609600" y="5029200"/>
            <a:ext cx="77724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solidFill>
                  <a:schemeClr val="accent2"/>
                </a:solidFill>
              </a:rPr>
              <a:t>This second order equation is non linear. Moreover the parameters within the bracket are in general slowly varying with time.</a:t>
            </a:r>
          </a:p>
          <a:p>
            <a:pPr>
              <a:spcBef>
                <a:spcPct val="50000"/>
              </a:spcBef>
            </a:pPr>
            <a:r>
              <a:rPr lang="en-GB" sz="1800" dirty="0" smtClean="0">
                <a:solidFill>
                  <a:schemeClr val="accent2"/>
                </a:solidFill>
              </a:rPr>
              <a:t>We will study some cases in the following…</a:t>
            </a:r>
            <a:endParaRPr lang="en-GB" sz="1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61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GB" smtClean="0"/>
              <a:t>Small Amplitude Oscillations</a:t>
            </a:r>
            <a:endParaRPr lang="en-GB"/>
          </a:p>
        </p:txBody>
      </p:sp>
      <p:sp>
        <p:nvSpPr>
          <p:cNvPr id="49162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163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400"/>
          </a:p>
        </p:txBody>
      </p:sp>
      <p:sp>
        <p:nvSpPr>
          <p:cNvPr id="49164" name="Text Box 7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800"/>
          </a:p>
        </p:txBody>
      </p:sp>
      <p:sp>
        <p:nvSpPr>
          <p:cNvPr id="49165" name="Text Box 8"/>
          <p:cNvSpPr txBox="1">
            <a:spLocks noChangeArrowheads="1"/>
          </p:cNvSpPr>
          <p:nvPr/>
        </p:nvSpPr>
        <p:spPr bwMode="auto">
          <a:xfrm>
            <a:off x="609600" y="15240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800"/>
          </a:p>
        </p:txBody>
      </p:sp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657225" y="1600200"/>
          <a:ext cx="3563938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646" name="Equation" r:id="rId4" imgW="1549080" imgH="380880" progId="Equation.DSMT4">
                  <p:embed/>
                </p:oleObj>
              </mc:Choice>
              <mc:Fallback>
                <p:oleObj name="Equation" r:id="rId4" imgW="1549080" imgH="3808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5" y="1600200"/>
                        <a:ext cx="3563938" cy="87788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66" name="Text Box 16"/>
          <p:cNvSpPr txBox="1">
            <a:spLocks noChangeArrowheads="1"/>
          </p:cNvSpPr>
          <p:nvPr/>
        </p:nvSpPr>
        <p:spPr bwMode="auto">
          <a:xfrm>
            <a:off x="7162800" y="3379787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smtClean="0">
                <a:solidFill>
                  <a:srgbClr val="FF3300"/>
                </a:solidFill>
              </a:rPr>
              <a:t>(for small </a:t>
            </a:r>
            <a:r>
              <a:rPr lang="en-GB" sz="1800" b="1" smtClean="0">
                <a:solidFill>
                  <a:srgbClr val="FF3300"/>
                </a:solidFill>
                <a:sym typeface="Symbol" charset="2"/>
              </a:rPr>
              <a:t>)</a:t>
            </a:r>
            <a:endParaRPr lang="en-GB" sz="1800" b="1">
              <a:solidFill>
                <a:srgbClr val="FF3300"/>
              </a:solidFill>
            </a:endParaRPr>
          </a:p>
        </p:txBody>
      </p:sp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3702050" y="4816475"/>
          <a:ext cx="2178050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647" name="Equation" r:id="rId6" imgW="863600" imgH="228600" progId="Equation.DSMT4">
                  <p:embed/>
                </p:oleObj>
              </mc:Choice>
              <mc:Fallback>
                <p:oleObj name="Equation" r:id="rId6" imgW="863600" imgH="2286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2050" y="4816475"/>
                        <a:ext cx="2178050" cy="576263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6" name="Object 4"/>
          <p:cNvGraphicFramePr>
            <a:graphicFrameLocks noChangeAspect="1"/>
          </p:cNvGraphicFramePr>
          <p:nvPr/>
        </p:nvGraphicFramePr>
        <p:xfrm>
          <a:off x="5749925" y="1524000"/>
          <a:ext cx="2674938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648" name="Equation" r:id="rId8" imgW="1218960" imgH="419040" progId="Equation.3">
                  <p:embed/>
                </p:oleObj>
              </mc:Choice>
              <mc:Fallback>
                <p:oleObj name="Equation" r:id="rId8" imgW="1218960" imgH="419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9925" y="1524000"/>
                        <a:ext cx="2674938" cy="9207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68" name="Text Box 21"/>
          <p:cNvSpPr txBox="1">
            <a:spLocks noChangeArrowheads="1"/>
          </p:cNvSpPr>
          <p:nvPr/>
        </p:nvSpPr>
        <p:spPr bwMode="auto">
          <a:xfrm>
            <a:off x="4572000" y="18288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smtClean="0">
                <a:solidFill>
                  <a:srgbClr val="006600"/>
                </a:solidFill>
              </a:rPr>
              <a:t>with</a:t>
            </a:r>
            <a:endParaRPr lang="en-GB" sz="1800">
              <a:solidFill>
                <a:srgbClr val="006600"/>
              </a:solidFill>
            </a:endParaRPr>
          </a:p>
        </p:txBody>
      </p:sp>
      <p:sp>
        <p:nvSpPr>
          <p:cNvPr id="49169" name="Text Box 22"/>
          <p:cNvSpPr txBox="1">
            <a:spLocks noChangeArrowheads="1"/>
          </p:cNvSpPr>
          <p:nvPr/>
        </p:nvSpPr>
        <p:spPr bwMode="auto">
          <a:xfrm>
            <a:off x="609600" y="990600"/>
            <a:ext cx="807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/>
              <a:t>Let’s assume constant parameters </a:t>
            </a:r>
            <a:r>
              <a:rPr lang="en-GB" sz="1800" dirty="0" err="1" smtClean="0"/>
              <a:t>R</a:t>
            </a:r>
            <a:r>
              <a:rPr lang="en-GB" sz="1800" baseline="-25000" dirty="0" err="1" smtClean="0"/>
              <a:t>s</a:t>
            </a:r>
            <a:r>
              <a:rPr lang="en-GB" sz="1800" dirty="0" smtClean="0"/>
              <a:t>,</a:t>
            </a:r>
            <a:r>
              <a:rPr lang="en-GB" sz="1800" baseline="-25000" dirty="0" smtClean="0"/>
              <a:t> </a:t>
            </a:r>
            <a:r>
              <a:rPr lang="en-GB" sz="1800" dirty="0" err="1" smtClean="0"/>
              <a:t>p</a:t>
            </a:r>
            <a:r>
              <a:rPr lang="en-GB" sz="1800" baseline="-25000" dirty="0" err="1" smtClean="0"/>
              <a:t>s</a:t>
            </a:r>
            <a:r>
              <a:rPr lang="en-GB" sz="1800" b="1" dirty="0" smtClean="0"/>
              <a:t>,</a:t>
            </a:r>
            <a:r>
              <a:rPr lang="en-GB" sz="1800" b="1" baseline="-25000" dirty="0" smtClean="0"/>
              <a:t> </a:t>
            </a:r>
            <a:r>
              <a:rPr lang="en-GB" sz="1800" b="1" dirty="0" smtClean="0">
                <a:sym typeface="Symbol" charset="2"/>
              </a:rPr>
              <a:t></a:t>
            </a:r>
            <a:r>
              <a:rPr lang="en-GB" sz="1800" baseline="-25000" dirty="0" smtClean="0">
                <a:sym typeface="Symbol" charset="2"/>
              </a:rPr>
              <a:t>s</a:t>
            </a:r>
            <a:r>
              <a:rPr lang="en-GB" sz="1800" dirty="0" smtClean="0">
                <a:sym typeface="Symbol" charset="2"/>
              </a:rPr>
              <a:t> and </a:t>
            </a:r>
            <a:r>
              <a:rPr lang="en-GB" sz="1800" b="1" dirty="0" smtClean="0">
                <a:sym typeface="Symbol" charset="2"/>
              </a:rPr>
              <a:t></a:t>
            </a:r>
            <a:r>
              <a:rPr lang="en-GB" sz="1800" dirty="0" smtClean="0">
                <a:sym typeface="Symbol" charset="2"/>
              </a:rPr>
              <a:t>:</a:t>
            </a:r>
            <a:endParaRPr lang="en-GB" sz="1800" b="1" dirty="0"/>
          </a:p>
        </p:txBody>
      </p:sp>
      <p:graphicFrame>
        <p:nvGraphicFramePr>
          <p:cNvPr id="49157" name="Object 5"/>
          <p:cNvGraphicFramePr>
            <a:graphicFrameLocks noChangeAspect="1"/>
          </p:cNvGraphicFramePr>
          <p:nvPr/>
        </p:nvGraphicFramePr>
        <p:xfrm>
          <a:off x="762000" y="3316247"/>
          <a:ext cx="5943600" cy="493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649" name="Equation" r:id="rId10" imgW="2603160" imgH="215640" progId="Equation.3">
                  <p:embed/>
                </p:oleObj>
              </mc:Choice>
              <mc:Fallback>
                <p:oleObj name="Equation" r:id="rId10" imgW="260316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316247"/>
                        <a:ext cx="5943600" cy="4937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70" name="Text Box 24"/>
          <p:cNvSpPr txBox="1">
            <a:spLocks noChangeArrowheads="1"/>
          </p:cNvSpPr>
          <p:nvPr/>
        </p:nvSpPr>
        <p:spPr bwMode="auto">
          <a:xfrm>
            <a:off x="533400" y="2825488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/>
              <a:t>Consider now </a:t>
            </a:r>
            <a:r>
              <a:rPr lang="en-GB" sz="1800" dirty="0" smtClean="0">
                <a:solidFill>
                  <a:srgbClr val="FF3300"/>
                </a:solidFill>
              </a:rPr>
              <a:t>small</a:t>
            </a:r>
            <a:r>
              <a:rPr lang="en-GB" sz="1800" dirty="0" smtClean="0"/>
              <a:t> phase </a:t>
            </a:r>
            <a:r>
              <a:rPr lang="en-GB" sz="1800" dirty="0" smtClean="0">
                <a:solidFill>
                  <a:srgbClr val="FF3300"/>
                </a:solidFill>
              </a:rPr>
              <a:t>deviations</a:t>
            </a:r>
            <a:r>
              <a:rPr lang="en-GB" sz="1800" dirty="0" smtClean="0"/>
              <a:t> from the reference particle:</a:t>
            </a:r>
            <a:endParaRPr lang="en-GB" sz="1800" dirty="0"/>
          </a:p>
        </p:txBody>
      </p:sp>
      <p:sp>
        <p:nvSpPr>
          <p:cNvPr id="49171" name="Text Box 25"/>
          <p:cNvSpPr txBox="1">
            <a:spLocks noChangeArrowheads="1"/>
          </p:cNvSpPr>
          <p:nvPr/>
        </p:nvSpPr>
        <p:spPr bwMode="auto">
          <a:xfrm>
            <a:off x="533400" y="4129087"/>
            <a:ext cx="815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and the corresponding linearized motion reduces to a </a:t>
            </a:r>
            <a:r>
              <a:rPr lang="en-GB" sz="1800" dirty="0" smtClean="0">
                <a:solidFill>
                  <a:srgbClr val="FF3300"/>
                </a:solidFill>
              </a:rPr>
              <a:t>harmonic oscillation</a:t>
            </a:r>
            <a:r>
              <a:rPr lang="en-GB" sz="1800" dirty="0" smtClean="0">
                <a:solidFill>
                  <a:srgbClr val="000000"/>
                </a:solidFill>
              </a:rPr>
              <a:t>: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19" name="Text Box 27"/>
          <p:cNvSpPr txBox="1">
            <a:spLocks noChangeArrowheads="1"/>
          </p:cNvSpPr>
          <p:nvPr/>
        </p:nvSpPr>
        <p:spPr bwMode="auto">
          <a:xfrm>
            <a:off x="2133600" y="5638800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/>
              <a:t>where </a:t>
            </a:r>
            <a:r>
              <a:rPr lang="en-GB" sz="1800" b="1" dirty="0" smtClean="0">
                <a:sym typeface="Symbol" charset="2"/>
              </a:rPr>
              <a:t></a:t>
            </a:r>
            <a:r>
              <a:rPr lang="en-GB" sz="1800" b="1" baseline="-25000" dirty="0" smtClean="0">
                <a:sym typeface="Symbol" charset="2"/>
              </a:rPr>
              <a:t>s</a:t>
            </a:r>
            <a:r>
              <a:rPr lang="en-GB" sz="1800" dirty="0" smtClean="0">
                <a:sym typeface="Symbol" charset="2"/>
              </a:rPr>
              <a:t> is the synchrotron angular frequency </a:t>
            </a:r>
            <a:endParaRPr lang="en-GB" sz="1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2" name="Rectangle 6"/>
          <p:cNvSpPr>
            <a:spLocks noChangeArrowheads="1"/>
          </p:cNvSpPr>
          <p:nvPr/>
        </p:nvSpPr>
        <p:spPr bwMode="auto">
          <a:xfrm>
            <a:off x="6172200" y="1572593"/>
            <a:ext cx="1673469" cy="588962"/>
          </a:xfrm>
          <a:prstGeom prst="rect">
            <a:avLst/>
          </a:prstGeom>
          <a:solidFill>
            <a:srgbClr val="CCEC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174" name="Rectangle 3"/>
          <p:cNvSpPr>
            <a:spLocks noChangeArrowheads="1"/>
          </p:cNvSpPr>
          <p:nvPr/>
        </p:nvSpPr>
        <p:spPr bwMode="auto">
          <a:xfrm>
            <a:off x="533400" y="929655"/>
            <a:ext cx="5791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tabLst>
                <a:tab pos="6953250" algn="l"/>
              </a:tabLst>
            </a:pPr>
            <a:r>
              <a:rPr lang="en-US" sz="1600" dirty="0">
                <a:latin typeface="Comic Sans MS" pitchFamily="-110" charset="0"/>
              </a:rPr>
              <a:t>Stability is obtained </a:t>
            </a:r>
            <a:r>
              <a:rPr lang="en-US" sz="1600" dirty="0" smtClean="0">
                <a:latin typeface="Comic Sans MS" pitchFamily="-110" charset="0"/>
              </a:rPr>
              <a:t>when </a:t>
            </a:r>
            <a:r>
              <a:rPr lang="en-GB" sz="1800" b="1" dirty="0" smtClean="0">
                <a:sym typeface="Symbol" charset="2"/>
              </a:rPr>
              <a:t></a:t>
            </a:r>
            <a:r>
              <a:rPr lang="en-GB" sz="1600" b="1" baseline="-25000" dirty="0" smtClean="0">
                <a:sym typeface="Symbol" charset="2"/>
              </a:rPr>
              <a:t>s</a:t>
            </a:r>
            <a:r>
              <a:rPr lang="en-US" sz="1600" dirty="0" smtClean="0">
                <a:latin typeface="Comic Sans MS" pitchFamily="-110" charset="0"/>
              </a:rPr>
              <a:t> is </a:t>
            </a:r>
            <a:r>
              <a:rPr lang="en-US" sz="1600" dirty="0">
                <a:latin typeface="Comic Sans MS" pitchFamily="-110" charset="0"/>
              </a:rPr>
              <a:t>real</a:t>
            </a:r>
            <a:r>
              <a:rPr lang="en-US" sz="1600" dirty="0" smtClean="0">
                <a:latin typeface="Comic Sans MS" pitchFamily="-110" charset="0"/>
              </a:rPr>
              <a:t> and so </a:t>
            </a:r>
            <a:r>
              <a:rPr lang="en-GB" sz="1800" b="1" dirty="0" smtClean="0">
                <a:sym typeface="Symbol" charset="2"/>
              </a:rPr>
              <a:t></a:t>
            </a:r>
            <a:r>
              <a:rPr lang="en-GB" sz="1600" b="1" baseline="-25000" dirty="0" smtClean="0">
                <a:sym typeface="Symbol" charset="2"/>
              </a:rPr>
              <a:t>s</a:t>
            </a:r>
            <a:r>
              <a:rPr lang="en-GB" sz="1600" b="1" baseline="30000" dirty="0" smtClean="0">
                <a:sym typeface="Symbol" charset="2"/>
              </a:rPr>
              <a:t>2</a:t>
            </a:r>
            <a:r>
              <a:rPr lang="en-US" sz="1600" dirty="0" smtClean="0">
                <a:latin typeface="Comic Sans MS" pitchFamily="-110" charset="0"/>
              </a:rPr>
              <a:t> positive</a:t>
            </a:r>
            <a:r>
              <a:rPr lang="en-US" sz="1600" dirty="0">
                <a:latin typeface="Comic Sans MS" pitchFamily="-110" charset="0"/>
              </a:rPr>
              <a:t>: </a:t>
            </a:r>
            <a:endParaRPr sz="1600" noProof="1">
              <a:latin typeface="Comic Sans MS" pitchFamily="-110" charset="0"/>
            </a:endParaRPr>
          </a:p>
        </p:txBody>
      </p:sp>
      <p:graphicFrame>
        <p:nvGraphicFramePr>
          <p:cNvPr id="9216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1298494"/>
              </p:ext>
            </p:extLst>
          </p:nvPr>
        </p:nvGraphicFramePr>
        <p:xfrm>
          <a:off x="1223963" y="1399555"/>
          <a:ext cx="649605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794" name="Equation" r:id="rId3" imgW="3530600" imgH="469900" progId="Equation.DSMT4">
                  <p:embed/>
                </p:oleObj>
              </mc:Choice>
              <mc:Fallback>
                <p:oleObj name="Equation" r:id="rId3" imgW="3530600" imgH="4699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3963" y="1399555"/>
                        <a:ext cx="6496050" cy="93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90" name="Rectangle 54"/>
          <p:cNvSpPr>
            <a:spLocks noChangeArrowheads="1"/>
          </p:cNvSpPr>
          <p:nvPr/>
        </p:nvSpPr>
        <p:spPr bwMode="auto">
          <a:xfrm>
            <a:off x="1040423" y="1386855"/>
            <a:ext cx="2899997" cy="9620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2"/>
          <p:cNvSpPr txBox="1">
            <a:spLocks noChangeArrowheads="1"/>
          </p:cNvSpPr>
          <p:nvPr/>
        </p:nvSpPr>
        <p:spPr bwMode="auto">
          <a:xfrm>
            <a:off x="838200" y="304800"/>
            <a:ext cx="74676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b="1" kern="0" dirty="0" smtClean="0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rPr>
              <a:t>Stability condition for </a:t>
            </a:r>
            <a:r>
              <a:rPr lang="en-US" b="1" kern="0" dirty="0" err="1" smtClean="0">
                <a:solidFill>
                  <a:schemeClr val="accent2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="1" kern="0" baseline="-25000" dirty="0" err="1" smtClean="0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rPr>
              <a:t>s</a:t>
            </a:r>
            <a:endParaRPr lang="en-US" b="1" kern="0" baseline="-25000" dirty="0" smtClean="0">
              <a:solidFill>
                <a:schemeClr val="accent2"/>
              </a:solidFill>
              <a:latin typeface="+mj-lt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3568" y="2420888"/>
            <a:ext cx="7344816" cy="4104456"/>
            <a:chOff x="838200" y="2780928"/>
            <a:chExt cx="6629400" cy="3543672"/>
          </a:xfrm>
        </p:grpSpPr>
        <p:graphicFrame>
          <p:nvGraphicFramePr>
            <p:cNvPr id="92164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01695860"/>
                </p:ext>
              </p:extLst>
            </p:nvPr>
          </p:nvGraphicFramePr>
          <p:xfrm>
            <a:off x="7249257" y="4237039"/>
            <a:ext cx="218343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795" name="Equation" r:id="rId5" imgW="126720" imgH="203040" progId="Equation.3">
                    <p:embed/>
                  </p:oleObj>
                </mc:Choice>
                <mc:Fallback>
                  <p:oleObj name="Equation" r:id="rId5" imgW="126720" imgH="20304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49257" y="4237039"/>
                          <a:ext cx="218343" cy="358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165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9178229"/>
                </p:ext>
              </p:extLst>
            </p:nvPr>
          </p:nvGraphicFramePr>
          <p:xfrm>
            <a:off x="3620965" y="4248151"/>
            <a:ext cx="197827" cy="511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796" name="Equation" r:id="rId7" imgW="164880" imgH="393480" progId="Equation.3">
                    <p:embed/>
                  </p:oleObj>
                </mc:Choice>
                <mc:Fallback>
                  <p:oleObj name="Equation" r:id="rId7" imgW="164880" imgH="39348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20965" y="4248151"/>
                          <a:ext cx="197827" cy="511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166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44948327"/>
                </p:ext>
              </p:extLst>
            </p:nvPr>
          </p:nvGraphicFramePr>
          <p:xfrm>
            <a:off x="5842488" y="4259264"/>
            <a:ext cx="319454" cy="511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797" name="Equation" r:id="rId9" imgW="266400" imgH="393480" progId="Equation.3">
                    <p:embed/>
                  </p:oleObj>
                </mc:Choice>
                <mc:Fallback>
                  <p:oleObj name="Equation" r:id="rId9" imgW="266400" imgH="3934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42488" y="4259264"/>
                          <a:ext cx="319454" cy="511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167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58698782"/>
                </p:ext>
              </p:extLst>
            </p:nvPr>
          </p:nvGraphicFramePr>
          <p:xfrm>
            <a:off x="4523642" y="4414839"/>
            <a:ext cx="167054" cy="180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798" name="Equation" r:id="rId11" imgW="139680" imgH="139680" progId="Equation.3">
                    <p:embed/>
                  </p:oleObj>
                </mc:Choice>
                <mc:Fallback>
                  <p:oleObj name="Equation" r:id="rId11" imgW="139680" imgH="13968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23642" y="4414839"/>
                          <a:ext cx="167054" cy="1809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175" name="Line 7"/>
            <p:cNvSpPr>
              <a:spLocks noChangeShapeType="1"/>
            </p:cNvSpPr>
            <p:nvPr/>
          </p:nvSpPr>
          <p:spPr bwMode="auto">
            <a:xfrm flipH="1">
              <a:off x="2977660" y="2780928"/>
              <a:ext cx="10163" cy="278961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" name="Group 8"/>
            <p:cNvGrpSpPr>
              <a:grpSpLocks/>
            </p:cNvGrpSpPr>
            <p:nvPr/>
          </p:nvGrpSpPr>
          <p:grpSpPr bwMode="auto">
            <a:xfrm flipV="1">
              <a:off x="2984988" y="3192463"/>
              <a:ext cx="3625362" cy="2100262"/>
              <a:chOff x="450" y="2259"/>
              <a:chExt cx="1782" cy="1137"/>
            </a:xfrm>
          </p:grpSpPr>
          <p:grpSp>
            <p:nvGrpSpPr>
              <p:cNvPr id="3" name="Group 9"/>
              <p:cNvGrpSpPr>
                <a:grpSpLocks/>
              </p:cNvGrpSpPr>
              <p:nvPr/>
            </p:nvGrpSpPr>
            <p:grpSpPr bwMode="auto">
              <a:xfrm>
                <a:off x="1341" y="2259"/>
                <a:ext cx="891" cy="569"/>
                <a:chOff x="1392" y="2256"/>
                <a:chExt cx="891" cy="569"/>
              </a:xfrm>
            </p:grpSpPr>
            <p:sp>
              <p:nvSpPr>
                <p:cNvPr id="92200" name="Freeform 10"/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3333FF"/>
                  </a:solidFill>
                  <a:prstDash val="lg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201" name="Freeform 11"/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3333FF"/>
                  </a:solidFill>
                  <a:prstDash val="lg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" name="Group 12"/>
              <p:cNvGrpSpPr>
                <a:grpSpLocks/>
              </p:cNvGrpSpPr>
              <p:nvPr/>
            </p:nvGrpSpPr>
            <p:grpSpPr bwMode="auto">
              <a:xfrm>
                <a:off x="450" y="2827"/>
                <a:ext cx="891" cy="569"/>
                <a:chOff x="480" y="2832"/>
                <a:chExt cx="891" cy="569"/>
              </a:xfrm>
            </p:grpSpPr>
            <p:sp>
              <p:nvSpPr>
                <p:cNvPr id="92198" name="Freeform 13"/>
                <p:cNvSpPr>
                  <a:spLocks/>
                </p:cNvSpPr>
                <p:nvPr/>
              </p:nvSpPr>
              <p:spPr bwMode="auto">
                <a:xfrm>
                  <a:off x="480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3333FF"/>
                  </a:solidFill>
                  <a:prstDash val="lg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199" name="Freeform 14"/>
                <p:cNvSpPr>
                  <a:spLocks/>
                </p:cNvSpPr>
                <p:nvPr/>
              </p:nvSpPr>
              <p:spPr bwMode="auto">
                <a:xfrm flipH="1">
                  <a:off x="912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3333FF"/>
                  </a:solidFill>
                  <a:prstDash val="lgDash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92177" name="Line 15"/>
            <p:cNvSpPr>
              <a:spLocks noChangeShapeType="1"/>
            </p:cNvSpPr>
            <p:nvPr/>
          </p:nvSpPr>
          <p:spPr bwMode="auto">
            <a:xfrm>
              <a:off x="2294792" y="4240213"/>
              <a:ext cx="495446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78" name="Line 23"/>
            <p:cNvSpPr>
              <a:spLocks noChangeShapeType="1"/>
            </p:cNvSpPr>
            <p:nvPr/>
          </p:nvSpPr>
          <p:spPr bwMode="auto">
            <a:xfrm>
              <a:off x="3918438" y="3011488"/>
              <a:ext cx="0" cy="262890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79" name="Line 24"/>
            <p:cNvSpPr>
              <a:spLocks noChangeShapeType="1"/>
            </p:cNvSpPr>
            <p:nvPr/>
          </p:nvSpPr>
          <p:spPr bwMode="auto">
            <a:xfrm>
              <a:off x="5731118" y="3011488"/>
              <a:ext cx="0" cy="262890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80" name="Line 31"/>
            <p:cNvSpPr>
              <a:spLocks noChangeShapeType="1"/>
            </p:cNvSpPr>
            <p:nvPr/>
          </p:nvSpPr>
          <p:spPr bwMode="auto">
            <a:xfrm>
              <a:off x="4797669" y="3011488"/>
              <a:ext cx="0" cy="262890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81" name="Line 32"/>
            <p:cNvSpPr>
              <a:spLocks noChangeShapeType="1"/>
            </p:cNvSpPr>
            <p:nvPr/>
          </p:nvSpPr>
          <p:spPr bwMode="auto">
            <a:xfrm>
              <a:off x="6611815" y="3011488"/>
              <a:ext cx="0" cy="262890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" name="Group 40"/>
            <p:cNvGrpSpPr>
              <a:grpSpLocks/>
            </p:cNvGrpSpPr>
            <p:nvPr/>
          </p:nvGrpSpPr>
          <p:grpSpPr bwMode="auto">
            <a:xfrm>
              <a:off x="2984988" y="3208339"/>
              <a:ext cx="3626827" cy="2090737"/>
              <a:chOff x="1584" y="2370"/>
              <a:chExt cx="2335" cy="1177"/>
            </a:xfrm>
          </p:grpSpPr>
          <p:grpSp>
            <p:nvGrpSpPr>
              <p:cNvPr id="6" name="Group 34"/>
              <p:cNvGrpSpPr>
                <a:grpSpLocks/>
              </p:cNvGrpSpPr>
              <p:nvPr/>
            </p:nvGrpSpPr>
            <p:grpSpPr bwMode="auto">
              <a:xfrm flipV="1">
                <a:off x="2184" y="2955"/>
                <a:ext cx="1167" cy="592"/>
                <a:chOff x="1392" y="2256"/>
                <a:chExt cx="891" cy="569"/>
              </a:xfrm>
            </p:grpSpPr>
            <p:sp>
              <p:nvSpPr>
                <p:cNvPr id="92194" name="Freeform 35"/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195" name="Freeform 36"/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92192" name="Freeform 38"/>
              <p:cNvSpPr>
                <a:spLocks/>
              </p:cNvSpPr>
              <p:nvPr/>
            </p:nvSpPr>
            <p:spPr bwMode="auto">
              <a:xfrm flipV="1">
                <a:off x="3351" y="2370"/>
                <a:ext cx="568" cy="592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193" name="Freeform 39"/>
              <p:cNvSpPr>
                <a:spLocks/>
              </p:cNvSpPr>
              <p:nvPr/>
            </p:nvSpPr>
            <p:spPr bwMode="auto">
              <a:xfrm flipH="1" flipV="1">
                <a:off x="1584" y="2370"/>
                <a:ext cx="601" cy="592"/>
              </a:xfrm>
              <a:custGeom>
                <a:avLst/>
                <a:gdLst>
                  <a:gd name="T0" fmla="*/ 0 w 459"/>
                  <a:gd name="T1" fmla="*/ 0 h 569"/>
                  <a:gd name="T2" fmla="*/ 90 w 459"/>
                  <a:gd name="T3" fmla="*/ 222 h 569"/>
                  <a:gd name="T4" fmla="*/ 183 w 459"/>
                  <a:gd name="T5" fmla="*/ 402 h 569"/>
                  <a:gd name="T6" fmla="*/ 294 w 459"/>
                  <a:gd name="T7" fmla="*/ 519 h 569"/>
                  <a:gd name="T8" fmla="*/ 390 w 459"/>
                  <a:gd name="T9" fmla="*/ 561 h 569"/>
                  <a:gd name="T10" fmla="*/ 459 w 459"/>
                  <a:gd name="T11" fmla="*/ 567 h 5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9"/>
                  <a:gd name="T19" fmla="*/ 0 h 569"/>
                  <a:gd name="T20" fmla="*/ 459 w 459"/>
                  <a:gd name="T21" fmla="*/ 569 h 5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9" h="569">
                    <a:moveTo>
                      <a:pt x="0" y="0"/>
                    </a:moveTo>
                    <a:cubicBezTo>
                      <a:pt x="15" y="36"/>
                      <a:pt x="59" y="155"/>
                      <a:pt x="90" y="222"/>
                    </a:cubicBezTo>
                    <a:cubicBezTo>
                      <a:pt x="121" y="289"/>
                      <a:pt x="149" y="353"/>
                      <a:pt x="183" y="402"/>
                    </a:cubicBezTo>
                    <a:cubicBezTo>
                      <a:pt x="217" y="451"/>
                      <a:pt x="260" y="493"/>
                      <a:pt x="294" y="519"/>
                    </a:cubicBezTo>
                    <a:cubicBezTo>
                      <a:pt x="328" y="545"/>
                      <a:pt x="363" y="553"/>
                      <a:pt x="390" y="561"/>
                    </a:cubicBezTo>
                    <a:cubicBezTo>
                      <a:pt x="417" y="569"/>
                      <a:pt x="445" y="566"/>
                      <a:pt x="459" y="567"/>
                    </a:cubicBezTo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2183" name="Rectangle 42"/>
            <p:cNvSpPr>
              <a:spLocks noChangeArrowheads="1"/>
            </p:cNvSpPr>
            <p:nvPr/>
          </p:nvSpPr>
          <p:spPr bwMode="auto">
            <a:xfrm>
              <a:off x="4240823" y="3011488"/>
              <a:ext cx="53829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i="1">
                  <a:solidFill>
                    <a:srgbClr val="3333FF"/>
                  </a:solidFill>
                  <a:latin typeface="Comic Sans MS" pitchFamily="-110" charset="0"/>
                </a:rPr>
                <a:t>V</a:t>
              </a:r>
              <a:r>
                <a:rPr lang="en-US" sz="1600" i="1" baseline="-25000">
                  <a:solidFill>
                    <a:srgbClr val="3333FF"/>
                  </a:solidFill>
                  <a:latin typeface="Comic Sans MS" pitchFamily="-110" charset="0"/>
                </a:rPr>
                <a:t>RF</a:t>
              </a:r>
              <a:endParaRPr sz="1600" i="1" baseline="-25000" noProof="1">
                <a:solidFill>
                  <a:srgbClr val="3333FF"/>
                </a:solidFill>
                <a:latin typeface="Comic Sans MS" pitchFamily="-110" charset="0"/>
              </a:endParaRPr>
            </a:p>
          </p:txBody>
        </p:sp>
        <p:sp>
          <p:nvSpPr>
            <p:cNvPr id="92184" name="Rectangle 43"/>
            <p:cNvSpPr>
              <a:spLocks noChangeArrowheads="1"/>
            </p:cNvSpPr>
            <p:nvPr/>
          </p:nvSpPr>
          <p:spPr bwMode="auto">
            <a:xfrm>
              <a:off x="2977662" y="2871788"/>
              <a:ext cx="81734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FF0000"/>
                  </a:solidFill>
                  <a:latin typeface="Comic Sans MS" pitchFamily="-110" charset="0"/>
                </a:rPr>
                <a:t>cos (</a:t>
              </a:r>
              <a:r>
                <a:rPr lang="en-US" sz="1600" b="1" i="1">
                  <a:solidFill>
                    <a:srgbClr val="FF0000"/>
                  </a:solidFill>
                  <a:latin typeface="Symbol" pitchFamily="-110" charset="2"/>
                </a:rPr>
                <a:t>f</a:t>
              </a:r>
              <a:r>
                <a:rPr lang="en-US" sz="1600" b="1" i="1" baseline="-25000">
                  <a:solidFill>
                    <a:srgbClr val="FF0000"/>
                  </a:solidFill>
                  <a:latin typeface="Comic Sans MS" pitchFamily="-110" charset="0"/>
                </a:rPr>
                <a:t>s</a:t>
              </a:r>
              <a:r>
                <a:rPr lang="en-US" sz="1400">
                  <a:solidFill>
                    <a:srgbClr val="FF0000"/>
                  </a:solidFill>
                  <a:latin typeface="Comic Sans MS" pitchFamily="-110" charset="0"/>
                </a:rPr>
                <a:t>)</a:t>
              </a:r>
              <a:endParaRPr sz="1400" baseline="-25000" noProof="1">
                <a:solidFill>
                  <a:srgbClr val="FF0000"/>
                </a:solidFill>
                <a:latin typeface="Comic Sans MS" pitchFamily="-110" charset="0"/>
              </a:endParaRPr>
            </a:p>
          </p:txBody>
        </p:sp>
        <p:sp>
          <p:nvSpPr>
            <p:cNvPr id="92185" name="Rectangle 45"/>
            <p:cNvSpPr>
              <a:spLocks noChangeArrowheads="1"/>
            </p:cNvSpPr>
            <p:nvPr/>
          </p:nvSpPr>
          <p:spPr bwMode="auto">
            <a:xfrm>
              <a:off x="3304442" y="6016823"/>
              <a:ext cx="120832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pitchFamily="-110" charset="0"/>
                </a:rPr>
                <a:t>acceleration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92186" name="Rectangle 46"/>
            <p:cNvSpPr>
              <a:spLocks noChangeArrowheads="1"/>
            </p:cNvSpPr>
            <p:nvPr/>
          </p:nvSpPr>
          <p:spPr bwMode="auto">
            <a:xfrm>
              <a:off x="5051181" y="6016823"/>
              <a:ext cx="122804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Comic Sans MS" pitchFamily="-110" charset="0"/>
                </a:rPr>
                <a:t>deceleration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92187" name="Line 47"/>
            <p:cNvSpPr>
              <a:spLocks noChangeShapeType="1"/>
            </p:cNvSpPr>
            <p:nvPr/>
          </p:nvSpPr>
          <p:spPr bwMode="auto">
            <a:xfrm>
              <a:off x="2977662" y="6037461"/>
              <a:ext cx="18185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88" name="Line 48"/>
            <p:cNvSpPr>
              <a:spLocks noChangeShapeType="1"/>
            </p:cNvSpPr>
            <p:nvPr/>
          </p:nvSpPr>
          <p:spPr bwMode="auto">
            <a:xfrm>
              <a:off x="4768361" y="6037461"/>
              <a:ext cx="181707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92168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16513531"/>
                </p:ext>
              </p:extLst>
            </p:nvPr>
          </p:nvGraphicFramePr>
          <p:xfrm>
            <a:off x="3200400" y="5659438"/>
            <a:ext cx="426427" cy="263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799" name="Equation" r:id="rId13" imgW="355320" imgH="203040" progId="Equation.3">
                    <p:embed/>
                  </p:oleObj>
                </mc:Choice>
                <mc:Fallback>
                  <p:oleObj name="Equation" r:id="rId13" imgW="355320" imgH="20304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0400" y="5659438"/>
                          <a:ext cx="426427" cy="263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169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02003947"/>
                </p:ext>
              </p:extLst>
            </p:nvPr>
          </p:nvGraphicFramePr>
          <p:xfrm>
            <a:off x="6002215" y="5659438"/>
            <a:ext cx="426426" cy="263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800" name="Equation" r:id="rId15" imgW="355320" imgH="203040" progId="Equation.3">
                    <p:embed/>
                  </p:oleObj>
                </mc:Choice>
                <mc:Fallback>
                  <p:oleObj name="Equation" r:id="rId15" imgW="355320" imgH="20304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02215" y="5659438"/>
                          <a:ext cx="426426" cy="263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170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89197732"/>
                </p:ext>
              </p:extLst>
            </p:nvPr>
          </p:nvGraphicFramePr>
          <p:xfrm>
            <a:off x="4098681" y="5680075"/>
            <a:ext cx="426427" cy="263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801" name="Equation" r:id="rId16" imgW="355320" imgH="203040" progId="Equation.3">
                    <p:embed/>
                  </p:oleObj>
                </mc:Choice>
                <mc:Fallback>
                  <p:oleObj name="Equation" r:id="rId16" imgW="355320" imgH="20304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98681" y="5680075"/>
                          <a:ext cx="426427" cy="263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171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09900516"/>
                </p:ext>
              </p:extLst>
            </p:nvPr>
          </p:nvGraphicFramePr>
          <p:xfrm>
            <a:off x="5051181" y="5659438"/>
            <a:ext cx="426427" cy="263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802" name="Equation" r:id="rId18" imgW="355320" imgH="203040" progId="Equation.DSMT4">
                    <p:embed/>
                  </p:oleObj>
                </mc:Choice>
                <mc:Fallback>
                  <p:oleObj name="Equation" r:id="rId18" imgW="355320" imgH="203040" progId="Equation.DSMT4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51181" y="5659438"/>
                          <a:ext cx="426427" cy="263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189" name="Rectangle 53"/>
            <p:cNvSpPr>
              <a:spLocks noChangeArrowheads="1"/>
            </p:cNvSpPr>
            <p:nvPr/>
          </p:nvSpPr>
          <p:spPr bwMode="auto">
            <a:xfrm>
              <a:off x="838200" y="5483423"/>
              <a:ext cx="204542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latin typeface="Comic Sans MS" pitchFamily="-110" charset="0"/>
                </a:rPr>
                <a:t>Stable in the region if</a:t>
              </a:r>
              <a:endParaRPr sz="1400" noProof="1">
                <a:latin typeface="Comic Sans MS" pitchFamily="-110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124200" y="5300246"/>
              <a:ext cx="653621" cy="292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𝛾 </a:t>
              </a:r>
              <a:r>
                <a:rPr lang="en-US" sz="1600" dirty="0">
                  <a:latin typeface="Arial"/>
                  <a:cs typeface="Arial"/>
                </a:rPr>
                <a:t>&lt; </a:t>
              </a:r>
              <a:r>
                <a:rPr lang="en-US" sz="1600" dirty="0" smtClean="0">
                  <a:latin typeface="Arial"/>
                  <a:cs typeface="Arial"/>
                </a:rPr>
                <a:t>𝛾</a:t>
              </a:r>
              <a:r>
                <a:rPr lang="en-US" sz="1600" baseline="-25000" dirty="0" err="1" smtClean="0">
                  <a:latin typeface="Arial"/>
                  <a:cs typeface="Arial"/>
                </a:rPr>
                <a:t>tr</a:t>
              </a:r>
              <a:r>
                <a:rPr lang="en-US" sz="1600" dirty="0" smtClean="0">
                  <a:latin typeface="Arial"/>
                  <a:cs typeface="Arial"/>
                </a:rPr>
                <a:t>           </a:t>
              </a:r>
              <a:endParaRPr lang="en-US" sz="1600" dirty="0">
                <a:latin typeface="Arial"/>
                <a:cs typeface="Arial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6256951" y="5334226"/>
            <a:ext cx="7241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𝛾 </a:t>
            </a:r>
            <a:r>
              <a:rPr lang="en-US" sz="1600" dirty="0">
                <a:latin typeface="Arial"/>
                <a:cs typeface="Arial"/>
              </a:rPr>
              <a:t>&lt; </a:t>
            </a:r>
            <a:r>
              <a:rPr lang="en-US" sz="1600" dirty="0" smtClean="0">
                <a:latin typeface="Arial"/>
                <a:cs typeface="Arial"/>
              </a:rPr>
              <a:t>𝛾</a:t>
            </a:r>
            <a:r>
              <a:rPr lang="en-US" sz="1600" baseline="-25000" dirty="0" err="1" smtClean="0">
                <a:latin typeface="Arial"/>
                <a:cs typeface="Arial"/>
              </a:rPr>
              <a:t>tr</a:t>
            </a:r>
            <a:r>
              <a:rPr lang="en-US" sz="1600" dirty="0" smtClean="0">
                <a:latin typeface="Arial"/>
                <a:cs typeface="Arial"/>
              </a:rPr>
              <a:t>           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209921" y="5337067"/>
            <a:ext cx="7241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smtClean="0">
                <a:latin typeface="Arial"/>
                <a:cs typeface="Arial"/>
              </a:rPr>
              <a:t>𝛾 </a:t>
            </a:r>
            <a:r>
              <a:rPr lang="en-US" sz="1600" dirty="0" smtClean="0">
                <a:latin typeface="Arial"/>
                <a:cs typeface="Arial"/>
              </a:rPr>
              <a:t>&gt;</a:t>
            </a:r>
            <a:r>
              <a:rPr lang="en-US" sz="1600" smtClean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𝛾</a:t>
            </a:r>
            <a:r>
              <a:rPr lang="en-US" sz="1600" baseline="-25000" dirty="0" err="1" smtClean="0">
                <a:latin typeface="Arial"/>
                <a:cs typeface="Arial"/>
              </a:rPr>
              <a:t>tr</a:t>
            </a:r>
            <a:r>
              <a:rPr lang="en-US" sz="1600" dirty="0" smtClean="0">
                <a:latin typeface="Arial"/>
                <a:cs typeface="Arial"/>
              </a:rPr>
              <a:t>           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304414" y="5334226"/>
            <a:ext cx="7241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smtClean="0">
                <a:latin typeface="Arial"/>
                <a:cs typeface="Arial"/>
              </a:rPr>
              <a:t>𝛾 </a:t>
            </a:r>
            <a:r>
              <a:rPr lang="en-US" sz="1600" dirty="0" smtClean="0">
                <a:latin typeface="Arial"/>
                <a:cs typeface="Arial"/>
              </a:rPr>
              <a:t>&gt;</a:t>
            </a:r>
            <a:r>
              <a:rPr lang="en-US" sz="1600" smtClean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𝛾</a:t>
            </a:r>
            <a:r>
              <a:rPr lang="en-US" sz="1600" baseline="-25000" dirty="0" err="1" smtClean="0">
                <a:latin typeface="Arial"/>
                <a:cs typeface="Arial"/>
              </a:rPr>
              <a:t>tr</a:t>
            </a:r>
            <a:r>
              <a:rPr lang="en-US" sz="1600" dirty="0" smtClean="0">
                <a:latin typeface="Arial"/>
                <a:cs typeface="Arial"/>
              </a:rPr>
              <a:t>           </a:t>
            </a:r>
            <a:endParaRPr lang="en-US" sz="16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Large Amplitude Oscillations</a:t>
            </a:r>
            <a:endParaRPr lang="fr-FR"/>
          </a:p>
        </p:txBody>
      </p:sp>
      <p:sp>
        <p:nvSpPr>
          <p:cNvPr id="51209" name="Line 2051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10" name="Text Box 2052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1211" name="Text Box 2053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1212" name="Text Box 2054"/>
          <p:cNvSpPr txBox="1">
            <a:spLocks noChangeArrowheads="1"/>
          </p:cNvSpPr>
          <p:nvPr/>
        </p:nvSpPr>
        <p:spPr bwMode="auto">
          <a:xfrm>
            <a:off x="609600" y="15240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1213" name="Text Box 2062"/>
          <p:cNvSpPr txBox="1">
            <a:spLocks noChangeArrowheads="1"/>
          </p:cNvSpPr>
          <p:nvPr/>
        </p:nvSpPr>
        <p:spPr bwMode="auto">
          <a:xfrm>
            <a:off x="609600" y="1295400"/>
            <a:ext cx="7696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3300"/>
                </a:solidFill>
              </a:rPr>
              <a:t>For larger phase (or energy) deviations from the reference the second order differential equation is non-linear:</a:t>
            </a:r>
            <a:endParaRPr lang="fr-FR" sz="1800" b="1">
              <a:solidFill>
                <a:srgbClr val="FF3300"/>
              </a:solidFill>
            </a:endParaRPr>
          </a:p>
        </p:txBody>
      </p:sp>
      <p:graphicFrame>
        <p:nvGraphicFramePr>
          <p:cNvPr id="51202" name="Object 2"/>
          <p:cNvGraphicFramePr>
            <a:graphicFrameLocks noChangeAspect="1"/>
          </p:cNvGraphicFramePr>
          <p:nvPr/>
        </p:nvGraphicFramePr>
        <p:xfrm>
          <a:off x="838200" y="1981200"/>
          <a:ext cx="374015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670" name="Equation" r:id="rId4" imgW="1688760" imgH="380880" progId="Equation.3">
                  <p:embed/>
                </p:oleObj>
              </mc:Choice>
              <mc:Fallback>
                <p:oleObj name="Equation" r:id="rId4" imgW="1688760" imgH="380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981200"/>
                        <a:ext cx="3740150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14" name="Text Box 2064"/>
          <p:cNvSpPr txBox="1">
            <a:spLocks noChangeArrowheads="1"/>
          </p:cNvSpPr>
          <p:nvPr/>
        </p:nvSpPr>
        <p:spPr bwMode="auto">
          <a:xfrm>
            <a:off x="5181600" y="2209800"/>
            <a:ext cx="320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3300"/>
                </a:solidFill>
                <a:sym typeface="Symbol" charset="2"/>
              </a:rPr>
              <a:t>(</a:t>
            </a:r>
            <a:r>
              <a:rPr lang="fr-FR" sz="1800" b="1">
                <a:solidFill>
                  <a:srgbClr val="FF3300"/>
                </a:solidFill>
                <a:sym typeface="Symbol" charset="2"/>
              </a:rPr>
              <a:t></a:t>
            </a:r>
            <a:r>
              <a:rPr lang="en-US" sz="1800" b="1" baseline="-25000">
                <a:solidFill>
                  <a:srgbClr val="FF3300"/>
                </a:solidFill>
                <a:sym typeface="Symbol" charset="2"/>
              </a:rPr>
              <a:t>s</a:t>
            </a:r>
            <a:r>
              <a:rPr lang="en-US" sz="1800">
                <a:solidFill>
                  <a:srgbClr val="FF3300"/>
                </a:solidFill>
                <a:sym typeface="Symbol" charset="2"/>
              </a:rPr>
              <a:t> as previously defined)</a:t>
            </a:r>
            <a:endParaRPr lang="fr-FR" sz="1800">
              <a:solidFill>
                <a:srgbClr val="FF3300"/>
              </a:solidFill>
            </a:endParaRPr>
          </a:p>
        </p:txBody>
      </p:sp>
      <p:sp>
        <p:nvSpPr>
          <p:cNvPr id="51215" name="Text Box 2065"/>
          <p:cNvSpPr txBox="1">
            <a:spLocks noChangeArrowheads="1"/>
          </p:cNvSpPr>
          <p:nvPr/>
        </p:nvSpPr>
        <p:spPr bwMode="auto">
          <a:xfrm>
            <a:off x="685800" y="2895600"/>
            <a:ext cx="769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3300"/>
                </a:solidFill>
              </a:rPr>
              <a:t>Multiplying by   and integrating gives an invariant of the motion:</a:t>
            </a:r>
            <a:endParaRPr lang="fr-FR" sz="1800" b="1">
              <a:solidFill>
                <a:srgbClr val="FF3300"/>
              </a:solidFill>
            </a:endParaRPr>
          </a:p>
        </p:txBody>
      </p:sp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2351345" y="2851968"/>
          <a:ext cx="223838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671" name="Equation" r:id="rId6" imgW="126720" imgH="241200" progId="Equation.3">
                  <p:embed/>
                </p:oleObj>
              </mc:Choice>
              <mc:Fallback>
                <p:oleObj name="Equation" r:id="rId6" imgW="12672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345" y="2851968"/>
                        <a:ext cx="223838" cy="425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4" name="Object 4"/>
          <p:cNvGraphicFramePr>
            <a:graphicFrameLocks noChangeAspect="1"/>
          </p:cNvGraphicFramePr>
          <p:nvPr/>
        </p:nvGraphicFramePr>
        <p:xfrm>
          <a:off x="838200" y="3276600"/>
          <a:ext cx="3987800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672" name="Equation" r:id="rId8" imgW="1879560" imgH="406080" progId="Equation.3">
                  <p:embed/>
                </p:oleObj>
              </mc:Choice>
              <mc:Fallback>
                <p:oleObj name="Equation" r:id="rId8" imgW="1879560" imgH="4060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276600"/>
                        <a:ext cx="3987800" cy="862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16" name="Text Box 2068"/>
          <p:cNvSpPr txBox="1">
            <a:spLocks noChangeArrowheads="1"/>
          </p:cNvSpPr>
          <p:nvPr/>
        </p:nvSpPr>
        <p:spPr bwMode="auto">
          <a:xfrm>
            <a:off x="762000" y="4191000"/>
            <a:ext cx="769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3300"/>
                </a:solidFill>
              </a:rPr>
              <a:t>which for small amplitudes reduces to:</a:t>
            </a:r>
            <a:endParaRPr lang="fr-FR" sz="1800" b="1">
              <a:solidFill>
                <a:srgbClr val="FF3300"/>
              </a:solidFill>
            </a:endParaRPr>
          </a:p>
        </p:txBody>
      </p:sp>
      <p:graphicFrame>
        <p:nvGraphicFramePr>
          <p:cNvPr id="51205" name="Object 5"/>
          <p:cNvGraphicFramePr>
            <a:graphicFrameLocks noChangeAspect="1"/>
          </p:cNvGraphicFramePr>
          <p:nvPr/>
        </p:nvGraphicFramePr>
        <p:xfrm>
          <a:off x="839787" y="4560887"/>
          <a:ext cx="2513013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673" name="Equation" r:id="rId10" imgW="1206500" imgH="444500" progId="Equation.DSMT4">
                  <p:embed/>
                </p:oleObj>
              </mc:Choice>
              <mc:Fallback>
                <p:oleObj name="Equation" r:id="rId10" imgW="1206500" imgH="4445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9787" y="4560887"/>
                        <a:ext cx="2513013" cy="925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17" name="Text Box 2070"/>
          <p:cNvSpPr txBox="1">
            <a:spLocks noChangeArrowheads="1"/>
          </p:cNvSpPr>
          <p:nvPr/>
        </p:nvSpPr>
        <p:spPr bwMode="auto">
          <a:xfrm>
            <a:off x="3886200" y="4724400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6600"/>
                </a:solidFill>
              </a:rPr>
              <a:t>(the variable is </a:t>
            </a:r>
            <a:r>
              <a:rPr lang="en-US" sz="1800" dirty="0" err="1">
                <a:solidFill>
                  <a:srgbClr val="006600"/>
                </a:solidFill>
                <a:sym typeface="Symbol" charset="2"/>
              </a:rPr>
              <a:t></a:t>
            </a:r>
            <a:r>
              <a:rPr lang="en-US" sz="1800" dirty="0" err="1" smtClean="0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US" sz="1800" dirty="0" smtClean="0">
                <a:solidFill>
                  <a:srgbClr val="006600"/>
                </a:solidFill>
                <a:sym typeface="Symbol" charset="2"/>
              </a:rPr>
              <a:t>, 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and </a:t>
            </a:r>
            <a:r>
              <a:rPr lang="en-US" sz="1800" dirty="0" err="1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US" sz="1800" baseline="-25000" dirty="0" err="1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is constant)</a:t>
            </a:r>
            <a:endParaRPr lang="fr-FR" sz="1800" dirty="0">
              <a:solidFill>
                <a:srgbClr val="006600"/>
              </a:solidFill>
            </a:endParaRPr>
          </a:p>
        </p:txBody>
      </p:sp>
      <p:sp>
        <p:nvSpPr>
          <p:cNvPr id="51218" name="Text Box 2071"/>
          <p:cNvSpPr txBox="1">
            <a:spLocks noChangeArrowheads="1"/>
          </p:cNvSpPr>
          <p:nvPr/>
        </p:nvSpPr>
        <p:spPr bwMode="auto">
          <a:xfrm>
            <a:off x="914400" y="5653087"/>
            <a:ext cx="739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chemeClr val="accent2"/>
                </a:solidFill>
              </a:rPr>
              <a:t>Similar equations exist for the second variable : </a:t>
            </a:r>
            <a:r>
              <a:rPr lang="en-US" sz="1800" dirty="0" err="1">
                <a:solidFill>
                  <a:schemeClr val="accent2"/>
                </a:solidFill>
                <a:sym typeface="Symbol" charset="2"/>
              </a:rPr>
              <a:t>Ed/dt</a:t>
            </a:r>
            <a:endParaRPr lang="fr-FR" sz="1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Large Amplitude Oscillations (2)</a:t>
            </a:r>
            <a:endParaRPr lang="fr-FR"/>
          </a:p>
        </p:txBody>
      </p:sp>
      <p:sp>
        <p:nvSpPr>
          <p:cNvPr id="53256" name="Line 3"/>
          <p:cNvSpPr>
            <a:spLocks noChangeShapeType="1"/>
          </p:cNvSpPr>
          <p:nvPr/>
        </p:nvSpPr>
        <p:spPr bwMode="auto">
          <a:xfrm>
            <a:off x="1828800" y="162175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57" name="Text Box 4"/>
          <p:cNvSpPr txBox="1">
            <a:spLocks noChangeArrowheads="1"/>
          </p:cNvSpPr>
          <p:nvPr/>
        </p:nvSpPr>
        <p:spPr bwMode="auto">
          <a:xfrm>
            <a:off x="1447800" y="1088355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3258" name="Text Box 5"/>
          <p:cNvSpPr txBox="1">
            <a:spLocks noChangeArrowheads="1"/>
          </p:cNvSpPr>
          <p:nvPr/>
        </p:nvSpPr>
        <p:spPr bwMode="auto">
          <a:xfrm>
            <a:off x="609600" y="1994818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3259" name="Text Box 6"/>
          <p:cNvSpPr txBox="1">
            <a:spLocks noChangeArrowheads="1"/>
          </p:cNvSpPr>
          <p:nvPr/>
        </p:nvSpPr>
        <p:spPr bwMode="auto">
          <a:xfrm>
            <a:off x="609600" y="1621755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graphicFrame>
        <p:nvGraphicFramePr>
          <p:cNvPr id="532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7002352"/>
              </p:ext>
            </p:extLst>
          </p:nvPr>
        </p:nvGraphicFramePr>
        <p:xfrm>
          <a:off x="1447800" y="4288755"/>
          <a:ext cx="6908800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50" name="Equation" r:id="rId4" imgW="3911400" imgH="406080" progId="Equation.3">
                  <p:embed/>
                </p:oleObj>
              </mc:Choice>
              <mc:Fallback>
                <p:oleObj name="Equation" r:id="rId4" imgW="3911400" imgH="4060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4288755"/>
                        <a:ext cx="6908800" cy="717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5643334"/>
              </p:ext>
            </p:extLst>
          </p:nvPr>
        </p:nvGraphicFramePr>
        <p:xfrm>
          <a:off x="1905000" y="5533355"/>
          <a:ext cx="5181600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51" name="Equation" r:id="rId6" imgW="2679480" imgH="215640" progId="Equation.3">
                  <p:embed/>
                </p:oleObj>
              </mc:Choice>
              <mc:Fallback>
                <p:oleObj name="Equation" r:id="rId6" imgW="267948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5533355"/>
                        <a:ext cx="5181600" cy="41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60" name="Text Box 19"/>
          <p:cNvSpPr txBox="1">
            <a:spLocks noChangeArrowheads="1"/>
          </p:cNvSpPr>
          <p:nvPr/>
        </p:nvSpPr>
        <p:spPr bwMode="auto">
          <a:xfrm>
            <a:off x="609600" y="5050755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6600"/>
                </a:solidFill>
              </a:rPr>
              <a:t>Second value </a:t>
            </a:r>
            <a:r>
              <a:rPr lang="en-US" sz="1800" dirty="0" err="1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US" sz="1800" baseline="-25000" dirty="0" err="1">
                <a:solidFill>
                  <a:srgbClr val="006600"/>
                </a:solidFill>
                <a:sym typeface="Symbol" charset="2"/>
              </a:rPr>
              <a:t>m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where the </a:t>
            </a:r>
            <a:r>
              <a:rPr lang="en-US" sz="1800" dirty="0" err="1">
                <a:solidFill>
                  <a:srgbClr val="006600"/>
                </a:solidFill>
                <a:sym typeface="Symbol" charset="2"/>
              </a:rPr>
              <a:t>separatrix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crosses the horizontal axis:</a:t>
            </a:r>
            <a:endParaRPr lang="fr-FR" sz="1800" dirty="0">
              <a:solidFill>
                <a:srgbClr val="006600"/>
              </a:solidFill>
            </a:endParaRPr>
          </a:p>
        </p:txBody>
      </p:sp>
      <p:sp>
        <p:nvSpPr>
          <p:cNvPr id="53261" name="Text Box 20"/>
          <p:cNvSpPr txBox="1">
            <a:spLocks noChangeArrowheads="1"/>
          </p:cNvSpPr>
          <p:nvPr/>
        </p:nvSpPr>
        <p:spPr bwMode="auto">
          <a:xfrm>
            <a:off x="457200" y="3907755"/>
            <a:ext cx="792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00"/>
                </a:solidFill>
              </a:rPr>
              <a:t>Equation of the </a:t>
            </a:r>
            <a:r>
              <a:rPr lang="en-US" sz="1800" dirty="0" err="1">
                <a:solidFill>
                  <a:srgbClr val="FF3300"/>
                </a:solidFill>
              </a:rPr>
              <a:t>separatrix</a:t>
            </a:r>
            <a:r>
              <a:rPr lang="en-US" sz="1800" dirty="0">
                <a:solidFill>
                  <a:srgbClr val="FF3300"/>
                </a:solidFill>
              </a:rPr>
              <a:t>:</a:t>
            </a:r>
            <a:endParaRPr lang="fr-FR" sz="1800" dirty="0">
              <a:solidFill>
                <a:srgbClr val="FF3300"/>
              </a:solidFill>
            </a:endParaRPr>
          </a:p>
        </p:txBody>
      </p:sp>
      <p:sp>
        <p:nvSpPr>
          <p:cNvPr id="53262" name="Text Box 21"/>
          <p:cNvSpPr txBox="1">
            <a:spLocks noChangeArrowheads="1"/>
          </p:cNvSpPr>
          <p:nvPr/>
        </p:nvSpPr>
        <p:spPr bwMode="auto">
          <a:xfrm>
            <a:off x="381000" y="1173164"/>
            <a:ext cx="4191000" cy="2497607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spcAft>
                <a:spcPts val="0"/>
              </a:spcAft>
            </a:pPr>
            <a:r>
              <a:rPr lang="en-US" sz="1800" dirty="0">
                <a:solidFill>
                  <a:schemeClr val="accent2"/>
                </a:solidFill>
              </a:rPr>
              <a:t>When </a:t>
            </a:r>
            <a:r>
              <a:rPr lang="en-US" sz="1800" dirty="0" err="1">
                <a:solidFill>
                  <a:schemeClr val="accent2"/>
                </a:solidFill>
                <a:sym typeface="Symbol" charset="2"/>
              </a:rPr>
              <a:t></a:t>
            </a:r>
            <a:r>
              <a:rPr lang="en-US" sz="1800" dirty="0">
                <a:solidFill>
                  <a:schemeClr val="accent2"/>
                </a:solidFill>
                <a:sym typeface="Symbol" charset="2"/>
              </a:rPr>
              <a:t> reaches </a:t>
            </a:r>
            <a:r>
              <a:rPr lang="en-US" sz="1800" dirty="0" err="1">
                <a:solidFill>
                  <a:schemeClr val="accent2"/>
                </a:solidFill>
                <a:sym typeface="Symbol" charset="2"/>
              </a:rPr>
              <a:t>-</a:t>
            </a:r>
            <a:r>
              <a:rPr lang="en-US" sz="1800" baseline="-25000" dirty="0" err="1">
                <a:solidFill>
                  <a:schemeClr val="accent2"/>
                </a:solidFill>
                <a:sym typeface="Symbol" charset="2"/>
              </a:rPr>
              <a:t>s</a:t>
            </a:r>
            <a:r>
              <a:rPr lang="en-US" sz="1800" dirty="0">
                <a:solidFill>
                  <a:schemeClr val="accent2"/>
                </a:solidFill>
                <a:sym typeface="Symbol" charset="2"/>
              </a:rPr>
              <a:t> the force goes to zero and beyond it becomes non restoring</a:t>
            </a:r>
            <a:r>
              <a:rPr lang="en-US" sz="1800" dirty="0" smtClean="0">
                <a:solidFill>
                  <a:schemeClr val="accent2"/>
                </a:solidFill>
                <a:sym typeface="Symbol" charset="2"/>
              </a:rPr>
              <a:t>.</a:t>
            </a:r>
            <a:br>
              <a:rPr lang="en-US" sz="1800" dirty="0" smtClean="0">
                <a:solidFill>
                  <a:schemeClr val="accent2"/>
                </a:solidFill>
                <a:sym typeface="Symbol" charset="2"/>
              </a:rPr>
            </a:br>
            <a:r>
              <a:rPr lang="en-US" sz="1800" dirty="0" smtClean="0">
                <a:solidFill>
                  <a:schemeClr val="accent2"/>
                </a:solidFill>
                <a:sym typeface="Symbol" charset="2"/>
              </a:rPr>
              <a:t>Hence </a:t>
            </a:r>
            <a:r>
              <a:rPr lang="en-US" sz="1800" dirty="0" err="1">
                <a:solidFill>
                  <a:schemeClr val="accent2"/>
                </a:solidFill>
                <a:sym typeface="Symbol" charset="2"/>
              </a:rPr>
              <a:t>-</a:t>
            </a:r>
            <a:r>
              <a:rPr lang="en-US" sz="1800" baseline="-25000" dirty="0" err="1">
                <a:solidFill>
                  <a:schemeClr val="accent2"/>
                </a:solidFill>
                <a:sym typeface="Symbol" charset="2"/>
              </a:rPr>
              <a:t>s</a:t>
            </a:r>
            <a:r>
              <a:rPr lang="en-US" sz="1800" baseline="-25000" dirty="0">
                <a:solidFill>
                  <a:schemeClr val="accent2"/>
                </a:solidFill>
                <a:sym typeface="Symbol" charset="2"/>
              </a:rPr>
              <a:t> </a:t>
            </a:r>
            <a:r>
              <a:rPr lang="en-US" sz="1800" dirty="0">
                <a:solidFill>
                  <a:schemeClr val="accent2"/>
                </a:solidFill>
                <a:sym typeface="Symbol" charset="2"/>
              </a:rPr>
              <a:t>is an extreme amplitude for a stable motion which</a:t>
            </a:r>
            <a:r>
              <a:rPr lang="en-US" sz="1800" dirty="0" smtClean="0">
                <a:solidFill>
                  <a:schemeClr val="accent2"/>
                </a:solidFill>
                <a:sym typeface="Symbol" charset="2"/>
              </a:rPr>
              <a:t> in the</a:t>
            </a:r>
          </a:p>
          <a:p>
            <a:pPr>
              <a:lnSpc>
                <a:spcPct val="110000"/>
              </a:lnSpc>
              <a:spcBef>
                <a:spcPct val="50000"/>
              </a:spcBef>
              <a:spcAft>
                <a:spcPts val="0"/>
              </a:spcAft>
            </a:pPr>
            <a:r>
              <a:rPr lang="en-US" sz="1800" dirty="0" smtClean="0">
                <a:solidFill>
                  <a:schemeClr val="accent2"/>
                </a:solidFill>
                <a:sym typeface="Symbol" charset="2"/>
              </a:rPr>
              <a:t>phase </a:t>
            </a:r>
            <a:r>
              <a:rPr lang="en-US" sz="1800" dirty="0">
                <a:solidFill>
                  <a:schemeClr val="accent2"/>
                </a:solidFill>
                <a:sym typeface="Symbol" charset="2"/>
              </a:rPr>
              <a:t>space(            ) is shown</a:t>
            </a:r>
            <a:r>
              <a:rPr lang="en-US" sz="1800" dirty="0" smtClean="0">
                <a:solidFill>
                  <a:schemeClr val="accent2"/>
                </a:solidFill>
                <a:sym typeface="Symbol" charset="2"/>
              </a:rPr>
              <a:t> as</a:t>
            </a:r>
          </a:p>
          <a:p>
            <a:pPr>
              <a:lnSpc>
                <a:spcPct val="110000"/>
              </a:lnSpc>
              <a:spcBef>
                <a:spcPct val="50000"/>
              </a:spcBef>
              <a:spcAft>
                <a:spcPts val="5400"/>
              </a:spcAft>
            </a:pPr>
            <a:r>
              <a:rPr lang="en-US" sz="1800" dirty="0" smtClean="0">
                <a:solidFill>
                  <a:schemeClr val="accent2"/>
                </a:solidFill>
                <a:sym typeface="Symbol" charset="2"/>
              </a:rPr>
              <a:t>closed </a:t>
            </a:r>
            <a:r>
              <a:rPr lang="en-US" sz="1800" dirty="0">
                <a:solidFill>
                  <a:schemeClr val="accent2"/>
                </a:solidFill>
                <a:sym typeface="Symbol" charset="2"/>
              </a:rPr>
              <a:t>trajectories. </a:t>
            </a:r>
            <a:endParaRPr lang="fr-FR" sz="1800" dirty="0">
              <a:solidFill>
                <a:schemeClr val="accent2"/>
              </a:solidFill>
              <a:sym typeface="Symbol" charset="2"/>
            </a:endParaRPr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3810841"/>
              </p:ext>
            </p:extLst>
          </p:nvPr>
        </p:nvGraphicFramePr>
        <p:xfrm>
          <a:off x="1882775" y="2713955"/>
          <a:ext cx="71755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52" name="Equation" r:id="rId8" imgW="495300" imgH="457200" progId="Equation.DSMT4">
                  <p:embed/>
                </p:oleObj>
              </mc:Choice>
              <mc:Fallback>
                <p:oleObj name="Equation" r:id="rId8" imgW="495300" imgH="457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2775" y="2713955"/>
                        <a:ext cx="717550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263" name="Picture 23" descr="separatrix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48200" y="1240755"/>
            <a:ext cx="422910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0032" y="794208"/>
            <a:ext cx="3968647" cy="2778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39226" y="3605457"/>
            <a:ext cx="3981246" cy="288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48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4710873"/>
              </p:ext>
            </p:extLst>
          </p:nvPr>
        </p:nvGraphicFramePr>
        <p:xfrm>
          <a:off x="2503810" y="980728"/>
          <a:ext cx="1708150" cy="84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77" name="Equation" r:id="rId5" imgW="1028520" imgH="469800" progId="Equation.3">
                  <p:embed/>
                </p:oleObj>
              </mc:Choice>
              <mc:Fallback>
                <p:oleObj name="Equation" r:id="rId5" imgW="102852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3810" y="980728"/>
                        <a:ext cx="1708150" cy="846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2" name="Rectangle 5"/>
          <p:cNvSpPr>
            <a:spLocks noChangeArrowheads="1"/>
          </p:cNvSpPr>
          <p:nvPr/>
        </p:nvSpPr>
        <p:spPr bwMode="auto">
          <a:xfrm>
            <a:off x="395536" y="1250801"/>
            <a:ext cx="20313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mic Sans MS" pitchFamily="-110" charset="0"/>
              </a:rPr>
              <a:t>normalized velocity</a:t>
            </a:r>
            <a:endParaRPr sz="1600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4275569"/>
              </p:ext>
            </p:extLst>
          </p:nvPr>
        </p:nvGraphicFramePr>
        <p:xfrm>
          <a:off x="716165" y="3933056"/>
          <a:ext cx="3711819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78" name="Equation" r:id="rId7" imgW="2234880" imgH="571320" progId="Equation.3">
                  <p:embed/>
                </p:oleObj>
              </mc:Choice>
              <mc:Fallback>
                <p:oleObj name="Equation" r:id="rId7" imgW="223488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165" y="3933056"/>
                        <a:ext cx="3711819" cy="1028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823" name="Group 7"/>
          <p:cNvGrpSpPr>
            <a:grpSpLocks/>
          </p:cNvGrpSpPr>
          <p:nvPr/>
        </p:nvGrpSpPr>
        <p:grpSpPr bwMode="auto">
          <a:xfrm>
            <a:off x="395536" y="3140968"/>
            <a:ext cx="1364273" cy="674688"/>
            <a:chOff x="1557" y="1862"/>
            <a:chExt cx="931" cy="425"/>
          </a:xfrm>
        </p:grpSpPr>
        <p:sp>
          <p:nvSpPr>
            <p:cNvPr id="34828" name="Rectangle 8"/>
            <p:cNvSpPr>
              <a:spLocks noChangeArrowheads="1"/>
            </p:cNvSpPr>
            <p:nvPr/>
          </p:nvSpPr>
          <p:spPr bwMode="auto">
            <a:xfrm>
              <a:off x="1557" y="1862"/>
              <a:ext cx="93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00FF"/>
                  </a:solidFill>
                  <a:latin typeface="Comic Sans MS" pitchFamily="-110" charset="0"/>
                </a:rPr>
                <a:t>total energy</a:t>
              </a:r>
              <a:endParaRPr sz="1600" noProof="1">
                <a:solidFill>
                  <a:srgbClr val="0000FF"/>
                </a:solidFill>
                <a:latin typeface="Comic Sans MS" pitchFamily="-110" charset="0"/>
              </a:endParaRPr>
            </a:p>
          </p:txBody>
        </p:sp>
        <p:sp>
          <p:nvSpPr>
            <p:cNvPr id="34829" name="Rectangle 9"/>
            <p:cNvSpPr>
              <a:spLocks noChangeArrowheads="1"/>
            </p:cNvSpPr>
            <p:nvPr/>
          </p:nvSpPr>
          <p:spPr bwMode="auto">
            <a:xfrm>
              <a:off x="1557" y="2074"/>
              <a:ext cx="89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00FF"/>
                  </a:solidFill>
                  <a:latin typeface="Comic Sans MS" pitchFamily="-110" charset="0"/>
                </a:rPr>
                <a:t>rest energy</a:t>
              </a:r>
              <a:endParaRPr sz="1600" noProof="1">
                <a:solidFill>
                  <a:srgbClr val="0000FF"/>
                </a:solidFill>
                <a:latin typeface="Comic Sans MS" pitchFamily="-110" charset="0"/>
              </a:endParaRPr>
            </a:p>
          </p:txBody>
        </p:sp>
        <p:sp>
          <p:nvSpPr>
            <p:cNvPr id="34830" name="Line 10"/>
            <p:cNvSpPr>
              <a:spLocks noChangeShapeType="1"/>
            </p:cNvSpPr>
            <p:nvPr/>
          </p:nvSpPr>
          <p:spPr bwMode="auto">
            <a:xfrm>
              <a:off x="1606" y="2089"/>
              <a:ext cx="812" cy="0"/>
            </a:xfrm>
            <a:prstGeom prst="line">
              <a:avLst/>
            </a:prstGeom>
            <a:noFill/>
            <a:ln w="9525">
              <a:solidFill>
                <a:srgbClr val="3333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824" name="Rectangle 11"/>
          <p:cNvSpPr>
            <a:spLocks noChangeArrowheads="1"/>
          </p:cNvSpPr>
          <p:nvPr/>
        </p:nvSpPr>
        <p:spPr bwMode="auto">
          <a:xfrm>
            <a:off x="6935667" y="2370366"/>
            <a:ext cx="9127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mic Sans MS" pitchFamily="-110" charset="0"/>
              </a:rPr>
              <a:t>protons</a:t>
            </a:r>
            <a:endParaRPr sz="1600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sp>
        <p:nvSpPr>
          <p:cNvPr id="34825" name="Rectangle 12"/>
          <p:cNvSpPr>
            <a:spLocks noChangeArrowheads="1"/>
          </p:cNvSpPr>
          <p:nvPr/>
        </p:nvSpPr>
        <p:spPr bwMode="auto">
          <a:xfrm>
            <a:off x="6010734" y="1218238"/>
            <a:ext cx="10815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Comic Sans MS" pitchFamily="-110" charset="0"/>
              </a:rPr>
              <a:t>electrons</a:t>
            </a:r>
            <a:endParaRPr sz="1600" noProof="1">
              <a:solidFill>
                <a:srgbClr val="FF0000"/>
              </a:solidFill>
              <a:latin typeface="Comic Sans MS" pitchFamily="-110" charset="0"/>
            </a:endParaRPr>
          </a:p>
        </p:txBody>
      </p:sp>
      <p:sp>
        <p:nvSpPr>
          <p:cNvPr id="34826" name="Rectangle 13"/>
          <p:cNvSpPr>
            <a:spLocks noChangeArrowheads="1"/>
          </p:cNvSpPr>
          <p:nvPr/>
        </p:nvSpPr>
        <p:spPr bwMode="auto">
          <a:xfrm>
            <a:off x="7306878" y="4653136"/>
            <a:ext cx="10815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Comic Sans MS" pitchFamily="-110" charset="0"/>
              </a:rPr>
              <a:t>electrons</a:t>
            </a:r>
            <a:endParaRPr sz="1600" noProof="1">
              <a:solidFill>
                <a:srgbClr val="FF0000"/>
              </a:solidFill>
              <a:latin typeface="Comic Sans MS" pitchFamily="-110" charset="0"/>
            </a:endParaRPr>
          </a:p>
        </p:txBody>
      </p:sp>
      <p:sp>
        <p:nvSpPr>
          <p:cNvPr id="34827" name="Rectangle 14"/>
          <p:cNvSpPr>
            <a:spLocks noChangeArrowheads="1"/>
          </p:cNvSpPr>
          <p:nvPr/>
        </p:nvSpPr>
        <p:spPr bwMode="auto">
          <a:xfrm>
            <a:off x="6683606" y="5229200"/>
            <a:ext cx="9127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mic Sans MS" pitchFamily="-110" charset="0"/>
              </a:rPr>
              <a:t>protons</a:t>
            </a:r>
            <a:endParaRPr sz="1600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0668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 smtClean="0"/>
              <a:t>Velocity, Energy and Momentum </a:t>
            </a:r>
            <a:endParaRPr lang="fr-FR" dirty="0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95536" y="1962169"/>
            <a:ext cx="439124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noProof="1" smtClean="0">
                <a:solidFill>
                  <a:srgbClr val="FF0000"/>
                </a:solidFill>
                <a:latin typeface="Comic Sans MS" pitchFamily="-110" charset="0"/>
              </a:rPr>
              <a:t>=&gt; electrons almost reach the speed of light</a:t>
            </a:r>
            <a:br>
              <a:rPr lang="en-US" sz="1600" noProof="1" smtClean="0">
                <a:solidFill>
                  <a:srgbClr val="FF0000"/>
                </a:solidFill>
                <a:latin typeface="Comic Sans MS" pitchFamily="-110" charset="0"/>
              </a:rPr>
            </a:br>
            <a:r>
              <a:rPr lang="en-US" sz="1600" noProof="1" smtClean="0">
                <a:solidFill>
                  <a:srgbClr val="FF0000"/>
                </a:solidFill>
                <a:latin typeface="Comic Sans MS" pitchFamily="-110" charset="0"/>
              </a:rPr>
              <a:t>    very quickly (few MeV range) </a:t>
            </a:r>
            <a:endParaRPr sz="1600" noProof="1">
              <a:solidFill>
                <a:srgbClr val="FF0000"/>
              </a:solidFill>
              <a:latin typeface="Comic Sans MS" pitchFamily="-110" charset="0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0668363"/>
              </p:ext>
            </p:extLst>
          </p:nvPr>
        </p:nvGraphicFramePr>
        <p:xfrm>
          <a:off x="1685925" y="5191894"/>
          <a:ext cx="32512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79" name="Equation" r:id="rId9" imgW="1866900" imgH="393700" progId="Equation.3">
                  <p:embed/>
                </p:oleObj>
              </mc:Choice>
              <mc:Fallback>
                <p:oleObj name="Equation" r:id="rId9" imgW="18669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5925" y="5191894"/>
                        <a:ext cx="32512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323528" y="5373216"/>
            <a:ext cx="121569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noProof="1" smtClean="0">
                <a:solidFill>
                  <a:srgbClr val="0000FF"/>
                </a:solidFill>
                <a:latin typeface="Comic Sans MS" pitchFamily="-110" charset="0"/>
              </a:rPr>
              <a:t>Momentum</a:t>
            </a:r>
            <a:endParaRPr sz="1600" noProof="1">
              <a:solidFill>
                <a:srgbClr val="0000FF"/>
              </a:solidFill>
              <a:latin typeface="Comic Sans MS" pitchFamily="-110" charset="0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6084168" y="1794302"/>
            <a:ext cx="20719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  <a:latin typeface="Comic Sans MS" pitchFamily="-110" charset="0"/>
              </a:rPr>
              <a:t>normalized velocity</a:t>
            </a:r>
            <a:endParaRPr sz="1600" b="1" noProof="1">
              <a:solidFill>
                <a:srgbClr val="000000"/>
              </a:solidFill>
              <a:latin typeface="Comic Sans MS" pitchFamily="-110" charset="0"/>
            </a:endParaRPr>
          </a:p>
        </p:txBody>
      </p:sp>
      <p:grpSp>
        <p:nvGrpSpPr>
          <p:cNvPr id="23" name="Group 7"/>
          <p:cNvGrpSpPr>
            <a:grpSpLocks/>
          </p:cNvGrpSpPr>
          <p:nvPr/>
        </p:nvGrpSpPr>
        <p:grpSpPr bwMode="auto">
          <a:xfrm>
            <a:off x="5796136" y="3978448"/>
            <a:ext cx="1402373" cy="674688"/>
            <a:chOff x="1557" y="1862"/>
            <a:chExt cx="957" cy="425"/>
          </a:xfrm>
        </p:grpSpPr>
        <p:sp>
          <p:nvSpPr>
            <p:cNvPr id="24" name="Rectangle 8"/>
            <p:cNvSpPr>
              <a:spLocks noChangeArrowheads="1"/>
            </p:cNvSpPr>
            <p:nvPr/>
          </p:nvSpPr>
          <p:spPr bwMode="auto">
            <a:xfrm>
              <a:off x="1557" y="1862"/>
              <a:ext cx="95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b="1" dirty="0">
                  <a:solidFill>
                    <a:srgbClr val="000000"/>
                  </a:solidFill>
                  <a:latin typeface="Comic Sans MS" pitchFamily="-110" charset="0"/>
                </a:rPr>
                <a:t>total energy</a:t>
              </a:r>
              <a:endParaRPr sz="1600" b="1" noProof="1">
                <a:solidFill>
                  <a:srgbClr val="000000"/>
                </a:solidFill>
                <a:latin typeface="Comic Sans MS" pitchFamily="-110" charset="0"/>
              </a:endParaRPr>
            </a:p>
          </p:txBody>
        </p:sp>
        <p:sp>
          <p:nvSpPr>
            <p:cNvPr id="25" name="Rectangle 9"/>
            <p:cNvSpPr>
              <a:spLocks noChangeArrowheads="1"/>
            </p:cNvSpPr>
            <p:nvPr/>
          </p:nvSpPr>
          <p:spPr bwMode="auto">
            <a:xfrm>
              <a:off x="1557" y="2074"/>
              <a:ext cx="915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b="1" dirty="0">
                  <a:solidFill>
                    <a:srgbClr val="000000"/>
                  </a:solidFill>
                  <a:latin typeface="Comic Sans MS" pitchFamily="-110" charset="0"/>
                </a:rPr>
                <a:t>rest energy</a:t>
              </a:r>
              <a:endParaRPr sz="1600" b="1" noProof="1">
                <a:solidFill>
                  <a:srgbClr val="000000"/>
                </a:solidFill>
                <a:latin typeface="Comic Sans MS" pitchFamily="-110" charset="0"/>
              </a:endParaRPr>
            </a:p>
          </p:txBody>
        </p:sp>
        <p:sp>
          <p:nvSpPr>
            <p:cNvPr id="26" name="Line 10"/>
            <p:cNvSpPr>
              <a:spLocks noChangeShapeType="1"/>
            </p:cNvSpPr>
            <p:nvPr/>
          </p:nvSpPr>
          <p:spPr bwMode="auto">
            <a:xfrm>
              <a:off x="1606" y="2089"/>
              <a:ext cx="812" cy="0"/>
            </a:xfrm>
            <a:prstGeom prst="line">
              <a:avLst/>
            </a:prstGeom>
            <a:noFill/>
            <a:ln w="952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b="1">
                <a:solidFill>
                  <a:srgbClr val="000000"/>
                </a:solidFill>
              </a:endParaRPr>
            </a:p>
          </p:txBody>
        </p:sp>
      </p:grp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6092622"/>
              </p:ext>
            </p:extLst>
          </p:nvPr>
        </p:nvGraphicFramePr>
        <p:xfrm>
          <a:off x="2555776" y="3140968"/>
          <a:ext cx="11271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80" name="Equation" r:id="rId11" imgW="647700" imgH="241300" progId="Equation.3">
                  <p:embed/>
                </p:oleObj>
              </mc:Choice>
              <mc:Fallback>
                <p:oleObj name="Equation" r:id="rId11" imgW="6477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3140968"/>
                        <a:ext cx="112712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898105" y="5940569"/>
            <a:ext cx="3385863" cy="5847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noProof="1" smtClean="0">
                <a:solidFill>
                  <a:srgbClr val="FF0000"/>
                </a:solidFill>
                <a:latin typeface="Comic Sans MS" pitchFamily="-110" charset="0"/>
              </a:rPr>
              <a:t>=&gt; Magnetic field needs to follow </a:t>
            </a:r>
            <a:br>
              <a:rPr lang="en-US" sz="1600" noProof="1" smtClean="0">
                <a:solidFill>
                  <a:srgbClr val="FF0000"/>
                </a:solidFill>
                <a:latin typeface="Comic Sans MS" pitchFamily="-110" charset="0"/>
              </a:rPr>
            </a:br>
            <a:r>
              <a:rPr lang="en-US" sz="1600" noProof="1" smtClean="0">
                <a:solidFill>
                  <a:srgbClr val="FF0000"/>
                </a:solidFill>
                <a:latin typeface="Comic Sans MS" pitchFamily="-110" charset="0"/>
              </a:rPr>
              <a:t>    the momentum increase</a:t>
            </a:r>
            <a:endParaRPr sz="1600" noProof="1">
              <a:solidFill>
                <a:srgbClr val="FF0000"/>
              </a:solidFill>
              <a:latin typeface="Comic Sans MS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632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Energy Acceptance</a:t>
            </a:r>
            <a:endParaRPr lang="fr-FR"/>
          </a:p>
        </p:txBody>
      </p:sp>
      <p:sp>
        <p:nvSpPr>
          <p:cNvPr id="55307" name="Line 3"/>
          <p:cNvSpPr>
            <a:spLocks noChangeShapeType="1"/>
          </p:cNvSpPr>
          <p:nvPr/>
        </p:nvSpPr>
        <p:spPr bwMode="auto">
          <a:xfrm>
            <a:off x="1972816" y="1374304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08" name="Text Box 4"/>
          <p:cNvSpPr txBox="1">
            <a:spLocks noChangeArrowheads="1"/>
          </p:cNvSpPr>
          <p:nvPr/>
        </p:nvSpPr>
        <p:spPr bwMode="auto">
          <a:xfrm>
            <a:off x="1591816" y="764704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5309" name="Text Box 5"/>
          <p:cNvSpPr txBox="1">
            <a:spLocks noChangeArrowheads="1"/>
          </p:cNvSpPr>
          <p:nvPr/>
        </p:nvSpPr>
        <p:spPr bwMode="auto">
          <a:xfrm>
            <a:off x="753616" y="1671167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5310" name="Text Box 6"/>
          <p:cNvSpPr txBox="1">
            <a:spLocks noChangeArrowheads="1"/>
          </p:cNvSpPr>
          <p:nvPr/>
        </p:nvSpPr>
        <p:spPr bwMode="auto">
          <a:xfrm>
            <a:off x="527248" y="914263"/>
            <a:ext cx="8077200" cy="105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ts val="500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From the equation of motion it is seen that    reaches an extreme</a:t>
            </a:r>
          </a:p>
          <a:p>
            <a:pPr>
              <a:spcBef>
                <a:spcPts val="500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when          , hence corresponding to            .</a:t>
            </a:r>
          </a:p>
          <a:p>
            <a:pPr>
              <a:spcBef>
                <a:spcPts val="500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Introducing this value into the equation of the </a:t>
            </a:r>
            <a:r>
              <a:rPr lang="en-GB" sz="1800" dirty="0" err="1" smtClean="0">
                <a:solidFill>
                  <a:srgbClr val="000000"/>
                </a:solidFill>
              </a:rPr>
              <a:t>separatrix</a:t>
            </a:r>
            <a:r>
              <a:rPr lang="en-GB" sz="1800" dirty="0" smtClean="0">
                <a:solidFill>
                  <a:srgbClr val="000000"/>
                </a:solidFill>
              </a:rPr>
              <a:t> gives:   </a:t>
            </a:r>
            <a:endParaRPr lang="en-GB" sz="1800" dirty="0">
              <a:solidFill>
                <a:srgbClr val="000000"/>
              </a:solidFill>
            </a:endParaRPr>
          </a:p>
        </p:txBody>
      </p:sp>
      <p:graphicFrame>
        <p:nvGraphicFramePr>
          <p:cNvPr id="552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1873970"/>
              </p:ext>
            </p:extLst>
          </p:nvPr>
        </p:nvGraphicFramePr>
        <p:xfrm>
          <a:off x="5220072" y="807310"/>
          <a:ext cx="263525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710" name="Equation" r:id="rId4" imgW="126720" imgH="241200" progId="Equation.3">
                  <p:embed/>
                </p:oleObj>
              </mc:Choice>
              <mc:Fallback>
                <p:oleObj name="Equation" r:id="rId4" imgW="12672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807310"/>
                        <a:ext cx="263525" cy="501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29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8577698"/>
              </p:ext>
            </p:extLst>
          </p:nvPr>
        </p:nvGraphicFramePr>
        <p:xfrm>
          <a:off x="1190154" y="1160226"/>
          <a:ext cx="71755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711" name="Equation" r:id="rId6" imgW="368280" imgH="241200" progId="Equation.3">
                  <p:embed/>
                </p:oleObj>
              </mc:Choice>
              <mc:Fallback>
                <p:oleObj name="Equation" r:id="rId6" imgW="36828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0154" y="1160226"/>
                        <a:ext cx="717550" cy="469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9302155"/>
              </p:ext>
            </p:extLst>
          </p:nvPr>
        </p:nvGraphicFramePr>
        <p:xfrm>
          <a:off x="4499992" y="1213588"/>
          <a:ext cx="7239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712" name="Equation" r:id="rId8" imgW="380880" imgH="215640" progId="Equation.3">
                  <p:embed/>
                </p:oleObj>
              </mc:Choice>
              <mc:Fallback>
                <p:oleObj name="Equation" r:id="rId8" imgW="38088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1213588"/>
                        <a:ext cx="723900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9009526"/>
              </p:ext>
            </p:extLst>
          </p:nvPr>
        </p:nvGraphicFramePr>
        <p:xfrm>
          <a:off x="2209800" y="2037176"/>
          <a:ext cx="4495800" cy="599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713" name="Equation" r:id="rId10" imgW="1993900" imgH="266700" progId="Equation.DSMT4">
                  <p:embed/>
                </p:oleObj>
              </mc:Choice>
              <mc:Fallback>
                <p:oleObj name="Equation" r:id="rId10" imgW="1993900" imgH="2667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037176"/>
                        <a:ext cx="4495800" cy="5997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11" name="Text Box 18"/>
          <p:cNvSpPr txBox="1">
            <a:spLocks noChangeArrowheads="1"/>
          </p:cNvSpPr>
          <p:nvPr/>
        </p:nvSpPr>
        <p:spPr bwMode="auto">
          <a:xfrm>
            <a:off x="531440" y="270892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00"/>
                </a:solidFill>
              </a:rPr>
              <a:t>That translates into an </a:t>
            </a:r>
            <a:r>
              <a:rPr lang="en-US" sz="1800" dirty="0">
                <a:solidFill>
                  <a:srgbClr val="FF0000"/>
                </a:solidFill>
              </a:rPr>
              <a:t>acceptance in energy</a:t>
            </a:r>
            <a:r>
              <a:rPr lang="en-US" sz="1800" dirty="0">
                <a:solidFill>
                  <a:srgbClr val="000000"/>
                </a:solidFill>
              </a:rPr>
              <a:t>:</a:t>
            </a:r>
            <a:endParaRPr lang="fr-FR" sz="1800" dirty="0">
              <a:solidFill>
                <a:srgbClr val="000000"/>
              </a:solidFill>
            </a:endParaRPr>
          </a:p>
        </p:txBody>
      </p:sp>
      <p:sp>
        <p:nvSpPr>
          <p:cNvPr id="55312" name="Text Box 20"/>
          <p:cNvSpPr txBox="1">
            <a:spLocks noChangeArrowheads="1"/>
          </p:cNvSpPr>
          <p:nvPr/>
        </p:nvSpPr>
        <p:spPr bwMode="auto">
          <a:xfrm>
            <a:off x="381000" y="5015657"/>
            <a:ext cx="8305800" cy="1477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6600"/>
                </a:solidFill>
              </a:rPr>
              <a:t>This “</a:t>
            </a:r>
            <a:r>
              <a:rPr lang="en-US" sz="1800" dirty="0">
                <a:solidFill>
                  <a:srgbClr val="FF3300"/>
                </a:solidFill>
              </a:rPr>
              <a:t>RF acceptance</a:t>
            </a:r>
            <a:r>
              <a:rPr lang="en-US" sz="1800" dirty="0">
                <a:solidFill>
                  <a:srgbClr val="006600"/>
                </a:solidFill>
              </a:rPr>
              <a:t>” depends strongly on 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US" sz="1800" baseline="-25000" dirty="0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 and plays an important role for </a:t>
            </a:r>
            <a:r>
              <a:rPr lang="en-US" sz="1800" dirty="0" smtClean="0">
                <a:solidFill>
                  <a:srgbClr val="006600"/>
                </a:solidFill>
                <a:sym typeface="Symbol" charset="2"/>
              </a:rPr>
              <a:t>the 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capture at injection, and the stored beam lifetime</a:t>
            </a:r>
            <a:r>
              <a:rPr lang="en-US" sz="1800" dirty="0" smtClean="0">
                <a:solidFill>
                  <a:srgbClr val="006600"/>
                </a:solidFill>
                <a:sym typeface="Symbol" charset="2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1800" dirty="0" smtClean="0">
                <a:solidFill>
                  <a:srgbClr val="006600"/>
                </a:solidFill>
                <a:sym typeface="Symbol" charset="2"/>
              </a:rPr>
              <a:t>It’s </a:t>
            </a:r>
            <a:r>
              <a:rPr lang="en-US" sz="1800" dirty="0" smtClean="0">
                <a:solidFill>
                  <a:srgbClr val="FF0000"/>
                </a:solidFill>
                <a:sym typeface="Symbol" charset="2"/>
              </a:rPr>
              <a:t>largest</a:t>
            </a:r>
            <a:r>
              <a:rPr lang="en-US" sz="1800" dirty="0" smtClean="0">
                <a:solidFill>
                  <a:srgbClr val="006600"/>
                </a:solidFill>
                <a:sym typeface="Symbol" charset="2"/>
              </a:rPr>
              <a:t> for 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US" sz="1800" baseline="-25000" dirty="0" smtClean="0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800" dirty="0" smtClean="0">
                <a:solidFill>
                  <a:srgbClr val="006600"/>
                </a:solidFill>
                <a:sym typeface="Symbol" charset="2"/>
              </a:rPr>
              <a:t>=0 and </a:t>
            </a:r>
            <a:r>
              <a:rPr lang="en-US" sz="1800" dirty="0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US" sz="1800" baseline="-25000" dirty="0" smtClean="0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US" sz="1800" dirty="0" smtClean="0">
                <a:solidFill>
                  <a:srgbClr val="006600"/>
                </a:solidFill>
                <a:sym typeface="Symbol" charset="2"/>
              </a:rPr>
              <a:t>=π (</a:t>
            </a:r>
            <a:r>
              <a:rPr lang="en-US" sz="1800" dirty="0" smtClean="0">
                <a:solidFill>
                  <a:srgbClr val="FF0000"/>
                </a:solidFill>
                <a:sym typeface="Symbol" charset="2"/>
              </a:rPr>
              <a:t>no acceleration</a:t>
            </a:r>
            <a:r>
              <a:rPr lang="en-US" sz="1800" dirty="0" smtClean="0">
                <a:solidFill>
                  <a:srgbClr val="006600"/>
                </a:solidFill>
                <a:sym typeface="Symbol" charset="2"/>
              </a:rPr>
              <a:t>, depending on </a:t>
            </a:r>
            <a:r>
              <a:rPr lang="fr-FR" sz="1800" dirty="0">
                <a:solidFill>
                  <a:srgbClr val="006600"/>
                </a:solidFill>
                <a:sym typeface="Symbol" charset="2"/>
              </a:rPr>
              <a:t></a:t>
            </a:r>
            <a:r>
              <a:rPr lang="en-US" sz="1800" dirty="0" smtClean="0">
                <a:solidFill>
                  <a:srgbClr val="006600"/>
                </a:solidFill>
                <a:sym typeface="Symbol" charset="2"/>
              </a:rPr>
              <a:t>).</a:t>
            </a:r>
          </a:p>
          <a:p>
            <a:pPr>
              <a:spcBef>
                <a:spcPct val="50000"/>
              </a:spcBef>
            </a:pPr>
            <a:r>
              <a:rPr lang="en-US" sz="1800" dirty="0" smtClean="0">
                <a:solidFill>
                  <a:srgbClr val="006600"/>
                </a:solidFill>
                <a:sym typeface="Symbol" charset="2"/>
              </a:rPr>
              <a:t>Need a </a:t>
            </a:r>
            <a:r>
              <a:rPr lang="en-US" sz="1800" dirty="0" smtClean="0">
                <a:solidFill>
                  <a:srgbClr val="FF0000"/>
                </a:solidFill>
                <a:sym typeface="Symbol" charset="2"/>
              </a:rPr>
              <a:t>higher RF voltage</a:t>
            </a:r>
            <a:r>
              <a:rPr lang="en-US" sz="1800" dirty="0" smtClean="0">
                <a:solidFill>
                  <a:srgbClr val="006600"/>
                </a:solidFill>
                <a:sym typeface="Symbol" charset="2"/>
              </a:rPr>
              <a:t> for </a:t>
            </a:r>
            <a:r>
              <a:rPr lang="en-US" sz="1800" dirty="0" smtClean="0">
                <a:solidFill>
                  <a:srgbClr val="FF0000"/>
                </a:solidFill>
                <a:sym typeface="Symbol" charset="2"/>
              </a:rPr>
              <a:t>higher acceptance</a:t>
            </a:r>
            <a:r>
              <a:rPr lang="en-US" sz="1800" dirty="0" smtClean="0">
                <a:solidFill>
                  <a:srgbClr val="006600"/>
                </a:solidFill>
                <a:sym typeface="Symbol" charset="2"/>
              </a:rPr>
              <a:t>.</a:t>
            </a:r>
            <a:endParaRPr lang="fr-FR" sz="1800" dirty="0">
              <a:solidFill>
                <a:srgbClr val="006600"/>
              </a:solidFill>
            </a:endParaRPr>
          </a:p>
        </p:txBody>
      </p:sp>
      <p:graphicFrame>
        <p:nvGraphicFramePr>
          <p:cNvPr id="5530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6898694"/>
              </p:ext>
            </p:extLst>
          </p:nvPr>
        </p:nvGraphicFramePr>
        <p:xfrm>
          <a:off x="2581275" y="3156596"/>
          <a:ext cx="3887788" cy="1062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714" name="Equation" r:id="rId12" imgW="1905000" imgH="520700" progId="Equation.3">
                  <p:embed/>
                </p:oleObj>
              </mc:Choice>
              <mc:Fallback>
                <p:oleObj name="Equation" r:id="rId12" imgW="1905000" imgH="5207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1275" y="3156596"/>
                        <a:ext cx="3887788" cy="1062037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0479787"/>
              </p:ext>
            </p:extLst>
          </p:nvPr>
        </p:nvGraphicFramePr>
        <p:xfrm>
          <a:off x="2590800" y="4358768"/>
          <a:ext cx="3946525" cy="545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715" name="Equation" r:id="rId14" imgW="2019300" imgH="279400" progId="Equation.DSMT4">
                  <p:embed/>
                </p:oleObj>
              </mc:Choice>
              <mc:Fallback>
                <p:oleObj name="Equation" r:id="rId14" imgW="2019300" imgH="2794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4358768"/>
                        <a:ext cx="3946525" cy="5456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RF Acceptance versus Synchronous Phase </a:t>
            </a:r>
            <a:endParaRPr lang="fr-FR"/>
          </a:p>
        </p:txBody>
      </p:sp>
      <p:sp>
        <p:nvSpPr>
          <p:cNvPr id="57349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0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7351" name="Text Box 5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7352" name="Text Box 6"/>
          <p:cNvSpPr txBox="1">
            <a:spLocks noChangeArrowheads="1"/>
          </p:cNvSpPr>
          <p:nvPr/>
        </p:nvSpPr>
        <p:spPr bwMode="auto">
          <a:xfrm>
            <a:off x="609600" y="15240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pic>
        <p:nvPicPr>
          <p:cNvPr id="57353" name="Picture 7" descr="separatrix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990600"/>
            <a:ext cx="5181600" cy="52578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7354" name="Text Box 8"/>
          <p:cNvSpPr txBox="1">
            <a:spLocks noChangeArrowheads="1"/>
          </p:cNvSpPr>
          <p:nvPr/>
        </p:nvSpPr>
        <p:spPr bwMode="auto">
          <a:xfrm>
            <a:off x="5791200" y="1196752"/>
            <a:ext cx="3124200" cy="5073698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 smtClean="0">
                <a:solidFill>
                  <a:srgbClr val="FF3300"/>
                </a:solidFill>
              </a:rPr>
              <a:t>The areas of stable motion (closed trajectories) are called “BUCKET”.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 smtClean="0">
                <a:solidFill>
                  <a:srgbClr val="FF3300"/>
                </a:solidFill>
              </a:rPr>
              <a:t>As </a:t>
            </a:r>
            <a:r>
              <a:rPr lang="en-US" sz="1800" dirty="0">
                <a:solidFill>
                  <a:srgbClr val="FF3300"/>
                </a:solidFill>
              </a:rPr>
              <a:t>the synchronous phase gets closer to 90º the</a:t>
            </a:r>
            <a:r>
              <a:rPr lang="en-US" sz="1800" dirty="0" smtClean="0">
                <a:solidFill>
                  <a:srgbClr val="FF3300"/>
                </a:solidFill>
              </a:rPr>
              <a:t> buckets </a:t>
            </a:r>
            <a:r>
              <a:rPr lang="en-US" sz="1800" dirty="0">
                <a:solidFill>
                  <a:srgbClr val="FF3300"/>
                </a:solidFill>
              </a:rPr>
              <a:t>gets smaller.</a:t>
            </a:r>
            <a:r>
              <a:rPr lang="en-US" sz="1800" dirty="0" smtClean="0">
                <a:solidFill>
                  <a:srgbClr val="FF3300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FF3300"/>
                </a:solidFill>
              </a:rPr>
              <a:t>The number of circulating buckets is equal to “</a:t>
            </a:r>
            <a:r>
              <a:rPr lang="en-US" sz="1800" dirty="0" err="1">
                <a:solidFill>
                  <a:srgbClr val="FF3300"/>
                </a:solidFill>
              </a:rPr>
              <a:t>h</a:t>
            </a:r>
            <a:r>
              <a:rPr lang="en-US" sz="1800" dirty="0">
                <a:solidFill>
                  <a:srgbClr val="FF3300"/>
                </a:solidFill>
              </a:rPr>
              <a:t>”.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FF3300"/>
                </a:solidFill>
              </a:rPr>
              <a:t>The phase extension of the bucket is maximum for </a:t>
            </a:r>
            <a:r>
              <a:rPr lang="en-US" sz="1800" b="1" dirty="0" err="1">
                <a:solidFill>
                  <a:srgbClr val="FF3300"/>
                </a:solidFill>
                <a:sym typeface="Symbol" charset="2"/>
              </a:rPr>
              <a:t></a:t>
            </a:r>
            <a:r>
              <a:rPr lang="en-US" sz="1800" b="1" baseline="-25000" dirty="0" err="1">
                <a:solidFill>
                  <a:srgbClr val="FF3300"/>
                </a:solidFill>
                <a:sym typeface="Symbol" charset="2"/>
              </a:rPr>
              <a:t>s</a:t>
            </a:r>
            <a:r>
              <a:rPr lang="en-US" sz="1800" b="1" baseline="-25000" dirty="0">
                <a:solidFill>
                  <a:srgbClr val="FF3300"/>
                </a:solidFill>
                <a:sym typeface="Symbol" charset="2"/>
              </a:rPr>
              <a:t> </a:t>
            </a:r>
            <a:r>
              <a:rPr lang="en-US" sz="1800" b="1" dirty="0">
                <a:solidFill>
                  <a:srgbClr val="FF3300"/>
                </a:solidFill>
                <a:sym typeface="Symbol" charset="2"/>
              </a:rPr>
              <a:t>=</a:t>
            </a:r>
            <a:r>
              <a:rPr lang="en-US" sz="1800" dirty="0">
                <a:solidFill>
                  <a:srgbClr val="FF3300"/>
                </a:solidFill>
              </a:rPr>
              <a:t>180º (or 0°) which correspond to no acceleration . The RF acceptance increases with the RF voltage.</a:t>
            </a:r>
            <a:endParaRPr lang="fr-FR" sz="180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07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180" y="3396224"/>
            <a:ext cx="2819400" cy="1752600"/>
          </a:xfrm>
          <a:prstGeom prst="rect">
            <a:avLst/>
          </a:prstGeom>
        </p:spPr>
      </p:pic>
      <p:sp>
        <p:nvSpPr>
          <p:cNvPr id="7783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GB" smtClean="0"/>
              <a:t>Stationnary Bucket - Separatrix</a:t>
            </a:r>
            <a:endParaRPr lang="en-GB"/>
          </a:p>
        </p:txBody>
      </p:sp>
      <p:sp>
        <p:nvSpPr>
          <p:cNvPr id="77833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7834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400"/>
          </a:p>
        </p:txBody>
      </p:sp>
      <p:sp>
        <p:nvSpPr>
          <p:cNvPr id="77835" name="Text Box 5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800"/>
          </a:p>
        </p:txBody>
      </p:sp>
      <p:sp>
        <p:nvSpPr>
          <p:cNvPr id="77837" name="Line 9"/>
          <p:cNvSpPr>
            <a:spLocks noChangeShapeType="1"/>
          </p:cNvSpPr>
          <p:nvPr/>
        </p:nvSpPr>
        <p:spPr bwMode="auto">
          <a:xfrm>
            <a:off x="152400" y="42672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7838" name="Line 10"/>
          <p:cNvSpPr>
            <a:spLocks noChangeShapeType="1"/>
          </p:cNvSpPr>
          <p:nvPr/>
        </p:nvSpPr>
        <p:spPr bwMode="auto">
          <a:xfrm flipV="1">
            <a:off x="1981200" y="29718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7839" name="Text Box 11"/>
          <p:cNvSpPr txBox="1">
            <a:spLocks noChangeArrowheads="1"/>
          </p:cNvSpPr>
          <p:nvPr/>
        </p:nvSpPr>
        <p:spPr bwMode="auto">
          <a:xfrm>
            <a:off x="533400" y="968888"/>
            <a:ext cx="8153400" cy="6508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solidFill>
                  <a:srgbClr val="FF0000"/>
                </a:solidFill>
              </a:rPr>
              <a:t>This is the case </a:t>
            </a:r>
            <a:r>
              <a:rPr lang="en-GB" sz="1800" dirty="0" err="1" smtClean="0">
                <a:solidFill>
                  <a:srgbClr val="FF0000"/>
                </a:solidFill>
              </a:rPr>
              <a:t>sin</a:t>
            </a:r>
            <a:r>
              <a:rPr lang="en-GB" sz="1800" b="1" dirty="0" err="1" smtClean="0">
                <a:solidFill>
                  <a:srgbClr val="FF0000"/>
                </a:solidFill>
                <a:sym typeface="Symbol" charset="2"/>
              </a:rPr>
              <a:t></a:t>
            </a:r>
            <a:r>
              <a:rPr lang="en-GB" sz="1800" b="1" baseline="-25000" dirty="0" err="1" smtClean="0">
                <a:solidFill>
                  <a:srgbClr val="FF0000"/>
                </a:solidFill>
                <a:sym typeface="Symbol" charset="2"/>
              </a:rPr>
              <a:t>s</a:t>
            </a:r>
            <a:r>
              <a:rPr lang="en-GB" sz="1800" dirty="0" smtClean="0">
                <a:solidFill>
                  <a:srgbClr val="FF0000"/>
                </a:solidFill>
                <a:sym typeface="Symbol" charset="2"/>
              </a:rPr>
              <a:t>=0 (</a:t>
            </a:r>
            <a:r>
              <a:rPr lang="en-GB" sz="1800" dirty="0" smtClean="0">
                <a:solidFill>
                  <a:srgbClr val="0000FF"/>
                </a:solidFill>
                <a:sym typeface="Symbol" charset="2"/>
              </a:rPr>
              <a:t>no acceleration</a:t>
            </a:r>
            <a:r>
              <a:rPr lang="en-GB" sz="1800" dirty="0" smtClean="0">
                <a:solidFill>
                  <a:srgbClr val="FF0000"/>
                </a:solidFill>
                <a:sym typeface="Symbol" charset="2"/>
              </a:rPr>
              <a:t>) which means </a:t>
            </a:r>
            <a:r>
              <a:rPr lang="en-GB" sz="1800" b="1" dirty="0" err="1" smtClean="0">
                <a:solidFill>
                  <a:srgbClr val="FF0000"/>
                </a:solidFill>
                <a:sym typeface="Symbol" charset="2"/>
              </a:rPr>
              <a:t></a:t>
            </a:r>
            <a:r>
              <a:rPr lang="en-GB" sz="1800" b="1" baseline="-25000" dirty="0" err="1" smtClean="0">
                <a:solidFill>
                  <a:srgbClr val="FF0000"/>
                </a:solidFill>
                <a:sym typeface="Symbol" charset="2"/>
              </a:rPr>
              <a:t>s</a:t>
            </a:r>
            <a:r>
              <a:rPr lang="en-GB" sz="1800" b="1" dirty="0" smtClean="0">
                <a:solidFill>
                  <a:srgbClr val="FF0000"/>
                </a:solidFill>
                <a:sym typeface="Symbol" charset="2"/>
              </a:rPr>
              <a:t>=0 </a:t>
            </a:r>
            <a:r>
              <a:rPr lang="en-GB" sz="1800" dirty="0" smtClean="0">
                <a:solidFill>
                  <a:srgbClr val="FF0000"/>
                </a:solidFill>
                <a:sym typeface="Symbol" charset="2"/>
              </a:rPr>
              <a:t>or</a:t>
            </a:r>
            <a:r>
              <a:rPr lang="en-GB" sz="1800" b="1" dirty="0" smtClean="0">
                <a:solidFill>
                  <a:srgbClr val="FF0000"/>
                </a:solidFill>
                <a:sym typeface="Symbol" charset="2"/>
              </a:rPr>
              <a:t> </a:t>
            </a:r>
            <a:r>
              <a:rPr lang="en-GB" sz="1800" b="1" dirty="0" err="1" smtClean="0">
                <a:solidFill>
                  <a:srgbClr val="FF0000"/>
                </a:solidFill>
                <a:sym typeface="Symbol" charset="2"/>
              </a:rPr>
              <a:t></a:t>
            </a:r>
            <a:r>
              <a:rPr lang="en-GB" sz="1800" dirty="0" smtClean="0">
                <a:solidFill>
                  <a:srgbClr val="FF0000"/>
                </a:solidFill>
                <a:sym typeface="Symbol" charset="2"/>
              </a:rPr>
              <a:t> . The equation of the </a:t>
            </a:r>
            <a:r>
              <a:rPr lang="en-GB" sz="1800" dirty="0" err="1" smtClean="0">
                <a:solidFill>
                  <a:srgbClr val="FF0000"/>
                </a:solidFill>
                <a:sym typeface="Symbol" charset="2"/>
              </a:rPr>
              <a:t>separatrix</a:t>
            </a:r>
            <a:r>
              <a:rPr lang="en-GB" sz="1800" dirty="0" smtClean="0">
                <a:solidFill>
                  <a:srgbClr val="FF0000"/>
                </a:solidFill>
                <a:sym typeface="Symbol" charset="2"/>
              </a:rPr>
              <a:t> for </a:t>
            </a:r>
            <a:r>
              <a:rPr lang="en-GB" sz="1800" b="1" dirty="0" err="1" smtClean="0">
                <a:solidFill>
                  <a:srgbClr val="FF0000"/>
                </a:solidFill>
                <a:sym typeface="Symbol" charset="2"/>
              </a:rPr>
              <a:t></a:t>
            </a:r>
            <a:r>
              <a:rPr lang="en-GB" sz="1800" b="1" baseline="-25000" dirty="0" err="1" smtClean="0">
                <a:solidFill>
                  <a:srgbClr val="FF0000"/>
                </a:solidFill>
                <a:sym typeface="Symbol" charset="2"/>
              </a:rPr>
              <a:t>s</a:t>
            </a:r>
            <a:r>
              <a:rPr lang="en-GB" sz="1800" b="1" dirty="0" smtClean="0">
                <a:solidFill>
                  <a:srgbClr val="FF0000"/>
                </a:solidFill>
                <a:sym typeface="Symbol" charset="2"/>
              </a:rPr>
              <a:t>= </a:t>
            </a:r>
            <a:r>
              <a:rPr lang="en-GB" sz="1800" b="1" dirty="0" err="1" smtClean="0">
                <a:solidFill>
                  <a:srgbClr val="FF0000"/>
                </a:solidFill>
                <a:sym typeface="Symbol" charset="2"/>
              </a:rPr>
              <a:t></a:t>
            </a:r>
            <a:r>
              <a:rPr lang="en-GB" sz="1800" b="1" dirty="0" smtClean="0">
                <a:solidFill>
                  <a:srgbClr val="FF0000"/>
                </a:solidFill>
                <a:sym typeface="Symbol" charset="2"/>
              </a:rPr>
              <a:t> </a:t>
            </a:r>
            <a:r>
              <a:rPr lang="en-GB" sz="1800" dirty="0" smtClean="0">
                <a:solidFill>
                  <a:srgbClr val="FF0000"/>
                </a:solidFill>
                <a:sym typeface="Symbol" charset="2"/>
              </a:rPr>
              <a:t>(above transition) becomes:</a:t>
            </a:r>
            <a:endParaRPr lang="en-GB" sz="1800" b="1" dirty="0">
              <a:solidFill>
                <a:srgbClr val="FF0000"/>
              </a:solidFill>
              <a:sym typeface="Symbol" charset="2"/>
            </a:endParaRPr>
          </a:p>
        </p:txBody>
      </p:sp>
      <p:graphicFrame>
        <p:nvGraphicFramePr>
          <p:cNvPr id="77826" name="Object 2"/>
          <p:cNvGraphicFramePr>
            <a:graphicFrameLocks noChangeAspect="1"/>
          </p:cNvGraphicFramePr>
          <p:nvPr/>
        </p:nvGraphicFramePr>
        <p:xfrm>
          <a:off x="1371600" y="1704869"/>
          <a:ext cx="2209800" cy="8256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602" name="Equation" r:id="rId5" imgW="1054080" imgH="393480" progId="Equation.3">
                  <p:embed/>
                </p:oleObj>
              </mc:Choice>
              <mc:Fallback>
                <p:oleObj name="Equation" r:id="rId5" imgW="10540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704869"/>
                        <a:ext cx="2209800" cy="825606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7" name="Object 3"/>
          <p:cNvGraphicFramePr>
            <a:graphicFrameLocks noChangeAspect="1"/>
          </p:cNvGraphicFramePr>
          <p:nvPr/>
        </p:nvGraphicFramePr>
        <p:xfrm>
          <a:off x="5410200" y="1710596"/>
          <a:ext cx="1752600" cy="786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603" name="Equation" r:id="rId7" imgW="876240" imgH="393480" progId="Equation.3">
                  <p:embed/>
                </p:oleObj>
              </mc:Choice>
              <mc:Fallback>
                <p:oleObj name="Equation" r:id="rId7" imgW="8762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1710596"/>
                        <a:ext cx="1752600" cy="786541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40" name="Text Box 16"/>
          <p:cNvSpPr txBox="1">
            <a:spLocks noChangeArrowheads="1"/>
          </p:cNvSpPr>
          <p:nvPr/>
        </p:nvSpPr>
        <p:spPr bwMode="auto">
          <a:xfrm>
            <a:off x="609600" y="2605087"/>
            <a:ext cx="7102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dirty="0" smtClean="0">
                <a:solidFill>
                  <a:srgbClr val="FF3300"/>
                </a:solidFill>
              </a:rPr>
              <a:t>Replacing the phase derivative by the (canonical) variable W:</a:t>
            </a:r>
            <a:endParaRPr lang="en-GB" sz="1800" dirty="0">
              <a:solidFill>
                <a:srgbClr val="FF3300"/>
              </a:solidFill>
            </a:endParaRPr>
          </a:p>
        </p:txBody>
      </p:sp>
      <p:graphicFrame>
        <p:nvGraphicFramePr>
          <p:cNvPr id="778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6292790"/>
              </p:ext>
            </p:extLst>
          </p:nvPr>
        </p:nvGraphicFramePr>
        <p:xfrm>
          <a:off x="4754563" y="2976563"/>
          <a:ext cx="263525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604" name="Equation" r:id="rId9" imgW="1219200" imgH="444500" progId="Equation.3">
                  <p:embed/>
                </p:oleObj>
              </mc:Choice>
              <mc:Fallback>
                <p:oleObj name="Equation" r:id="rId9" imgW="1219200" imgH="4445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4563" y="2976563"/>
                        <a:ext cx="2635250" cy="965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41" name="Text Box 18"/>
          <p:cNvSpPr txBox="1">
            <a:spLocks noChangeArrowheads="1"/>
          </p:cNvSpPr>
          <p:nvPr/>
        </p:nvSpPr>
        <p:spPr bwMode="auto">
          <a:xfrm>
            <a:off x="4495800" y="3962400"/>
            <a:ext cx="3657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solidFill>
                  <a:srgbClr val="FF3300"/>
                </a:solidFill>
              </a:rPr>
              <a:t>and introducing the expression for </a:t>
            </a:r>
            <a:r>
              <a:rPr lang="en-GB" sz="1800" b="1" dirty="0" smtClean="0">
                <a:solidFill>
                  <a:srgbClr val="FF3300"/>
                </a:solidFill>
                <a:sym typeface="Symbol" charset="2"/>
              </a:rPr>
              <a:t></a:t>
            </a:r>
            <a:r>
              <a:rPr lang="en-GB" sz="1800" b="1" baseline="-25000" dirty="0" smtClean="0">
                <a:solidFill>
                  <a:srgbClr val="FF3300"/>
                </a:solidFill>
                <a:sym typeface="Symbol" charset="2"/>
              </a:rPr>
              <a:t>s</a:t>
            </a:r>
            <a:r>
              <a:rPr lang="en-GB" sz="1800" dirty="0" smtClean="0">
                <a:solidFill>
                  <a:srgbClr val="FF3300"/>
                </a:solidFill>
                <a:sym typeface="Symbol" charset="2"/>
              </a:rPr>
              <a:t> leads to the following equation for the </a:t>
            </a:r>
            <a:r>
              <a:rPr lang="en-GB" sz="1800" dirty="0" err="1" smtClean="0">
                <a:solidFill>
                  <a:srgbClr val="FF3300"/>
                </a:solidFill>
                <a:sym typeface="Symbol" charset="2"/>
              </a:rPr>
              <a:t>separatrix</a:t>
            </a:r>
            <a:r>
              <a:rPr lang="en-GB" sz="1800" dirty="0" smtClean="0">
                <a:solidFill>
                  <a:srgbClr val="FF3300"/>
                </a:solidFill>
                <a:sym typeface="Symbol" charset="2"/>
              </a:rPr>
              <a:t>:</a:t>
            </a:r>
            <a:endParaRPr lang="en-GB" sz="1800" dirty="0">
              <a:solidFill>
                <a:srgbClr val="FF3300"/>
              </a:solidFill>
            </a:endParaRPr>
          </a:p>
        </p:txBody>
      </p:sp>
      <p:graphicFrame>
        <p:nvGraphicFramePr>
          <p:cNvPr id="778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2850917"/>
              </p:ext>
            </p:extLst>
          </p:nvPr>
        </p:nvGraphicFramePr>
        <p:xfrm>
          <a:off x="3468688" y="5102225"/>
          <a:ext cx="4800600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605" name="Equation" r:id="rId11" imgW="2336800" imgH="508000" progId="Equation.3">
                  <p:embed/>
                </p:oleObj>
              </mc:Choice>
              <mc:Fallback>
                <p:oleObj name="Equation" r:id="rId11" imgW="2336800" imgH="5080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8688" y="5102225"/>
                        <a:ext cx="4800600" cy="104140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42" name="Text Box 20"/>
          <p:cNvSpPr txBox="1">
            <a:spLocks noChangeArrowheads="1"/>
          </p:cNvSpPr>
          <p:nvPr/>
        </p:nvSpPr>
        <p:spPr bwMode="auto">
          <a:xfrm>
            <a:off x="609600" y="55626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smtClean="0">
                <a:solidFill>
                  <a:srgbClr val="006600"/>
                </a:solidFill>
              </a:rPr>
              <a:t>with C=2</a:t>
            </a:r>
            <a:r>
              <a:rPr lang="en-GB" sz="1800" b="1" smtClean="0">
                <a:solidFill>
                  <a:srgbClr val="006600"/>
                </a:solidFill>
                <a:sym typeface="Symbol" charset="2"/>
              </a:rPr>
              <a:t></a:t>
            </a:r>
            <a:r>
              <a:rPr lang="en-GB" sz="1800" smtClean="0">
                <a:solidFill>
                  <a:srgbClr val="006600"/>
                </a:solidFill>
                <a:sym typeface="Symbol" charset="2"/>
              </a:rPr>
              <a:t>R</a:t>
            </a:r>
            <a:r>
              <a:rPr lang="en-GB" sz="1800" baseline="-25000" smtClean="0">
                <a:solidFill>
                  <a:srgbClr val="006600"/>
                </a:solidFill>
                <a:sym typeface="Symbol" charset="2"/>
              </a:rPr>
              <a:t>s</a:t>
            </a:r>
            <a:endParaRPr lang="en-GB" sz="1800">
              <a:solidFill>
                <a:srgbClr val="006600"/>
              </a:solidFill>
            </a:endParaRPr>
          </a:p>
        </p:txBody>
      </p:sp>
      <p:sp>
        <p:nvSpPr>
          <p:cNvPr id="77843" name="Text Box 21"/>
          <p:cNvSpPr txBox="1">
            <a:spLocks noChangeArrowheads="1"/>
          </p:cNvSpPr>
          <p:nvPr/>
        </p:nvSpPr>
        <p:spPr bwMode="auto">
          <a:xfrm>
            <a:off x="1981200" y="2971800"/>
            <a:ext cx="381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smtClean="0"/>
              <a:t>W</a:t>
            </a:r>
            <a:endParaRPr lang="en-GB" sz="1800"/>
          </a:p>
        </p:txBody>
      </p:sp>
      <p:sp>
        <p:nvSpPr>
          <p:cNvPr id="77844" name="Text Box 22"/>
          <p:cNvSpPr txBox="1">
            <a:spLocks noChangeArrowheads="1"/>
          </p:cNvSpPr>
          <p:nvPr/>
        </p:nvSpPr>
        <p:spPr bwMode="auto">
          <a:xfrm>
            <a:off x="3886200" y="4114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 smtClean="0">
                <a:sym typeface="Symbol" charset="2"/>
              </a:rPr>
              <a:t></a:t>
            </a:r>
            <a:endParaRPr lang="en-GB" sz="1800" b="1"/>
          </a:p>
        </p:txBody>
      </p:sp>
      <p:sp>
        <p:nvSpPr>
          <p:cNvPr id="77845" name="Text Box 23"/>
          <p:cNvSpPr txBox="1">
            <a:spLocks noChangeArrowheads="1"/>
          </p:cNvSpPr>
          <p:nvPr/>
        </p:nvSpPr>
        <p:spPr bwMode="auto">
          <a:xfrm>
            <a:off x="500620" y="4277848"/>
            <a:ext cx="304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/>
              <a:t>0</a:t>
            </a:r>
            <a:endParaRPr lang="en-GB" sz="1800" dirty="0"/>
          </a:p>
        </p:txBody>
      </p:sp>
      <p:sp>
        <p:nvSpPr>
          <p:cNvPr id="77846" name="Text Box 25"/>
          <p:cNvSpPr txBox="1">
            <a:spLocks noChangeArrowheads="1"/>
          </p:cNvSpPr>
          <p:nvPr/>
        </p:nvSpPr>
        <p:spPr bwMode="auto">
          <a:xfrm>
            <a:off x="1905000" y="4259775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err="1" smtClean="0">
                <a:sym typeface="Symbol" charset="2"/>
              </a:rPr>
              <a:t></a:t>
            </a:r>
            <a:r>
              <a:rPr lang="en-GB" sz="1800" b="1" dirty="0" err="1" smtClean="0">
                <a:sym typeface="Symbol" charset="2"/>
              </a:rPr>
              <a:t></a:t>
            </a:r>
            <a:endParaRPr lang="en-GB" sz="1800" dirty="0"/>
          </a:p>
        </p:txBody>
      </p:sp>
      <p:sp>
        <p:nvSpPr>
          <p:cNvPr id="77847" name="Text Box 26"/>
          <p:cNvSpPr txBox="1">
            <a:spLocks noChangeArrowheads="1"/>
          </p:cNvSpPr>
          <p:nvPr/>
        </p:nvSpPr>
        <p:spPr bwMode="auto">
          <a:xfrm>
            <a:off x="3102705" y="4281487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/>
              <a:t>2</a:t>
            </a:r>
            <a:r>
              <a:rPr lang="en-GB" sz="1800" b="1" dirty="0" smtClean="0">
                <a:sym typeface="Symbol" charset="2"/>
              </a:rPr>
              <a:t></a:t>
            </a:r>
            <a:endParaRPr lang="en-GB" sz="1800" dirty="0"/>
          </a:p>
        </p:txBody>
      </p:sp>
      <p:sp>
        <p:nvSpPr>
          <p:cNvPr id="77848" name="Line 27"/>
          <p:cNvSpPr>
            <a:spLocks noChangeShapeType="1"/>
          </p:cNvSpPr>
          <p:nvPr/>
        </p:nvSpPr>
        <p:spPr bwMode="auto">
          <a:xfrm>
            <a:off x="1981200" y="3483488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7849" name="Text Box 28"/>
          <p:cNvSpPr txBox="1">
            <a:spLocks noChangeArrowheads="1"/>
          </p:cNvSpPr>
          <p:nvPr/>
        </p:nvSpPr>
        <p:spPr bwMode="auto">
          <a:xfrm>
            <a:off x="2971800" y="3287664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err="1" smtClean="0"/>
              <a:t>W</a:t>
            </a:r>
            <a:r>
              <a:rPr lang="en-GB" sz="1800" baseline="-25000" dirty="0" err="1" smtClean="0"/>
              <a:t>bk</a:t>
            </a:r>
            <a:endParaRPr lang="en-GB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3203848" y="2924944"/>
            <a:ext cx="4032448" cy="1008112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</a:endParaRPr>
          </a:p>
        </p:txBody>
      </p:sp>
      <p:sp>
        <p:nvSpPr>
          <p:cNvPr id="79881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GB" smtClean="0"/>
              <a:t>Stationnary Bucket (2)</a:t>
            </a:r>
            <a:endParaRPr lang="en-GB"/>
          </a:p>
        </p:txBody>
      </p:sp>
      <p:sp>
        <p:nvSpPr>
          <p:cNvPr id="79882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9883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400"/>
          </a:p>
        </p:txBody>
      </p:sp>
      <p:sp>
        <p:nvSpPr>
          <p:cNvPr id="79884" name="Text Box 5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800"/>
          </a:p>
        </p:txBody>
      </p:sp>
      <p:sp>
        <p:nvSpPr>
          <p:cNvPr id="79885" name="Text Box 9"/>
          <p:cNvSpPr txBox="1">
            <a:spLocks noChangeArrowheads="1"/>
          </p:cNvSpPr>
          <p:nvPr/>
        </p:nvSpPr>
        <p:spPr bwMode="auto">
          <a:xfrm>
            <a:off x="533400" y="1066800"/>
            <a:ext cx="8153400" cy="376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Setting </a:t>
            </a:r>
            <a:r>
              <a:rPr lang="en-GB" sz="1800" b="1" dirty="0" err="1" smtClean="0">
                <a:solidFill>
                  <a:srgbClr val="000000"/>
                </a:solidFill>
                <a:sym typeface="Symbol" charset="2"/>
              </a:rPr>
              <a:t></a:t>
            </a:r>
            <a:r>
              <a:rPr lang="en-GB" sz="1800" dirty="0" smtClean="0">
                <a:solidFill>
                  <a:srgbClr val="000000"/>
                </a:solidFill>
                <a:sym typeface="Symbol" charset="2"/>
              </a:rPr>
              <a:t>=</a:t>
            </a:r>
            <a:r>
              <a:rPr lang="en-GB" sz="1800" b="1" dirty="0" err="1" smtClean="0">
                <a:solidFill>
                  <a:srgbClr val="000000"/>
                </a:solidFill>
                <a:sym typeface="Symbol" charset="2"/>
              </a:rPr>
              <a:t></a:t>
            </a:r>
            <a:r>
              <a:rPr lang="en-GB" sz="1800" dirty="0" smtClean="0">
                <a:solidFill>
                  <a:srgbClr val="000000"/>
                </a:solidFill>
                <a:sym typeface="Symbol" charset="2"/>
              </a:rPr>
              <a:t> in the previous equation gives the height of the bucket:</a:t>
            </a:r>
            <a:endParaRPr lang="en-GB" sz="1800" b="1" dirty="0">
              <a:solidFill>
                <a:srgbClr val="000000"/>
              </a:solidFill>
              <a:sym typeface="Symbol" charset="2"/>
            </a:endParaRPr>
          </a:p>
        </p:txBody>
      </p:sp>
      <p:sp>
        <p:nvSpPr>
          <p:cNvPr id="79886" name="Text Box 12"/>
          <p:cNvSpPr txBox="1">
            <a:spLocks noChangeArrowheads="1"/>
          </p:cNvSpPr>
          <p:nvPr/>
        </p:nvSpPr>
        <p:spPr bwMode="auto">
          <a:xfrm>
            <a:off x="685800" y="4281487"/>
            <a:ext cx="7102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</a:rPr>
              <a:t>The area of the bucket is:</a:t>
            </a:r>
            <a:endParaRPr lang="en-GB" sz="1800" dirty="0">
              <a:solidFill>
                <a:srgbClr val="000000"/>
              </a:solidFill>
            </a:endParaRPr>
          </a:p>
        </p:txBody>
      </p:sp>
      <p:graphicFrame>
        <p:nvGraphicFramePr>
          <p:cNvPr id="798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4251840"/>
              </p:ext>
            </p:extLst>
          </p:nvPr>
        </p:nvGraphicFramePr>
        <p:xfrm>
          <a:off x="2273300" y="5270500"/>
          <a:ext cx="3573463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700" name="Equation" r:id="rId4" imgW="1739900" imgH="508000" progId="Equation.3">
                  <p:embed/>
                </p:oleObj>
              </mc:Choice>
              <mc:Fallback>
                <p:oleObj name="Equation" r:id="rId4" imgW="1739900" imgH="508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3300" y="5270500"/>
                        <a:ext cx="3573463" cy="104140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5" name="Object 3"/>
          <p:cNvGraphicFramePr>
            <a:graphicFrameLocks noChangeAspect="1"/>
          </p:cNvGraphicFramePr>
          <p:nvPr/>
        </p:nvGraphicFramePr>
        <p:xfrm>
          <a:off x="3962400" y="4114800"/>
          <a:ext cx="1981200" cy="542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701" name="Equation" r:id="rId6" imgW="927000" imgH="253800" progId="Equation.3">
                  <p:embed/>
                </p:oleObj>
              </mc:Choice>
              <mc:Fallback>
                <p:oleObj name="Equation" r:id="rId6" imgW="927000" imgH="253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4114800"/>
                        <a:ext cx="1981200" cy="5421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87" name="Text Box 26"/>
          <p:cNvSpPr txBox="1">
            <a:spLocks noChangeArrowheads="1"/>
          </p:cNvSpPr>
          <p:nvPr/>
        </p:nvSpPr>
        <p:spPr bwMode="auto">
          <a:xfrm>
            <a:off x="762000" y="4876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Since:</a:t>
            </a:r>
            <a:endParaRPr lang="en-GB" sz="1800" dirty="0">
              <a:solidFill>
                <a:srgbClr val="000000"/>
              </a:solidFill>
            </a:endParaRPr>
          </a:p>
        </p:txBody>
      </p:sp>
      <p:graphicFrame>
        <p:nvGraphicFramePr>
          <p:cNvPr id="79876" name="Object 4"/>
          <p:cNvGraphicFramePr>
            <a:graphicFrameLocks noChangeAspect="1"/>
          </p:cNvGraphicFramePr>
          <p:nvPr/>
        </p:nvGraphicFramePr>
        <p:xfrm>
          <a:off x="2286000" y="4724400"/>
          <a:ext cx="1492516" cy="576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702" name="Equation" r:id="rId8" imgW="888840" imgH="342720" progId="Equation.3">
                  <p:embed/>
                </p:oleObj>
              </mc:Choice>
              <mc:Fallback>
                <p:oleObj name="Equation" r:id="rId8" imgW="888840" imgH="34272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724400"/>
                        <a:ext cx="1492516" cy="5769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88" name="Text Box 29"/>
          <p:cNvSpPr txBox="1">
            <a:spLocks noChangeArrowheads="1"/>
          </p:cNvSpPr>
          <p:nvPr/>
        </p:nvSpPr>
        <p:spPr bwMode="auto">
          <a:xfrm>
            <a:off x="762000" y="56388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one gets:</a:t>
            </a:r>
            <a:endParaRPr lang="en-GB" sz="1800" dirty="0">
              <a:solidFill>
                <a:srgbClr val="000000"/>
              </a:solidFill>
            </a:endParaRPr>
          </a:p>
        </p:txBody>
      </p:sp>
      <p:graphicFrame>
        <p:nvGraphicFramePr>
          <p:cNvPr id="7987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121325"/>
              </p:ext>
            </p:extLst>
          </p:nvPr>
        </p:nvGraphicFramePr>
        <p:xfrm>
          <a:off x="3106738" y="1471613"/>
          <a:ext cx="2636837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703" name="Equation" r:id="rId10" imgW="1282700" imgH="508000" progId="Equation.3">
                  <p:embed/>
                </p:oleObj>
              </mc:Choice>
              <mc:Fallback>
                <p:oleObj name="Equation" r:id="rId10" imgW="1282700" imgH="5080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6738" y="1471613"/>
                        <a:ext cx="2636837" cy="104140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8" name="Object 6"/>
          <p:cNvGraphicFramePr>
            <a:graphicFrameLocks noChangeAspect="1"/>
          </p:cNvGraphicFramePr>
          <p:nvPr/>
        </p:nvGraphicFramePr>
        <p:xfrm>
          <a:off x="7010400" y="5372100"/>
          <a:ext cx="13716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704" name="Equation" r:id="rId12" imgW="609480" imgH="355320" progId="Equation.3">
                  <p:embed/>
                </p:oleObj>
              </mc:Choice>
              <mc:Fallback>
                <p:oleObj name="Equation" r:id="rId12" imgW="609480" imgH="35532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5372100"/>
                        <a:ext cx="1371600" cy="8001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89" name="Line 32"/>
          <p:cNvSpPr>
            <a:spLocks noChangeShapeType="1"/>
          </p:cNvSpPr>
          <p:nvPr/>
        </p:nvSpPr>
        <p:spPr bwMode="auto">
          <a:xfrm>
            <a:off x="6172200" y="5791200"/>
            <a:ext cx="533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33400" y="2514600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solidFill>
                  <a:srgbClr val="000000"/>
                </a:solidFill>
                <a:sym typeface="Symbol" charset="2"/>
              </a:rPr>
              <a:t>This results in the </a:t>
            </a:r>
            <a:r>
              <a:rPr lang="en-GB" sz="1800" dirty="0" smtClean="0">
                <a:solidFill>
                  <a:srgbClr val="FF0000"/>
                </a:solidFill>
                <a:sym typeface="Symbol" charset="2"/>
              </a:rPr>
              <a:t>maximum energy acceptance</a:t>
            </a:r>
            <a:r>
              <a:rPr lang="en-GB" sz="1800" dirty="0" smtClean="0">
                <a:solidFill>
                  <a:srgbClr val="000000"/>
                </a:solidFill>
                <a:sym typeface="Symbol" charset="2"/>
              </a:rPr>
              <a:t>:</a:t>
            </a:r>
            <a:endParaRPr lang="en-GB" sz="1800" b="1" dirty="0">
              <a:solidFill>
                <a:srgbClr val="000000"/>
              </a:solidFill>
              <a:sym typeface="Symbol" charset="2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9258749"/>
              </p:ext>
            </p:extLst>
          </p:nvPr>
        </p:nvGraphicFramePr>
        <p:xfrm>
          <a:off x="3311525" y="2895600"/>
          <a:ext cx="3814763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705" name="Equation" r:id="rId14" imgW="1955800" imgH="508000" progId="Equation.3">
                  <p:embed/>
                </p:oleObj>
              </mc:Choice>
              <mc:Fallback>
                <p:oleObj name="Equation" r:id="rId14" imgW="1955800" imgH="5080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1525" y="2895600"/>
                        <a:ext cx="3814763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Effect of a Mismatch</a:t>
            </a:r>
            <a:endParaRPr lang="fr-FR"/>
          </a:p>
        </p:txBody>
      </p:sp>
      <p:sp>
        <p:nvSpPr>
          <p:cNvPr id="86024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025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86026" name="Text Box 5"/>
          <p:cNvSpPr txBox="1">
            <a:spLocks noChangeArrowheads="1"/>
          </p:cNvSpPr>
          <p:nvPr/>
        </p:nvSpPr>
        <p:spPr bwMode="auto">
          <a:xfrm>
            <a:off x="457200" y="762000"/>
            <a:ext cx="838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/>
              <a:t>Injected bunch: short length and large energy spread</a:t>
            </a:r>
            <a:br>
              <a:rPr lang="en-GB" sz="1800" dirty="0" smtClean="0"/>
            </a:br>
            <a:r>
              <a:rPr lang="en-GB" sz="1800" dirty="0" smtClean="0"/>
              <a:t>after 1/4 synchrotron period:  longer bunch with a smaller energy spread.</a:t>
            </a:r>
            <a:endParaRPr lang="en-GB" sz="18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685800" y="1295400"/>
            <a:ext cx="7924800" cy="1752600"/>
            <a:chOff x="685800" y="1676400"/>
            <a:chExt cx="8229600" cy="2286000"/>
          </a:xfrm>
        </p:grpSpPr>
        <p:sp>
          <p:nvSpPr>
            <p:cNvPr id="86027" name="Oval 24"/>
            <p:cNvSpPr>
              <a:spLocks noChangeArrowheads="1"/>
            </p:cNvSpPr>
            <p:nvPr/>
          </p:nvSpPr>
          <p:spPr bwMode="auto">
            <a:xfrm>
              <a:off x="914400" y="2209800"/>
              <a:ext cx="2590800" cy="1524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28" name="Oval 25"/>
            <p:cNvSpPr>
              <a:spLocks noChangeArrowheads="1"/>
            </p:cNvSpPr>
            <p:nvPr/>
          </p:nvSpPr>
          <p:spPr bwMode="auto">
            <a:xfrm>
              <a:off x="5181600" y="2209800"/>
              <a:ext cx="2590800" cy="1524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86029" name="Line 26"/>
            <p:cNvSpPr>
              <a:spLocks noChangeShapeType="1"/>
            </p:cNvSpPr>
            <p:nvPr/>
          </p:nvSpPr>
          <p:spPr bwMode="auto">
            <a:xfrm flipV="1">
              <a:off x="2209800" y="1828800"/>
              <a:ext cx="0" cy="2133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0" name="Line 28"/>
            <p:cNvSpPr>
              <a:spLocks noChangeShapeType="1"/>
            </p:cNvSpPr>
            <p:nvPr/>
          </p:nvSpPr>
          <p:spPr bwMode="auto">
            <a:xfrm flipV="1">
              <a:off x="6477000" y="1981200"/>
              <a:ext cx="0" cy="198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1" name="Line 29"/>
            <p:cNvSpPr>
              <a:spLocks noChangeShapeType="1"/>
            </p:cNvSpPr>
            <p:nvPr/>
          </p:nvSpPr>
          <p:spPr bwMode="auto">
            <a:xfrm>
              <a:off x="685800" y="2971800"/>
              <a:ext cx="3048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2" name="Line 31"/>
            <p:cNvSpPr>
              <a:spLocks noChangeShapeType="1"/>
            </p:cNvSpPr>
            <p:nvPr/>
          </p:nvSpPr>
          <p:spPr bwMode="auto">
            <a:xfrm>
              <a:off x="4953000" y="2971800"/>
              <a:ext cx="3276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3" name="Text Box 32"/>
            <p:cNvSpPr txBox="1">
              <a:spLocks noChangeArrowheads="1"/>
            </p:cNvSpPr>
            <p:nvPr/>
          </p:nvSpPr>
          <p:spPr bwMode="auto">
            <a:xfrm>
              <a:off x="2209800" y="1676400"/>
              <a:ext cx="457200" cy="481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800" dirty="0"/>
                <a:t>W</a:t>
              </a:r>
            </a:p>
          </p:txBody>
        </p:sp>
        <p:sp>
          <p:nvSpPr>
            <p:cNvPr id="86034" name="Text Box 33"/>
            <p:cNvSpPr txBox="1">
              <a:spLocks noChangeArrowheads="1"/>
            </p:cNvSpPr>
            <p:nvPr/>
          </p:nvSpPr>
          <p:spPr bwMode="auto">
            <a:xfrm>
              <a:off x="6553200" y="1752600"/>
              <a:ext cx="457200" cy="481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800"/>
                <a:t>W</a:t>
              </a:r>
            </a:p>
          </p:txBody>
        </p:sp>
        <p:sp>
          <p:nvSpPr>
            <p:cNvPr id="86035" name="Text Box 34"/>
            <p:cNvSpPr txBox="1">
              <a:spLocks noChangeArrowheads="1"/>
            </p:cNvSpPr>
            <p:nvPr/>
          </p:nvSpPr>
          <p:spPr bwMode="auto">
            <a:xfrm>
              <a:off x="3733800" y="2743200"/>
              <a:ext cx="762000" cy="481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800" b="1" dirty="0">
                  <a:sym typeface="Symbol" charset="2"/>
                </a:rPr>
                <a:t></a:t>
              </a:r>
              <a:endParaRPr lang="fr-FR" sz="1800" b="1" dirty="0"/>
            </a:p>
          </p:txBody>
        </p:sp>
        <p:sp>
          <p:nvSpPr>
            <p:cNvPr id="86036" name="Text Box 35"/>
            <p:cNvSpPr txBox="1">
              <a:spLocks noChangeArrowheads="1"/>
            </p:cNvSpPr>
            <p:nvPr/>
          </p:nvSpPr>
          <p:spPr bwMode="auto">
            <a:xfrm>
              <a:off x="8153400" y="2743200"/>
              <a:ext cx="762000" cy="481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800" b="1">
                  <a:sym typeface="Symbol" charset="2"/>
                </a:rPr>
                <a:t></a:t>
              </a:r>
              <a:endParaRPr lang="fr-FR" sz="1800" b="1"/>
            </a:p>
          </p:txBody>
        </p:sp>
        <p:sp>
          <p:nvSpPr>
            <p:cNvPr id="86037" name="Oval 36"/>
            <p:cNvSpPr>
              <a:spLocks noChangeArrowheads="1"/>
            </p:cNvSpPr>
            <p:nvPr/>
          </p:nvSpPr>
          <p:spPr bwMode="auto">
            <a:xfrm>
              <a:off x="1981200" y="2514600"/>
              <a:ext cx="457200" cy="91440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8" name="Oval 37"/>
            <p:cNvSpPr>
              <a:spLocks noChangeArrowheads="1"/>
            </p:cNvSpPr>
            <p:nvPr/>
          </p:nvSpPr>
          <p:spPr bwMode="auto">
            <a:xfrm rot="5400000" flipH="1">
              <a:off x="6246118" y="2140927"/>
              <a:ext cx="457200" cy="1661745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39" name="Freeform 38"/>
            <p:cNvSpPr>
              <a:spLocks/>
            </p:cNvSpPr>
            <p:nvPr/>
          </p:nvSpPr>
          <p:spPr bwMode="auto">
            <a:xfrm>
              <a:off x="1574800" y="2514600"/>
              <a:ext cx="635000" cy="228600"/>
            </a:xfrm>
            <a:custGeom>
              <a:avLst/>
              <a:gdLst>
                <a:gd name="T0" fmla="*/ 400 w 400"/>
                <a:gd name="T1" fmla="*/ 0 h 144"/>
                <a:gd name="T2" fmla="*/ 64 w 400"/>
                <a:gd name="T3" fmla="*/ 96 h 144"/>
                <a:gd name="T4" fmla="*/ 16 w 400"/>
                <a:gd name="T5" fmla="*/ 144 h 144"/>
                <a:gd name="T6" fmla="*/ 0 60000 65536"/>
                <a:gd name="T7" fmla="*/ 0 60000 65536"/>
                <a:gd name="T8" fmla="*/ 0 60000 65536"/>
                <a:gd name="T9" fmla="*/ 0 w 400"/>
                <a:gd name="T10" fmla="*/ 0 h 144"/>
                <a:gd name="T11" fmla="*/ 400 w 40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0" h="144">
                  <a:moveTo>
                    <a:pt x="400" y="0"/>
                  </a:moveTo>
                  <a:cubicBezTo>
                    <a:pt x="264" y="36"/>
                    <a:pt x="128" y="72"/>
                    <a:pt x="64" y="96"/>
                  </a:cubicBezTo>
                  <a:cubicBezTo>
                    <a:pt x="0" y="120"/>
                    <a:pt x="24" y="144"/>
                    <a:pt x="16" y="14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5855" y="4038600"/>
            <a:ext cx="5732665" cy="2087523"/>
          </a:xfrm>
          <a:prstGeom prst="rect">
            <a:avLst/>
          </a:prstGeom>
        </p:spPr>
      </p:pic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457200" y="3352800"/>
            <a:ext cx="8534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For </a:t>
            </a:r>
            <a:r>
              <a:rPr lang="en-GB" sz="1800" dirty="0" smtClean="0">
                <a:solidFill>
                  <a:srgbClr val="FF0000"/>
                </a:solidFill>
              </a:rPr>
              <a:t>larger amplitudes</a:t>
            </a:r>
            <a:r>
              <a:rPr lang="en-GB" sz="1800" dirty="0" smtClean="0">
                <a:solidFill>
                  <a:srgbClr val="000000"/>
                </a:solidFill>
              </a:rPr>
              <a:t>, the angular phase space motion is slower </a:t>
            </a:r>
            <a:br>
              <a:rPr lang="en-GB" sz="1800" dirty="0" smtClean="0">
                <a:solidFill>
                  <a:srgbClr val="000000"/>
                </a:solidFill>
              </a:rPr>
            </a:br>
            <a:r>
              <a:rPr lang="en-GB" sz="1800" dirty="0" smtClean="0">
                <a:solidFill>
                  <a:srgbClr val="000000"/>
                </a:solidFill>
              </a:rPr>
              <a:t>(1/8 period shown below)    =&gt; can lead to </a:t>
            </a:r>
            <a:r>
              <a:rPr lang="en-GB" sz="1800" dirty="0" err="1" smtClean="0">
                <a:solidFill>
                  <a:srgbClr val="FF0000"/>
                </a:solidFill>
              </a:rPr>
              <a:t>filamentation</a:t>
            </a:r>
            <a:r>
              <a:rPr lang="en-GB" sz="1800" dirty="0" smtClean="0">
                <a:solidFill>
                  <a:srgbClr val="000000"/>
                </a:solidFill>
              </a:rPr>
              <a:t> and </a:t>
            </a:r>
            <a:r>
              <a:rPr lang="en-GB" sz="1800" dirty="0" smtClean="0">
                <a:solidFill>
                  <a:srgbClr val="FF0000"/>
                </a:solidFill>
              </a:rPr>
              <a:t>emittance growth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22121" y="6096000"/>
            <a:ext cx="1881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stationary bucket 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6798721" y="6096000"/>
            <a:ext cx="2070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accelerating bucket 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8475121" y="5638800"/>
            <a:ext cx="705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W.Pirkl</a:t>
            </a:r>
            <a:endParaRPr lang="en-US" sz="1200" dirty="0"/>
          </a:p>
        </p:txBody>
      </p:sp>
      <p:grpSp>
        <p:nvGrpSpPr>
          <p:cNvPr id="30" name="Group 1107"/>
          <p:cNvGrpSpPr>
            <a:grpSpLocks/>
          </p:cNvGrpSpPr>
          <p:nvPr/>
        </p:nvGrpSpPr>
        <p:grpSpPr bwMode="auto">
          <a:xfrm>
            <a:off x="179512" y="4240138"/>
            <a:ext cx="2663882" cy="1451547"/>
            <a:chOff x="1624" y="278"/>
            <a:chExt cx="2762" cy="1576"/>
          </a:xfrm>
        </p:grpSpPr>
        <p:sp>
          <p:nvSpPr>
            <p:cNvPr id="32" name="Line 1029"/>
            <p:cNvSpPr>
              <a:spLocks noChangeShapeType="1"/>
            </p:cNvSpPr>
            <p:nvPr/>
          </p:nvSpPr>
          <p:spPr bwMode="auto">
            <a:xfrm flipH="1">
              <a:off x="2866" y="278"/>
              <a:ext cx="6" cy="15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grpSp>
          <p:nvGrpSpPr>
            <p:cNvPr id="33" name="Group 1030"/>
            <p:cNvGrpSpPr>
              <a:grpSpLocks/>
            </p:cNvGrpSpPr>
            <p:nvPr/>
          </p:nvGrpSpPr>
          <p:grpSpPr bwMode="auto">
            <a:xfrm>
              <a:off x="1750" y="621"/>
              <a:ext cx="2233" cy="1182"/>
              <a:chOff x="450" y="2259"/>
              <a:chExt cx="1782" cy="1137"/>
            </a:xfrm>
          </p:grpSpPr>
          <p:grpSp>
            <p:nvGrpSpPr>
              <p:cNvPr id="49" name="Group 1031"/>
              <p:cNvGrpSpPr>
                <a:grpSpLocks/>
              </p:cNvGrpSpPr>
              <p:nvPr/>
            </p:nvGrpSpPr>
            <p:grpSpPr bwMode="auto">
              <a:xfrm>
                <a:off x="1341" y="2259"/>
                <a:ext cx="891" cy="569"/>
                <a:chOff x="1392" y="2256"/>
                <a:chExt cx="891" cy="569"/>
              </a:xfrm>
            </p:grpSpPr>
            <p:sp>
              <p:nvSpPr>
                <p:cNvPr id="53" name="Freeform 1032"/>
                <p:cNvSpPr>
                  <a:spLocks/>
                </p:cNvSpPr>
                <p:nvPr/>
              </p:nvSpPr>
              <p:spPr bwMode="auto">
                <a:xfrm flipV="1">
                  <a:off x="1392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54" name="Freeform 1033"/>
                <p:cNvSpPr>
                  <a:spLocks/>
                </p:cNvSpPr>
                <p:nvPr/>
              </p:nvSpPr>
              <p:spPr bwMode="auto">
                <a:xfrm flipH="1" flipV="1">
                  <a:off x="1824" y="2256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</p:grpSp>
          <p:grpSp>
            <p:nvGrpSpPr>
              <p:cNvPr id="50" name="Group 1034"/>
              <p:cNvGrpSpPr>
                <a:grpSpLocks/>
              </p:cNvGrpSpPr>
              <p:nvPr/>
            </p:nvGrpSpPr>
            <p:grpSpPr bwMode="auto">
              <a:xfrm>
                <a:off x="450" y="2827"/>
                <a:ext cx="891" cy="569"/>
                <a:chOff x="480" y="2832"/>
                <a:chExt cx="891" cy="569"/>
              </a:xfrm>
            </p:grpSpPr>
            <p:sp>
              <p:nvSpPr>
                <p:cNvPr id="51" name="Freeform 1035"/>
                <p:cNvSpPr>
                  <a:spLocks/>
                </p:cNvSpPr>
                <p:nvPr/>
              </p:nvSpPr>
              <p:spPr bwMode="auto">
                <a:xfrm>
                  <a:off x="480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52" name="Freeform 1036"/>
                <p:cNvSpPr>
                  <a:spLocks/>
                </p:cNvSpPr>
                <p:nvPr/>
              </p:nvSpPr>
              <p:spPr bwMode="auto">
                <a:xfrm flipH="1">
                  <a:off x="912" y="2832"/>
                  <a:ext cx="459" cy="569"/>
                </a:xfrm>
                <a:custGeom>
                  <a:avLst/>
                  <a:gdLst>
                    <a:gd name="T0" fmla="*/ 0 w 459"/>
                    <a:gd name="T1" fmla="*/ 0 h 569"/>
                    <a:gd name="T2" fmla="*/ 90 w 459"/>
                    <a:gd name="T3" fmla="*/ 222 h 569"/>
                    <a:gd name="T4" fmla="*/ 183 w 459"/>
                    <a:gd name="T5" fmla="*/ 402 h 569"/>
                    <a:gd name="T6" fmla="*/ 294 w 459"/>
                    <a:gd name="T7" fmla="*/ 519 h 569"/>
                    <a:gd name="T8" fmla="*/ 390 w 459"/>
                    <a:gd name="T9" fmla="*/ 561 h 569"/>
                    <a:gd name="T10" fmla="*/ 459 w 459"/>
                    <a:gd name="T11" fmla="*/ 567 h 56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59"/>
                    <a:gd name="T19" fmla="*/ 0 h 569"/>
                    <a:gd name="T20" fmla="*/ 459 w 459"/>
                    <a:gd name="T21" fmla="*/ 569 h 56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59" h="569">
                      <a:moveTo>
                        <a:pt x="0" y="0"/>
                      </a:moveTo>
                      <a:cubicBezTo>
                        <a:pt x="15" y="36"/>
                        <a:pt x="59" y="155"/>
                        <a:pt x="90" y="222"/>
                      </a:cubicBezTo>
                      <a:cubicBezTo>
                        <a:pt x="121" y="289"/>
                        <a:pt x="149" y="353"/>
                        <a:pt x="183" y="402"/>
                      </a:cubicBezTo>
                      <a:cubicBezTo>
                        <a:pt x="217" y="451"/>
                        <a:pt x="260" y="493"/>
                        <a:pt x="294" y="519"/>
                      </a:cubicBezTo>
                      <a:cubicBezTo>
                        <a:pt x="328" y="545"/>
                        <a:pt x="363" y="553"/>
                        <a:pt x="390" y="561"/>
                      </a:cubicBezTo>
                      <a:cubicBezTo>
                        <a:pt x="417" y="569"/>
                        <a:pt x="445" y="566"/>
                        <a:pt x="459" y="56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</p:grpSp>
        </p:grpSp>
        <p:sp>
          <p:nvSpPr>
            <p:cNvPr id="34" name="Line 1037"/>
            <p:cNvSpPr>
              <a:spLocks noChangeShapeType="1"/>
            </p:cNvSpPr>
            <p:nvPr/>
          </p:nvSpPr>
          <p:spPr bwMode="auto">
            <a:xfrm flipV="1">
              <a:off x="1624" y="1213"/>
              <a:ext cx="2751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35" name="Freeform 1038"/>
            <p:cNvSpPr>
              <a:spLocks/>
            </p:cNvSpPr>
            <p:nvPr/>
          </p:nvSpPr>
          <p:spPr bwMode="auto">
            <a:xfrm>
              <a:off x="3983" y="1213"/>
              <a:ext cx="229" cy="416"/>
            </a:xfrm>
            <a:custGeom>
              <a:avLst/>
              <a:gdLst>
                <a:gd name="T0" fmla="*/ 0 w 126"/>
                <a:gd name="T1" fmla="*/ 0 h 326"/>
                <a:gd name="T2" fmla="*/ 62 w 126"/>
                <a:gd name="T3" fmla="*/ 180 h 326"/>
                <a:gd name="T4" fmla="*/ 126 w 126"/>
                <a:gd name="T5" fmla="*/ 326 h 326"/>
                <a:gd name="T6" fmla="*/ 0 60000 65536"/>
                <a:gd name="T7" fmla="*/ 0 60000 65536"/>
                <a:gd name="T8" fmla="*/ 0 60000 65536"/>
                <a:gd name="T9" fmla="*/ 0 w 126"/>
                <a:gd name="T10" fmla="*/ 0 h 326"/>
                <a:gd name="T11" fmla="*/ 126 w 126"/>
                <a:gd name="T12" fmla="*/ 326 h 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" h="326">
                  <a:moveTo>
                    <a:pt x="0" y="0"/>
                  </a:moveTo>
                  <a:cubicBezTo>
                    <a:pt x="10" y="29"/>
                    <a:pt x="41" y="126"/>
                    <a:pt x="62" y="180"/>
                  </a:cubicBezTo>
                  <a:cubicBezTo>
                    <a:pt x="84" y="235"/>
                    <a:pt x="115" y="302"/>
                    <a:pt x="126" y="32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36" name="Freeform 1039"/>
            <p:cNvSpPr>
              <a:spLocks/>
            </p:cNvSpPr>
            <p:nvPr/>
          </p:nvSpPr>
          <p:spPr bwMode="auto">
            <a:xfrm>
              <a:off x="1698" y="1060"/>
              <a:ext cx="54" cy="153"/>
            </a:xfrm>
            <a:custGeom>
              <a:avLst/>
              <a:gdLst>
                <a:gd name="T0" fmla="*/ 126 w 126"/>
                <a:gd name="T1" fmla="*/ 326 h 326"/>
                <a:gd name="T2" fmla="*/ 64 w 126"/>
                <a:gd name="T3" fmla="*/ 146 h 326"/>
                <a:gd name="T4" fmla="*/ 0 w 126"/>
                <a:gd name="T5" fmla="*/ 0 h 326"/>
                <a:gd name="T6" fmla="*/ 0 60000 65536"/>
                <a:gd name="T7" fmla="*/ 0 60000 65536"/>
                <a:gd name="T8" fmla="*/ 0 60000 65536"/>
                <a:gd name="T9" fmla="*/ 0 w 126"/>
                <a:gd name="T10" fmla="*/ 0 h 326"/>
                <a:gd name="T11" fmla="*/ 126 w 126"/>
                <a:gd name="T12" fmla="*/ 326 h 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" h="326">
                  <a:moveTo>
                    <a:pt x="126" y="326"/>
                  </a:moveTo>
                  <a:cubicBezTo>
                    <a:pt x="116" y="297"/>
                    <a:pt x="85" y="200"/>
                    <a:pt x="64" y="146"/>
                  </a:cubicBezTo>
                  <a:cubicBezTo>
                    <a:pt x="42" y="91"/>
                    <a:pt x="11" y="24"/>
                    <a:pt x="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39" name="Oval 1042"/>
            <p:cNvSpPr>
              <a:spLocks noChangeArrowheads="1"/>
            </p:cNvSpPr>
            <p:nvPr/>
          </p:nvSpPr>
          <p:spPr bwMode="auto">
            <a:xfrm>
              <a:off x="2890" y="1060"/>
              <a:ext cx="78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40" name="Oval 1043"/>
            <p:cNvSpPr>
              <a:spLocks noChangeArrowheads="1"/>
            </p:cNvSpPr>
            <p:nvPr/>
          </p:nvSpPr>
          <p:spPr bwMode="auto">
            <a:xfrm>
              <a:off x="3385" y="591"/>
              <a:ext cx="77" cy="77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graphicFrame>
          <p:nvGraphicFramePr>
            <p:cNvPr id="42" name="Object 4"/>
            <p:cNvGraphicFramePr>
              <a:graphicFrameLocks noChangeAspect="1"/>
            </p:cNvGraphicFramePr>
            <p:nvPr/>
          </p:nvGraphicFramePr>
          <p:xfrm>
            <a:off x="2503" y="278"/>
            <a:ext cx="270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3981" name="Equation" r:id="rId5" imgW="241200" imgH="215640" progId="Equation.3">
                    <p:embed/>
                  </p:oleObj>
                </mc:Choice>
                <mc:Fallback>
                  <p:oleObj name="Equation" r:id="rId5" imgW="2412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3" y="278"/>
                          <a:ext cx="270" cy="2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72740521"/>
                </p:ext>
              </p:extLst>
            </p:nvPr>
          </p:nvGraphicFramePr>
          <p:xfrm>
            <a:off x="4230" y="1325"/>
            <a:ext cx="156" cy="1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3982" name="Equation" r:id="rId7" imgW="139700" imgH="165100" progId="Equation.3">
                    <p:embed/>
                  </p:oleObj>
                </mc:Choice>
                <mc:Fallback>
                  <p:oleObj name="Equation" r:id="rId7" imgW="139700" imgH="1651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30" y="1325"/>
                          <a:ext cx="156" cy="18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Line 1047"/>
            <p:cNvSpPr>
              <a:spLocks noChangeShapeType="1"/>
            </p:cNvSpPr>
            <p:nvPr/>
          </p:nvSpPr>
          <p:spPr bwMode="auto">
            <a:xfrm flipH="1">
              <a:off x="2893" y="513"/>
              <a:ext cx="522" cy="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45" name="Oval 1048"/>
            <p:cNvSpPr>
              <a:spLocks noChangeArrowheads="1"/>
            </p:cNvSpPr>
            <p:nvPr/>
          </p:nvSpPr>
          <p:spPr bwMode="auto">
            <a:xfrm>
              <a:off x="3884" y="1060"/>
              <a:ext cx="78" cy="78"/>
            </a:xfrm>
            <a:prstGeom prst="ellipse">
              <a:avLst/>
            </a:prstGeom>
            <a:gradFill rotWithShape="0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47" name="Line 1052"/>
            <p:cNvSpPr>
              <a:spLocks noChangeShapeType="1"/>
            </p:cNvSpPr>
            <p:nvPr/>
          </p:nvSpPr>
          <p:spPr bwMode="auto">
            <a:xfrm flipH="1">
              <a:off x="2744" y="1060"/>
              <a:ext cx="74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</p:grpSp>
      <p:sp>
        <p:nvSpPr>
          <p:cNvPr id="55" name="Line 1052"/>
          <p:cNvSpPr>
            <a:spLocks noChangeShapeType="1"/>
          </p:cNvSpPr>
          <p:nvPr/>
        </p:nvSpPr>
        <p:spPr bwMode="auto">
          <a:xfrm flipH="1" flipV="1">
            <a:off x="2411760" y="4797152"/>
            <a:ext cx="72007" cy="1440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57" name="TextBox 56"/>
          <p:cNvSpPr txBox="1"/>
          <p:nvPr/>
        </p:nvSpPr>
        <p:spPr>
          <a:xfrm>
            <a:off x="539552" y="5805264"/>
            <a:ext cx="1669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restoring force is</a:t>
            </a:r>
            <a:br>
              <a:rPr lang="en-US" sz="1400" dirty="0" smtClean="0"/>
            </a:br>
            <a:r>
              <a:rPr lang="en-US" sz="1400" dirty="0" smtClean="0"/>
              <a:t>non-linear </a:t>
            </a:r>
            <a:endParaRPr lang="en-US" sz="1400" dirty="0"/>
          </a:p>
        </p:txBody>
      </p:sp>
      <p:sp>
        <p:nvSpPr>
          <p:cNvPr id="58" name="Text Box 32"/>
          <p:cNvSpPr txBox="1">
            <a:spLocks noChangeArrowheads="1"/>
          </p:cNvSpPr>
          <p:nvPr/>
        </p:nvSpPr>
        <p:spPr bwMode="auto">
          <a:xfrm>
            <a:off x="4211960" y="4221088"/>
            <a:ext cx="4402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 dirty="0"/>
              <a:t>W</a:t>
            </a:r>
          </a:p>
        </p:txBody>
      </p:sp>
      <p:sp>
        <p:nvSpPr>
          <p:cNvPr id="59" name="Text Box 32"/>
          <p:cNvSpPr txBox="1">
            <a:spLocks noChangeArrowheads="1"/>
          </p:cNvSpPr>
          <p:nvPr/>
        </p:nvSpPr>
        <p:spPr bwMode="auto">
          <a:xfrm>
            <a:off x="7236296" y="4221088"/>
            <a:ext cx="4402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 dirty="0"/>
              <a:t>W</a:t>
            </a:r>
          </a:p>
        </p:txBody>
      </p:sp>
      <p:sp>
        <p:nvSpPr>
          <p:cNvPr id="60" name="Text Box 34"/>
          <p:cNvSpPr txBox="1">
            <a:spLocks noChangeArrowheads="1"/>
          </p:cNvSpPr>
          <p:nvPr/>
        </p:nvSpPr>
        <p:spPr bwMode="auto">
          <a:xfrm>
            <a:off x="5580112" y="5157192"/>
            <a:ext cx="2946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 b="1" dirty="0">
                <a:sym typeface="Symbol" charset="2"/>
              </a:rPr>
              <a:t></a:t>
            </a:r>
            <a:endParaRPr lang="fr-FR" sz="1800" b="1" dirty="0"/>
          </a:p>
        </p:txBody>
      </p:sp>
      <p:sp>
        <p:nvSpPr>
          <p:cNvPr id="61" name="Text Box 34"/>
          <p:cNvSpPr txBox="1">
            <a:spLocks noChangeArrowheads="1"/>
          </p:cNvSpPr>
          <p:nvPr/>
        </p:nvSpPr>
        <p:spPr bwMode="auto">
          <a:xfrm>
            <a:off x="8388424" y="5157192"/>
            <a:ext cx="2946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 b="1" dirty="0">
                <a:sym typeface="Symbol" charset="2"/>
              </a:rPr>
              <a:t></a:t>
            </a:r>
            <a:endParaRPr lang="fr-FR" sz="1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3091424"/>
            <a:ext cx="3352800" cy="2362200"/>
          </a:xfrm>
          <a:prstGeom prst="rect">
            <a:avLst/>
          </a:prstGeom>
        </p:spPr>
      </p:pic>
      <p:sp>
        <p:nvSpPr>
          <p:cNvPr id="819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GB" smtClean="0"/>
              <a:t>Bunch Matching into a Stationnary Bucket </a:t>
            </a:r>
            <a:endParaRPr lang="en-GB"/>
          </a:p>
        </p:txBody>
      </p:sp>
      <p:sp>
        <p:nvSpPr>
          <p:cNvPr id="81931" name="Line 1027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32" name="Text Box 1028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400"/>
          </a:p>
        </p:txBody>
      </p:sp>
      <p:sp>
        <p:nvSpPr>
          <p:cNvPr id="81933" name="Text Box 1029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1800"/>
          </a:p>
        </p:txBody>
      </p:sp>
      <p:sp>
        <p:nvSpPr>
          <p:cNvPr id="81935" name="Line 1031"/>
          <p:cNvSpPr>
            <a:spLocks noChangeShapeType="1"/>
          </p:cNvSpPr>
          <p:nvPr/>
        </p:nvSpPr>
        <p:spPr bwMode="auto">
          <a:xfrm>
            <a:off x="533400" y="4267200"/>
            <a:ext cx="403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36" name="Line 1032"/>
          <p:cNvSpPr>
            <a:spLocks noChangeShapeType="1"/>
          </p:cNvSpPr>
          <p:nvPr/>
        </p:nvSpPr>
        <p:spPr bwMode="auto">
          <a:xfrm flipV="1">
            <a:off x="2362200" y="25908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37" name="Text Box 1033"/>
          <p:cNvSpPr txBox="1">
            <a:spLocks noChangeArrowheads="1"/>
          </p:cNvSpPr>
          <p:nvPr/>
        </p:nvSpPr>
        <p:spPr bwMode="auto">
          <a:xfrm>
            <a:off x="533400" y="1066800"/>
            <a:ext cx="8153400" cy="376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solidFill>
                  <a:srgbClr val="FF3300"/>
                </a:solidFill>
              </a:rPr>
              <a:t>A particle trajectory inside the </a:t>
            </a:r>
            <a:r>
              <a:rPr lang="en-GB" sz="1800" dirty="0" err="1" smtClean="0">
                <a:solidFill>
                  <a:srgbClr val="FF3300"/>
                </a:solidFill>
              </a:rPr>
              <a:t>separatrix</a:t>
            </a:r>
            <a:r>
              <a:rPr lang="en-GB" sz="1800" dirty="0" smtClean="0">
                <a:solidFill>
                  <a:srgbClr val="FF3300"/>
                </a:solidFill>
              </a:rPr>
              <a:t> is described by the equation:</a:t>
            </a:r>
            <a:endParaRPr lang="en-GB" sz="1800" b="1" dirty="0">
              <a:solidFill>
                <a:srgbClr val="FF3300"/>
              </a:solidFill>
              <a:sym typeface="Symbol" charset="2"/>
            </a:endParaRPr>
          </a:p>
        </p:txBody>
      </p:sp>
      <p:sp>
        <p:nvSpPr>
          <p:cNvPr id="81938" name="Text Box 1041"/>
          <p:cNvSpPr txBox="1">
            <a:spLocks noChangeArrowheads="1"/>
          </p:cNvSpPr>
          <p:nvPr/>
        </p:nvSpPr>
        <p:spPr bwMode="auto">
          <a:xfrm>
            <a:off x="2362200" y="2438400"/>
            <a:ext cx="381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smtClean="0"/>
              <a:t>W</a:t>
            </a:r>
            <a:endParaRPr lang="en-GB" sz="1800"/>
          </a:p>
        </p:txBody>
      </p:sp>
      <p:sp>
        <p:nvSpPr>
          <p:cNvPr id="81939" name="Text Box 1042"/>
          <p:cNvSpPr txBox="1">
            <a:spLocks noChangeArrowheads="1"/>
          </p:cNvSpPr>
          <p:nvPr/>
        </p:nvSpPr>
        <p:spPr bwMode="auto">
          <a:xfrm>
            <a:off x="4572000" y="4114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 smtClean="0">
                <a:sym typeface="Symbol" charset="2"/>
              </a:rPr>
              <a:t></a:t>
            </a:r>
            <a:endParaRPr lang="en-GB" sz="1800" b="1"/>
          </a:p>
        </p:txBody>
      </p:sp>
      <p:sp>
        <p:nvSpPr>
          <p:cNvPr id="81940" name="Text Box 1043"/>
          <p:cNvSpPr txBox="1">
            <a:spLocks noChangeArrowheads="1"/>
          </p:cNvSpPr>
          <p:nvPr/>
        </p:nvSpPr>
        <p:spPr bwMode="auto">
          <a:xfrm>
            <a:off x="533400" y="4191000"/>
            <a:ext cx="304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smtClean="0"/>
              <a:t>0</a:t>
            </a:r>
            <a:endParaRPr lang="en-GB" sz="1800"/>
          </a:p>
        </p:txBody>
      </p:sp>
      <p:sp>
        <p:nvSpPr>
          <p:cNvPr id="81941" name="Text Box 1044"/>
          <p:cNvSpPr txBox="1">
            <a:spLocks noChangeArrowheads="1"/>
          </p:cNvSpPr>
          <p:nvPr/>
        </p:nvSpPr>
        <p:spPr bwMode="auto">
          <a:xfrm>
            <a:off x="2209800" y="41910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smtClean="0">
                <a:sym typeface="Symbol" charset="2"/>
              </a:rPr>
              <a:t></a:t>
            </a:r>
            <a:r>
              <a:rPr lang="en-GB" sz="1800" b="1" smtClean="0">
                <a:sym typeface="Symbol" charset="2"/>
              </a:rPr>
              <a:t></a:t>
            </a:r>
            <a:endParaRPr lang="en-GB" sz="1800"/>
          </a:p>
        </p:txBody>
      </p:sp>
      <p:sp>
        <p:nvSpPr>
          <p:cNvPr id="81942" name="Text Box 1045"/>
          <p:cNvSpPr txBox="1">
            <a:spLocks noChangeArrowheads="1"/>
          </p:cNvSpPr>
          <p:nvPr/>
        </p:nvSpPr>
        <p:spPr bwMode="auto">
          <a:xfrm>
            <a:off x="3886200" y="41910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smtClean="0"/>
              <a:t>2</a:t>
            </a:r>
            <a:r>
              <a:rPr lang="en-GB" sz="1800" b="1" smtClean="0">
                <a:sym typeface="Symbol" charset="2"/>
              </a:rPr>
              <a:t></a:t>
            </a:r>
            <a:endParaRPr lang="en-GB" sz="1800"/>
          </a:p>
        </p:txBody>
      </p:sp>
      <p:sp>
        <p:nvSpPr>
          <p:cNvPr id="81943" name="Line 1046"/>
          <p:cNvSpPr>
            <a:spLocks noChangeShapeType="1"/>
          </p:cNvSpPr>
          <p:nvPr/>
        </p:nvSpPr>
        <p:spPr bwMode="auto">
          <a:xfrm>
            <a:off x="2362200" y="38100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44" name="Text Box 1047"/>
          <p:cNvSpPr txBox="1">
            <a:spLocks noChangeArrowheads="1"/>
          </p:cNvSpPr>
          <p:nvPr/>
        </p:nvSpPr>
        <p:spPr bwMode="auto">
          <a:xfrm>
            <a:off x="3429000" y="29718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smtClean="0"/>
              <a:t>W</a:t>
            </a:r>
            <a:r>
              <a:rPr lang="en-GB" sz="1800" baseline="-25000" smtClean="0"/>
              <a:t>bk</a:t>
            </a:r>
            <a:endParaRPr lang="en-GB" sz="1800"/>
          </a:p>
        </p:txBody>
      </p:sp>
      <p:sp>
        <p:nvSpPr>
          <p:cNvPr id="81945" name="Oval 1048"/>
          <p:cNvSpPr>
            <a:spLocks noChangeArrowheads="1"/>
          </p:cNvSpPr>
          <p:nvPr/>
        </p:nvSpPr>
        <p:spPr bwMode="auto">
          <a:xfrm>
            <a:off x="1709180" y="3810000"/>
            <a:ext cx="1295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66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46" name="Line 1049"/>
          <p:cNvSpPr>
            <a:spLocks noChangeShapeType="1"/>
          </p:cNvSpPr>
          <p:nvPr/>
        </p:nvSpPr>
        <p:spPr bwMode="auto">
          <a:xfrm>
            <a:off x="1676400" y="42672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47" name="Line 1050"/>
          <p:cNvSpPr>
            <a:spLocks noChangeShapeType="1"/>
          </p:cNvSpPr>
          <p:nvPr/>
        </p:nvSpPr>
        <p:spPr bwMode="auto">
          <a:xfrm flipV="1">
            <a:off x="2362200" y="38100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48" name="Line 1051"/>
          <p:cNvSpPr>
            <a:spLocks noChangeShapeType="1"/>
          </p:cNvSpPr>
          <p:nvPr/>
        </p:nvSpPr>
        <p:spPr bwMode="auto">
          <a:xfrm>
            <a:off x="2362200" y="32004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49" name="Text Box 1052"/>
          <p:cNvSpPr txBox="1">
            <a:spLocks noChangeArrowheads="1"/>
          </p:cNvSpPr>
          <p:nvPr/>
        </p:nvSpPr>
        <p:spPr bwMode="auto">
          <a:xfrm>
            <a:off x="3276600" y="3657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smtClean="0"/>
              <a:t>W</a:t>
            </a:r>
            <a:r>
              <a:rPr lang="en-GB" sz="1800" baseline="-25000" smtClean="0"/>
              <a:t>b</a:t>
            </a:r>
            <a:endParaRPr lang="en-GB" sz="1800"/>
          </a:p>
        </p:txBody>
      </p:sp>
      <p:sp>
        <p:nvSpPr>
          <p:cNvPr id="81950" name="Text Box 1054"/>
          <p:cNvSpPr txBox="1">
            <a:spLocks noChangeArrowheads="1"/>
          </p:cNvSpPr>
          <p:nvPr/>
        </p:nvSpPr>
        <p:spPr bwMode="auto">
          <a:xfrm>
            <a:off x="2362200" y="4114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smtClean="0">
                <a:sym typeface="Symbol" charset="2"/>
              </a:rPr>
              <a:t></a:t>
            </a:r>
            <a:endParaRPr lang="en-GB"/>
          </a:p>
        </p:txBody>
      </p:sp>
      <p:sp>
        <p:nvSpPr>
          <p:cNvPr id="81951" name="Line 1055"/>
          <p:cNvSpPr>
            <a:spLocks noChangeShapeType="1"/>
          </p:cNvSpPr>
          <p:nvPr/>
        </p:nvSpPr>
        <p:spPr bwMode="auto">
          <a:xfrm>
            <a:off x="1708965" y="42672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52" name="Line 1056"/>
          <p:cNvSpPr>
            <a:spLocks noChangeShapeType="1"/>
          </p:cNvSpPr>
          <p:nvPr/>
        </p:nvSpPr>
        <p:spPr bwMode="auto">
          <a:xfrm>
            <a:off x="3004365" y="42672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53" name="Text Box 1057"/>
          <p:cNvSpPr txBox="1">
            <a:spLocks noChangeArrowheads="1"/>
          </p:cNvSpPr>
          <p:nvPr/>
        </p:nvSpPr>
        <p:spPr bwMode="auto">
          <a:xfrm>
            <a:off x="1524000" y="5638800"/>
            <a:ext cx="625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b="1" smtClean="0">
                <a:sym typeface="Symbol" charset="2"/>
              </a:rPr>
              <a:t></a:t>
            </a:r>
            <a:r>
              <a:rPr lang="en-GB" sz="1800" b="1" baseline="-25000" smtClean="0">
                <a:sym typeface="Symbol" charset="2"/>
              </a:rPr>
              <a:t>m</a:t>
            </a:r>
            <a:endParaRPr lang="en-GB" sz="1800" b="1"/>
          </a:p>
        </p:txBody>
      </p:sp>
      <p:sp>
        <p:nvSpPr>
          <p:cNvPr id="81954" name="Text Box 1058"/>
          <p:cNvSpPr txBox="1">
            <a:spLocks noChangeArrowheads="1"/>
          </p:cNvSpPr>
          <p:nvPr/>
        </p:nvSpPr>
        <p:spPr bwMode="auto">
          <a:xfrm>
            <a:off x="2743200" y="56388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b="1" smtClean="0">
                <a:sym typeface="Symbol" charset="2"/>
              </a:rPr>
              <a:t>2-</a:t>
            </a:r>
            <a:r>
              <a:rPr lang="en-GB" sz="1800" b="1" baseline="-25000" smtClean="0">
                <a:sym typeface="Symbol" charset="2"/>
              </a:rPr>
              <a:t>m</a:t>
            </a:r>
            <a:endParaRPr lang="en-GB" sz="1800" b="1"/>
          </a:p>
        </p:txBody>
      </p:sp>
      <p:graphicFrame>
        <p:nvGraphicFramePr>
          <p:cNvPr id="81922" name="Object 2"/>
          <p:cNvGraphicFramePr>
            <a:graphicFrameLocks noChangeAspect="1"/>
          </p:cNvGraphicFramePr>
          <p:nvPr/>
        </p:nvGraphicFramePr>
        <p:xfrm>
          <a:off x="685800" y="1524000"/>
          <a:ext cx="3529013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396" name="Equation" r:id="rId5" imgW="1663560" imgH="444240" progId="Equation.3">
                  <p:embed/>
                </p:oleObj>
              </mc:Choice>
              <mc:Fallback>
                <p:oleObj name="Equation" r:id="rId5" imgW="16635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524000"/>
                        <a:ext cx="3529013" cy="94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55" name="Line 1060"/>
          <p:cNvSpPr>
            <a:spLocks noChangeShapeType="1"/>
          </p:cNvSpPr>
          <p:nvPr/>
        </p:nvSpPr>
        <p:spPr bwMode="auto">
          <a:xfrm>
            <a:off x="4495800" y="2057400"/>
            <a:ext cx="1066800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956" name="Text Box 1061"/>
          <p:cNvSpPr txBox="1">
            <a:spLocks noChangeArrowheads="1"/>
          </p:cNvSpPr>
          <p:nvPr/>
        </p:nvSpPr>
        <p:spPr bwMode="auto">
          <a:xfrm>
            <a:off x="4648200" y="16764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 smtClean="0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GB" sz="1800" b="1" baseline="-25000" smtClean="0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GB" sz="1800" smtClean="0">
                <a:solidFill>
                  <a:srgbClr val="006600"/>
                </a:solidFill>
                <a:sym typeface="Symbol" charset="2"/>
              </a:rPr>
              <a:t>=</a:t>
            </a:r>
            <a:r>
              <a:rPr lang="en-GB" sz="1800" b="1" smtClean="0">
                <a:solidFill>
                  <a:srgbClr val="006600"/>
                </a:solidFill>
                <a:sym typeface="Symbol" charset="2"/>
              </a:rPr>
              <a:t></a:t>
            </a:r>
            <a:endParaRPr lang="en-GB" sz="1800" b="1">
              <a:solidFill>
                <a:srgbClr val="006600"/>
              </a:solidFill>
            </a:endParaRPr>
          </a:p>
        </p:txBody>
      </p:sp>
      <p:graphicFrame>
        <p:nvGraphicFramePr>
          <p:cNvPr id="81923" name="Object 3"/>
          <p:cNvGraphicFramePr>
            <a:graphicFrameLocks noChangeAspect="1"/>
          </p:cNvGraphicFramePr>
          <p:nvPr/>
        </p:nvGraphicFramePr>
        <p:xfrm>
          <a:off x="6096000" y="1524000"/>
          <a:ext cx="1981200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397" name="Equation" r:id="rId7" imgW="977760" imgH="393480" progId="Equation.3">
                  <p:embed/>
                </p:oleObj>
              </mc:Choice>
              <mc:Fallback>
                <p:oleObj name="Equation" r:id="rId7" imgW="977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1524000"/>
                        <a:ext cx="1981200" cy="798513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5" name="Object 5"/>
          <p:cNvGraphicFramePr>
            <a:graphicFrameLocks noChangeAspect="1"/>
          </p:cNvGraphicFramePr>
          <p:nvPr/>
        </p:nvGraphicFramePr>
        <p:xfrm>
          <a:off x="5410200" y="3352800"/>
          <a:ext cx="2933700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398" name="Equation" r:id="rId9" imgW="1447560" imgH="393480" progId="Equation.3">
                  <p:embed/>
                </p:oleObj>
              </mc:Choice>
              <mc:Fallback>
                <p:oleObj name="Equation" r:id="rId9" imgW="1447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3352800"/>
                        <a:ext cx="2933700" cy="798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6" name="Object 6"/>
          <p:cNvGraphicFramePr>
            <a:graphicFrameLocks noChangeAspect="1"/>
          </p:cNvGraphicFramePr>
          <p:nvPr/>
        </p:nvGraphicFramePr>
        <p:xfrm>
          <a:off x="5181600" y="4343400"/>
          <a:ext cx="312420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399" name="Equation" r:id="rId11" imgW="1536480" imgH="266400" progId="Equation.3">
                  <p:embed/>
                </p:oleObj>
              </mc:Choice>
              <mc:Fallback>
                <p:oleObj name="Equation" r:id="rId11" imgW="153648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4343400"/>
                        <a:ext cx="3124200" cy="54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7" name="Object 7"/>
          <p:cNvGraphicFramePr>
            <a:graphicFrameLocks noChangeAspect="1"/>
          </p:cNvGraphicFramePr>
          <p:nvPr/>
        </p:nvGraphicFramePr>
        <p:xfrm>
          <a:off x="4840288" y="5056188"/>
          <a:ext cx="3424237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400" name="Equation" r:id="rId13" imgW="1752600" imgH="444500" progId="Equation.DSMT4">
                  <p:embed/>
                </p:oleObj>
              </mc:Choice>
              <mc:Fallback>
                <p:oleObj name="Equation" r:id="rId13" imgW="1752600" imgH="444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0288" y="5056188"/>
                        <a:ext cx="3424237" cy="86995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57" name="Text Box 1067"/>
          <p:cNvSpPr txBox="1">
            <a:spLocks noChangeArrowheads="1"/>
          </p:cNvSpPr>
          <p:nvPr/>
        </p:nvSpPr>
        <p:spPr bwMode="auto">
          <a:xfrm>
            <a:off x="4191000" y="2438400"/>
            <a:ext cx="4114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solidFill>
                  <a:srgbClr val="006600"/>
                </a:solidFill>
              </a:rPr>
              <a:t>The points where the trajectory crosses the axis are symmetric with respect to </a:t>
            </a:r>
            <a:r>
              <a:rPr lang="en-GB" sz="1800" b="1" dirty="0" err="1" smtClean="0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GB" sz="1800" b="1" baseline="-25000" dirty="0" err="1" smtClean="0">
                <a:solidFill>
                  <a:srgbClr val="006600"/>
                </a:solidFill>
                <a:sym typeface="Symbol" charset="2"/>
              </a:rPr>
              <a:t>s</a:t>
            </a:r>
            <a:r>
              <a:rPr lang="en-GB" sz="1800" dirty="0" smtClean="0">
                <a:solidFill>
                  <a:srgbClr val="006600"/>
                </a:solidFill>
                <a:sym typeface="Symbol" charset="2"/>
              </a:rPr>
              <a:t>=</a:t>
            </a:r>
            <a:r>
              <a:rPr lang="en-GB" sz="1800" b="1" dirty="0" err="1" smtClean="0">
                <a:solidFill>
                  <a:srgbClr val="006600"/>
                </a:solidFill>
                <a:sym typeface="Symbol" charset="2"/>
              </a:rPr>
              <a:t></a:t>
            </a:r>
            <a:endParaRPr lang="en-GB" sz="1800" b="1" dirty="0">
              <a:solidFill>
                <a:srgbClr val="006600"/>
              </a:solidFill>
              <a:sym typeface="Symbol" charset="2"/>
            </a:endParaRPr>
          </a:p>
        </p:txBody>
      </p:sp>
      <p:graphicFrame>
        <p:nvGraphicFramePr>
          <p:cNvPr id="36" name="Object 35"/>
          <p:cNvGraphicFramePr>
            <a:graphicFrameLocks noChangeAspect="1"/>
          </p:cNvGraphicFramePr>
          <p:nvPr/>
        </p:nvGraphicFramePr>
        <p:xfrm>
          <a:off x="6934200" y="6019800"/>
          <a:ext cx="12700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401" name="Equation" r:id="rId15" imgW="1270000" imgH="393700" progId="Equation.DSMT4">
                  <p:embed/>
                </p:oleObj>
              </mc:Choice>
              <mc:Fallback>
                <p:oleObj name="Equation" r:id="rId15" imgW="12700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6019800"/>
                        <a:ext cx="12700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/>
        </p:nvGraphicFramePr>
        <p:xfrm>
          <a:off x="2590800" y="3886200"/>
          <a:ext cx="152400" cy="289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402" name="Equation" r:id="rId17" imgW="127000" imgH="241300" progId="Equation.DSMT4">
                  <p:embed/>
                </p:oleObj>
              </mc:Choice>
              <mc:Fallback>
                <p:oleObj name="Equation" r:id="rId17" imgW="1270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886200"/>
                        <a:ext cx="152400" cy="2895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Straight Arrow Connector 38"/>
          <p:cNvCxnSpPr/>
          <p:nvPr/>
        </p:nvCxnSpPr>
        <p:spPr bwMode="auto">
          <a:xfrm rot="16200000" flipV="1">
            <a:off x="2667000" y="3886994"/>
            <a:ext cx="1588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med" len="lg"/>
            <a:tailEnd type="stealth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27743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Bunch Matching into a Stationnary Bucket (2)</a:t>
            </a:r>
            <a:endParaRPr lang="fr-FR"/>
          </a:p>
        </p:txBody>
      </p:sp>
      <p:sp>
        <p:nvSpPr>
          <p:cNvPr id="83976" name="Line 3"/>
          <p:cNvSpPr>
            <a:spLocks noChangeShapeType="1"/>
          </p:cNvSpPr>
          <p:nvPr/>
        </p:nvSpPr>
        <p:spPr bwMode="auto">
          <a:xfrm>
            <a:off x="18288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7" name="Text Box 4"/>
          <p:cNvSpPr txBox="1">
            <a:spLocks noChangeArrowheads="1"/>
          </p:cNvSpPr>
          <p:nvPr/>
        </p:nvSpPr>
        <p:spPr bwMode="auto">
          <a:xfrm>
            <a:off x="381000" y="990600"/>
            <a:ext cx="822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>
                <a:solidFill>
                  <a:srgbClr val="FF3300"/>
                </a:solidFill>
              </a:rPr>
              <a:t>Setting </a:t>
            </a:r>
            <a:r>
              <a:rPr lang="fr-FR" sz="1800" b="1">
                <a:solidFill>
                  <a:srgbClr val="FF3300"/>
                </a:solidFill>
                <a:sym typeface="Symbol" charset="2"/>
              </a:rPr>
              <a:t>   </a:t>
            </a:r>
            <a:r>
              <a:rPr lang="fr-FR" sz="1800">
                <a:solidFill>
                  <a:srgbClr val="FF3300"/>
                </a:solidFill>
                <a:sym typeface="Symbol" charset="2"/>
              </a:rPr>
              <a:t>in the previous formula</a:t>
            </a:r>
            <a:r>
              <a:rPr lang="fr-FR" sz="1800" b="1">
                <a:solidFill>
                  <a:srgbClr val="FF3300"/>
                </a:solidFill>
                <a:sym typeface="Symbol" charset="2"/>
              </a:rPr>
              <a:t> </a:t>
            </a:r>
            <a:r>
              <a:rPr lang="fr-FR" sz="1800">
                <a:solidFill>
                  <a:srgbClr val="FF3300"/>
                </a:solidFill>
                <a:sym typeface="Symbol" charset="2"/>
              </a:rPr>
              <a:t>allows to calculate the bunch height:</a:t>
            </a:r>
            <a:endParaRPr lang="fr-FR" sz="1800">
              <a:solidFill>
                <a:srgbClr val="FF3300"/>
              </a:solidFill>
            </a:endParaRPr>
          </a:p>
        </p:txBody>
      </p:sp>
      <p:sp>
        <p:nvSpPr>
          <p:cNvPr id="83978" name="Text Box 5"/>
          <p:cNvSpPr txBox="1">
            <a:spLocks noChangeArrowheads="1"/>
          </p:cNvSpPr>
          <p:nvPr/>
        </p:nvSpPr>
        <p:spPr bwMode="auto">
          <a:xfrm>
            <a:off x="609600" y="16684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graphicFrame>
        <p:nvGraphicFramePr>
          <p:cNvPr id="83970" name="Object 2"/>
          <p:cNvGraphicFramePr>
            <a:graphicFrameLocks noChangeAspect="1"/>
          </p:cNvGraphicFramePr>
          <p:nvPr/>
        </p:nvGraphicFramePr>
        <p:xfrm>
          <a:off x="5943600" y="1447800"/>
          <a:ext cx="2057400" cy="795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20" name="Equation" r:id="rId4" imgW="952200" imgH="368280" progId="Equation.3">
                  <p:embed/>
                </p:oleObj>
              </mc:Choice>
              <mc:Fallback>
                <p:oleObj name="Equation" r:id="rId4" imgW="952200" imgH="368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1447800"/>
                        <a:ext cx="2057400" cy="795704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869950" y="1447800"/>
          <a:ext cx="3321050" cy="855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21" name="Equation" r:id="rId6" imgW="1676400" imgH="431800" progId="Equation.DSMT4">
                  <p:embed/>
                </p:oleObj>
              </mc:Choice>
              <mc:Fallback>
                <p:oleObj name="Equation" r:id="rId6" imgW="16764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9950" y="1447800"/>
                        <a:ext cx="3321050" cy="855789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979" name="Text Box 26"/>
          <p:cNvSpPr txBox="1">
            <a:spLocks noChangeArrowheads="1"/>
          </p:cNvSpPr>
          <p:nvPr/>
        </p:nvSpPr>
        <p:spPr bwMode="auto">
          <a:xfrm>
            <a:off x="4800600" y="1690687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800" dirty="0">
                <a:solidFill>
                  <a:srgbClr val="FF3300"/>
                </a:solidFill>
              </a:rPr>
              <a:t>or:</a:t>
            </a:r>
          </a:p>
        </p:txBody>
      </p:sp>
      <p:sp>
        <p:nvSpPr>
          <p:cNvPr id="83980" name="Line 27"/>
          <p:cNvSpPr>
            <a:spLocks noChangeShapeType="1"/>
          </p:cNvSpPr>
          <p:nvPr/>
        </p:nvSpPr>
        <p:spPr bwMode="auto">
          <a:xfrm>
            <a:off x="1219200" y="2878188"/>
            <a:ext cx="1143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83972" name="Object 4"/>
          <p:cNvGraphicFramePr>
            <a:graphicFrameLocks noChangeAspect="1"/>
          </p:cNvGraphicFramePr>
          <p:nvPr/>
        </p:nvGraphicFramePr>
        <p:xfrm>
          <a:off x="2784475" y="2460625"/>
          <a:ext cx="4643438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22" name="Equation" r:id="rId8" imgW="2514600" imgH="469900" progId="Equation.DSMT4">
                  <p:embed/>
                </p:oleObj>
              </mc:Choice>
              <mc:Fallback>
                <p:oleObj name="Equation" r:id="rId8" imgW="2514600" imgH="469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4475" y="2460625"/>
                        <a:ext cx="4643438" cy="868363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981" name="Text Box 29"/>
          <p:cNvSpPr txBox="1">
            <a:spLocks noChangeArrowheads="1"/>
          </p:cNvSpPr>
          <p:nvPr/>
        </p:nvSpPr>
        <p:spPr bwMode="auto">
          <a:xfrm>
            <a:off x="457200" y="3429000"/>
            <a:ext cx="8229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solidFill>
                  <a:srgbClr val="006600"/>
                </a:solidFill>
              </a:rPr>
              <a:t>This formula shows that for a given bunch energy spread the proper matching of a </a:t>
            </a:r>
            <a:r>
              <a:rPr lang="en-GB" sz="1800" dirty="0" smtClean="0">
                <a:solidFill>
                  <a:srgbClr val="FF0000"/>
                </a:solidFill>
              </a:rPr>
              <a:t>shorter bunch </a:t>
            </a:r>
            <a:r>
              <a:rPr lang="en-GB" sz="1800" dirty="0" smtClean="0">
                <a:solidFill>
                  <a:srgbClr val="006600"/>
                </a:solidFill>
              </a:rPr>
              <a:t>(</a:t>
            </a:r>
            <a:r>
              <a:rPr lang="en-GB" sz="1800" b="1" dirty="0" err="1" smtClean="0">
                <a:solidFill>
                  <a:srgbClr val="006600"/>
                </a:solidFill>
                <a:sym typeface="Symbol" charset="2"/>
              </a:rPr>
              <a:t></a:t>
            </a:r>
            <a:r>
              <a:rPr lang="en-GB" sz="1800" b="1" baseline="-25000" dirty="0" err="1" smtClean="0">
                <a:solidFill>
                  <a:srgbClr val="006600"/>
                </a:solidFill>
                <a:sym typeface="Symbol" charset="2"/>
              </a:rPr>
              <a:t>m</a:t>
            </a:r>
            <a:r>
              <a:rPr lang="en-GB" sz="1800" dirty="0" smtClean="0">
                <a:solidFill>
                  <a:srgbClr val="006600"/>
                </a:solidFill>
                <a:sym typeface="Symbol" charset="2"/>
              </a:rPr>
              <a:t> close to </a:t>
            </a:r>
            <a:r>
              <a:rPr lang="en-GB" sz="1800" b="1" dirty="0" err="1" smtClean="0">
                <a:solidFill>
                  <a:srgbClr val="006600"/>
                </a:solidFill>
                <a:sym typeface="Symbol" charset="2"/>
              </a:rPr>
              <a:t></a:t>
            </a:r>
            <a:r>
              <a:rPr lang="en-GB" sz="1800" b="1" dirty="0" smtClean="0">
                <a:solidFill>
                  <a:srgbClr val="006600"/>
                </a:solidFill>
                <a:sym typeface="Symbol" charset="2"/>
              </a:rPr>
              <a:t>,   </a:t>
            </a:r>
            <a:r>
              <a:rPr lang="en-GB" sz="1800" dirty="0" smtClean="0">
                <a:solidFill>
                  <a:srgbClr val="006600"/>
                </a:solidFill>
                <a:sym typeface="Symbol" charset="2"/>
              </a:rPr>
              <a:t>small)</a:t>
            </a:r>
            <a:r>
              <a:rPr lang="en-GB" sz="1800" dirty="0" smtClean="0">
                <a:solidFill>
                  <a:srgbClr val="006600"/>
                </a:solidFill>
              </a:rPr>
              <a:t/>
            </a:r>
            <a:br>
              <a:rPr lang="en-GB" sz="1800" dirty="0" smtClean="0">
                <a:solidFill>
                  <a:srgbClr val="006600"/>
                </a:solidFill>
              </a:rPr>
            </a:br>
            <a:r>
              <a:rPr lang="en-GB" sz="1800" dirty="0" smtClean="0">
                <a:solidFill>
                  <a:srgbClr val="006600"/>
                </a:solidFill>
              </a:rPr>
              <a:t>will </a:t>
            </a:r>
            <a:r>
              <a:rPr lang="en-GB" sz="1800" dirty="0" smtClean="0">
                <a:solidFill>
                  <a:srgbClr val="FF0000"/>
                </a:solidFill>
              </a:rPr>
              <a:t>require</a:t>
            </a:r>
            <a:r>
              <a:rPr lang="en-GB" sz="1800" dirty="0" smtClean="0">
                <a:solidFill>
                  <a:srgbClr val="006600"/>
                </a:solidFill>
              </a:rPr>
              <a:t> a bigger RF acceptance, hence a </a:t>
            </a:r>
            <a:r>
              <a:rPr lang="en-GB" sz="1800" dirty="0" smtClean="0">
                <a:solidFill>
                  <a:srgbClr val="FF0000"/>
                </a:solidFill>
              </a:rPr>
              <a:t>higher voltag</a:t>
            </a:r>
            <a:r>
              <a:rPr lang="en-GB" sz="1800" dirty="0">
                <a:solidFill>
                  <a:srgbClr val="FF0000"/>
                </a:solidFill>
              </a:rPr>
              <a:t>e</a:t>
            </a:r>
            <a:endParaRPr lang="en-GB" sz="1800" dirty="0" smtClean="0">
              <a:solidFill>
                <a:srgbClr val="FF0000"/>
              </a:solidFill>
              <a:sym typeface="Symbol" charset="2"/>
            </a:endParaRPr>
          </a:p>
        </p:txBody>
      </p:sp>
      <p:graphicFrame>
        <p:nvGraphicFramePr>
          <p:cNvPr id="2" name="Object 7"/>
          <p:cNvGraphicFramePr>
            <a:graphicFrameLocks noChangeAspect="1"/>
          </p:cNvGraphicFramePr>
          <p:nvPr/>
        </p:nvGraphicFramePr>
        <p:xfrm>
          <a:off x="5225020" y="3742730"/>
          <a:ext cx="160421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23" name="Equation" r:id="rId10" imgW="127000" imgH="241300" progId="Equation.DSMT4">
                  <p:embed/>
                </p:oleObj>
              </mc:Choice>
              <mc:Fallback>
                <p:oleObj name="Equation" r:id="rId10" imgW="1270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5020" y="3742730"/>
                        <a:ext cx="160421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630239" y="5029200"/>
          <a:ext cx="2417762" cy="764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24" name="Equation" r:id="rId12" imgW="1244600" imgH="393700" progId="Equation.DSMT4">
                  <p:embed/>
                </p:oleObj>
              </mc:Choice>
              <mc:Fallback>
                <p:oleObj name="Equation" r:id="rId12" imgW="12446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239" y="5029200"/>
                        <a:ext cx="2417762" cy="7647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3"/>
          <p:cNvGraphicFramePr>
            <a:graphicFrameLocks noChangeAspect="1"/>
          </p:cNvGraphicFramePr>
          <p:nvPr/>
        </p:nvGraphicFramePr>
        <p:xfrm>
          <a:off x="4343399" y="4953000"/>
          <a:ext cx="2209801" cy="888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25" name="Equation" r:id="rId14" imgW="1295400" imgH="520700" progId="Equation.DSMT4">
                  <p:embed/>
                </p:oleObj>
              </mc:Choice>
              <mc:Fallback>
                <p:oleObj name="Equation" r:id="rId14" imgW="1295400" imgH="520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399" y="4953000"/>
                        <a:ext cx="2209801" cy="8889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4"/>
          <p:cNvGraphicFramePr>
            <a:graphicFrameLocks noChangeAspect="1"/>
          </p:cNvGraphicFramePr>
          <p:nvPr/>
        </p:nvGraphicFramePr>
        <p:xfrm>
          <a:off x="6781799" y="5638800"/>
          <a:ext cx="1752601" cy="811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26" name="Equation" r:id="rId16" imgW="850900" imgH="393700" progId="Equation.DSMT4">
                  <p:embed/>
                </p:oleObj>
              </mc:Choice>
              <mc:Fallback>
                <p:oleObj name="Equation" r:id="rId16" imgW="8509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799" y="5638800"/>
                        <a:ext cx="1752601" cy="811978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43"/>
          <p:cNvSpPr txBox="1">
            <a:spLocks noChangeArrowheads="1"/>
          </p:cNvSpPr>
          <p:nvPr/>
        </p:nvSpPr>
        <p:spPr bwMode="auto">
          <a:xfrm>
            <a:off x="457200" y="4648200"/>
            <a:ext cx="815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smtClean="0">
                <a:solidFill>
                  <a:srgbClr val="006600"/>
                </a:solidFill>
              </a:rPr>
              <a:t>For small oscillation amplitudes the equation of the ellipse reduces to:</a:t>
            </a:r>
            <a:endParaRPr lang="en-GB" sz="1800">
              <a:solidFill>
                <a:srgbClr val="006600"/>
              </a:solidFill>
            </a:endParaRPr>
          </a:p>
        </p:txBody>
      </p:sp>
      <p:sp>
        <p:nvSpPr>
          <p:cNvPr id="17" name="Line 44"/>
          <p:cNvSpPr>
            <a:spLocks noChangeShapeType="1"/>
          </p:cNvSpPr>
          <p:nvPr/>
        </p:nvSpPr>
        <p:spPr bwMode="auto">
          <a:xfrm>
            <a:off x="3429000" y="54102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Text Box 45"/>
          <p:cNvSpPr txBox="1">
            <a:spLocks noChangeArrowheads="1"/>
          </p:cNvSpPr>
          <p:nvPr/>
        </p:nvSpPr>
        <p:spPr bwMode="auto">
          <a:xfrm>
            <a:off x="457200" y="5867400"/>
            <a:ext cx="510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smtClean="0">
                <a:solidFill>
                  <a:srgbClr val="006600"/>
                </a:solidFill>
              </a:rPr>
              <a:t>Ellipse area is called longitudinal emittance</a:t>
            </a:r>
            <a:endParaRPr lang="en-GB" sz="180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80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hase-space-mismatch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88024" y="1772816"/>
            <a:ext cx="4043164" cy="4265316"/>
          </a:xfrm>
          <a:prstGeom prst="rect">
            <a:avLst/>
          </a:prstGeom>
        </p:spPr>
      </p:pic>
      <p:pic>
        <p:nvPicPr>
          <p:cNvPr id="2" name="phase-space_match.gif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23528" y="1772816"/>
            <a:ext cx="4494063" cy="4464496"/>
          </a:xfrm>
          <a:prstGeom prst="rect">
            <a:avLst/>
          </a:prstGeom>
        </p:spPr>
      </p:pic>
      <p:sp>
        <p:nvSpPr>
          <p:cNvPr id="8602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Effect of a </a:t>
            </a:r>
            <a:r>
              <a:rPr lang="en-US" dirty="0" smtClean="0"/>
              <a:t>Mismatch (2)</a:t>
            </a:r>
            <a:endParaRPr lang="fr-FR" dirty="0"/>
          </a:p>
        </p:txBody>
      </p:sp>
      <p:sp>
        <p:nvSpPr>
          <p:cNvPr id="86024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025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86026" name="Text Box 5"/>
          <p:cNvSpPr txBox="1">
            <a:spLocks noChangeArrowheads="1"/>
          </p:cNvSpPr>
          <p:nvPr/>
        </p:nvSpPr>
        <p:spPr bwMode="auto">
          <a:xfrm>
            <a:off x="467544" y="908720"/>
            <a:ext cx="83820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/>
              <a:t>Evolution of an injected beam for the first 100 turns.</a:t>
            </a:r>
          </a:p>
          <a:p>
            <a:pPr>
              <a:spcBef>
                <a:spcPct val="50000"/>
              </a:spcBef>
            </a:pPr>
            <a:r>
              <a:rPr lang="en-GB" sz="1800" dirty="0" smtClean="0"/>
              <a:t>For a matched transfer, the emittance does not grow (left).</a:t>
            </a:r>
            <a:endParaRPr lang="en-GB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1619672" y="6093296"/>
            <a:ext cx="15752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matched beam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5133981" y="6093296"/>
            <a:ext cx="3326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mismatched beam – bunch length</a:t>
            </a:r>
            <a:endParaRPr lang="en-US" sz="1600" dirty="0"/>
          </a:p>
        </p:txBody>
      </p:sp>
      <p:sp>
        <p:nvSpPr>
          <p:cNvPr id="55" name="Line 1052"/>
          <p:cNvSpPr>
            <a:spLocks noChangeShapeType="1"/>
          </p:cNvSpPr>
          <p:nvPr/>
        </p:nvSpPr>
        <p:spPr bwMode="auto">
          <a:xfrm flipH="1" flipV="1">
            <a:off x="2411760" y="4797152"/>
            <a:ext cx="72007" cy="1440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1571231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hase-space_match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23528" y="1772816"/>
            <a:ext cx="4494063" cy="4464496"/>
          </a:xfrm>
          <a:prstGeom prst="rect">
            <a:avLst/>
          </a:prstGeom>
        </p:spPr>
      </p:pic>
      <p:pic>
        <p:nvPicPr>
          <p:cNvPr id="4" name="phase-space-phaseerror.gif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88024" y="1772816"/>
            <a:ext cx="4027198" cy="4248472"/>
          </a:xfrm>
          <a:prstGeom prst="rect">
            <a:avLst/>
          </a:prstGeom>
        </p:spPr>
      </p:pic>
      <p:sp>
        <p:nvSpPr>
          <p:cNvPr id="8602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Effect of a </a:t>
            </a:r>
            <a:r>
              <a:rPr lang="en-US" dirty="0" smtClean="0"/>
              <a:t>Mismatch (3)</a:t>
            </a:r>
            <a:endParaRPr lang="fr-FR" dirty="0"/>
          </a:p>
        </p:txBody>
      </p:sp>
      <p:sp>
        <p:nvSpPr>
          <p:cNvPr id="86024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025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86026" name="Text Box 5"/>
          <p:cNvSpPr txBox="1">
            <a:spLocks noChangeArrowheads="1"/>
          </p:cNvSpPr>
          <p:nvPr/>
        </p:nvSpPr>
        <p:spPr bwMode="auto">
          <a:xfrm>
            <a:off x="467544" y="908720"/>
            <a:ext cx="83820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/>
              <a:t>Evolution of an injected beam for the first 100 turns.</a:t>
            </a:r>
          </a:p>
          <a:p>
            <a:pPr>
              <a:spcBef>
                <a:spcPct val="50000"/>
              </a:spcBef>
            </a:pPr>
            <a:r>
              <a:rPr lang="en-GB" sz="1800" dirty="0" smtClean="0"/>
              <a:t>For a mismatched transfer, the emittance increases (right).</a:t>
            </a:r>
            <a:endParaRPr lang="en-GB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1619672" y="6093296"/>
            <a:ext cx="15752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matched beam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5148064" y="6093296"/>
            <a:ext cx="32281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mismatched beam – phase error</a:t>
            </a:r>
            <a:endParaRPr lang="en-US" sz="1600" dirty="0"/>
          </a:p>
        </p:txBody>
      </p:sp>
      <p:sp>
        <p:nvSpPr>
          <p:cNvPr id="55" name="Line 1052"/>
          <p:cNvSpPr>
            <a:spLocks noChangeShapeType="1"/>
          </p:cNvSpPr>
          <p:nvPr/>
        </p:nvSpPr>
        <p:spPr bwMode="auto">
          <a:xfrm flipH="1" flipV="1">
            <a:off x="2411760" y="4797152"/>
            <a:ext cx="72007" cy="1440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219951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 smtClean="0"/>
              <a:t>Bunch Rotation</a:t>
            </a:r>
            <a:endParaRPr lang="fr-FR" dirty="0"/>
          </a:p>
        </p:txBody>
      </p:sp>
      <p:sp>
        <p:nvSpPr>
          <p:cNvPr id="86024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025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86026" name="Text Box 5"/>
          <p:cNvSpPr txBox="1">
            <a:spLocks noChangeArrowheads="1"/>
          </p:cNvSpPr>
          <p:nvPr/>
        </p:nvSpPr>
        <p:spPr bwMode="auto">
          <a:xfrm>
            <a:off x="467544" y="908720"/>
            <a:ext cx="83820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/>
              <a:t>Phase space motion can be used to make short bunches.</a:t>
            </a:r>
          </a:p>
          <a:p>
            <a:pPr>
              <a:spcBef>
                <a:spcPct val="50000"/>
              </a:spcBef>
            </a:pPr>
            <a:r>
              <a:rPr lang="en-GB" sz="1800" dirty="0" smtClean="0"/>
              <a:t>Start with a long bunch and extract or recapture when it’s short.</a:t>
            </a:r>
            <a:endParaRPr lang="en-GB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1849518" y="6093296"/>
            <a:ext cx="1282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initial beam</a:t>
            </a:r>
            <a:endParaRPr lang="en-US" sz="1600" dirty="0"/>
          </a:p>
        </p:txBody>
      </p:sp>
      <p:sp>
        <p:nvSpPr>
          <p:cNvPr id="55" name="Line 1052"/>
          <p:cNvSpPr>
            <a:spLocks noChangeShapeType="1"/>
          </p:cNvSpPr>
          <p:nvPr/>
        </p:nvSpPr>
        <p:spPr bwMode="auto">
          <a:xfrm flipH="1" flipV="1">
            <a:off x="2411760" y="4797152"/>
            <a:ext cx="72007" cy="1440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10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272" y="1772816"/>
            <a:ext cx="2006600" cy="4165600"/>
          </a:xfrm>
          <a:prstGeom prst="rect">
            <a:avLst/>
          </a:prstGeom>
        </p:spPr>
      </p:pic>
      <p:pic>
        <p:nvPicPr>
          <p:cNvPr id="7" name="phase-space-rotate2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88024" y="1772816"/>
            <a:ext cx="2006600" cy="4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40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9" name="Text Box 14"/>
          <p:cNvSpPr txBox="1">
            <a:spLocks noChangeArrowheads="1"/>
          </p:cNvSpPr>
          <p:nvPr/>
        </p:nvSpPr>
        <p:spPr bwMode="auto">
          <a:xfrm>
            <a:off x="179512" y="2492896"/>
            <a:ext cx="8805863" cy="225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GB" sz="1800" dirty="0" smtClean="0"/>
              <a:t>Hence, </a:t>
            </a:r>
            <a:r>
              <a:rPr lang="en-GB" sz="1800" dirty="0"/>
              <a:t>it is necessary to have an </a:t>
            </a:r>
            <a:r>
              <a:rPr lang="en-GB" sz="1800" dirty="0">
                <a:solidFill>
                  <a:srgbClr val="FF0000"/>
                </a:solidFill>
              </a:rPr>
              <a:t>electric field </a:t>
            </a:r>
            <a:r>
              <a:rPr lang="en-GB" sz="1800" dirty="0" smtClean="0">
                <a:solidFill>
                  <a:srgbClr val="FF0000"/>
                </a:solidFill>
              </a:rPr>
              <a:t>E</a:t>
            </a:r>
            <a:br>
              <a:rPr lang="en-GB" sz="1800" dirty="0" smtClean="0">
                <a:solidFill>
                  <a:srgbClr val="FF0000"/>
                </a:solidFill>
              </a:rPr>
            </a:br>
            <a:r>
              <a:rPr lang="en-GB" sz="1800" dirty="0" smtClean="0"/>
              <a:t>(preferably) </a:t>
            </a:r>
            <a:r>
              <a:rPr lang="en-GB" sz="1800" dirty="0">
                <a:solidFill>
                  <a:srgbClr val="FF0000"/>
                </a:solidFill>
              </a:rPr>
              <a:t>along the direction of the initial momentum </a:t>
            </a:r>
            <a:r>
              <a:rPr lang="en-GB" sz="1800" dirty="0"/>
              <a:t>(z</a:t>
            </a:r>
            <a:r>
              <a:rPr lang="en-GB" sz="1800" dirty="0" smtClean="0"/>
              <a:t>),</a:t>
            </a:r>
          </a:p>
          <a:p>
            <a:pPr>
              <a:lnSpc>
                <a:spcPct val="110000"/>
              </a:lnSpc>
            </a:pPr>
            <a:r>
              <a:rPr lang="en-GB" sz="1800" dirty="0" smtClean="0"/>
              <a:t>which changes the momentum of the particle.</a:t>
            </a:r>
          </a:p>
          <a:p>
            <a:pPr>
              <a:lnSpc>
                <a:spcPct val="110000"/>
              </a:lnSpc>
            </a:pPr>
            <a:endParaRPr lang="en-GB" sz="1800" dirty="0" smtClean="0"/>
          </a:p>
          <a:p>
            <a:pPr>
              <a:lnSpc>
                <a:spcPct val="110000"/>
              </a:lnSpc>
            </a:pPr>
            <a:r>
              <a:rPr lang="en-GB" sz="1800" dirty="0" smtClean="0"/>
              <a:t>The 2</a:t>
            </a:r>
            <a:r>
              <a:rPr lang="en-GB" sz="1800" baseline="30000" dirty="0" smtClean="0"/>
              <a:t>nd</a:t>
            </a:r>
            <a:r>
              <a:rPr lang="en-GB" sz="1800" dirty="0" smtClean="0"/>
              <a:t> term </a:t>
            </a:r>
            <a:r>
              <a:rPr lang="en-GB" sz="1800" dirty="0"/>
              <a:t>-</a:t>
            </a:r>
            <a:r>
              <a:rPr lang="en-GB" sz="1800" dirty="0" smtClean="0"/>
              <a:t> larger at high velocities – is used for:</a:t>
            </a:r>
          </a:p>
          <a:p>
            <a:pPr>
              <a:lnSpc>
                <a:spcPct val="110000"/>
              </a:lnSpc>
            </a:pPr>
            <a:r>
              <a:rPr lang="en-GB" sz="1800" dirty="0" smtClean="0">
                <a:solidFill>
                  <a:srgbClr val="FF3300"/>
                </a:solidFill>
              </a:rPr>
              <a:t>- BENDING:</a:t>
            </a:r>
            <a:r>
              <a:rPr lang="en-GB" sz="1800" dirty="0" smtClean="0">
                <a:solidFill>
                  <a:srgbClr val="000000"/>
                </a:solidFill>
              </a:rPr>
              <a:t> generated by a magnetic field  perpendicular to the plane of the particle trajectory. The bending radius </a:t>
            </a:r>
            <a:r>
              <a:rPr lang="en-GB" sz="2000" b="1" i="1" dirty="0" err="1" smtClean="0">
                <a:solidFill>
                  <a:srgbClr val="000000"/>
                </a:solidFill>
                <a:sym typeface="Symbol" charset="2"/>
              </a:rPr>
              <a:t></a:t>
            </a:r>
            <a:r>
              <a:rPr lang="en-GB" sz="2000" i="1" dirty="0" smtClean="0">
                <a:solidFill>
                  <a:srgbClr val="000000"/>
                </a:solidFill>
              </a:rPr>
              <a:t> </a:t>
            </a:r>
            <a:r>
              <a:rPr lang="en-GB" sz="1800" dirty="0" smtClean="0">
                <a:solidFill>
                  <a:srgbClr val="000000"/>
                </a:solidFill>
              </a:rPr>
              <a:t>obeys to the relation : 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20487" name="Rectangle 2"/>
          <p:cNvSpPr>
            <a:spLocks noGrp="1" noChangeArrowheads="1"/>
          </p:cNvSpPr>
          <p:nvPr>
            <p:ph type="title"/>
          </p:nvPr>
        </p:nvSpPr>
        <p:spPr>
          <a:xfrm>
            <a:off x="431304" y="304800"/>
            <a:ext cx="6372944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 smtClean="0"/>
              <a:t>Acceleration: May the force be with you</a:t>
            </a:r>
            <a:endParaRPr lang="fr-FR" dirty="0"/>
          </a:p>
        </p:txBody>
      </p:sp>
      <p:sp>
        <p:nvSpPr>
          <p:cNvPr id="20488" name="Text Box 12"/>
          <p:cNvSpPr txBox="1">
            <a:spLocks noChangeArrowheads="1"/>
          </p:cNvSpPr>
          <p:nvPr/>
        </p:nvSpPr>
        <p:spPr bwMode="auto">
          <a:xfrm>
            <a:off x="179512" y="948353"/>
            <a:ext cx="6624736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GB" sz="1800" dirty="0">
                <a:solidFill>
                  <a:srgbClr val="FF3300"/>
                </a:solidFill>
              </a:rPr>
              <a:t>T</a:t>
            </a:r>
            <a:r>
              <a:rPr lang="en-GB" sz="1800" dirty="0" smtClean="0">
                <a:solidFill>
                  <a:srgbClr val="FF3300"/>
                </a:solidFill>
              </a:rPr>
              <a:t>o accelerate, we need a </a:t>
            </a:r>
            <a:r>
              <a:rPr lang="en-GB" sz="1800" b="1" dirty="0" smtClean="0">
                <a:solidFill>
                  <a:srgbClr val="FF3300"/>
                </a:solidFill>
              </a:rPr>
              <a:t>force</a:t>
            </a:r>
            <a:r>
              <a:rPr lang="en-GB" sz="1800" dirty="0" smtClean="0">
                <a:solidFill>
                  <a:srgbClr val="FF3300"/>
                </a:solidFill>
              </a:rPr>
              <a:t> </a:t>
            </a:r>
            <a:r>
              <a:rPr lang="en-GB" sz="1800" b="1" dirty="0" smtClean="0">
                <a:solidFill>
                  <a:srgbClr val="FF3300"/>
                </a:solidFill>
              </a:rPr>
              <a:t>in</a:t>
            </a:r>
            <a:r>
              <a:rPr lang="en-GB" sz="1800" dirty="0" smtClean="0">
                <a:solidFill>
                  <a:srgbClr val="FF3300"/>
                </a:solidFill>
              </a:rPr>
              <a:t> the </a:t>
            </a:r>
            <a:r>
              <a:rPr lang="en-GB" sz="1800" b="1" dirty="0" smtClean="0">
                <a:solidFill>
                  <a:srgbClr val="FF3300"/>
                </a:solidFill>
              </a:rPr>
              <a:t>direction of motion</a:t>
            </a:r>
            <a:r>
              <a:rPr lang="en-GB" sz="1800" dirty="0" smtClean="0">
                <a:solidFill>
                  <a:srgbClr val="FF3300"/>
                </a:solidFill>
              </a:rPr>
              <a:t>!</a:t>
            </a:r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6180074"/>
              </p:ext>
            </p:extLst>
          </p:nvPr>
        </p:nvGraphicFramePr>
        <p:xfrm>
          <a:off x="7402513" y="2636267"/>
          <a:ext cx="1117600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273" name="Equation" r:id="rId3" imgW="558800" imgH="393700" progId="Equation.3">
                  <p:embed/>
                </p:oleObj>
              </mc:Choice>
              <mc:Fallback>
                <p:oleObj name="Equation" r:id="rId3" imgW="558800" imgH="3937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2513" y="2636267"/>
                        <a:ext cx="1117600" cy="78581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3271802"/>
              </p:ext>
            </p:extLst>
          </p:nvPr>
        </p:nvGraphicFramePr>
        <p:xfrm>
          <a:off x="1592262" y="4803617"/>
          <a:ext cx="922338" cy="7731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274" name="Equation" r:id="rId5" imgW="469800" imgH="393480" progId="Equation.3">
                  <p:embed/>
                </p:oleObj>
              </mc:Choice>
              <mc:Fallback>
                <p:oleObj name="Equation" r:id="rId5" imgW="4698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2262" y="4803617"/>
                        <a:ext cx="922338" cy="77319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0" name="Text Box 16"/>
          <p:cNvSpPr txBox="1">
            <a:spLocks noChangeArrowheads="1"/>
          </p:cNvSpPr>
          <p:nvPr/>
        </p:nvSpPr>
        <p:spPr bwMode="auto">
          <a:xfrm>
            <a:off x="266700" y="5684214"/>
            <a:ext cx="8153400" cy="69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 smtClean="0">
                <a:solidFill>
                  <a:srgbClr val="FF3300"/>
                </a:solidFill>
              </a:rPr>
              <a:t>- FOCUSING: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>
                <a:solidFill>
                  <a:srgbClr val="000000"/>
                </a:solidFill>
              </a:rPr>
              <a:t>the bending effect is used to bring the particles trajectory closer to the axis, hence to increase the beam density.</a:t>
            </a:r>
            <a:endParaRPr lang="fr-FR" sz="1600" dirty="0">
              <a:solidFill>
                <a:srgbClr val="00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7504" y="1484784"/>
            <a:ext cx="8928992" cy="776259"/>
            <a:chOff x="107504" y="980728"/>
            <a:chExt cx="8928992" cy="776259"/>
          </a:xfrm>
        </p:grpSpPr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107504" y="1034703"/>
              <a:ext cx="28956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fr-FR" sz="1800" dirty="0" err="1">
                  <a:solidFill>
                    <a:srgbClr val="FF3300"/>
                  </a:solidFill>
                </a:rPr>
                <a:t>Newton-Lorentz</a:t>
              </a:r>
              <a:r>
                <a:rPr lang="en-US" sz="1800" dirty="0">
                  <a:solidFill>
                    <a:srgbClr val="FF3300"/>
                  </a:solidFill>
                </a:rPr>
                <a:t> </a:t>
              </a:r>
              <a:r>
                <a:rPr lang="en-US" sz="1800" dirty="0" smtClean="0">
                  <a:solidFill>
                    <a:srgbClr val="FF3300"/>
                  </a:solidFill>
                </a:rPr>
                <a:t>Force on a charged particle:</a:t>
              </a:r>
              <a:r>
                <a:rPr lang="fr-FR" sz="1800" dirty="0" smtClean="0">
                  <a:solidFill>
                    <a:srgbClr val="FF3300"/>
                  </a:solidFill>
                </a:rPr>
                <a:t>                                           </a:t>
              </a:r>
              <a:endParaRPr lang="fr-FR" dirty="0">
                <a:latin typeface="Times New Roman" charset="0"/>
              </a:endParaRPr>
            </a:p>
          </p:txBody>
        </p:sp>
        <p:graphicFrame>
          <p:nvGraphicFramePr>
            <p:cNvPr id="10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12772906"/>
                </p:ext>
              </p:extLst>
            </p:nvPr>
          </p:nvGraphicFramePr>
          <p:xfrm>
            <a:off x="2987824" y="980728"/>
            <a:ext cx="2730500" cy="7762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6275" name="Equation" r:id="rId7" imgW="1384300" imgH="393700" progId="Equation.3">
                    <p:embed/>
                  </p:oleObj>
                </mc:Choice>
                <mc:Fallback>
                  <p:oleObj name="Equation" r:id="rId7" imgW="1384300" imgH="39370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87824" y="980728"/>
                          <a:ext cx="2730500" cy="77625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6012160" y="1094895"/>
              <a:ext cx="302433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2</a:t>
              </a:r>
              <a:r>
                <a:rPr lang="en-GB" sz="1600" baseline="30000" dirty="0" smtClean="0"/>
                <a:t>nd</a:t>
              </a:r>
              <a:r>
                <a:rPr lang="en-GB" sz="1600" dirty="0" smtClean="0"/>
                <a:t> term always perpendicular to motion =&gt; </a:t>
              </a:r>
              <a:r>
                <a:rPr lang="en-GB" sz="1600" dirty="0" smtClean="0">
                  <a:solidFill>
                    <a:srgbClr val="FF0000"/>
                  </a:solidFill>
                </a:rPr>
                <a:t>no acceleration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853635" y="4814810"/>
            <a:ext cx="4675704" cy="762000"/>
            <a:chOff x="3853635" y="4456007"/>
            <a:chExt cx="4675704" cy="762000"/>
          </a:xfrm>
        </p:grpSpPr>
        <p:graphicFrame>
          <p:nvGraphicFramePr>
            <p:cNvPr id="12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26486576"/>
                </p:ext>
              </p:extLst>
            </p:nvPr>
          </p:nvGraphicFramePr>
          <p:xfrm>
            <a:off x="6096000" y="4456007"/>
            <a:ext cx="2433339" cy="76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6276" name="Equation" r:id="rId9" imgW="1257300" imgH="393700" progId="Equation.DSMT4">
                    <p:embed/>
                  </p:oleObj>
                </mc:Choice>
                <mc:Fallback>
                  <p:oleObj name="Equation" r:id="rId9" imgW="1257300" imgH="393700" progId="Equation.DSMT4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0" y="4456007"/>
                          <a:ext cx="2433339" cy="762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Rectangle 1061"/>
            <p:cNvSpPr>
              <a:spLocks noChangeArrowheads="1"/>
            </p:cNvSpPr>
            <p:nvPr/>
          </p:nvSpPr>
          <p:spPr bwMode="auto">
            <a:xfrm>
              <a:off x="3853635" y="4652039"/>
              <a:ext cx="223599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dirty="0" smtClean="0">
                  <a:solidFill>
                    <a:srgbClr val="FF0000"/>
                  </a:solidFill>
                  <a:latin typeface="Comic Sans MS" pitchFamily="-110" charset="0"/>
                </a:rPr>
                <a:t>in practical units:</a:t>
              </a:r>
              <a:endParaRPr lang="en-US" sz="1100" dirty="0">
                <a:latin typeface="Comic Sans MS" pitchFamily="-110" charset="0"/>
              </a:endParaRPr>
            </a:p>
          </p:txBody>
        </p:sp>
      </p:grpSp>
      <p:pic>
        <p:nvPicPr>
          <p:cNvPr id="4" name="Picture 3" descr="obi-wan-kenobi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941" y="116632"/>
            <a:ext cx="1835539" cy="13766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848600" cy="6858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Capture of a </a:t>
            </a:r>
            <a:r>
              <a:rPr lang="en-US" dirty="0" err="1"/>
              <a:t>Debunched</a:t>
            </a:r>
            <a:r>
              <a:rPr lang="en-US" dirty="0"/>
              <a:t> Beam with Fast Turn-On</a:t>
            </a:r>
            <a:endParaRPr lang="fr-FR" dirty="0"/>
          </a:p>
        </p:txBody>
      </p:sp>
      <p:sp>
        <p:nvSpPr>
          <p:cNvPr id="90117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118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pic>
        <p:nvPicPr>
          <p:cNvPr id="90119" name="Picture 25" descr="fastturn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540000">
            <a:off x="304800" y="1219200"/>
            <a:ext cx="8153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4881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Capture of a </a:t>
            </a:r>
            <a:r>
              <a:rPr lang="en-US" dirty="0" err="1"/>
              <a:t>Debunched</a:t>
            </a:r>
            <a:r>
              <a:rPr lang="en-US" dirty="0"/>
              <a:t> Beam with Adiabatic Turn-On</a:t>
            </a:r>
            <a:endParaRPr lang="fr-FR" dirty="0"/>
          </a:p>
        </p:txBody>
      </p:sp>
      <p:sp>
        <p:nvSpPr>
          <p:cNvPr id="88069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070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pic>
        <p:nvPicPr>
          <p:cNvPr id="88071" name="Picture 25" descr="captur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219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208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benedikt-alvarez_Page_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87437"/>
            <a:ext cx="8737352" cy="51235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6165304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effectLst/>
              </a:rPr>
              <a:t>Use double splitting at 25 </a:t>
            </a:r>
            <a:r>
              <a:rPr lang="en-US" sz="1800" b="1" dirty="0" err="1" smtClean="0">
                <a:effectLst/>
              </a:rPr>
              <a:t>GeV</a:t>
            </a:r>
            <a:r>
              <a:rPr lang="en-US" sz="1800" b="1" dirty="0" smtClean="0">
                <a:effectLst/>
              </a:rPr>
              <a:t> to generate 50ns bunch trains instead</a:t>
            </a: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231304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/>
              <a:t>Generating a 25ns </a:t>
            </a:r>
            <a:r>
              <a:rPr lang="en-US" dirty="0" smtClean="0"/>
              <a:t>LHC Bunch </a:t>
            </a:r>
            <a:r>
              <a:rPr lang="en-US" dirty="0"/>
              <a:t>Train in the PS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370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Text Box 7"/>
          <p:cNvSpPr txBox="1">
            <a:spLocks noChangeArrowheads="1"/>
          </p:cNvSpPr>
          <p:nvPr/>
        </p:nvSpPr>
        <p:spPr bwMode="auto">
          <a:xfrm>
            <a:off x="1203082" y="764704"/>
            <a:ext cx="59567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/>
              <a:t>1. Inject four bunches</a:t>
            </a:r>
          </a:p>
        </p:txBody>
      </p:sp>
      <p:sp>
        <p:nvSpPr>
          <p:cNvPr id="70661" name="Line 8"/>
          <p:cNvSpPr>
            <a:spLocks noChangeShapeType="1"/>
          </p:cNvSpPr>
          <p:nvPr/>
        </p:nvSpPr>
        <p:spPr bwMode="auto">
          <a:xfrm rot="10800000" flipV="1">
            <a:off x="4973515" y="2183928"/>
            <a:ext cx="0" cy="98901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2" name="Text Box 9"/>
          <p:cNvSpPr txBox="1">
            <a:spLocks noChangeArrowheads="1"/>
          </p:cNvSpPr>
          <p:nvPr/>
        </p:nvSpPr>
        <p:spPr bwMode="auto">
          <a:xfrm>
            <a:off x="1217736" y="2245220"/>
            <a:ext cx="43623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/>
              <a:t>   Wait 1.2 s for second injection</a:t>
            </a:r>
          </a:p>
        </p:txBody>
      </p:sp>
      <p:sp>
        <p:nvSpPr>
          <p:cNvPr id="70663" name="Text Box 10"/>
          <p:cNvSpPr txBox="1">
            <a:spLocks noChangeArrowheads="1"/>
          </p:cNvSpPr>
          <p:nvPr/>
        </p:nvSpPr>
        <p:spPr bwMode="auto">
          <a:xfrm>
            <a:off x="1217736" y="2677268"/>
            <a:ext cx="342460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/>
              <a:t>2. Inject two bunches</a:t>
            </a:r>
            <a:endParaRPr lang="en-US">
              <a:cs typeface="Times New Roman" charset="0"/>
            </a:endParaRPr>
          </a:p>
        </p:txBody>
      </p:sp>
      <p:sp>
        <p:nvSpPr>
          <p:cNvPr id="70664" name="Text Box 11"/>
          <p:cNvSpPr txBox="1">
            <a:spLocks noChangeArrowheads="1"/>
          </p:cNvSpPr>
          <p:nvPr/>
        </p:nvSpPr>
        <p:spPr bwMode="auto">
          <a:xfrm>
            <a:off x="1217734" y="4277468"/>
            <a:ext cx="45784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/>
              <a:t>3. Triple split after second injection</a:t>
            </a:r>
            <a:endParaRPr lang="en-US" dirty="0">
              <a:cs typeface="Times New Roman" charset="0"/>
            </a:endParaRPr>
          </a:p>
        </p:txBody>
      </p:sp>
      <p:sp>
        <p:nvSpPr>
          <p:cNvPr id="70665" name="Text Box 12"/>
          <p:cNvSpPr txBox="1">
            <a:spLocks noChangeArrowheads="1"/>
          </p:cNvSpPr>
          <p:nvPr/>
        </p:nvSpPr>
        <p:spPr bwMode="auto">
          <a:xfrm>
            <a:off x="3938954" y="796454"/>
            <a:ext cx="2110154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dirty="0">
                <a:solidFill>
                  <a:srgbClr val="0000FF"/>
                </a:solidFill>
              </a:rPr>
              <a:t>~ 180 ns, 1.3 </a:t>
            </a:r>
            <a:r>
              <a:rPr lang="en-US" sz="2000" b="1" dirty="0" err="1">
                <a:solidFill>
                  <a:srgbClr val="0000FF"/>
                </a:solidFill>
              </a:rPr>
              <a:t>eVs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70666" name="Text Box 13"/>
          <p:cNvSpPr txBox="1">
            <a:spLocks noChangeArrowheads="1"/>
          </p:cNvSpPr>
          <p:nvPr/>
        </p:nvSpPr>
        <p:spPr bwMode="auto">
          <a:xfrm>
            <a:off x="4018085" y="5682406"/>
            <a:ext cx="195189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dirty="0">
                <a:solidFill>
                  <a:srgbClr val="0000FF"/>
                </a:solidFill>
              </a:rPr>
              <a:t>~ 0.7 </a:t>
            </a:r>
            <a:r>
              <a:rPr lang="en-US" sz="2000" b="1" dirty="0" err="1">
                <a:solidFill>
                  <a:srgbClr val="0000FF"/>
                </a:solidFill>
              </a:rPr>
              <a:t>eVs</a:t>
            </a:r>
            <a:endParaRPr lang="en-US" sz="2000" b="1" dirty="0">
              <a:solidFill>
                <a:srgbClr val="0000FF"/>
              </a:solidFill>
            </a:endParaRPr>
          </a:p>
        </p:txBody>
      </p:sp>
      <p:pic>
        <p:nvPicPr>
          <p:cNvPr id="70667" name="Picture 17" descr="4BunchesH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736" y="1191741"/>
            <a:ext cx="7504234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8" name="Picture 18" descr="6BunchesH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736" y="3074142"/>
            <a:ext cx="7504234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9" name="Picture 19" descr="18BunchesH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736" y="4658467"/>
            <a:ext cx="7504234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70" name="Line 20"/>
          <p:cNvSpPr>
            <a:spLocks noChangeShapeType="1"/>
          </p:cNvSpPr>
          <p:nvPr/>
        </p:nvSpPr>
        <p:spPr bwMode="auto">
          <a:xfrm rot="10800000" flipV="1">
            <a:off x="6049108" y="4125067"/>
            <a:ext cx="0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1" name="Line 21"/>
          <p:cNvSpPr>
            <a:spLocks noChangeShapeType="1"/>
          </p:cNvSpPr>
          <p:nvPr/>
        </p:nvSpPr>
        <p:spPr bwMode="auto">
          <a:xfrm rot="10800000" flipV="1">
            <a:off x="5697416" y="4125067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2" name="Line 22"/>
          <p:cNvSpPr>
            <a:spLocks noChangeShapeType="1"/>
          </p:cNvSpPr>
          <p:nvPr/>
        </p:nvSpPr>
        <p:spPr bwMode="auto">
          <a:xfrm rot="10800000" flipH="1" flipV="1">
            <a:off x="6049108" y="4125067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3" name="Text Box 23"/>
          <p:cNvSpPr txBox="1">
            <a:spLocks noChangeArrowheads="1"/>
          </p:cNvSpPr>
          <p:nvPr/>
        </p:nvSpPr>
        <p:spPr bwMode="auto">
          <a:xfrm>
            <a:off x="1217736" y="6090393"/>
            <a:ext cx="65946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/>
              <a:t>4. A</a:t>
            </a:r>
            <a:r>
              <a:rPr lang="en-US" sz="2000" b="1" dirty="0" smtClean="0"/>
              <a:t>ccelerate </a:t>
            </a:r>
            <a:r>
              <a:rPr lang="en-US" sz="2000" b="1" dirty="0"/>
              <a:t>from 1.4 </a:t>
            </a:r>
            <a:r>
              <a:rPr lang="en-US" sz="2000" b="1" dirty="0" err="1"/>
              <a:t>GeV</a:t>
            </a:r>
            <a:r>
              <a:rPr lang="en-US" sz="2000" b="1" dirty="0"/>
              <a:t> (</a:t>
            </a:r>
            <a:r>
              <a:rPr lang="en-US" sz="2000" b="1" dirty="0" err="1"/>
              <a:t>E</a:t>
            </a:r>
            <a:r>
              <a:rPr lang="en-US" sz="2000" b="1" baseline="-25000" dirty="0" err="1"/>
              <a:t>kin</a:t>
            </a:r>
            <a:r>
              <a:rPr lang="en-US" sz="2000" b="1" dirty="0"/>
              <a:t>) to 26 </a:t>
            </a:r>
            <a:r>
              <a:rPr lang="en-US" sz="2000" b="1" dirty="0" err="1"/>
              <a:t>GeV</a:t>
            </a:r>
            <a:endParaRPr lang="en-US" dirty="0">
              <a:cs typeface="Times New Roman" charset="0"/>
            </a:endParaRPr>
          </a:p>
        </p:txBody>
      </p:sp>
      <p:sp>
        <p:nvSpPr>
          <p:cNvPr id="70674" name="Line 24"/>
          <p:cNvSpPr>
            <a:spLocks noChangeShapeType="1"/>
          </p:cNvSpPr>
          <p:nvPr/>
        </p:nvSpPr>
        <p:spPr bwMode="auto">
          <a:xfrm rot="10800000" flipV="1">
            <a:off x="8190035" y="4125067"/>
            <a:ext cx="0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5" name="Line 25"/>
          <p:cNvSpPr>
            <a:spLocks noChangeShapeType="1"/>
          </p:cNvSpPr>
          <p:nvPr/>
        </p:nvSpPr>
        <p:spPr bwMode="auto">
          <a:xfrm rot="10800000" flipV="1">
            <a:off x="7838343" y="4125067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6" name="Line 26"/>
          <p:cNvSpPr>
            <a:spLocks noChangeShapeType="1"/>
          </p:cNvSpPr>
          <p:nvPr/>
        </p:nvSpPr>
        <p:spPr bwMode="auto">
          <a:xfrm rot="10800000" flipH="1" flipV="1">
            <a:off x="8190035" y="4125067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990600" y="2286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Production of the LHC 25 ns beam</a:t>
            </a:r>
          </a:p>
        </p:txBody>
      </p:sp>
    </p:spTree>
    <p:extLst>
      <p:ext uri="{BB962C8B-B14F-4D97-AF65-F5344CB8AC3E}">
        <p14:creationId xmlns:p14="http://schemas.microsoft.com/office/powerpoint/2010/main" val="358118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971600" y="868364"/>
            <a:ext cx="77768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/>
              <a:t>5. During acceleration: longitudinal emittance blow-up: </a:t>
            </a:r>
            <a:r>
              <a:rPr lang="en-US" sz="2000" b="1">
                <a:solidFill>
                  <a:srgbClr val="0000FF"/>
                </a:solidFill>
              </a:rPr>
              <a:t>0.7 – 1.3 eVs</a:t>
            </a:r>
            <a:endParaRPr lang="en-US" sz="2000" b="1"/>
          </a:p>
        </p:txBody>
      </p:sp>
      <p:pic>
        <p:nvPicPr>
          <p:cNvPr id="72709" name="Picture 18" descr="18BunchesH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255" y="1484784"/>
            <a:ext cx="7504234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0" name="Picture 19" descr="36BunchesH4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255" y="3098305"/>
            <a:ext cx="7504234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1" name="Picture 20" descr="72BunchesH8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255" y="4711452"/>
            <a:ext cx="7504234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4" name="Text Box 23"/>
          <p:cNvSpPr txBox="1">
            <a:spLocks noChangeArrowheads="1"/>
          </p:cNvSpPr>
          <p:nvPr/>
        </p:nvSpPr>
        <p:spPr bwMode="auto">
          <a:xfrm>
            <a:off x="971600" y="2641105"/>
            <a:ext cx="7518888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 smtClean="0"/>
              <a:t>6. </a:t>
            </a:r>
            <a:r>
              <a:rPr lang="en-US" sz="2000" b="1" dirty="0"/>
              <a:t>Double split (</a:t>
            </a:r>
            <a:r>
              <a:rPr lang="en-US" sz="2000" b="1" i="1" dirty="0"/>
              <a:t>h</a:t>
            </a:r>
            <a:r>
              <a:rPr lang="en-US" sz="2000" b="1" dirty="0"/>
              <a:t>21 → </a:t>
            </a:r>
            <a:r>
              <a:rPr lang="en-US" sz="2000" b="1" i="1" dirty="0"/>
              <a:t>h</a:t>
            </a:r>
            <a:r>
              <a:rPr lang="en-US" sz="2000" b="1" dirty="0"/>
              <a:t>42</a:t>
            </a:r>
            <a:r>
              <a:rPr lang="en-US" b="1" dirty="0"/>
              <a:t>)</a:t>
            </a:r>
          </a:p>
        </p:txBody>
      </p:sp>
      <p:sp>
        <p:nvSpPr>
          <p:cNvPr id="72715" name="Text Box 24"/>
          <p:cNvSpPr txBox="1">
            <a:spLocks noChangeArrowheads="1"/>
          </p:cNvSpPr>
          <p:nvPr/>
        </p:nvSpPr>
        <p:spPr bwMode="auto">
          <a:xfrm>
            <a:off x="971600" y="4254253"/>
            <a:ext cx="7518888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 smtClean="0"/>
              <a:t>7. </a:t>
            </a:r>
            <a:r>
              <a:rPr lang="en-US" sz="2000" b="1" dirty="0"/>
              <a:t>Double split (</a:t>
            </a:r>
            <a:r>
              <a:rPr lang="en-US" sz="2000" b="1" i="1" dirty="0"/>
              <a:t>h</a:t>
            </a:r>
            <a:r>
              <a:rPr lang="en-US" sz="2000" b="1" dirty="0"/>
              <a:t>42 → </a:t>
            </a:r>
            <a:r>
              <a:rPr lang="en-US" sz="2000" b="1" i="1" dirty="0"/>
              <a:t>h</a:t>
            </a:r>
            <a:r>
              <a:rPr lang="en-US" sz="2000" b="1" dirty="0"/>
              <a:t>84</a:t>
            </a:r>
            <a:r>
              <a:rPr lang="en-US" b="1" dirty="0"/>
              <a:t>)</a:t>
            </a:r>
          </a:p>
        </p:txBody>
      </p:sp>
      <p:sp>
        <p:nvSpPr>
          <p:cNvPr id="72716" name="Line 25"/>
          <p:cNvSpPr>
            <a:spLocks noChangeShapeType="1"/>
          </p:cNvSpPr>
          <p:nvPr/>
        </p:nvSpPr>
        <p:spPr bwMode="auto">
          <a:xfrm rot="10800000" flipH="1" flipV="1">
            <a:off x="7246378" y="2564905"/>
            <a:ext cx="79131" cy="5318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7" name="Line 26"/>
          <p:cNvSpPr>
            <a:spLocks noChangeShapeType="1"/>
          </p:cNvSpPr>
          <p:nvPr/>
        </p:nvSpPr>
        <p:spPr bwMode="auto">
          <a:xfrm rot="10800000" flipV="1">
            <a:off x="7143801" y="2564904"/>
            <a:ext cx="102577" cy="52863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8" name="Line 27"/>
          <p:cNvSpPr>
            <a:spLocks noChangeShapeType="1"/>
          </p:cNvSpPr>
          <p:nvPr/>
        </p:nvSpPr>
        <p:spPr bwMode="auto">
          <a:xfrm rot="10800000" flipH="1" flipV="1">
            <a:off x="7964416" y="2566492"/>
            <a:ext cx="79131" cy="53181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9" name="Line 28"/>
          <p:cNvSpPr>
            <a:spLocks noChangeShapeType="1"/>
          </p:cNvSpPr>
          <p:nvPr/>
        </p:nvSpPr>
        <p:spPr bwMode="auto">
          <a:xfrm rot="10800000" flipV="1">
            <a:off x="7861839" y="2566493"/>
            <a:ext cx="102577" cy="52863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0" name="Text Box 29"/>
          <p:cNvSpPr txBox="1">
            <a:spLocks noChangeArrowheads="1"/>
          </p:cNvSpPr>
          <p:nvPr/>
        </p:nvSpPr>
        <p:spPr bwMode="auto">
          <a:xfrm>
            <a:off x="971600" y="5696421"/>
            <a:ext cx="75188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/>
              <a:t>10. Fine synchronization, bunch rotation </a:t>
            </a:r>
            <a:r>
              <a:rPr lang="en-US" sz="2000" b="1" dirty="0">
                <a:cs typeface="Times New Roman" charset="0"/>
              </a:rPr>
              <a:t>→ Extraction!</a:t>
            </a:r>
          </a:p>
        </p:txBody>
      </p:sp>
      <p:sp>
        <p:nvSpPr>
          <p:cNvPr id="72721" name="Line 30"/>
          <p:cNvSpPr>
            <a:spLocks noChangeShapeType="1"/>
          </p:cNvSpPr>
          <p:nvPr/>
        </p:nvSpPr>
        <p:spPr bwMode="auto">
          <a:xfrm rot="10800000" flipH="1" flipV="1">
            <a:off x="7331370" y="4160590"/>
            <a:ext cx="42496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2" name="Line 31"/>
          <p:cNvSpPr>
            <a:spLocks noChangeShapeType="1"/>
          </p:cNvSpPr>
          <p:nvPr/>
        </p:nvSpPr>
        <p:spPr bwMode="auto">
          <a:xfrm rot="10800000" flipV="1">
            <a:off x="7284477" y="4168528"/>
            <a:ext cx="45426" cy="5445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3" name="Line 32"/>
          <p:cNvSpPr>
            <a:spLocks noChangeShapeType="1"/>
          </p:cNvSpPr>
          <p:nvPr/>
        </p:nvSpPr>
        <p:spPr bwMode="auto">
          <a:xfrm rot="10800000" flipH="1" flipV="1">
            <a:off x="7149662" y="4160590"/>
            <a:ext cx="42496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4" name="Line 33"/>
          <p:cNvSpPr>
            <a:spLocks noChangeShapeType="1"/>
          </p:cNvSpPr>
          <p:nvPr/>
        </p:nvSpPr>
        <p:spPr bwMode="auto">
          <a:xfrm rot="10800000" flipV="1">
            <a:off x="7102770" y="4168528"/>
            <a:ext cx="45426" cy="5445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5" name="Line 34"/>
          <p:cNvSpPr>
            <a:spLocks noChangeShapeType="1"/>
          </p:cNvSpPr>
          <p:nvPr/>
        </p:nvSpPr>
        <p:spPr bwMode="auto">
          <a:xfrm rot="10800000" flipH="1" flipV="1">
            <a:off x="7861839" y="4160590"/>
            <a:ext cx="42496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6" name="Line 35"/>
          <p:cNvSpPr>
            <a:spLocks noChangeShapeType="1"/>
          </p:cNvSpPr>
          <p:nvPr/>
        </p:nvSpPr>
        <p:spPr bwMode="auto">
          <a:xfrm rot="10800000" flipV="1">
            <a:off x="7814947" y="4168528"/>
            <a:ext cx="45426" cy="5445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7" name="Line 36"/>
          <p:cNvSpPr>
            <a:spLocks noChangeShapeType="1"/>
          </p:cNvSpPr>
          <p:nvPr/>
        </p:nvSpPr>
        <p:spPr bwMode="auto">
          <a:xfrm rot="10800000" flipH="1" flipV="1">
            <a:off x="8042080" y="4160590"/>
            <a:ext cx="42497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8" name="Line 37"/>
          <p:cNvSpPr>
            <a:spLocks noChangeShapeType="1"/>
          </p:cNvSpPr>
          <p:nvPr/>
        </p:nvSpPr>
        <p:spPr bwMode="auto">
          <a:xfrm rot="10800000" flipV="1">
            <a:off x="7995189" y="4170115"/>
            <a:ext cx="45427" cy="54451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9" name="Text Box 38"/>
          <p:cNvSpPr txBox="1">
            <a:spLocks noChangeArrowheads="1"/>
          </p:cNvSpPr>
          <p:nvPr/>
        </p:nvSpPr>
        <p:spPr bwMode="auto">
          <a:xfrm>
            <a:off x="4410858" y="4298703"/>
            <a:ext cx="195189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>
                <a:solidFill>
                  <a:srgbClr val="0000FF"/>
                </a:solidFill>
              </a:rPr>
              <a:t>~ 0.35 eVs, 4 ns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>
          <a:xfrm>
            <a:off x="990600" y="2286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Production of the LHC 25 ns beam</a:t>
            </a:r>
          </a:p>
        </p:txBody>
      </p:sp>
    </p:spTree>
    <p:extLst>
      <p:ext uri="{BB962C8B-B14F-4D97-AF65-F5344CB8AC3E}">
        <p14:creationId xmlns:p14="http://schemas.microsoft.com/office/powerpoint/2010/main" val="98897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2" descr="LHC25FourSpl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678" y="3429000"/>
            <a:ext cx="2941027" cy="284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2" name="Picture 3" descr="LHC25Inj2AllBunch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685" y="3428999"/>
            <a:ext cx="2845777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4" descr="LHC25CycleForPresentat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338" y="701659"/>
            <a:ext cx="7948246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AutoShape 6"/>
          <p:cNvSpPr>
            <a:spLocks noChangeArrowheads="1"/>
          </p:cNvSpPr>
          <p:nvPr/>
        </p:nvSpPr>
        <p:spPr bwMode="auto">
          <a:xfrm>
            <a:off x="3932734" y="2276872"/>
            <a:ext cx="281354" cy="685800"/>
          </a:xfrm>
          <a:prstGeom prst="up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827584" y="2987660"/>
            <a:ext cx="34239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 dirty="0"/>
              <a:t>Triple splitting after 2</a:t>
            </a:r>
            <a:r>
              <a:rPr lang="en-US" sz="1800" b="1" baseline="30000" dirty="0"/>
              <a:t>nd</a:t>
            </a:r>
            <a:r>
              <a:rPr lang="en-US" sz="1800" b="1" dirty="0"/>
              <a:t> injection</a:t>
            </a: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5663353" y="2987660"/>
            <a:ext cx="3165231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/>
              <a:t>Split in four at flat-top energy</a:t>
            </a: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1619672" y="1235060"/>
            <a:ext cx="24962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dirty="0"/>
              <a:t>Inject 4+2 bunches</a:t>
            </a: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 rot="-5400000">
            <a:off x="7188445" y="5035034"/>
            <a:ext cx="1295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1"/>
                </a:solidFill>
              </a:rPr>
              <a:t>26 GeV/c</a:t>
            </a:r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 rot="-5400000">
            <a:off x="3601183" y="5035034"/>
            <a:ext cx="1295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1"/>
                </a:solidFill>
              </a:rPr>
              <a:t>1.4 GeV</a:t>
            </a:r>
          </a:p>
        </p:txBody>
      </p:sp>
      <p:sp>
        <p:nvSpPr>
          <p:cNvPr id="43021" name="Line 13"/>
          <p:cNvSpPr>
            <a:spLocks noChangeShapeType="1"/>
          </p:cNvSpPr>
          <p:nvPr/>
        </p:nvSpPr>
        <p:spPr bwMode="auto">
          <a:xfrm flipV="1">
            <a:off x="4423637" y="1463659"/>
            <a:ext cx="0" cy="38735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22" name="Text Box 14"/>
          <p:cNvSpPr txBox="1">
            <a:spLocks noChangeArrowheads="1"/>
          </p:cNvSpPr>
          <p:nvPr/>
        </p:nvSpPr>
        <p:spPr bwMode="auto">
          <a:xfrm>
            <a:off x="4212622" y="1692259"/>
            <a:ext cx="492369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g</a:t>
            </a:r>
            <a:r>
              <a:rPr lang="en-US" b="1" baseline="-25000"/>
              <a:t>tr</a:t>
            </a:r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773723" y="76200"/>
            <a:ext cx="8370277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spcBef>
                <a:spcPct val="0"/>
              </a:spcBef>
            </a:pPr>
            <a:endParaRPr lang="en-GB" sz="3200" dirty="0">
              <a:solidFill>
                <a:schemeClr val="tx2"/>
              </a:solidFill>
              <a:latin typeface="Comic Sans MS" charset="0"/>
            </a:endParaRPr>
          </a:p>
        </p:txBody>
      </p:sp>
      <p:sp>
        <p:nvSpPr>
          <p:cNvPr id="43024" name="Rectangle 16"/>
          <p:cNvSpPr>
            <a:spLocks noChangeArrowheads="1"/>
          </p:cNvSpPr>
          <p:nvPr/>
        </p:nvSpPr>
        <p:spPr bwMode="auto">
          <a:xfrm>
            <a:off x="539552" y="6324600"/>
            <a:ext cx="8393433" cy="4572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39725" indent="-339725" algn="l">
              <a:spcBef>
                <a:spcPct val="20000"/>
              </a:spcBef>
              <a:buFont typeface="Times New Roman" charset="0"/>
              <a:buNone/>
            </a:pPr>
            <a:r>
              <a:rPr lang="en-GB" sz="1800" b="1" dirty="0">
                <a:cs typeface="Times New Roman" charset="0"/>
                <a:sym typeface="Wingdings" charset="0"/>
              </a:rPr>
              <a:t>→</a:t>
            </a:r>
            <a:r>
              <a:rPr lang="en-GB" sz="1800" b="1" dirty="0">
                <a:sym typeface="Wingdings" charset="0"/>
              </a:rPr>
              <a:t> Each bunch from the Booster divided by </a:t>
            </a:r>
            <a:r>
              <a:rPr lang="en-GB" sz="1800" b="1" dirty="0">
                <a:solidFill>
                  <a:srgbClr val="FF0000"/>
                </a:solidFill>
                <a:sym typeface="Wingdings" charset="0"/>
              </a:rPr>
              <a:t>12 </a:t>
            </a:r>
            <a:r>
              <a:rPr lang="en-GB" sz="1800" b="1" dirty="0">
                <a:solidFill>
                  <a:srgbClr val="FF0000"/>
                </a:solidFill>
                <a:cs typeface="Times New Roman" charset="0"/>
                <a:sym typeface="Wingdings" charset="0"/>
              </a:rPr>
              <a:t>→ </a:t>
            </a:r>
            <a:r>
              <a:rPr lang="en-GB" sz="1800" b="1" dirty="0">
                <a:solidFill>
                  <a:srgbClr val="0000FF"/>
                </a:solidFill>
                <a:cs typeface="Times New Roman" charset="0"/>
                <a:sym typeface="Wingdings" charset="0"/>
              </a:rPr>
              <a:t>6</a:t>
            </a:r>
            <a:r>
              <a:rPr lang="en-GB" sz="1800" b="1" dirty="0">
                <a:solidFill>
                  <a:srgbClr val="FF0000"/>
                </a:solidFill>
                <a:cs typeface="Times New Roman" charset="0"/>
                <a:sym typeface="Wingdings" charset="0"/>
              </a:rPr>
              <a:t> × 3 × 2 × 2 = 72</a:t>
            </a:r>
          </a:p>
        </p:txBody>
      </p:sp>
      <p:sp>
        <p:nvSpPr>
          <p:cNvPr id="43025" name="Text Box 17"/>
          <p:cNvSpPr txBox="1">
            <a:spLocks noChangeArrowheads="1"/>
          </p:cNvSpPr>
          <p:nvPr/>
        </p:nvSpPr>
        <p:spPr bwMode="auto">
          <a:xfrm>
            <a:off x="2357445" y="1539860"/>
            <a:ext cx="984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i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 = 7</a:t>
            </a:r>
          </a:p>
        </p:txBody>
      </p:sp>
      <p:sp>
        <p:nvSpPr>
          <p:cNvPr id="43026" name="Text Box 18"/>
          <p:cNvSpPr txBox="1">
            <a:spLocks noChangeArrowheads="1"/>
          </p:cNvSpPr>
          <p:nvPr/>
        </p:nvSpPr>
        <p:spPr bwMode="auto">
          <a:xfrm>
            <a:off x="4397261" y="1082660"/>
            <a:ext cx="984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i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 = 21</a:t>
            </a:r>
          </a:p>
        </p:txBody>
      </p:sp>
      <p:sp>
        <p:nvSpPr>
          <p:cNvPr id="43027" name="Text Box 19"/>
          <p:cNvSpPr txBox="1">
            <a:spLocks noChangeArrowheads="1"/>
          </p:cNvSpPr>
          <p:nvPr/>
        </p:nvSpPr>
        <p:spPr bwMode="auto">
          <a:xfrm rot="-5400000">
            <a:off x="5664819" y="1873204"/>
            <a:ext cx="1066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i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 = 84</a:t>
            </a:r>
          </a:p>
        </p:txBody>
      </p: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6155722" y="908035"/>
            <a:ext cx="218049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/>
              <a:t>Eject 72 bunches</a:t>
            </a:r>
          </a:p>
        </p:txBody>
      </p:sp>
      <p:sp>
        <p:nvSpPr>
          <p:cNvPr id="43029" name="Line 21"/>
          <p:cNvSpPr>
            <a:spLocks noChangeShapeType="1"/>
          </p:cNvSpPr>
          <p:nvPr/>
        </p:nvSpPr>
        <p:spPr bwMode="auto">
          <a:xfrm flipH="1">
            <a:off x="6035561" y="1235059"/>
            <a:ext cx="331177" cy="1905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34" name="AutoShape 26"/>
          <p:cNvSpPr>
            <a:spLocks noChangeArrowheads="1"/>
          </p:cNvSpPr>
          <p:nvPr/>
        </p:nvSpPr>
        <p:spPr bwMode="auto">
          <a:xfrm rot="5400000">
            <a:off x="1172308" y="5357446"/>
            <a:ext cx="609600" cy="562708"/>
          </a:xfrm>
          <a:custGeom>
            <a:avLst/>
            <a:gdLst>
              <a:gd name="T0" fmla="*/ 435441 w 21600"/>
              <a:gd name="T1" fmla="*/ 0 h 21600"/>
              <a:gd name="T2" fmla="*/ 261253 w 21600"/>
              <a:gd name="T3" fmla="*/ 203200 h 21600"/>
              <a:gd name="T4" fmla="*/ 0 w 21600"/>
              <a:gd name="T5" fmla="*/ 508028 h 21600"/>
              <a:gd name="T6" fmla="*/ 261253 w 21600"/>
              <a:gd name="T7" fmla="*/ 609600 h 21600"/>
              <a:gd name="T8" fmla="*/ 522506 w 21600"/>
              <a:gd name="T9" fmla="*/ 423333 h 21600"/>
              <a:gd name="T10" fmla="*/ 609600 w 21600"/>
              <a:gd name="T11" fmla="*/ 203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5" name="Text Box 27"/>
          <p:cNvSpPr txBox="1">
            <a:spLocks noChangeArrowheads="1"/>
          </p:cNvSpPr>
          <p:nvPr/>
        </p:nvSpPr>
        <p:spPr bwMode="auto">
          <a:xfrm rot="-5400000">
            <a:off x="345099" y="4194876"/>
            <a:ext cx="18288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b="1"/>
              <a:t>2</a:t>
            </a:r>
            <a:r>
              <a:rPr lang="en-US" b="1" baseline="30000"/>
              <a:t>nd</a:t>
            </a:r>
            <a:r>
              <a:rPr lang="en-US" b="1"/>
              <a:t> injection</a:t>
            </a:r>
          </a:p>
        </p:txBody>
      </p:sp>
      <p:sp>
        <p:nvSpPr>
          <p:cNvPr id="43036" name="Text Box 28"/>
          <p:cNvSpPr txBox="1">
            <a:spLocks noChangeArrowheads="1"/>
          </p:cNvSpPr>
          <p:nvPr/>
        </p:nvSpPr>
        <p:spPr bwMode="auto">
          <a:xfrm rot="-5400000">
            <a:off x="7846585" y="902414"/>
            <a:ext cx="21336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 b="1" dirty="0">
                <a:solidFill>
                  <a:srgbClr val="FF0000"/>
                </a:solidFill>
              </a:rPr>
              <a:t>(sketched)</a:t>
            </a:r>
          </a:p>
        </p:txBody>
      </p:sp>
      <p:sp>
        <p:nvSpPr>
          <p:cNvPr id="43037" name="Line 29"/>
          <p:cNvSpPr>
            <a:spLocks noChangeShapeType="1"/>
          </p:cNvSpPr>
          <p:nvPr/>
        </p:nvSpPr>
        <p:spPr bwMode="auto">
          <a:xfrm>
            <a:off x="5647234" y="1439847"/>
            <a:ext cx="375138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38" name="Line 30"/>
          <p:cNvSpPr>
            <a:spLocks noChangeShapeType="1"/>
          </p:cNvSpPr>
          <p:nvPr/>
        </p:nvSpPr>
        <p:spPr bwMode="auto">
          <a:xfrm flipV="1">
            <a:off x="6015045" y="1431909"/>
            <a:ext cx="0" cy="140335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39" name="Rectangle 31"/>
          <p:cNvSpPr>
            <a:spLocks noChangeArrowheads="1"/>
          </p:cNvSpPr>
          <p:nvPr/>
        </p:nvSpPr>
        <p:spPr bwMode="auto">
          <a:xfrm>
            <a:off x="5593014" y="1450960"/>
            <a:ext cx="410308" cy="14017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0" name="AutoShape 7"/>
          <p:cNvSpPr>
            <a:spLocks noChangeArrowheads="1"/>
          </p:cNvSpPr>
          <p:nvPr/>
        </p:nvSpPr>
        <p:spPr bwMode="auto">
          <a:xfrm>
            <a:off x="5381999" y="2606659"/>
            <a:ext cx="281354" cy="685800"/>
          </a:xfrm>
          <a:prstGeom prst="up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Rectangle 2"/>
          <p:cNvSpPr txBox="1">
            <a:spLocks noChangeArrowheads="1"/>
          </p:cNvSpPr>
          <p:nvPr/>
        </p:nvSpPr>
        <p:spPr>
          <a:xfrm>
            <a:off x="990600" y="228600"/>
            <a:ext cx="7467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/>
              <a:t>The LHC25 (ns) cycle in the PS</a:t>
            </a:r>
          </a:p>
        </p:txBody>
      </p:sp>
    </p:spTree>
    <p:extLst>
      <p:ext uri="{BB962C8B-B14F-4D97-AF65-F5344CB8AC3E}">
        <p14:creationId xmlns:p14="http://schemas.microsoft.com/office/powerpoint/2010/main" val="403431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 smtClean="0"/>
              <a:t>Triple splitting in the PS</a:t>
            </a:r>
            <a:endParaRPr lang="fr-FR" dirty="0"/>
          </a:p>
        </p:txBody>
      </p:sp>
      <p:sp>
        <p:nvSpPr>
          <p:cNvPr id="86024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025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pic>
        <p:nvPicPr>
          <p:cNvPr id="3" name="LHCTripleSplitting_compressed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1268760"/>
            <a:ext cx="9144000" cy="342423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255573" y="1516722"/>
            <a:ext cx="620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h=7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4288" y="1340768"/>
            <a:ext cx="735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293664"/>
                </a:solidFill>
              </a:rPr>
              <a:t>h=14</a:t>
            </a:r>
            <a:endParaRPr lang="en-US" sz="2000" dirty="0">
              <a:solidFill>
                <a:srgbClr val="29366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16416" y="1340768"/>
            <a:ext cx="735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ED00FF"/>
                </a:solidFill>
              </a:rPr>
              <a:t>h=21</a:t>
            </a:r>
            <a:endParaRPr lang="en-US" sz="2000" dirty="0">
              <a:solidFill>
                <a:srgbClr val="ED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24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 smtClean="0"/>
              <a:t>Two times double splitting in the PS</a:t>
            </a:r>
            <a:endParaRPr lang="fr-FR" dirty="0"/>
          </a:p>
        </p:txBody>
      </p:sp>
      <p:sp>
        <p:nvSpPr>
          <p:cNvPr id="86024" name="Line 3"/>
          <p:cNvSpPr>
            <a:spLocks noChangeShapeType="1"/>
          </p:cNvSpPr>
          <p:nvPr/>
        </p:nvSpPr>
        <p:spPr bwMode="auto">
          <a:xfrm>
            <a:off x="1981200" y="1371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025" name="Text Box 4"/>
          <p:cNvSpPr txBox="1">
            <a:spLocks noChangeArrowheads="1"/>
          </p:cNvSpPr>
          <p:nvPr/>
        </p:nvSpPr>
        <p:spPr bwMode="auto">
          <a:xfrm>
            <a:off x="1600200" y="762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86026" name="Text Box 5"/>
          <p:cNvSpPr txBox="1">
            <a:spLocks noChangeArrowheads="1"/>
          </p:cNvSpPr>
          <p:nvPr/>
        </p:nvSpPr>
        <p:spPr bwMode="auto">
          <a:xfrm>
            <a:off x="467544" y="908720"/>
            <a:ext cx="838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/>
              <a:t>Two times double splitting and bunch rotation:</a:t>
            </a:r>
          </a:p>
        </p:txBody>
      </p:sp>
      <p:pic>
        <p:nvPicPr>
          <p:cNvPr id="5" name="LHC25FlatTopManipulations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6512" y="1368152"/>
            <a:ext cx="9144000" cy="3429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51520" y="4985881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de-DE" sz="1800" dirty="0" err="1" smtClean="0"/>
              <a:t>Bunch</a:t>
            </a:r>
            <a:r>
              <a:rPr lang="de-DE" sz="1800" dirty="0" smtClean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divided</a:t>
            </a:r>
            <a:r>
              <a:rPr lang="de-DE" sz="1800" dirty="0"/>
              <a:t> </a:t>
            </a:r>
            <a:r>
              <a:rPr lang="de-DE" sz="1800" dirty="0" err="1"/>
              <a:t>twice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RF </a:t>
            </a:r>
            <a:r>
              <a:rPr lang="de-DE" sz="1800" dirty="0" err="1"/>
              <a:t>systems</a:t>
            </a:r>
            <a:r>
              <a:rPr lang="de-DE" sz="1800" dirty="0"/>
              <a:t> </a:t>
            </a:r>
            <a:r>
              <a:rPr lang="de-DE" sz="1800" dirty="0" err="1" smtClean="0"/>
              <a:t>at</a:t>
            </a:r>
            <a:r>
              <a:rPr lang="de-DE" sz="1800" dirty="0" smtClean="0"/>
              <a:t> </a:t>
            </a:r>
            <a:br>
              <a:rPr lang="de-DE" sz="1800" dirty="0" smtClean="0"/>
            </a:br>
            <a:r>
              <a:rPr lang="de-DE" sz="1800" i="1" dirty="0" smtClean="0"/>
              <a:t>h</a:t>
            </a:r>
            <a:r>
              <a:rPr lang="de-DE" sz="1800" dirty="0" smtClean="0"/>
              <a:t> </a:t>
            </a:r>
            <a:r>
              <a:rPr lang="de-DE" sz="1800" dirty="0"/>
              <a:t>= 21/42 (10/20 MHz)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i="1" dirty="0"/>
              <a:t>h</a:t>
            </a:r>
            <a:r>
              <a:rPr lang="de-DE" sz="1800" dirty="0"/>
              <a:t> = 42/84 (20/40 MHz</a:t>
            </a:r>
            <a:r>
              <a:rPr lang="de-DE" sz="1800" dirty="0" smtClean="0"/>
              <a:t>)</a:t>
            </a:r>
          </a:p>
          <a:p>
            <a:pPr marL="342900" indent="-342900">
              <a:buFont typeface="Arial"/>
              <a:buChar char="•"/>
            </a:pPr>
            <a:endParaRPr lang="de-DE" sz="1800" dirty="0" smtClean="0"/>
          </a:p>
          <a:p>
            <a:pPr marL="342900" indent="-342900">
              <a:buFont typeface="Arial"/>
              <a:buChar char="•"/>
            </a:pPr>
            <a:r>
              <a:rPr lang="de-DE" sz="1800" dirty="0" err="1" smtClean="0"/>
              <a:t>Bunch</a:t>
            </a:r>
            <a:r>
              <a:rPr lang="de-DE" sz="1800" dirty="0" smtClean="0"/>
              <a:t> </a:t>
            </a:r>
            <a:r>
              <a:rPr lang="de-DE" sz="1800" dirty="0" err="1" smtClean="0"/>
              <a:t>rotation</a:t>
            </a:r>
            <a:r>
              <a:rPr lang="de-DE" sz="1800" dirty="0"/>
              <a:t>: </a:t>
            </a:r>
            <a:r>
              <a:rPr lang="de-DE" sz="1800" dirty="0" err="1"/>
              <a:t>first</a:t>
            </a:r>
            <a:r>
              <a:rPr lang="de-DE" sz="1800" dirty="0"/>
              <a:t> </a:t>
            </a:r>
            <a:r>
              <a:rPr lang="de-DE" sz="1800" dirty="0" err="1"/>
              <a:t>part</a:t>
            </a:r>
            <a:r>
              <a:rPr lang="de-DE" sz="1800" dirty="0"/>
              <a:t> </a:t>
            </a:r>
            <a:r>
              <a:rPr lang="de-DE" sz="1800" i="1" dirty="0"/>
              <a:t>h</a:t>
            </a:r>
            <a:r>
              <a:rPr lang="de-DE" sz="1800" dirty="0"/>
              <a:t>84 </a:t>
            </a:r>
            <a:r>
              <a:rPr lang="de-DE" sz="1800" dirty="0" err="1"/>
              <a:t>only</a:t>
            </a:r>
            <a:r>
              <a:rPr lang="de-DE" sz="1800" dirty="0"/>
              <a:t> + </a:t>
            </a:r>
            <a:r>
              <a:rPr lang="de-DE" sz="1800" i="1" dirty="0"/>
              <a:t>h</a:t>
            </a:r>
            <a:r>
              <a:rPr lang="de-DE" sz="1800" dirty="0"/>
              <a:t>168 (80 MHz) </a:t>
            </a:r>
            <a:r>
              <a:rPr lang="de-DE" sz="1800" dirty="0" err="1"/>
              <a:t>for</a:t>
            </a:r>
            <a:r>
              <a:rPr lang="de-DE" sz="1800" dirty="0"/>
              <a:t> final </a:t>
            </a:r>
            <a:r>
              <a:rPr lang="de-DE" sz="1800" dirty="0" err="1" smtClean="0"/>
              <a:t>part</a:t>
            </a:r>
            <a:endParaRPr lang="de-DE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6444208" y="3501008"/>
            <a:ext cx="735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h=21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95625" y="3388930"/>
            <a:ext cx="776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293664"/>
                </a:solidFill>
              </a:rPr>
              <a:t>h=42</a:t>
            </a:r>
            <a:endParaRPr lang="en-US" sz="2000" dirty="0">
              <a:solidFill>
                <a:srgbClr val="293664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72400" y="2812866"/>
            <a:ext cx="776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ED00FF"/>
                </a:solidFill>
              </a:rPr>
              <a:t>h=84</a:t>
            </a:r>
            <a:endParaRPr lang="en-US" sz="2000" dirty="0">
              <a:solidFill>
                <a:srgbClr val="ED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15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04" name="Picture 15" descr="potentialfuncti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2895600"/>
            <a:ext cx="4691063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9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Potential Energy Function </a:t>
            </a:r>
            <a:endParaRPr lang="fr-FR"/>
          </a:p>
        </p:txBody>
      </p:sp>
      <p:sp>
        <p:nvSpPr>
          <p:cNvPr id="59400" name="Line 3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401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9402" name="Text Box 5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9403" name="Text Box 6"/>
          <p:cNvSpPr txBox="1">
            <a:spLocks noChangeArrowheads="1"/>
          </p:cNvSpPr>
          <p:nvPr/>
        </p:nvSpPr>
        <p:spPr bwMode="auto">
          <a:xfrm>
            <a:off x="609600" y="15240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graphicFrame>
        <p:nvGraphicFramePr>
          <p:cNvPr id="59394" name="Object 2"/>
          <p:cNvGraphicFramePr>
            <a:graphicFrameLocks noChangeAspect="1"/>
          </p:cNvGraphicFramePr>
          <p:nvPr/>
        </p:nvGraphicFramePr>
        <p:xfrm>
          <a:off x="2971801" y="1442596"/>
          <a:ext cx="1143000" cy="740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124" name="Equation" r:id="rId5" imgW="647640" imgH="393480" progId="Equation.DSMT4">
                  <p:embed/>
                </p:oleObj>
              </mc:Choice>
              <mc:Fallback>
                <p:oleObj name="Equation" r:id="rId5" imgW="64764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1" y="1442596"/>
                        <a:ext cx="1143000" cy="7408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395" name="Object 3"/>
          <p:cNvGraphicFramePr>
            <a:graphicFrameLocks noChangeAspect="1"/>
          </p:cNvGraphicFramePr>
          <p:nvPr/>
        </p:nvGraphicFramePr>
        <p:xfrm>
          <a:off x="5029200" y="1524000"/>
          <a:ext cx="1295400" cy="636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125" name="Equation" r:id="rId7" imgW="723600" imgH="355320" progId="Equation.DSMT4">
                  <p:embed/>
                </p:oleObj>
              </mc:Choice>
              <mc:Fallback>
                <p:oleObj name="Equation" r:id="rId7" imgW="723600" imgH="355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1524000"/>
                        <a:ext cx="1295400" cy="6361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396" name="Object 4"/>
          <p:cNvGraphicFramePr>
            <a:graphicFrameLocks noChangeAspect="1"/>
          </p:cNvGraphicFramePr>
          <p:nvPr/>
        </p:nvGraphicFramePr>
        <p:xfrm>
          <a:off x="3505200" y="2252662"/>
          <a:ext cx="5181600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126" name="Equation" r:id="rId9" imgW="2565360" imgH="393480" progId="Equation.3">
                  <p:embed/>
                </p:oleObj>
              </mc:Choice>
              <mc:Fallback>
                <p:oleObj name="Equation" r:id="rId9" imgW="2565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252662"/>
                        <a:ext cx="5181600" cy="795338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405" name="Text Box 16"/>
          <p:cNvSpPr txBox="1">
            <a:spLocks noChangeArrowheads="1"/>
          </p:cNvSpPr>
          <p:nvPr/>
        </p:nvSpPr>
        <p:spPr bwMode="auto">
          <a:xfrm>
            <a:off x="609600" y="1066800"/>
            <a:ext cx="7924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FF3300"/>
                </a:solidFill>
              </a:rPr>
              <a:t>The longitudinal motion is produced by a force that can be derived from a scalar potential:</a:t>
            </a:r>
            <a:endParaRPr lang="fr-FR" sz="1800" dirty="0">
              <a:solidFill>
                <a:srgbClr val="FF3300"/>
              </a:solidFill>
            </a:endParaRPr>
          </a:p>
        </p:txBody>
      </p:sp>
      <p:sp>
        <p:nvSpPr>
          <p:cNvPr id="59406" name="Text Box 17"/>
          <p:cNvSpPr txBox="1">
            <a:spLocks noChangeArrowheads="1"/>
          </p:cNvSpPr>
          <p:nvPr/>
        </p:nvSpPr>
        <p:spPr bwMode="auto">
          <a:xfrm>
            <a:off x="5410200" y="3810000"/>
            <a:ext cx="3276600" cy="1493838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6600"/>
                </a:solidFill>
              </a:rPr>
              <a:t>The sum of the potential energy and kinetic energy is constant and by analogy represents the total energy of a non-dissipative system.</a:t>
            </a:r>
            <a:endParaRPr lang="fr-FR" sz="18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62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 Hamiltonian of Longitudinal Motion</a:t>
            </a:r>
            <a:endParaRPr lang="fr-FR"/>
          </a:p>
        </p:txBody>
      </p:sp>
      <p:sp>
        <p:nvSpPr>
          <p:cNvPr id="47116" name="Line 1027"/>
          <p:cNvSpPr>
            <a:spLocks noChangeShapeType="1"/>
          </p:cNvSpPr>
          <p:nvPr/>
        </p:nvSpPr>
        <p:spPr bwMode="auto">
          <a:xfrm>
            <a:off x="1828800" y="1600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7" name="Text Box 1028"/>
          <p:cNvSpPr txBox="1">
            <a:spLocks noChangeArrowheads="1"/>
          </p:cNvSpPr>
          <p:nvPr/>
        </p:nvSpPr>
        <p:spPr bwMode="auto">
          <a:xfrm>
            <a:off x="1447800" y="9906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47118" name="Text Box 1029"/>
          <p:cNvSpPr txBox="1">
            <a:spLocks noChangeArrowheads="1"/>
          </p:cNvSpPr>
          <p:nvPr/>
        </p:nvSpPr>
        <p:spPr bwMode="auto">
          <a:xfrm>
            <a:off x="609600" y="1897063"/>
            <a:ext cx="487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47119" name="Text Box 1030"/>
          <p:cNvSpPr txBox="1">
            <a:spLocks noChangeArrowheads="1"/>
          </p:cNvSpPr>
          <p:nvPr/>
        </p:nvSpPr>
        <p:spPr bwMode="auto">
          <a:xfrm>
            <a:off x="609600" y="15240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650770"/>
              </p:ext>
            </p:extLst>
          </p:nvPr>
        </p:nvGraphicFramePr>
        <p:xfrm>
          <a:off x="4717107" y="2592387"/>
          <a:ext cx="3743325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400" name="Equation" r:id="rId4" imgW="1765300" imgH="393700" progId="Equation.3">
                  <p:embed/>
                </p:oleObj>
              </mc:Choice>
              <mc:Fallback>
                <p:oleObj name="Equation" r:id="rId4" imgW="17653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7107" y="2592387"/>
                        <a:ext cx="3743325" cy="836613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0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2503731"/>
              </p:ext>
            </p:extLst>
          </p:nvPr>
        </p:nvGraphicFramePr>
        <p:xfrm>
          <a:off x="4716016" y="1556792"/>
          <a:ext cx="2189163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401" name="Equation" r:id="rId6" imgW="990600" imgH="444500" progId="Equation.3">
                  <p:embed/>
                </p:oleObj>
              </mc:Choice>
              <mc:Fallback>
                <p:oleObj name="Equation" r:id="rId6" imgW="9906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1556792"/>
                        <a:ext cx="2189163" cy="97790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20" name="Text Box 1039"/>
          <p:cNvSpPr txBox="1">
            <a:spLocks noChangeArrowheads="1"/>
          </p:cNvSpPr>
          <p:nvPr/>
        </p:nvSpPr>
        <p:spPr bwMode="auto">
          <a:xfrm>
            <a:off x="457200" y="1066800"/>
            <a:ext cx="830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 smtClean="0">
                <a:solidFill>
                  <a:srgbClr val="FF3300"/>
                </a:solidFill>
              </a:rPr>
              <a:t>Introducing a new convenient variable, W, leads to the 1</a:t>
            </a:r>
            <a:r>
              <a:rPr lang="en-GB" sz="2000" baseline="30000" dirty="0" smtClean="0">
                <a:solidFill>
                  <a:srgbClr val="FF3300"/>
                </a:solidFill>
              </a:rPr>
              <a:t>st</a:t>
            </a:r>
            <a:r>
              <a:rPr lang="en-GB" sz="2000" dirty="0" smtClean="0">
                <a:solidFill>
                  <a:srgbClr val="FF3300"/>
                </a:solidFill>
              </a:rPr>
              <a:t> order equations:</a:t>
            </a:r>
            <a:endParaRPr lang="en-GB" sz="2000" dirty="0">
              <a:solidFill>
                <a:srgbClr val="FF3300"/>
              </a:solidFill>
            </a:endParaRPr>
          </a:p>
        </p:txBody>
      </p:sp>
      <p:graphicFrame>
        <p:nvGraphicFramePr>
          <p:cNvPr id="4710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2788347"/>
              </p:ext>
            </p:extLst>
          </p:nvPr>
        </p:nvGraphicFramePr>
        <p:xfrm>
          <a:off x="1112838" y="2057400"/>
          <a:ext cx="2205037" cy="90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402" name="Equation" r:id="rId8" imgW="1117600" imgH="457200" progId="Equation.3">
                  <p:embed/>
                </p:oleObj>
              </mc:Choice>
              <mc:Fallback>
                <p:oleObj name="Equation" r:id="rId8" imgW="11176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2838" y="2057400"/>
                        <a:ext cx="2205037" cy="903288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21" name="Line 1041"/>
          <p:cNvSpPr>
            <a:spLocks noChangeShapeType="1"/>
          </p:cNvSpPr>
          <p:nvPr/>
        </p:nvSpPr>
        <p:spPr bwMode="auto">
          <a:xfrm>
            <a:off x="3635896" y="2514600"/>
            <a:ext cx="76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22" name="Text Box 1042"/>
          <p:cNvSpPr txBox="1">
            <a:spLocks noChangeArrowheads="1"/>
          </p:cNvSpPr>
          <p:nvPr/>
        </p:nvSpPr>
        <p:spPr bwMode="auto">
          <a:xfrm>
            <a:off x="533400" y="3505200"/>
            <a:ext cx="8153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 smtClean="0">
                <a:solidFill>
                  <a:srgbClr val="FF3300"/>
                </a:solidFill>
              </a:rPr>
              <a:t>The two variables </a:t>
            </a:r>
            <a:r>
              <a:rPr lang="en-GB" sz="2000" dirty="0" smtClean="0">
                <a:solidFill>
                  <a:srgbClr val="FF3300"/>
                </a:solidFill>
                <a:sym typeface="Symbol" charset="2"/>
              </a:rPr>
              <a:t>,W are canonical since t</a:t>
            </a:r>
            <a:r>
              <a:rPr lang="en-GB" sz="2000" dirty="0" smtClean="0">
                <a:solidFill>
                  <a:srgbClr val="FF3300"/>
                </a:solidFill>
              </a:rPr>
              <a:t>hese equations of motion can be derived from a Hamiltonian </a:t>
            </a:r>
            <a:r>
              <a:rPr lang="en-GB" sz="2000" dirty="0" err="1" smtClean="0">
                <a:solidFill>
                  <a:srgbClr val="FF3300"/>
                </a:solidFill>
              </a:rPr>
              <a:t>H(</a:t>
            </a:r>
            <a:r>
              <a:rPr lang="en-GB" sz="2000" dirty="0" err="1" smtClean="0">
                <a:solidFill>
                  <a:srgbClr val="FF3300"/>
                </a:solidFill>
                <a:sym typeface="Symbol" charset="2"/>
              </a:rPr>
              <a:t>,W,t</a:t>
            </a:r>
            <a:r>
              <a:rPr lang="en-GB" sz="2000" dirty="0" smtClean="0">
                <a:solidFill>
                  <a:srgbClr val="FF3300"/>
                </a:solidFill>
                <a:sym typeface="Symbol" charset="2"/>
              </a:rPr>
              <a:t>):</a:t>
            </a:r>
            <a:endParaRPr lang="en-GB" sz="2000" dirty="0">
              <a:solidFill>
                <a:srgbClr val="FF3300"/>
              </a:solidFill>
            </a:endParaRPr>
          </a:p>
        </p:txBody>
      </p:sp>
      <p:graphicFrame>
        <p:nvGraphicFramePr>
          <p:cNvPr id="47109" name="Object 5"/>
          <p:cNvGraphicFramePr>
            <a:graphicFrameLocks noChangeAspect="1"/>
          </p:cNvGraphicFramePr>
          <p:nvPr/>
        </p:nvGraphicFramePr>
        <p:xfrm>
          <a:off x="4514850" y="3251200"/>
          <a:ext cx="1143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403" name="Equation" r:id="rId10" imgW="114120" imgH="355320" progId="Equation.3">
                  <p:embed/>
                </p:oleObj>
              </mc:Choice>
              <mc:Fallback>
                <p:oleObj name="Equation" r:id="rId10" imgW="11412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251200"/>
                        <a:ext cx="1143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0" name="Object 6"/>
          <p:cNvGraphicFramePr>
            <a:graphicFrameLocks noChangeAspect="1"/>
          </p:cNvGraphicFramePr>
          <p:nvPr/>
        </p:nvGraphicFramePr>
        <p:xfrm>
          <a:off x="1752600" y="4300537"/>
          <a:ext cx="1270000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404" name="Equation" r:id="rId12" imgW="583920" imgH="355320" progId="Equation.3">
                  <p:embed/>
                </p:oleObj>
              </mc:Choice>
              <mc:Fallback>
                <p:oleObj name="Equation" r:id="rId12" imgW="58392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4300537"/>
                        <a:ext cx="1270000" cy="773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1" name="Object 7"/>
          <p:cNvGraphicFramePr>
            <a:graphicFrameLocks noChangeAspect="1"/>
          </p:cNvGraphicFramePr>
          <p:nvPr/>
        </p:nvGraphicFramePr>
        <p:xfrm>
          <a:off x="4953000" y="4338637"/>
          <a:ext cx="1371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405" name="Equation" r:id="rId14" imgW="711000" imgH="355320" progId="Equation.3">
                  <p:embed/>
                </p:oleObj>
              </mc:Choice>
              <mc:Fallback>
                <p:oleObj name="Equation" r:id="rId14" imgW="71100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4338637"/>
                        <a:ext cx="13716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8306314"/>
              </p:ext>
            </p:extLst>
          </p:nvPr>
        </p:nvGraphicFramePr>
        <p:xfrm>
          <a:off x="458788" y="5224463"/>
          <a:ext cx="7943850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406" name="Equation" r:id="rId16" imgW="3759200" imgH="444500" progId="Equation.3">
                  <p:embed/>
                </p:oleObj>
              </mc:Choice>
              <mc:Fallback>
                <p:oleObj name="Equation" r:id="rId16" imgW="37592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788" y="5224463"/>
                        <a:ext cx="7943850" cy="938212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40241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2348905"/>
            <a:ext cx="1944216" cy="62910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/>
              <a:t>Energy Gain</a:t>
            </a:r>
            <a:endParaRPr lang="fr-FR"/>
          </a:p>
        </p:txBody>
      </p:sp>
      <p:sp>
        <p:nvSpPr>
          <p:cNvPr id="23568" name="Text Box 8"/>
          <p:cNvSpPr txBox="1">
            <a:spLocks noChangeArrowheads="1"/>
          </p:cNvSpPr>
          <p:nvPr/>
        </p:nvSpPr>
        <p:spPr bwMode="auto">
          <a:xfrm>
            <a:off x="228600" y="1052736"/>
            <a:ext cx="8663880" cy="5478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dirty="0"/>
              <a:t>The </a:t>
            </a:r>
            <a:r>
              <a:rPr lang="en-GB" sz="1800" dirty="0" smtClean="0"/>
              <a:t>acceleration increases the </a:t>
            </a:r>
            <a:r>
              <a:rPr lang="en-GB" sz="1800" b="1" dirty="0" smtClean="0">
                <a:solidFill>
                  <a:srgbClr val="006600"/>
                </a:solidFill>
              </a:rPr>
              <a:t>momentum</a:t>
            </a:r>
            <a:r>
              <a:rPr lang="en-GB" sz="1800" dirty="0" smtClean="0">
                <a:solidFill>
                  <a:srgbClr val="006600"/>
                </a:solidFill>
              </a:rPr>
              <a:t>,</a:t>
            </a:r>
            <a:r>
              <a:rPr lang="en-GB" sz="1800" dirty="0" smtClean="0"/>
              <a:t> providing </a:t>
            </a:r>
            <a:r>
              <a:rPr lang="en-GB" sz="1800" b="1" dirty="0">
                <a:solidFill>
                  <a:srgbClr val="006600"/>
                </a:solidFill>
              </a:rPr>
              <a:t>kinetic energy</a:t>
            </a:r>
            <a:r>
              <a:rPr lang="en-GB" sz="1800" dirty="0"/>
              <a:t> </a:t>
            </a:r>
            <a:r>
              <a:rPr lang="en-GB" sz="1800" dirty="0" smtClean="0"/>
              <a:t>to the </a:t>
            </a:r>
            <a:r>
              <a:rPr lang="en-GB" sz="1800" dirty="0"/>
              <a:t>charged </a:t>
            </a:r>
            <a:r>
              <a:rPr lang="en-GB" sz="1800" dirty="0" smtClean="0"/>
              <a:t>particles.</a:t>
            </a:r>
            <a:br>
              <a:rPr lang="en-GB" sz="1800" dirty="0" smtClean="0"/>
            </a:br>
            <a:endParaRPr lang="en-GB" sz="1800" dirty="0"/>
          </a:p>
          <a:p>
            <a:r>
              <a:rPr lang="en-GB" sz="1800" dirty="0" smtClean="0"/>
              <a:t>In relativistic dynamics, total</a:t>
            </a:r>
            <a:r>
              <a:rPr lang="en-GB" sz="1800" dirty="0" smtClean="0">
                <a:solidFill>
                  <a:srgbClr val="FF3300"/>
                </a:solidFill>
              </a:rPr>
              <a:t> energy</a:t>
            </a:r>
            <a:r>
              <a:rPr lang="en-GB" sz="1800" dirty="0" smtClean="0">
                <a:solidFill>
                  <a:srgbClr val="FF0000"/>
                </a:solidFill>
              </a:rPr>
              <a:t> </a:t>
            </a:r>
            <a:r>
              <a:rPr lang="en-GB" sz="1800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lang="en-GB" sz="1800" dirty="0" smtClean="0">
                <a:solidFill>
                  <a:srgbClr val="FF0000"/>
                </a:solidFill>
              </a:rPr>
              <a:t> </a:t>
            </a:r>
            <a:r>
              <a:rPr lang="en-GB" sz="1800" dirty="0" smtClean="0">
                <a:solidFill>
                  <a:srgbClr val="000000"/>
                </a:solidFill>
              </a:rPr>
              <a:t>and</a:t>
            </a:r>
            <a:r>
              <a:rPr lang="en-GB" sz="1800" dirty="0" smtClean="0">
                <a:solidFill>
                  <a:srgbClr val="FF3300"/>
                </a:solidFill>
              </a:rPr>
              <a:t> momentum</a:t>
            </a:r>
            <a:r>
              <a:rPr lang="en-GB" sz="1800" dirty="0" smtClean="0">
                <a:solidFill>
                  <a:srgbClr val="FF0000"/>
                </a:solidFill>
              </a:rPr>
              <a:t> </a:t>
            </a:r>
            <a:r>
              <a:rPr lang="en-GB" sz="1800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lang="en-GB" sz="1800" dirty="0" smtClean="0">
                <a:solidFill>
                  <a:srgbClr val="FF0000"/>
                </a:solidFill>
              </a:rPr>
              <a:t> </a:t>
            </a:r>
            <a:r>
              <a:rPr lang="en-GB" sz="1800" dirty="0" smtClean="0">
                <a:solidFill>
                  <a:srgbClr val="000000"/>
                </a:solidFill>
              </a:rPr>
              <a:t>are</a:t>
            </a:r>
            <a:r>
              <a:rPr lang="en-GB" sz="1800" dirty="0" smtClean="0">
                <a:solidFill>
                  <a:srgbClr val="FF3300"/>
                </a:solidFill>
              </a:rPr>
              <a:t> linked by</a:t>
            </a:r>
          </a:p>
          <a:p>
            <a:endParaRPr lang="en-GB" sz="1800" dirty="0">
              <a:solidFill>
                <a:srgbClr val="FF3300"/>
              </a:solidFill>
            </a:endParaRPr>
          </a:p>
          <a:p>
            <a:r>
              <a:rPr lang="en-GB" sz="1800" i="1" dirty="0" smtClean="0">
                <a:latin typeface="Times New Roman"/>
                <a:cs typeface="Times New Roman"/>
              </a:rPr>
              <a:t>							W kinetic energy</a:t>
            </a:r>
            <a:endParaRPr lang="en-GB" sz="1800" dirty="0" smtClean="0">
              <a:solidFill>
                <a:srgbClr val="FF3300"/>
              </a:solidFill>
            </a:endParaRPr>
          </a:p>
          <a:p>
            <a:endParaRPr lang="en-GB" sz="1000" dirty="0" smtClean="0">
              <a:solidFill>
                <a:srgbClr val="FF3300"/>
              </a:solidFill>
            </a:endParaRPr>
          </a:p>
          <a:p>
            <a:endParaRPr lang="en-GB" sz="1800" dirty="0">
              <a:solidFill>
                <a:srgbClr val="FF3300"/>
              </a:solidFill>
            </a:endParaRPr>
          </a:p>
          <a:p>
            <a:r>
              <a:rPr lang="en-GB" sz="1800" dirty="0" smtClean="0"/>
              <a:t>Hence: </a:t>
            </a:r>
            <a:endParaRPr lang="en-GB" sz="1200" dirty="0" smtClean="0"/>
          </a:p>
          <a:p>
            <a:endParaRPr lang="en-GB" sz="1200" dirty="0">
              <a:solidFill>
                <a:srgbClr val="FF3300"/>
              </a:solidFill>
            </a:endParaRPr>
          </a:p>
          <a:p>
            <a:r>
              <a:rPr lang="en-GB" sz="1800" dirty="0" smtClean="0">
                <a:solidFill>
                  <a:srgbClr val="000000"/>
                </a:solidFill>
              </a:rPr>
              <a:t>The rate of </a:t>
            </a:r>
            <a:r>
              <a:rPr lang="en-GB" sz="1800" dirty="0" smtClean="0">
                <a:solidFill>
                  <a:srgbClr val="FF0000"/>
                </a:solidFill>
              </a:rPr>
              <a:t>energy gain per unit length </a:t>
            </a:r>
            <a:r>
              <a:rPr lang="en-GB" sz="1800" dirty="0" smtClean="0">
                <a:solidFill>
                  <a:srgbClr val="000000"/>
                </a:solidFill>
              </a:rPr>
              <a:t>of acceleration (along z) is then: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endParaRPr lang="en-GB" dirty="0" smtClean="0">
              <a:solidFill>
                <a:srgbClr val="000000"/>
              </a:solidFill>
            </a:endParaRPr>
          </a:p>
          <a:p>
            <a:endParaRPr lang="en-GB" sz="1800" dirty="0">
              <a:solidFill>
                <a:srgbClr val="000000"/>
              </a:solidFill>
            </a:endParaRPr>
          </a:p>
          <a:p>
            <a:r>
              <a:rPr lang="en-GB" sz="1800" dirty="0" smtClean="0">
                <a:solidFill>
                  <a:srgbClr val="000000"/>
                </a:solidFill>
              </a:rPr>
              <a:t>and the kinetic </a:t>
            </a:r>
            <a:r>
              <a:rPr lang="en-GB" sz="1800" dirty="0" smtClean="0">
                <a:solidFill>
                  <a:srgbClr val="FF0000"/>
                </a:solidFill>
              </a:rPr>
              <a:t>energy gained</a:t>
            </a:r>
            <a:r>
              <a:rPr lang="en-GB" sz="1800" dirty="0" smtClean="0">
                <a:solidFill>
                  <a:srgbClr val="000000"/>
                </a:solidFill>
              </a:rPr>
              <a:t> from the field along the z path is:</a:t>
            </a:r>
          </a:p>
          <a:p>
            <a:endParaRPr lang="en-GB" sz="1400" dirty="0">
              <a:solidFill>
                <a:srgbClr val="000000"/>
              </a:solidFill>
            </a:endParaRPr>
          </a:p>
          <a:p>
            <a:r>
              <a:rPr lang="en-GB" sz="1600" dirty="0">
                <a:solidFill>
                  <a:srgbClr val="000000"/>
                </a:solidFill>
              </a:rPr>
              <a:t/>
            </a:r>
            <a:br>
              <a:rPr lang="en-GB" sz="1600" dirty="0">
                <a:solidFill>
                  <a:srgbClr val="000000"/>
                </a:solidFill>
              </a:rPr>
            </a:br>
            <a:endParaRPr lang="en-GB" sz="1600" dirty="0" smtClean="0">
              <a:solidFill>
                <a:srgbClr val="000000"/>
              </a:solidFill>
            </a:endParaRPr>
          </a:p>
          <a:p>
            <a:r>
              <a:rPr lang="en-GB" sz="1800" dirty="0" smtClean="0">
                <a:solidFill>
                  <a:srgbClr val="000000"/>
                </a:solidFill>
              </a:rPr>
              <a:t>where </a:t>
            </a:r>
            <a:r>
              <a:rPr lang="en-GB" sz="18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V </a:t>
            </a:r>
            <a:r>
              <a:rPr lang="en-GB" sz="1800" dirty="0" smtClean="0">
                <a:solidFill>
                  <a:srgbClr val="000000"/>
                </a:solidFill>
              </a:rPr>
              <a:t>is just a potential.</a:t>
            </a:r>
          </a:p>
          <a:p>
            <a:endParaRPr lang="en-GB" sz="1800" dirty="0">
              <a:solidFill>
                <a:srgbClr val="FF3300"/>
              </a:solidFill>
            </a:endParaRPr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8942166"/>
              </p:ext>
            </p:extLst>
          </p:nvPr>
        </p:nvGraphicFramePr>
        <p:xfrm>
          <a:off x="1475929" y="2348880"/>
          <a:ext cx="1714500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644" name="Equation" r:id="rId4" imgW="838080" imgH="241200" progId="Equation.3">
                  <p:embed/>
                </p:oleObj>
              </mc:Choice>
              <mc:Fallback>
                <p:oleObj name="Equation" r:id="rId4" imgW="8380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929" y="2348880"/>
                        <a:ext cx="1714500" cy="493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3556677"/>
              </p:ext>
            </p:extLst>
          </p:nvPr>
        </p:nvGraphicFramePr>
        <p:xfrm>
          <a:off x="1475656" y="3089608"/>
          <a:ext cx="1200150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645" name="Equation" r:id="rId6" imgW="571320" imgH="203040" progId="Equation.3">
                  <p:embed/>
                </p:oleObj>
              </mc:Choice>
              <mc:Fallback>
                <p:oleObj name="Equation" r:id="rId6" imgW="5713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3089608"/>
                        <a:ext cx="1200150" cy="427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7249541"/>
              </p:ext>
            </p:extLst>
          </p:nvPr>
        </p:nvGraphicFramePr>
        <p:xfrm>
          <a:off x="2901526" y="4005064"/>
          <a:ext cx="2763764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646" name="Equation" r:id="rId8" imgW="1257300" imgH="393700" progId="Equation.3">
                  <p:embed/>
                </p:oleObj>
              </mc:Choice>
              <mc:Fallback>
                <p:oleObj name="Equation" r:id="rId8" imgW="12573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1526" y="4005064"/>
                        <a:ext cx="2763764" cy="86409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9283086"/>
              </p:ext>
            </p:extLst>
          </p:nvPr>
        </p:nvGraphicFramePr>
        <p:xfrm>
          <a:off x="1043608" y="5355952"/>
          <a:ext cx="2286000" cy="439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647" name="Equation" r:id="rId10" imgW="1054100" imgH="203200" progId="Equation.3">
                  <p:embed/>
                </p:oleObj>
              </mc:Choice>
              <mc:Fallback>
                <p:oleObj name="Equation" r:id="rId10" imgW="10541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5355952"/>
                        <a:ext cx="2286000" cy="4399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6608928"/>
              </p:ext>
            </p:extLst>
          </p:nvPr>
        </p:nvGraphicFramePr>
        <p:xfrm>
          <a:off x="4662264" y="5301208"/>
          <a:ext cx="22860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648" name="Equation" r:id="rId12" imgW="1143000" imgH="279400" progId="Equation.3">
                  <p:embed/>
                </p:oleObj>
              </mc:Choice>
              <mc:Fallback>
                <p:oleObj name="Equation" r:id="rId12" imgW="11430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2264" y="5301208"/>
                        <a:ext cx="22860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71" name="Line 30"/>
          <p:cNvSpPr>
            <a:spLocks noChangeShapeType="1"/>
          </p:cNvSpPr>
          <p:nvPr/>
        </p:nvSpPr>
        <p:spPr bwMode="auto">
          <a:xfrm>
            <a:off x="3923928" y="5571976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7338693"/>
              </p:ext>
            </p:extLst>
          </p:nvPr>
        </p:nvGraphicFramePr>
        <p:xfrm>
          <a:off x="4644008" y="2420913"/>
          <a:ext cx="1651949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649" name="Equation" r:id="rId14" imgW="825500" imgH="215900" progId="Equation.3">
                  <p:embed/>
                </p:oleObj>
              </mc:Choice>
              <mc:Fallback>
                <p:oleObj name="Equation" r:id="rId14" imgW="8255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644008" y="2420913"/>
                        <a:ext cx="1651949" cy="4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7734131"/>
              </p:ext>
            </p:extLst>
          </p:nvPr>
        </p:nvGraphicFramePr>
        <p:xfrm>
          <a:off x="4052888" y="3048000"/>
          <a:ext cx="4697412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650" name="Equation" r:id="rId16" imgW="2705100" imgH="292100" progId="Equation.3">
                  <p:embed/>
                </p:oleObj>
              </mc:Choice>
              <mc:Fallback>
                <p:oleObj name="Equation" r:id="rId16" imgW="27051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2888" y="3048000"/>
                        <a:ext cx="4697412" cy="5080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5742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800" y="304800"/>
            <a:ext cx="7086600" cy="5334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charset="0"/>
              </a:defRPr>
            </a:lvl9pPr>
          </a:lstStyle>
          <a:p>
            <a:r>
              <a:rPr lang="en-US" dirty="0" smtClean="0"/>
              <a:t>Summary</a:t>
            </a:r>
            <a:endParaRPr lang="en-US" dirty="0"/>
          </a:p>
          <a:p>
            <a:endParaRPr lang="fr-FR" dirty="0"/>
          </a:p>
        </p:txBody>
      </p:sp>
      <p:sp>
        <p:nvSpPr>
          <p:cNvPr id="3" name="Text Box 2051"/>
          <p:cNvSpPr txBox="1">
            <a:spLocks noChangeArrowheads="1"/>
          </p:cNvSpPr>
          <p:nvPr/>
        </p:nvSpPr>
        <p:spPr bwMode="auto">
          <a:xfrm>
            <a:off x="395536" y="1052736"/>
            <a:ext cx="8496944" cy="517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Font typeface="Arial"/>
              <a:buChar char="•"/>
            </a:pPr>
            <a:r>
              <a:rPr lang="en-US" sz="2000" dirty="0" smtClean="0"/>
              <a:t>Cyclotrons/</a:t>
            </a:r>
            <a:r>
              <a:rPr lang="en-US" sz="2000" dirty="0" err="1" smtClean="0"/>
              <a:t>Synchrocylotrons</a:t>
            </a:r>
            <a:r>
              <a:rPr lang="en-US" sz="2000" dirty="0" smtClean="0"/>
              <a:t> for low energy</a:t>
            </a:r>
          </a:p>
          <a:p>
            <a:pPr marL="285750" indent="-285750">
              <a:spcBef>
                <a:spcPct val="500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Synchrotrons</a:t>
            </a:r>
            <a:r>
              <a:rPr lang="en-US" sz="2000" dirty="0" smtClean="0"/>
              <a:t> for high energies</a:t>
            </a:r>
            <a:br>
              <a:rPr lang="en-US" sz="2000" dirty="0" smtClean="0"/>
            </a:br>
            <a:r>
              <a:rPr lang="en-US" sz="2000" dirty="0" smtClean="0"/>
              <a:t>constant orbit, rising field and frequency</a:t>
            </a:r>
          </a:p>
          <a:p>
            <a:pPr marL="285750" indent="-285750">
              <a:spcBef>
                <a:spcPct val="50000"/>
              </a:spcBef>
              <a:buFont typeface="Arial"/>
              <a:buChar char="•"/>
            </a:pPr>
            <a:r>
              <a:rPr lang="en-US" sz="2000" dirty="0" smtClean="0"/>
              <a:t>Particles with higher energy have a longer orbit (normally) but a higher velocity</a:t>
            </a:r>
          </a:p>
          <a:p>
            <a:pPr marL="742950" lvl="1" indent="-285750">
              <a:lnSpc>
                <a:spcPct val="80000"/>
              </a:lnSpc>
              <a:spcBef>
                <a:spcPct val="50000"/>
              </a:spcBef>
              <a:buFont typeface="Arial"/>
              <a:buChar char="•"/>
            </a:pPr>
            <a:r>
              <a:rPr lang="en-US" sz="2000" dirty="0" smtClean="0"/>
              <a:t>at low energies (below transition) velocity increase dominates</a:t>
            </a:r>
          </a:p>
          <a:p>
            <a:pPr marL="742950" lvl="1" indent="-285750">
              <a:lnSpc>
                <a:spcPct val="80000"/>
              </a:lnSpc>
              <a:spcBef>
                <a:spcPct val="50000"/>
              </a:spcBef>
              <a:buFont typeface="Arial"/>
              <a:buChar char="•"/>
            </a:pPr>
            <a:r>
              <a:rPr lang="en-US" sz="2000" dirty="0" smtClean="0"/>
              <a:t>at high energies (above transition) velocity almost constant  </a:t>
            </a:r>
          </a:p>
          <a:p>
            <a:pPr marL="285750" indent="-285750">
              <a:lnSpc>
                <a:spcPct val="120000"/>
              </a:lnSpc>
              <a:spcBef>
                <a:spcPct val="50000"/>
              </a:spcBef>
              <a:buFont typeface="Arial"/>
              <a:buChar char="•"/>
            </a:pPr>
            <a:r>
              <a:rPr lang="en-US" sz="2000" dirty="0" smtClean="0"/>
              <a:t>Particles perform </a:t>
            </a:r>
            <a:r>
              <a:rPr lang="en-US" sz="2000" dirty="0" smtClean="0">
                <a:solidFill>
                  <a:srgbClr val="FF0000"/>
                </a:solidFill>
              </a:rPr>
              <a:t>oscillations around synchronous phase</a:t>
            </a:r>
          </a:p>
          <a:p>
            <a:pPr marL="742950" lvl="1" indent="-285750">
              <a:lnSpc>
                <a:spcPct val="80000"/>
              </a:lnSpc>
              <a:spcBef>
                <a:spcPct val="50000"/>
              </a:spcBef>
              <a:buFont typeface="Arial"/>
              <a:buChar char="•"/>
            </a:pPr>
            <a:r>
              <a:rPr lang="en-US" sz="2000" dirty="0" smtClean="0"/>
              <a:t>synchronous phase depending on acceleration</a:t>
            </a:r>
          </a:p>
          <a:p>
            <a:pPr marL="742950" lvl="1" indent="-285750">
              <a:lnSpc>
                <a:spcPct val="80000"/>
              </a:lnSpc>
              <a:spcBef>
                <a:spcPct val="50000"/>
              </a:spcBef>
              <a:buFont typeface="Arial"/>
              <a:buChar char="•"/>
            </a:pPr>
            <a:r>
              <a:rPr lang="en-US" sz="2000" dirty="0" smtClean="0"/>
              <a:t>below or above transition</a:t>
            </a:r>
          </a:p>
          <a:p>
            <a:pPr marL="285750" indent="-285750">
              <a:spcBef>
                <a:spcPct val="500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bucket</a:t>
            </a:r>
            <a:r>
              <a:rPr lang="en-US" sz="2000" dirty="0" smtClean="0"/>
              <a:t> is the region in phase space for stable oscillations</a:t>
            </a:r>
          </a:p>
          <a:p>
            <a:pPr marL="285750" indent="-285750">
              <a:spcBef>
                <a:spcPct val="50000"/>
              </a:spcBef>
              <a:buFont typeface="Arial"/>
              <a:buChar char="•"/>
            </a:pPr>
            <a:r>
              <a:rPr lang="en-US" sz="2000" dirty="0" smtClean="0"/>
              <a:t>matching the shape of the bunch to the bucket is important</a:t>
            </a:r>
          </a:p>
        </p:txBody>
      </p:sp>
    </p:spTree>
    <p:extLst>
      <p:ext uri="{BB962C8B-B14F-4D97-AF65-F5344CB8AC3E}">
        <p14:creationId xmlns:p14="http://schemas.microsoft.com/office/powerpoint/2010/main" val="230574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566738" y="336550"/>
            <a:ext cx="7815262" cy="614363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GB" b="0" dirty="0" smtClean="0"/>
              <a:t>Bibliography</a:t>
            </a:r>
            <a:endParaRPr lang="en-GB" dirty="0"/>
          </a:p>
        </p:txBody>
      </p:sp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538163" y="1174750"/>
            <a:ext cx="8291512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FR" sz="1400"/>
              <a:t>M. Conte, W.W. Mac Kay     </a:t>
            </a:r>
            <a:r>
              <a:rPr lang="fr-FR" sz="1400" b="1"/>
              <a:t>A</a:t>
            </a:r>
            <a:r>
              <a:rPr lang="en-US" sz="1400" b="1"/>
              <a:t>n</a:t>
            </a:r>
            <a:r>
              <a:rPr lang="fr-FR" sz="1400" b="1"/>
              <a:t> </a:t>
            </a:r>
            <a:r>
              <a:rPr lang="en-US" sz="1400" b="1"/>
              <a:t>I</a:t>
            </a:r>
            <a:r>
              <a:rPr lang="fr-FR" sz="1400" b="1"/>
              <a:t>ntroduction to the Physics of particle Accelerators</a:t>
            </a:r>
            <a:r>
              <a:rPr lang="fr-FR" sz="1400"/>
              <a:t> </a:t>
            </a:r>
          </a:p>
          <a:p>
            <a:pPr lvl="4"/>
            <a:r>
              <a:rPr lang="fr-FR" sz="1400"/>
              <a:t>                          (World </a:t>
            </a:r>
            <a:r>
              <a:rPr lang="en-US" sz="1400"/>
              <a:t>S</a:t>
            </a:r>
            <a:r>
              <a:rPr lang="fr-FR" sz="1400"/>
              <a:t>cientific, 1991)</a:t>
            </a:r>
          </a:p>
          <a:p>
            <a:r>
              <a:rPr lang="fr-FR" sz="1400"/>
              <a:t>P. J. Bryant and K. Johnsen  </a:t>
            </a:r>
            <a:r>
              <a:rPr lang="fr-FR" sz="1400" b="1"/>
              <a:t>The </a:t>
            </a:r>
            <a:r>
              <a:rPr lang="en-US" sz="1400" b="1"/>
              <a:t>P</a:t>
            </a:r>
            <a:r>
              <a:rPr lang="fr-FR" sz="1400" b="1"/>
              <a:t>rinciples of </a:t>
            </a:r>
            <a:r>
              <a:rPr lang="en-US" sz="1400" b="1"/>
              <a:t>C</a:t>
            </a:r>
            <a:r>
              <a:rPr lang="fr-FR" sz="1400" b="1"/>
              <a:t>ircular</a:t>
            </a:r>
            <a:r>
              <a:rPr lang="fr-FR" sz="1400"/>
              <a:t> </a:t>
            </a:r>
            <a:r>
              <a:rPr lang="fr-FR" sz="1400" b="1"/>
              <a:t>Accelerators and </a:t>
            </a:r>
            <a:r>
              <a:rPr lang="en-US" sz="1400" b="1"/>
              <a:t>S</a:t>
            </a:r>
            <a:r>
              <a:rPr lang="fr-FR" sz="1400" b="1"/>
              <a:t>torage </a:t>
            </a:r>
            <a:r>
              <a:rPr lang="en-US" sz="1400" b="1"/>
              <a:t>R</a:t>
            </a:r>
            <a:r>
              <a:rPr lang="fr-FR" sz="1400" b="1"/>
              <a:t>ings</a:t>
            </a:r>
            <a:r>
              <a:rPr lang="fr-FR" sz="1400"/>
              <a:t> </a:t>
            </a:r>
          </a:p>
          <a:p>
            <a:pPr lvl="4"/>
            <a:r>
              <a:rPr lang="fr-FR" sz="1400"/>
              <a:t>                            (Cambridge </a:t>
            </a:r>
            <a:r>
              <a:rPr lang="en-US" sz="1400"/>
              <a:t>U</a:t>
            </a:r>
            <a:r>
              <a:rPr lang="fr-FR" sz="1400"/>
              <a:t>niversity </a:t>
            </a:r>
            <a:r>
              <a:rPr lang="en-US" sz="1400"/>
              <a:t>P</a:t>
            </a:r>
            <a:r>
              <a:rPr lang="fr-FR" sz="1400"/>
              <a:t>ress, 199</a:t>
            </a:r>
            <a:r>
              <a:rPr lang="en-US" sz="1400"/>
              <a:t>3</a:t>
            </a:r>
            <a:r>
              <a:rPr lang="fr-FR" sz="1400"/>
              <a:t>)</a:t>
            </a:r>
          </a:p>
          <a:p>
            <a:r>
              <a:rPr lang="fr-FR" sz="1400"/>
              <a:t>D. A. Edwards, M. J. Syphers </a:t>
            </a:r>
            <a:r>
              <a:rPr lang="fr-FR" sz="1400" b="1"/>
              <a:t>A</a:t>
            </a:r>
            <a:r>
              <a:rPr lang="en-US" sz="1400" b="1"/>
              <a:t>n</a:t>
            </a:r>
            <a:r>
              <a:rPr lang="fr-FR" sz="1400" b="1"/>
              <a:t> </a:t>
            </a:r>
            <a:r>
              <a:rPr lang="en-US" sz="1400" b="1"/>
              <a:t>I</a:t>
            </a:r>
            <a:r>
              <a:rPr lang="fr-FR" sz="1400" b="1"/>
              <a:t>ntroduction to the Physics of High Energy Accelerators</a:t>
            </a:r>
            <a:r>
              <a:rPr lang="fr-FR" sz="1400"/>
              <a:t> </a:t>
            </a:r>
            <a:endParaRPr lang="fr-FR" sz="1400" b="1"/>
          </a:p>
          <a:p>
            <a:pPr lvl="4"/>
            <a:r>
              <a:rPr lang="fr-FR" sz="1400"/>
              <a:t>                         (J. Wiley &amp; sons,</a:t>
            </a:r>
            <a:r>
              <a:rPr lang="en-US" sz="1400"/>
              <a:t> Inc,</a:t>
            </a:r>
            <a:r>
              <a:rPr lang="fr-FR" sz="1400"/>
              <a:t> 1993)</a:t>
            </a:r>
          </a:p>
          <a:p>
            <a:r>
              <a:rPr lang="fr-FR" sz="1400"/>
              <a:t>H. Wiedemann	         </a:t>
            </a:r>
            <a:r>
              <a:rPr lang="fr-FR" sz="1400" b="1"/>
              <a:t>Particle Accelerator</a:t>
            </a:r>
            <a:r>
              <a:rPr lang="fr-FR" sz="1400"/>
              <a:t> </a:t>
            </a:r>
            <a:r>
              <a:rPr lang="fr-FR" sz="1400" b="1"/>
              <a:t>Physics</a:t>
            </a:r>
            <a:r>
              <a:rPr lang="fr-FR" sz="1400"/>
              <a:t>		        </a:t>
            </a:r>
          </a:p>
          <a:p>
            <a:r>
              <a:rPr lang="fr-FR" sz="1400"/>
              <a:t>			         (Springer-Verlag</a:t>
            </a:r>
            <a:r>
              <a:rPr lang="en-US" sz="1400"/>
              <a:t>, </a:t>
            </a:r>
            <a:r>
              <a:rPr lang="fr-FR" sz="1400"/>
              <a:t>Berlin, 1993)</a:t>
            </a:r>
          </a:p>
          <a:p>
            <a:r>
              <a:rPr lang="fr-FR" sz="1400"/>
              <a:t>M. Reiser		         </a:t>
            </a:r>
            <a:r>
              <a:rPr lang="fr-FR" sz="1400" b="1"/>
              <a:t>Theory and </a:t>
            </a:r>
            <a:r>
              <a:rPr lang="en-US" sz="1400" b="1"/>
              <a:t>D</a:t>
            </a:r>
            <a:r>
              <a:rPr lang="fr-FR" sz="1400" b="1"/>
              <a:t>esign of </a:t>
            </a:r>
            <a:r>
              <a:rPr lang="en-US" sz="1400" b="1"/>
              <a:t>C</a:t>
            </a:r>
            <a:r>
              <a:rPr lang="fr-FR" sz="1400" b="1"/>
              <a:t>harged Particles Beams</a:t>
            </a:r>
            <a:endParaRPr lang="fr-FR" sz="1400"/>
          </a:p>
          <a:p>
            <a:pPr lvl="4"/>
            <a:r>
              <a:rPr lang="fr-FR" sz="1400"/>
              <a:t>                           (J. Wiley &amp; sons, 199</a:t>
            </a:r>
            <a:r>
              <a:rPr lang="en-US" sz="1400"/>
              <a:t>4</a:t>
            </a:r>
            <a:r>
              <a:rPr lang="fr-FR" sz="1400"/>
              <a:t>)</a:t>
            </a:r>
          </a:p>
          <a:p>
            <a:r>
              <a:rPr lang="fr-FR" sz="1400"/>
              <a:t>A. Chao, M</a:t>
            </a:r>
            <a:r>
              <a:rPr lang="fr-FR" sz="1600"/>
              <a:t>. Tigner 	    </a:t>
            </a:r>
            <a:r>
              <a:rPr lang="fr-FR" sz="1400"/>
              <a:t>     </a:t>
            </a:r>
            <a:r>
              <a:rPr lang="fr-FR" sz="1400" b="1"/>
              <a:t>Handbook of Accelerator Physics and Eng</a:t>
            </a:r>
            <a:r>
              <a:rPr lang="en-US" sz="1400" b="1"/>
              <a:t>i</a:t>
            </a:r>
            <a:r>
              <a:rPr lang="fr-FR" sz="1400" b="1"/>
              <a:t>n</a:t>
            </a:r>
            <a:r>
              <a:rPr lang="en-US" sz="1400" b="1"/>
              <a:t>e</a:t>
            </a:r>
            <a:r>
              <a:rPr lang="fr-FR" sz="1400" b="1"/>
              <a:t>ering</a:t>
            </a:r>
            <a:r>
              <a:rPr lang="fr-FR" sz="1400"/>
              <a:t> </a:t>
            </a:r>
          </a:p>
          <a:p>
            <a:pPr lvl="4"/>
            <a:r>
              <a:rPr lang="fr-FR" sz="1400"/>
              <a:t>                           (World </a:t>
            </a:r>
            <a:r>
              <a:rPr lang="en-US" sz="1400"/>
              <a:t>S</a:t>
            </a:r>
            <a:r>
              <a:rPr lang="fr-FR" sz="1400"/>
              <a:t>cientific 19</a:t>
            </a:r>
            <a:r>
              <a:rPr lang="en-US" sz="1400"/>
              <a:t>9</a:t>
            </a:r>
            <a:r>
              <a:rPr lang="fr-FR" sz="1400"/>
              <a:t>8)</a:t>
            </a:r>
            <a:endParaRPr lang="en-US" sz="1400"/>
          </a:p>
          <a:p>
            <a:r>
              <a:rPr lang="en-US" sz="1400"/>
              <a:t>K. Wille                           </a:t>
            </a:r>
            <a:r>
              <a:rPr lang="fr-FR" sz="1400"/>
              <a:t>     </a:t>
            </a:r>
            <a:r>
              <a:rPr lang="en-US" sz="1400" b="1"/>
              <a:t>The Physics of Particle Accelerators: An Introduction</a:t>
            </a:r>
            <a:endParaRPr lang="fr-FR" sz="1400"/>
          </a:p>
          <a:p>
            <a:pPr lvl="4"/>
            <a:r>
              <a:rPr lang="fr-FR" sz="1400"/>
              <a:t>                          (</a:t>
            </a:r>
            <a:r>
              <a:rPr lang="en-US" sz="1400"/>
              <a:t>Oxford University Press, 2000</a:t>
            </a:r>
            <a:r>
              <a:rPr lang="fr-FR" sz="1400"/>
              <a:t>)</a:t>
            </a:r>
          </a:p>
          <a:p>
            <a:r>
              <a:rPr lang="en-US" sz="1400"/>
              <a:t>E.J.N. Wilson</a:t>
            </a:r>
            <a:r>
              <a:rPr lang="fr-FR" sz="1400"/>
              <a:t>                        </a:t>
            </a:r>
            <a:r>
              <a:rPr lang="en-US" sz="1400" b="1"/>
              <a:t>An introduction to Particle Accelerators</a:t>
            </a:r>
            <a:endParaRPr lang="fr-FR" sz="1400"/>
          </a:p>
          <a:p>
            <a:pPr lvl="4"/>
            <a:r>
              <a:rPr lang="fr-FR" sz="1400"/>
              <a:t>                           </a:t>
            </a:r>
            <a:r>
              <a:rPr lang="en-US" sz="1400"/>
              <a:t>(Oxford University Press, 2001)</a:t>
            </a:r>
          </a:p>
          <a:p>
            <a:pPr lvl="4"/>
            <a:endParaRPr lang="en-US" sz="1400"/>
          </a:p>
          <a:p>
            <a:pPr lvl="4"/>
            <a:endParaRPr lang="en-US" sz="1400"/>
          </a:p>
          <a:p>
            <a:pPr lvl="4"/>
            <a:endParaRPr lang="fr-FR" sz="1400" b="1"/>
          </a:p>
        </p:txBody>
      </p:sp>
      <p:sp>
        <p:nvSpPr>
          <p:cNvPr id="19462" name="AutoShape 4"/>
          <p:cNvSpPr>
            <a:spLocks noChangeArrowheads="1"/>
          </p:cNvSpPr>
          <p:nvPr/>
        </p:nvSpPr>
        <p:spPr bwMode="auto">
          <a:xfrm>
            <a:off x="762000" y="5181600"/>
            <a:ext cx="976313" cy="366713"/>
          </a:xfrm>
          <a:prstGeom prst="rightArrow">
            <a:avLst>
              <a:gd name="adj1" fmla="val 50000"/>
              <a:gd name="adj2" fmla="val 66558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3" name="Text Box 5"/>
          <p:cNvSpPr txBox="1">
            <a:spLocks noChangeArrowheads="1"/>
          </p:cNvSpPr>
          <p:nvPr/>
        </p:nvSpPr>
        <p:spPr bwMode="auto">
          <a:xfrm>
            <a:off x="1965325" y="5181600"/>
            <a:ext cx="5807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FF3300"/>
                </a:solidFill>
              </a:rPr>
              <a:t>And CERN Accelerator Schools (CAS) Proceedings</a:t>
            </a:r>
            <a:endParaRPr lang="fr-FR">
              <a:latin typeface="Times New Roman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566738" y="336550"/>
            <a:ext cx="7815262" cy="614363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538163" y="1174750"/>
            <a:ext cx="829151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 dirty="0" smtClean="0"/>
              <a:t>I would like to thank everyone for the material that I have used.</a:t>
            </a:r>
          </a:p>
          <a:p>
            <a:endParaRPr lang="en-US" sz="2000" b="1" dirty="0"/>
          </a:p>
          <a:p>
            <a:r>
              <a:rPr lang="en-US" sz="2000" b="1" dirty="0" smtClean="0"/>
              <a:t>In particular (hope I don’t forget anyone):</a:t>
            </a:r>
          </a:p>
          <a:p>
            <a:r>
              <a:rPr lang="en-US" sz="2000" b="1" dirty="0"/>
              <a:t>	</a:t>
            </a:r>
            <a:r>
              <a:rPr lang="en-US" sz="2000" b="1" dirty="0" smtClean="0"/>
              <a:t>- </a:t>
            </a:r>
            <a:r>
              <a:rPr lang="en-US" sz="2000" b="1" dirty="0" err="1" smtClean="0"/>
              <a:t>Joël</a:t>
            </a:r>
            <a:r>
              <a:rPr lang="en-US" sz="2000" b="1" dirty="0" smtClean="0"/>
              <a:t> Le Duff (from whom I inherited the course)</a:t>
            </a:r>
          </a:p>
          <a:p>
            <a:r>
              <a:rPr lang="en-US" sz="2000" b="1" dirty="0"/>
              <a:t>	</a:t>
            </a:r>
            <a:r>
              <a:rPr lang="en-US" sz="2000" b="1" dirty="0" smtClean="0"/>
              <a:t>- </a:t>
            </a:r>
            <a:r>
              <a:rPr lang="en-US" sz="2000" b="1" dirty="0" err="1" smtClean="0"/>
              <a:t>Rende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Steerenberg</a:t>
            </a:r>
            <a:endParaRPr lang="en-US" sz="2000" b="1" dirty="0" smtClean="0"/>
          </a:p>
          <a:p>
            <a:r>
              <a:rPr lang="en-US" sz="2000" b="1" dirty="0"/>
              <a:t>	</a:t>
            </a:r>
            <a:r>
              <a:rPr lang="en-US" sz="2000" b="1" dirty="0" smtClean="0"/>
              <a:t>- Gerald Dugan</a:t>
            </a:r>
          </a:p>
          <a:p>
            <a:r>
              <a:rPr lang="en-US" sz="2000" b="1" dirty="0"/>
              <a:t>	</a:t>
            </a:r>
            <a:r>
              <a:rPr lang="en-US" sz="2000" b="1" dirty="0" smtClean="0"/>
              <a:t>- </a:t>
            </a:r>
            <a:r>
              <a:rPr lang="en-US" sz="2000" b="1" dirty="0" err="1" smtClean="0"/>
              <a:t>Heiko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Damerau</a:t>
            </a:r>
            <a:endParaRPr lang="en-US" sz="2000" b="1" dirty="0" smtClean="0"/>
          </a:p>
          <a:p>
            <a:r>
              <a:rPr lang="en-US" sz="2000" b="1" dirty="0"/>
              <a:t>	</a:t>
            </a:r>
            <a:r>
              <a:rPr lang="en-US" sz="2000" b="1" dirty="0" smtClean="0"/>
              <a:t>- Werner </a:t>
            </a:r>
            <a:r>
              <a:rPr lang="en-US" sz="2000" b="1" dirty="0" err="1" smtClean="0"/>
              <a:t>Pirkl</a:t>
            </a:r>
            <a:endParaRPr lang="en-US" sz="2000" b="1" dirty="0" smtClean="0"/>
          </a:p>
          <a:p>
            <a:r>
              <a:rPr lang="en-US" sz="2000" b="1" dirty="0"/>
              <a:t>	</a:t>
            </a:r>
            <a:r>
              <a:rPr lang="en-US" sz="2000" b="1" dirty="0" smtClean="0"/>
              <a:t>- Genevieve </a:t>
            </a:r>
            <a:r>
              <a:rPr lang="en-US" sz="2000" b="1" dirty="0" err="1" smtClean="0"/>
              <a:t>Tulloue</a:t>
            </a:r>
            <a:endParaRPr lang="en-US" sz="2000" b="1" dirty="0" smtClean="0"/>
          </a:p>
          <a:p>
            <a:r>
              <a:rPr lang="en-US" sz="2000" b="1" dirty="0" smtClean="0"/>
              <a:t>	- Mike </a:t>
            </a:r>
            <a:r>
              <a:rPr lang="en-US" sz="2000" b="1" dirty="0" err="1" smtClean="0"/>
              <a:t>Syphers</a:t>
            </a:r>
            <a:endParaRPr lang="en-US" sz="2000" b="1" dirty="0" smtClean="0"/>
          </a:p>
          <a:p>
            <a:r>
              <a:rPr lang="en-US" sz="2000" b="1" dirty="0"/>
              <a:t>	</a:t>
            </a:r>
            <a:r>
              <a:rPr lang="en-US" sz="2000" b="1" dirty="0" smtClean="0"/>
              <a:t>- Daniel Schulte</a:t>
            </a:r>
          </a:p>
          <a:p>
            <a:r>
              <a:rPr lang="en-US" sz="2000" b="1" dirty="0"/>
              <a:t>	</a:t>
            </a:r>
            <a:r>
              <a:rPr lang="en-US" sz="2000" b="1" dirty="0" smtClean="0"/>
              <a:t>- Roberto </a:t>
            </a:r>
            <a:r>
              <a:rPr lang="en-US" sz="2000" b="1" dirty="0" err="1" smtClean="0"/>
              <a:t>Corsini</a:t>
            </a:r>
            <a:endParaRPr lang="en-US" sz="2000" b="1" dirty="0" smtClean="0"/>
          </a:p>
          <a:p>
            <a:r>
              <a:rPr lang="en-US" sz="2000" b="1" dirty="0" smtClean="0"/>
              <a:t>	- Roland </a:t>
            </a:r>
            <a:r>
              <a:rPr lang="en-US" sz="2000" b="1" dirty="0" err="1" smtClean="0"/>
              <a:t>Garoby</a:t>
            </a:r>
            <a:endParaRPr lang="en-US" sz="2000" b="1" dirty="0"/>
          </a:p>
          <a:p>
            <a:r>
              <a:rPr lang="en-US" sz="2000" b="1" dirty="0" smtClean="0"/>
              <a:t>	- Luca </a:t>
            </a:r>
            <a:r>
              <a:rPr lang="en-US" sz="2000" b="1" dirty="0" err="1" smtClean="0"/>
              <a:t>Bottura</a:t>
            </a:r>
            <a:endParaRPr lang="en-US" sz="2000" b="1" dirty="0" smtClean="0"/>
          </a:p>
          <a:p>
            <a:r>
              <a:rPr lang="en-US" sz="2000" b="1" dirty="0"/>
              <a:t>	</a:t>
            </a:r>
            <a:r>
              <a:rPr lang="en-US" sz="2000" b="1" dirty="0" smtClean="0"/>
              <a:t>- Berkeley Lab</a:t>
            </a:r>
          </a:p>
          <a:p>
            <a:r>
              <a:rPr lang="en-US" sz="2000" b="1" dirty="0"/>
              <a:t>	</a:t>
            </a:r>
            <a:r>
              <a:rPr lang="en-US" sz="2000" b="1" dirty="0" smtClean="0"/>
              <a:t>- </a:t>
            </a:r>
            <a:r>
              <a:rPr lang="en-US" sz="2000" b="1" dirty="0" err="1" smtClean="0"/>
              <a:t>Edukite</a:t>
            </a:r>
            <a:r>
              <a:rPr lang="en-US" sz="2000" b="1" dirty="0" smtClean="0"/>
              <a:t> Learning</a:t>
            </a:r>
            <a:endParaRPr lang="en-US" sz="2000" b="1" dirty="0" smtClean="0"/>
          </a:p>
          <a:p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202454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7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60960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 smtClean="0"/>
              <a:t>Unit of Energy</a:t>
            </a:r>
            <a:endParaRPr lang="fr-FR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28600" y="1034703"/>
            <a:ext cx="8735888" cy="535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Today’s accelerators and future projects work/aim at the </a:t>
            </a:r>
            <a:r>
              <a:rPr lang="en-US" sz="1800" dirty="0" err="1" smtClean="0">
                <a:solidFill>
                  <a:srgbClr val="FF0000"/>
                </a:solidFill>
              </a:rPr>
              <a:t>TeV</a:t>
            </a:r>
            <a:r>
              <a:rPr lang="en-US" sz="1800" dirty="0" smtClean="0">
                <a:solidFill>
                  <a:srgbClr val="FF0000"/>
                </a:solidFill>
              </a:rPr>
              <a:t> energy </a:t>
            </a:r>
            <a:r>
              <a:rPr lang="en-US" sz="1800" dirty="0" smtClean="0">
                <a:solidFill>
                  <a:srgbClr val="000000"/>
                </a:solidFill>
              </a:rPr>
              <a:t>range.</a:t>
            </a:r>
          </a:p>
          <a:p>
            <a:r>
              <a:rPr lang="en-US" sz="1800" dirty="0">
                <a:solidFill>
                  <a:srgbClr val="000000"/>
                </a:solidFill>
              </a:rPr>
              <a:t>	</a:t>
            </a:r>
            <a:r>
              <a:rPr lang="en-US" sz="1800" dirty="0" smtClean="0">
                <a:solidFill>
                  <a:srgbClr val="000000"/>
                </a:solidFill>
              </a:rPr>
              <a:t>LHC:  	7 </a:t>
            </a:r>
            <a:r>
              <a:rPr lang="en-US" sz="1800" dirty="0" err="1" smtClean="0">
                <a:solidFill>
                  <a:srgbClr val="000000"/>
                </a:solidFill>
              </a:rPr>
              <a:t>TeV</a:t>
            </a:r>
            <a:r>
              <a:rPr lang="en-US" sz="1800" dirty="0" smtClean="0">
                <a:solidFill>
                  <a:srgbClr val="000000"/>
                </a:solidFill>
              </a:rPr>
              <a:t> -&gt; 14 </a:t>
            </a:r>
            <a:r>
              <a:rPr lang="en-US" sz="1800" dirty="0" err="1" smtClean="0">
                <a:solidFill>
                  <a:srgbClr val="000000"/>
                </a:solidFill>
              </a:rPr>
              <a:t>TeV</a:t>
            </a:r>
            <a:endParaRPr lang="en-US" sz="1800" dirty="0" smtClean="0">
              <a:solidFill>
                <a:srgbClr val="000000"/>
              </a:solidFill>
            </a:endParaRPr>
          </a:p>
          <a:p>
            <a:r>
              <a:rPr lang="en-US" sz="1800" dirty="0">
                <a:solidFill>
                  <a:srgbClr val="000000"/>
                </a:solidFill>
              </a:rPr>
              <a:t>	</a:t>
            </a:r>
            <a:r>
              <a:rPr lang="en-US" sz="1800" dirty="0" smtClean="0">
                <a:solidFill>
                  <a:srgbClr val="000000"/>
                </a:solidFill>
              </a:rPr>
              <a:t>CLIC: 	</a:t>
            </a:r>
            <a:r>
              <a:rPr lang="en-US" sz="1800" dirty="0" smtClean="0">
                <a:solidFill>
                  <a:srgbClr val="000000"/>
                </a:solidFill>
              </a:rPr>
              <a:t>380 GeV -&gt; 3 </a:t>
            </a:r>
            <a:r>
              <a:rPr lang="en-US" sz="1800" dirty="0" err="1" smtClean="0">
                <a:solidFill>
                  <a:srgbClr val="000000"/>
                </a:solidFill>
              </a:rPr>
              <a:t>TeV</a:t>
            </a:r>
            <a:endParaRPr lang="en-US" sz="1800" dirty="0" smtClean="0">
              <a:solidFill>
                <a:srgbClr val="000000"/>
              </a:solidFill>
            </a:endParaRPr>
          </a:p>
          <a:p>
            <a:r>
              <a:rPr lang="en-US" sz="1800" dirty="0">
                <a:solidFill>
                  <a:srgbClr val="000000"/>
                </a:solidFill>
              </a:rPr>
              <a:t>	</a:t>
            </a:r>
            <a:r>
              <a:rPr lang="en-US" sz="1800" dirty="0" smtClean="0">
                <a:solidFill>
                  <a:srgbClr val="000000"/>
                </a:solidFill>
              </a:rPr>
              <a:t>HE-LHC/FCC: </a:t>
            </a:r>
            <a:r>
              <a:rPr lang="en-US" sz="1800" dirty="0" smtClean="0">
                <a:solidFill>
                  <a:srgbClr val="000000"/>
                </a:solidFill>
              </a:rPr>
              <a:t>33/100 </a:t>
            </a:r>
            <a:r>
              <a:rPr lang="en-US" sz="1800" dirty="0" err="1" smtClean="0">
                <a:solidFill>
                  <a:srgbClr val="000000"/>
                </a:solidFill>
              </a:rPr>
              <a:t>TeV</a:t>
            </a:r>
            <a:endParaRPr lang="en-US" sz="1800" dirty="0">
              <a:solidFill>
                <a:srgbClr val="000000"/>
              </a:solidFill>
            </a:endParaRPr>
          </a:p>
          <a:p>
            <a:endParaRPr lang="en-US" sz="1800" dirty="0" smtClean="0">
              <a:solidFill>
                <a:srgbClr val="000000"/>
              </a:solidFill>
            </a:endParaRPr>
          </a:p>
          <a:p>
            <a:r>
              <a:rPr lang="en-US" sz="1800" dirty="0" smtClean="0">
                <a:solidFill>
                  <a:srgbClr val="000000"/>
                </a:solidFill>
              </a:rPr>
              <a:t>In fact, this energy unit comes from acceleration:</a:t>
            </a:r>
            <a:br>
              <a:rPr lang="en-US" sz="1800" dirty="0" smtClean="0">
                <a:solidFill>
                  <a:srgbClr val="000000"/>
                </a:solidFill>
              </a:rPr>
            </a:br>
            <a:endParaRPr lang="en-US" sz="1800" dirty="0" smtClean="0">
              <a:solidFill>
                <a:srgbClr val="000000"/>
              </a:solidFill>
            </a:endParaRPr>
          </a:p>
          <a:p>
            <a:endParaRPr lang="en-US" sz="1800" dirty="0" smtClean="0">
              <a:solidFill>
                <a:srgbClr val="FF3300"/>
              </a:solidFill>
            </a:endParaRPr>
          </a:p>
          <a:p>
            <a:endParaRPr lang="en-US" sz="1800" dirty="0" smtClean="0">
              <a:solidFill>
                <a:srgbClr val="FF3300"/>
              </a:solidFill>
            </a:endParaRPr>
          </a:p>
          <a:p>
            <a:endParaRPr lang="en-US" sz="1800" dirty="0">
              <a:solidFill>
                <a:srgbClr val="FF3300"/>
              </a:solidFill>
            </a:endParaRPr>
          </a:p>
          <a:p>
            <a:endParaRPr lang="en-US" sz="1800" dirty="0">
              <a:solidFill>
                <a:srgbClr val="FF3300"/>
              </a:solidFill>
            </a:endParaRPr>
          </a:p>
          <a:p>
            <a:r>
              <a:rPr lang="en-US" sz="1800" dirty="0" smtClean="0">
                <a:solidFill>
                  <a:srgbClr val="FF3300"/>
                </a:solidFill>
              </a:rPr>
              <a:t>Basic Unit:   </a:t>
            </a:r>
            <a:r>
              <a:rPr lang="en-US" sz="1800" b="1" dirty="0" err="1" smtClean="0">
                <a:solidFill>
                  <a:srgbClr val="FF3300"/>
                </a:solidFill>
              </a:rPr>
              <a:t>eV</a:t>
            </a:r>
            <a:r>
              <a:rPr lang="en-US" sz="1800" b="1" dirty="0" smtClean="0">
                <a:solidFill>
                  <a:srgbClr val="FF3300"/>
                </a:solidFill>
              </a:rPr>
              <a:t> (electron Volt)</a:t>
            </a:r>
            <a:r>
              <a:rPr lang="fr-FR" sz="1800" b="1" dirty="0">
                <a:solidFill>
                  <a:srgbClr val="FF3300"/>
                </a:solidFill>
              </a:rPr>
              <a:t/>
            </a:r>
            <a:br>
              <a:rPr lang="fr-FR" sz="1800" b="1" dirty="0">
                <a:solidFill>
                  <a:srgbClr val="FF3300"/>
                </a:solidFill>
              </a:rPr>
            </a:br>
            <a:r>
              <a:rPr lang="fr-FR" sz="1800" dirty="0" smtClean="0">
                <a:solidFill>
                  <a:srgbClr val="FF3300"/>
                </a:solidFill>
              </a:rPr>
              <a:t>	      </a:t>
            </a:r>
            <a:r>
              <a:rPr lang="fr-FR" sz="1800" dirty="0" err="1" smtClean="0"/>
              <a:t>keV</a:t>
            </a:r>
            <a:r>
              <a:rPr lang="fr-FR" sz="1800" dirty="0" smtClean="0"/>
              <a:t> = 1000 eV = 10</a:t>
            </a:r>
            <a:r>
              <a:rPr lang="fr-FR" sz="1800" baseline="30000" dirty="0" smtClean="0"/>
              <a:t>3</a:t>
            </a:r>
            <a:r>
              <a:rPr lang="fr-FR" sz="1800" dirty="0" smtClean="0"/>
              <a:t> eV</a:t>
            </a:r>
          </a:p>
          <a:p>
            <a:r>
              <a:rPr lang="fr-FR" sz="1800" dirty="0"/>
              <a:t>	</a:t>
            </a:r>
            <a:r>
              <a:rPr lang="fr-FR" sz="1800" dirty="0" smtClean="0"/>
              <a:t>      MeV = 10</a:t>
            </a:r>
            <a:r>
              <a:rPr lang="fr-FR" sz="1800" baseline="30000" dirty="0" smtClean="0"/>
              <a:t>6</a:t>
            </a:r>
            <a:r>
              <a:rPr lang="fr-FR" sz="1800" dirty="0" smtClean="0"/>
              <a:t> eV</a:t>
            </a:r>
            <a:br>
              <a:rPr lang="fr-FR" sz="1800" dirty="0" smtClean="0"/>
            </a:br>
            <a:r>
              <a:rPr lang="fr-FR" sz="1800" dirty="0" smtClean="0"/>
              <a:t>	      </a:t>
            </a:r>
            <a:r>
              <a:rPr lang="fr-FR" sz="1800" dirty="0" err="1" smtClean="0"/>
              <a:t>GeV</a:t>
            </a:r>
            <a:r>
              <a:rPr lang="fr-FR" sz="1800" dirty="0" smtClean="0"/>
              <a:t> = 10</a:t>
            </a:r>
            <a:r>
              <a:rPr lang="fr-FR" sz="1800" baseline="30000" dirty="0" smtClean="0"/>
              <a:t>9</a:t>
            </a:r>
            <a:r>
              <a:rPr lang="fr-FR" sz="1800" dirty="0" smtClean="0"/>
              <a:t> eV</a:t>
            </a:r>
          </a:p>
          <a:p>
            <a:r>
              <a:rPr lang="fr-FR" sz="1800" dirty="0"/>
              <a:t>	</a:t>
            </a:r>
            <a:r>
              <a:rPr lang="fr-FR" sz="1800" dirty="0" smtClean="0"/>
              <a:t>      </a:t>
            </a:r>
            <a:r>
              <a:rPr lang="fr-FR" sz="1800" dirty="0" err="1" smtClean="0"/>
              <a:t>TeV</a:t>
            </a:r>
            <a:r>
              <a:rPr lang="fr-FR" sz="1800" dirty="0" smtClean="0"/>
              <a:t> = 10</a:t>
            </a:r>
            <a:r>
              <a:rPr lang="fr-FR" sz="1800" baseline="30000" dirty="0" smtClean="0"/>
              <a:t>12</a:t>
            </a:r>
            <a:r>
              <a:rPr lang="fr-FR" sz="1800" dirty="0" smtClean="0"/>
              <a:t> eV</a:t>
            </a:r>
            <a:endParaRPr lang="fr-FR" sz="1800" dirty="0"/>
          </a:p>
          <a:p>
            <a:endParaRPr lang="fr-FR" sz="1800" dirty="0" smtClean="0"/>
          </a:p>
          <a:p>
            <a:r>
              <a:rPr lang="fr-FR" sz="1800" dirty="0" smtClean="0"/>
              <a:t>LHC = ~450 Million km of batteries!!!</a:t>
            </a:r>
            <a:endParaRPr lang="fr-FR" sz="1800" dirty="0"/>
          </a:p>
          <a:p>
            <a:r>
              <a:rPr lang="fr-FR" sz="1800" dirty="0" smtClean="0"/>
              <a:t>	3x distance</a:t>
            </a:r>
            <a:r>
              <a:rPr lang="en-GB" sz="1800" dirty="0" smtClean="0"/>
              <a:t> Earth-Sun                               </a:t>
            </a:r>
            <a:endParaRPr lang="en-GB" dirty="0">
              <a:latin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2852936"/>
            <a:ext cx="7704856" cy="101566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1 </a:t>
            </a:r>
            <a:r>
              <a:rPr lang="en-US" sz="2000" b="1" dirty="0" err="1">
                <a:solidFill>
                  <a:srgbClr val="FF0000"/>
                </a:solidFill>
              </a:rPr>
              <a:t>eV</a:t>
            </a:r>
            <a:r>
              <a:rPr lang="en-US" sz="2000" b="1" dirty="0">
                <a:solidFill>
                  <a:srgbClr val="FF0000"/>
                </a:solidFill>
              </a:rPr>
              <a:t> (electron Volt) </a:t>
            </a:r>
            <a:r>
              <a:rPr lang="en-US" sz="2000" dirty="0">
                <a:solidFill>
                  <a:srgbClr val="000000"/>
                </a:solidFill>
              </a:rPr>
              <a:t>is the energy </a:t>
            </a:r>
            <a:r>
              <a:rPr lang="en-US" sz="2000" dirty="0" smtClean="0">
                <a:solidFill>
                  <a:srgbClr val="000000"/>
                </a:solidFill>
              </a:rPr>
              <a:t>that 1 elementary charge e </a:t>
            </a:r>
            <a:r>
              <a:rPr lang="en-US" sz="2000" dirty="0">
                <a:solidFill>
                  <a:srgbClr val="000000"/>
                </a:solidFill>
              </a:rPr>
              <a:t>(like one electron or proton) gains when it is accelerated in a potential (</a:t>
            </a:r>
            <a:r>
              <a:rPr lang="en-US" sz="2000" dirty="0" smtClean="0">
                <a:solidFill>
                  <a:srgbClr val="000000"/>
                </a:solidFill>
              </a:rPr>
              <a:t>voltage) difference </a:t>
            </a:r>
            <a:r>
              <a:rPr lang="en-US" sz="2000" dirty="0">
                <a:solidFill>
                  <a:srgbClr val="000000"/>
                </a:solidFill>
              </a:rPr>
              <a:t>of 1 Volt.</a:t>
            </a:r>
          </a:p>
        </p:txBody>
      </p:sp>
      <p:pic>
        <p:nvPicPr>
          <p:cNvPr id="3" name="anim-1eV-480p.mov">
            <a:hlinkClick r:id="" action="ppaction://media"/>
            <a:hlinkHover r:id="" action="ppaction://ole?verb=0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16016" y="4020209"/>
            <a:ext cx="4064000" cy="236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83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James_Clerk_Maxwe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028" y="908720"/>
            <a:ext cx="1807468" cy="21733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3568" name="Text Box 8"/>
              <p:cNvSpPr txBox="1">
                <a:spLocks noChangeArrowheads="1"/>
              </p:cNvSpPr>
              <p:nvPr/>
            </p:nvSpPr>
            <p:spPr bwMode="auto">
              <a:xfrm>
                <a:off x="228600" y="1052736"/>
                <a:ext cx="8663880" cy="49968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800" dirty="0"/>
                  <a:t>E</a:t>
                </a:r>
                <a:r>
                  <a:rPr lang="en-GB" sz="1800" dirty="0" smtClean="0"/>
                  <a:t>lectrostatic </a:t>
                </a:r>
                <a:r>
                  <a:rPr lang="en-GB" sz="1800" dirty="0" smtClean="0"/>
                  <a:t>field </a:t>
                </a:r>
                <a:r>
                  <a:rPr lang="en-GB" sz="1800" dirty="0" smtClean="0"/>
                  <a:t>is limited by </a:t>
                </a:r>
                <a:r>
                  <a:rPr lang="en-GB" sz="1800" dirty="0"/>
                  <a:t>insulation </a:t>
                </a:r>
                <a:r>
                  <a:rPr lang="en-GB" sz="1800" dirty="0" smtClean="0"/>
                  <a:t>problems, </a:t>
                </a:r>
              </a:p>
              <a:p>
                <a:r>
                  <a:rPr lang="en-GB" sz="1800" dirty="0" smtClean="0"/>
                  <a:t>the magnetic field does not accelerate at all.</a:t>
                </a:r>
                <a:endParaRPr lang="en-GB" sz="1800" dirty="0" smtClean="0"/>
              </a:p>
              <a:p>
                <a:r>
                  <a:rPr lang="en-US" sz="1800" dirty="0"/>
                  <a:t>Circular machine: DC acceleration impossible since </a:t>
                </a:r>
                <a14:m>
                  <m:oMath xmlns:m="http://schemas.openxmlformats.org/officeDocument/2006/math"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en-US" i="1">
                            <a:latin typeface="Cambria Math" charset="0"/>
                          </a:rPr>
                        </m:ctrlPr>
                      </m:naryPr>
                      <m:sub/>
                      <m:sup/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/>
                              </a:rPr>
                              <m:t>𝐸</m:t>
                            </m:r>
                          </m:e>
                        </m:acc>
                        <m:r>
                          <m:rPr>
                            <m:brk/>
                          </m:rPr>
                          <a:rPr lang="en-US" i="1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m:rPr>
                            <m:nor/>
                            <m:brk/>
                          </m:rPr>
                          <a:rPr lang="en-GB">
                            <a:latin typeface="Cambria Math"/>
                            <a:ea typeface="Cambria Math"/>
                          </a:rPr>
                          <m:t>d</m:t>
                        </m:r>
                        <m:acc>
                          <m:accPr>
                            <m:chr m:val="⃗"/>
                            <m:ctrlPr>
                              <a:rPr lang="en-GB" i="1">
                                <a:latin typeface="Cambria Math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e>
                        </m:acc>
                        <m:r>
                          <m:rPr>
                            <m:brk/>
                          </m:rPr>
                          <a:rPr lang="en-GB" i="1">
                            <a:latin typeface="Cambria Math"/>
                          </a:rPr>
                          <m:t>=</m:t>
                        </m:r>
                        <m:r>
                          <a:rPr lang="en-GB" i="1">
                            <a:latin typeface="Cambria Math"/>
                          </a:rPr>
                          <m:t>0</m:t>
                        </m:r>
                      </m:e>
                    </m:nary>
                  </m:oMath>
                </a14:m>
                <a:r>
                  <a:rPr lang="en-GB" sz="1800" dirty="0" smtClean="0"/>
                  <a:t> </a:t>
                </a:r>
                <a:endParaRPr lang="en-GB" sz="1800" dirty="0" smtClean="0"/>
              </a:p>
              <a:p>
                <a:endParaRPr lang="en-GB" sz="1800" dirty="0" smtClean="0"/>
              </a:p>
              <a:p>
                <a:endParaRPr lang="en-GB" sz="1800" dirty="0" smtClean="0"/>
              </a:p>
              <a:p>
                <a:endParaRPr lang="en-GB" sz="1800" dirty="0"/>
              </a:p>
              <a:p>
                <a:r>
                  <a:rPr lang="en-GB" sz="1800" dirty="0" smtClean="0">
                    <a:solidFill>
                      <a:srgbClr val="FF3300"/>
                    </a:solidFill>
                  </a:rPr>
                  <a:t>From Maxwell’s Equations:</a:t>
                </a:r>
              </a:p>
              <a:p>
                <a:endParaRPr lang="en-GB" sz="1800" dirty="0" smtClean="0">
                  <a:solidFill>
                    <a:srgbClr val="FF3300"/>
                  </a:solidFill>
                </a:endParaRPr>
              </a:p>
              <a:p>
                <a:endParaRPr lang="en-GB" sz="1800" dirty="0">
                  <a:solidFill>
                    <a:srgbClr val="FF3300"/>
                  </a:solidFill>
                </a:endParaRPr>
              </a:p>
              <a:p>
                <a:endParaRPr lang="en-GB" sz="1800" dirty="0" smtClean="0">
                  <a:solidFill>
                    <a:srgbClr val="FF3300"/>
                  </a:solidFill>
                </a:endParaRPr>
              </a:p>
              <a:p>
                <a:endParaRPr lang="en-GB" sz="1800" dirty="0">
                  <a:solidFill>
                    <a:srgbClr val="FF3300"/>
                  </a:solidFill>
                </a:endParaRPr>
              </a:p>
              <a:p>
                <a:r>
                  <a:rPr lang="en-GB" sz="1800" dirty="0" smtClean="0">
                    <a:solidFill>
                      <a:srgbClr val="000000"/>
                    </a:solidFill>
                  </a:rPr>
                  <a:t>The </a:t>
                </a:r>
                <a:r>
                  <a:rPr lang="en-GB" sz="1800" dirty="0">
                    <a:solidFill>
                      <a:srgbClr val="000000"/>
                    </a:solidFill>
                  </a:rPr>
                  <a:t>electric field is </a:t>
                </a:r>
                <a:r>
                  <a:rPr lang="en-GB" sz="1800" dirty="0" smtClean="0">
                    <a:solidFill>
                      <a:srgbClr val="000000"/>
                    </a:solidFill>
                  </a:rPr>
                  <a:t>derived from </a:t>
                </a:r>
                <a:r>
                  <a:rPr lang="en-GB" sz="1800" dirty="0">
                    <a:solidFill>
                      <a:srgbClr val="000000"/>
                    </a:solidFill>
                  </a:rPr>
                  <a:t>a scalar </a:t>
                </a:r>
                <a:r>
                  <a:rPr lang="en-GB" sz="1800" dirty="0" smtClean="0">
                    <a:solidFill>
                      <a:srgbClr val="000000"/>
                    </a:solidFill>
                  </a:rPr>
                  <a:t>potential </a:t>
                </a:r>
                <a:r>
                  <a:rPr lang="en-GB" sz="1800" dirty="0" err="1" smtClean="0">
                    <a:solidFill>
                      <a:srgbClr val="000000"/>
                    </a:solidFill>
                  </a:rPr>
                  <a:t>φ</a:t>
                </a:r>
                <a:r>
                  <a:rPr lang="en-GB" sz="1800" dirty="0" smtClean="0">
                    <a:solidFill>
                      <a:srgbClr val="000000"/>
                    </a:solidFill>
                  </a:rPr>
                  <a:t> and </a:t>
                </a:r>
                <a:r>
                  <a:rPr lang="en-GB" sz="1800" dirty="0">
                    <a:solidFill>
                      <a:srgbClr val="000000"/>
                    </a:solidFill>
                  </a:rPr>
                  <a:t>a vector </a:t>
                </a:r>
                <a:r>
                  <a:rPr lang="en-GB" sz="1800" dirty="0" smtClean="0">
                    <a:solidFill>
                      <a:srgbClr val="000000"/>
                    </a:solidFill>
                  </a:rPr>
                  <a:t>potential A</a:t>
                </a:r>
                <a:endParaRPr lang="en-GB" sz="1800" dirty="0">
                  <a:solidFill>
                    <a:srgbClr val="000000"/>
                  </a:solidFill>
                </a:endParaRPr>
              </a:p>
              <a:p>
                <a:r>
                  <a:rPr lang="en-GB" sz="1800" dirty="0">
                    <a:solidFill>
                      <a:srgbClr val="000000"/>
                    </a:solidFill>
                  </a:rPr>
                  <a:t>The </a:t>
                </a:r>
                <a:r>
                  <a:rPr lang="en-GB" sz="1800" dirty="0">
                    <a:solidFill>
                      <a:srgbClr val="FF0000"/>
                    </a:solidFill>
                  </a:rPr>
                  <a:t>time variation of </a:t>
                </a:r>
                <a:r>
                  <a:rPr lang="en-GB" sz="1800" dirty="0">
                    <a:solidFill>
                      <a:srgbClr val="000000"/>
                    </a:solidFill>
                  </a:rPr>
                  <a:t>the </a:t>
                </a:r>
                <a:r>
                  <a:rPr lang="en-GB" sz="1800" dirty="0">
                    <a:solidFill>
                      <a:srgbClr val="FF0000"/>
                    </a:solidFill>
                  </a:rPr>
                  <a:t>magnetic </a:t>
                </a:r>
                <a:r>
                  <a:rPr lang="en-GB" sz="1800" dirty="0" smtClean="0">
                    <a:solidFill>
                      <a:srgbClr val="FF0000"/>
                    </a:solidFill>
                  </a:rPr>
                  <a:t>field </a:t>
                </a:r>
                <a:r>
                  <a:rPr lang="en-GB" sz="1800" dirty="0" smtClean="0">
                    <a:solidFill>
                      <a:srgbClr val="000000"/>
                    </a:solidFill>
                  </a:rPr>
                  <a:t>H </a:t>
                </a:r>
                <a:r>
                  <a:rPr lang="en-GB" sz="1800" dirty="0" smtClean="0">
                    <a:solidFill>
                      <a:srgbClr val="FF0000"/>
                    </a:solidFill>
                  </a:rPr>
                  <a:t>generates</a:t>
                </a:r>
                <a:r>
                  <a:rPr lang="en-GB" sz="1800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GB" sz="1800" dirty="0">
                    <a:solidFill>
                      <a:srgbClr val="000000"/>
                    </a:solidFill>
                  </a:rPr>
                  <a:t>an </a:t>
                </a:r>
                <a:r>
                  <a:rPr lang="en-GB" sz="1800" dirty="0">
                    <a:solidFill>
                      <a:srgbClr val="FF0000"/>
                    </a:solidFill>
                  </a:rPr>
                  <a:t>electric </a:t>
                </a:r>
                <a:r>
                  <a:rPr lang="en-GB" sz="1800" dirty="0" smtClean="0">
                    <a:solidFill>
                      <a:srgbClr val="FF0000"/>
                    </a:solidFill>
                  </a:rPr>
                  <a:t>field </a:t>
                </a:r>
                <a:r>
                  <a:rPr lang="en-GB" sz="1800" dirty="0" smtClean="0">
                    <a:solidFill>
                      <a:srgbClr val="000000"/>
                    </a:solidFill>
                  </a:rPr>
                  <a:t>E</a:t>
                </a:r>
                <a:endParaRPr lang="en-GB" sz="1800" dirty="0">
                  <a:solidFill>
                    <a:srgbClr val="000000"/>
                  </a:solidFill>
                </a:endParaRPr>
              </a:p>
              <a:p>
                <a:endParaRPr lang="en-GB" sz="1800" dirty="0" smtClean="0">
                  <a:solidFill>
                    <a:srgbClr val="000000"/>
                  </a:solidFill>
                </a:endParaRPr>
              </a:p>
              <a:p>
                <a:r>
                  <a:rPr lang="en-GB" sz="1800" dirty="0" smtClean="0">
                    <a:solidFill>
                      <a:srgbClr val="000000"/>
                    </a:solidFill>
                  </a:rPr>
                  <a:t>The solution: =&gt; time varying electric fields</a:t>
                </a:r>
              </a:p>
              <a:p>
                <a:r>
                  <a:rPr lang="en-GB" sz="1800" dirty="0" smtClean="0">
                    <a:solidFill>
                      <a:srgbClr val="000000"/>
                    </a:solidFill>
                  </a:rPr>
                  <a:t>	- Induction</a:t>
                </a:r>
              </a:p>
              <a:p>
                <a:r>
                  <a:rPr lang="en-GB" sz="1800" dirty="0">
                    <a:solidFill>
                      <a:srgbClr val="000000"/>
                    </a:solidFill>
                  </a:rPr>
                  <a:t>	</a:t>
                </a:r>
                <a:r>
                  <a:rPr lang="en-GB" sz="1800" dirty="0" smtClean="0">
                    <a:solidFill>
                      <a:srgbClr val="000000"/>
                    </a:solidFill>
                  </a:rPr>
                  <a:t>- RF frequency </a:t>
                </a:r>
                <a:r>
                  <a:rPr lang="en-GB" sz="1800" dirty="0" smtClean="0">
                    <a:solidFill>
                      <a:srgbClr val="000000"/>
                    </a:solidFill>
                  </a:rPr>
                  <a:t>fields</a:t>
                </a:r>
                <a:endParaRPr lang="en-GB" sz="1800" dirty="0" smtClean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3568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8600" y="1052736"/>
                <a:ext cx="8663880" cy="4996817"/>
              </a:xfrm>
              <a:prstGeom prst="rect">
                <a:avLst/>
              </a:prstGeom>
              <a:blipFill rotWithShape="0">
                <a:blip r:embed="rId5"/>
                <a:stretch>
                  <a:fillRect l="-633" t="-611" b="-109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5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086600" cy="5334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 smtClean="0"/>
              <a:t>Methods of Acceleration: Time varying fields</a:t>
            </a:r>
            <a:endParaRPr lang="fr-FR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4023368"/>
              </p:ext>
            </p:extLst>
          </p:nvPr>
        </p:nvGraphicFramePr>
        <p:xfrm>
          <a:off x="3347864" y="2636912"/>
          <a:ext cx="2115480" cy="141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55" name="Equation" r:id="rId6" imgW="990600" imgH="660400" progId="Equation.3">
                  <p:embed/>
                </p:oleObj>
              </mc:Choice>
              <mc:Fallback>
                <p:oleObj name="Equation" r:id="rId6" imgW="990600" imgH="660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347864" y="2636912"/>
                        <a:ext cx="2115480" cy="14103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7048198"/>
              </p:ext>
            </p:extLst>
          </p:nvPr>
        </p:nvGraphicFramePr>
        <p:xfrm>
          <a:off x="6876256" y="2924944"/>
          <a:ext cx="1656184" cy="8280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56" name="Equation" r:id="rId8" imgW="812800" imgH="406400" progId="Equation.3">
                  <p:embed/>
                </p:oleObj>
              </mc:Choice>
              <mc:Fallback>
                <p:oleObj name="Equation" r:id="rId8" imgW="8128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876256" y="2924944"/>
                        <a:ext cx="1656184" cy="8280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6084168" y="3131676"/>
            <a:ext cx="416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</a:rPr>
              <a:t>or</a:t>
            </a:r>
            <a:endParaRPr lang="en-US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5626909" y="4920859"/>
                <a:ext cx="3409587" cy="11004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𝐸</m:t>
                              </m:r>
                            </m:e>
                          </m:acc>
                          <m:r>
                            <m:rPr>
                              <m:brk/>
                            </m:rPr>
                            <a:rPr lang="en-US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m:rPr>
                              <m:nor/>
                              <m:brk/>
                            </m:rPr>
                            <a:rPr lang="en-GB">
                              <a:latin typeface="Cambria Math"/>
                              <a:ea typeface="Cambria Math"/>
                            </a:rPr>
                            <m:t>d</m:t>
                          </m:r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</m:e>
                          </m:acc>
                          <m:r>
                            <m:rPr>
                              <m:brk/>
                            </m:rPr>
                            <a:rPr lang="en-GB" i="1">
                              <a:latin typeface="Cambria Math"/>
                            </a:rPr>
                            <m:t>=</m:t>
                          </m:r>
                          <m:r>
                            <a:rPr lang="en-GB" i="1">
                              <a:latin typeface="Cambria Math"/>
                            </a:rPr>
                            <m:t>−</m:t>
                          </m:r>
                          <m:nary>
                            <m:naryPr>
                              <m:chr m:val="∬"/>
                              <m:limLoc m:val="undOvr"/>
                              <m:subHide m:val="on"/>
                              <m:supHide m:val="on"/>
                              <m:ctrlPr>
                                <a:rPr lang="en-GB" i="1">
                                  <a:latin typeface="Cambria Math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𝜕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GB" i="1">
                                          <a:latin typeface="Cambria Math" charset="0"/>
                                          <a:ea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/>
                                          <a:ea typeface="Cambria Math"/>
                                        </a:rPr>
                                        <m:t>𝐵</m:t>
                                      </m:r>
                                    </m:e>
                                  </m:acc>
                                </m:num>
                                <m:den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𝜕</m:t>
                                  </m:r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m:rPr>
                                  <m:nor/>
                                </m:rPr>
                                <a:rPr lang="en-GB">
                                  <a:latin typeface="Cambria Math"/>
                                  <a:ea typeface="Cambria Math"/>
                                </a:rPr>
                                <m:t>d</m:t>
                              </m:r>
                              <m:acc>
                                <m:accPr>
                                  <m:chr m:val="⃗"/>
                                  <m:ctrlPr>
                                    <a:rPr lang="en-GB" i="1">
                                      <a:latin typeface="Cambria Math" charset="0"/>
                                      <a:ea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/>
                                      <a:ea typeface="Cambria Math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</m:nary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6909" y="4920859"/>
                <a:ext cx="3409587" cy="1100429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870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142448</TotalTime>
  <Words>3293</Words>
  <Application>Microsoft Macintosh PowerPoint</Application>
  <PresentationFormat>On-screen Show (4:3)</PresentationFormat>
  <Paragraphs>757</Paragraphs>
  <Slides>72</Slides>
  <Notes>45</Notes>
  <HiddenSlides>0</HiddenSlides>
  <MMClips>11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85" baseType="lpstr">
      <vt:lpstr>Book Antiqua</vt:lpstr>
      <vt:lpstr>Calibri</vt:lpstr>
      <vt:lpstr>Cambria Math</vt:lpstr>
      <vt:lpstr>Comic Sans MS</vt:lpstr>
      <vt:lpstr>Lucida Grande</vt:lpstr>
      <vt:lpstr>ＭＳ Ｐゴシック</vt:lpstr>
      <vt:lpstr>Tahoma</vt:lpstr>
      <vt:lpstr>Arial</vt:lpstr>
      <vt:lpstr>Symbol</vt:lpstr>
      <vt:lpstr>Times New Roman</vt:lpstr>
      <vt:lpstr>Wingdings</vt:lpstr>
      <vt:lpstr>Modèle par défaut</vt:lpstr>
      <vt:lpstr>Equation</vt:lpstr>
      <vt:lpstr>LONGITUDINAL beam DYNAMICS  in circular accelerators</vt:lpstr>
      <vt:lpstr>Summary of the 2 lectures:</vt:lpstr>
      <vt:lpstr>PowerPoint Presentation</vt:lpstr>
      <vt:lpstr>PowerPoint Presentation</vt:lpstr>
      <vt:lpstr>PowerPoint Presentation</vt:lpstr>
      <vt:lpstr>Acceleration: May the force be with you</vt:lpstr>
      <vt:lpstr>Energy Gain</vt:lpstr>
      <vt:lpstr>Unit of Energy</vt:lpstr>
      <vt:lpstr>Methods of Acceleration: Time varying fields</vt:lpstr>
      <vt:lpstr>Acceleration by Induction: The Betatron</vt:lpstr>
      <vt:lpstr>Summary: Relativity + Energy Gain</vt:lpstr>
      <vt:lpstr>Common Phase Conventions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Synchrotron</vt:lpstr>
      <vt:lpstr>The Synchrotron – LHC Operation Cycle</vt:lpstr>
      <vt:lpstr>PowerPoint Presentation</vt:lpstr>
      <vt:lpstr>PowerPoint Presentation</vt:lpstr>
      <vt:lpstr>Dispersion Effects in a Synchrotron</vt:lpstr>
      <vt:lpstr>Momentum Compaction Factor</vt:lpstr>
      <vt:lpstr>Dispersion Effects – Revolution Frequency</vt:lpstr>
      <vt:lpstr>RECAP: Principle of Phase Stability (Linac)</vt:lpstr>
      <vt:lpstr>Phase Stability in a Synchrotron </vt:lpstr>
      <vt:lpstr>Crossing Transition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RF Acceptance versus Synchronous Phase </vt:lpstr>
      <vt:lpstr>Longitudinal Dynamics in Synchrotrons</vt:lpstr>
      <vt:lpstr>First Energy-Phase Equation</vt:lpstr>
      <vt:lpstr>Second Energy-Phase Equation</vt:lpstr>
      <vt:lpstr> Equations of Longitudinal Motion</vt:lpstr>
      <vt:lpstr>Small Amplitude Oscillations</vt:lpstr>
      <vt:lpstr>PowerPoint Presentation</vt:lpstr>
      <vt:lpstr>Large Amplitude Oscillations</vt:lpstr>
      <vt:lpstr>Large Amplitude Oscillations (2)</vt:lpstr>
      <vt:lpstr>Energy Acceptance</vt:lpstr>
      <vt:lpstr>RF Acceptance versus Synchronous Phase </vt:lpstr>
      <vt:lpstr>Stationnary Bucket - Separatrix</vt:lpstr>
      <vt:lpstr>Stationnary Bucket (2)</vt:lpstr>
      <vt:lpstr>Effect of a Mismatch</vt:lpstr>
      <vt:lpstr>Bunch Matching into a Stationnary Bucket </vt:lpstr>
      <vt:lpstr>Bunch Matching into a Stationnary Bucket (2)</vt:lpstr>
      <vt:lpstr>Effect of a Mismatch (2)</vt:lpstr>
      <vt:lpstr>Effect of a Mismatch (3)</vt:lpstr>
      <vt:lpstr>Bunch Rotation</vt:lpstr>
      <vt:lpstr>Capture of a Debunched Beam with Fast Turn-On</vt:lpstr>
      <vt:lpstr>Capture of a Debunched Beam with Adiabatic Turn-On</vt:lpstr>
      <vt:lpstr>Generating a 25ns LHC Bunch Train in the PS</vt:lpstr>
      <vt:lpstr>PowerPoint Presentation</vt:lpstr>
      <vt:lpstr>PowerPoint Presentation</vt:lpstr>
      <vt:lpstr>PowerPoint Presentation</vt:lpstr>
      <vt:lpstr>Triple splitting in the PS</vt:lpstr>
      <vt:lpstr>Two times double splitting in the PS</vt:lpstr>
      <vt:lpstr>Potential Energy Function </vt:lpstr>
      <vt:lpstr> Hamiltonian of Longitudinal Motion</vt:lpstr>
      <vt:lpstr>PowerPoint Presentation</vt:lpstr>
      <vt:lpstr>Bibliography</vt:lpstr>
      <vt:lpstr>Acknowledgements</vt:lpstr>
    </vt:vector>
  </TitlesOfParts>
  <Company>LAL/IN2P3/CNRS</Company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Longitudinal Dynamics</dc:title>
  <dc:subject>CAS, Trieste,October 2005</dc:subject>
  <dc:creator>LE DUFF Joel</dc:creator>
  <cp:lastModifiedBy>Microsoft Office User</cp:lastModifiedBy>
  <cp:revision>754</cp:revision>
  <cp:lastPrinted>2016-10-01T10:59:52Z</cp:lastPrinted>
  <dcterms:created xsi:type="dcterms:W3CDTF">2011-09-19T05:58:18Z</dcterms:created>
  <dcterms:modified xsi:type="dcterms:W3CDTF">2016-10-04T17:14:29Z</dcterms:modified>
</cp:coreProperties>
</file>