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72" r:id="rId2"/>
  </p:sldMasterIdLst>
  <p:notesMasterIdLst>
    <p:notesMasterId r:id="rId71"/>
  </p:notesMasterIdLst>
  <p:handoutMasterIdLst>
    <p:handoutMasterId r:id="rId72"/>
  </p:handoutMasterIdLst>
  <p:sldIdLst>
    <p:sldId id="256" r:id="rId3"/>
    <p:sldId id="672" r:id="rId4"/>
    <p:sldId id="725" r:id="rId5"/>
    <p:sldId id="726" r:id="rId6"/>
    <p:sldId id="727" r:id="rId7"/>
    <p:sldId id="673" r:id="rId8"/>
    <p:sldId id="732" r:id="rId9"/>
    <p:sldId id="731" r:id="rId10"/>
    <p:sldId id="685" r:id="rId11"/>
    <p:sldId id="736" r:id="rId12"/>
    <p:sldId id="737" r:id="rId13"/>
    <p:sldId id="739" r:id="rId14"/>
    <p:sldId id="740" r:id="rId15"/>
    <p:sldId id="734" r:id="rId16"/>
    <p:sldId id="678" r:id="rId17"/>
    <p:sldId id="681" r:id="rId18"/>
    <p:sldId id="676" r:id="rId19"/>
    <p:sldId id="729" r:id="rId20"/>
    <p:sldId id="760" r:id="rId21"/>
    <p:sldId id="728" r:id="rId22"/>
    <p:sldId id="738" r:id="rId23"/>
    <p:sldId id="690" r:id="rId24"/>
    <p:sldId id="692" r:id="rId25"/>
    <p:sldId id="730" r:id="rId26"/>
    <p:sldId id="761" r:id="rId27"/>
    <p:sldId id="693" r:id="rId28"/>
    <p:sldId id="694" r:id="rId29"/>
    <p:sldId id="695" r:id="rId30"/>
    <p:sldId id="696" r:id="rId31"/>
    <p:sldId id="697" r:id="rId32"/>
    <p:sldId id="698" r:id="rId33"/>
    <p:sldId id="686" r:id="rId34"/>
    <p:sldId id="687" r:id="rId35"/>
    <p:sldId id="762" r:id="rId36"/>
    <p:sldId id="691" r:id="rId37"/>
    <p:sldId id="735" r:id="rId38"/>
    <p:sldId id="699" r:id="rId39"/>
    <p:sldId id="700" r:id="rId40"/>
    <p:sldId id="701" r:id="rId41"/>
    <p:sldId id="703" r:id="rId42"/>
    <p:sldId id="704" r:id="rId43"/>
    <p:sldId id="705" r:id="rId44"/>
    <p:sldId id="706" r:id="rId45"/>
    <p:sldId id="763" r:id="rId46"/>
    <p:sldId id="766" r:id="rId47"/>
    <p:sldId id="764" r:id="rId48"/>
    <p:sldId id="765" r:id="rId49"/>
    <p:sldId id="767" r:id="rId50"/>
    <p:sldId id="711" r:id="rId51"/>
    <p:sldId id="755" r:id="rId52"/>
    <p:sldId id="745" r:id="rId53"/>
    <p:sldId id="746" r:id="rId54"/>
    <p:sldId id="744" r:id="rId55"/>
    <p:sldId id="747" r:id="rId56"/>
    <p:sldId id="716" r:id="rId57"/>
    <p:sldId id="748" r:id="rId58"/>
    <p:sldId id="749" r:id="rId59"/>
    <p:sldId id="751" r:id="rId60"/>
    <p:sldId id="750" r:id="rId61"/>
    <p:sldId id="758" r:id="rId62"/>
    <p:sldId id="753" r:id="rId63"/>
    <p:sldId id="754" r:id="rId64"/>
    <p:sldId id="759" r:id="rId65"/>
    <p:sldId id="768" r:id="rId66"/>
    <p:sldId id="717" r:id="rId67"/>
    <p:sldId id="718" r:id="rId68"/>
    <p:sldId id="719" r:id="rId69"/>
    <p:sldId id="670" r:id="rId70"/>
  </p:sldIdLst>
  <p:sldSz cx="9144000" cy="6858000" type="screen4x3"/>
  <p:notesSz cx="6718300" cy="98552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scaleToFitPaper="1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C377B"/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11"/>
    <p:restoredTop sz="99825" autoAdjust="0"/>
  </p:normalViewPr>
  <p:slideViewPr>
    <p:cSldViewPr>
      <p:cViewPr>
        <p:scale>
          <a:sx n="129" d="100"/>
          <a:sy n="129" d="100"/>
        </p:scale>
        <p:origin x="47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103" d="100"/>
          <a:sy n="103" d="100"/>
        </p:scale>
        <p:origin x="-1024" y="-120"/>
      </p:cViewPr>
      <p:guideLst>
        <p:guide orient="horz" pos="3105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70" Type="http://schemas.openxmlformats.org/officeDocument/2006/relationships/slide" Target="slides/slide68.xml"/><Relationship Id="rId71" Type="http://schemas.openxmlformats.org/officeDocument/2006/relationships/notesMaster" Target="notesMasters/notesMaster1.xml"/><Relationship Id="rId72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4" Type="http://schemas.openxmlformats.org/officeDocument/2006/relationships/image" Target="../media/image22.wmf"/><Relationship Id="rId5" Type="http://schemas.openxmlformats.org/officeDocument/2006/relationships/image" Target="../media/image23.wmf"/><Relationship Id="rId6" Type="http://schemas.openxmlformats.org/officeDocument/2006/relationships/image" Target="../media/image24.wmf"/><Relationship Id="rId1" Type="http://schemas.openxmlformats.org/officeDocument/2006/relationships/image" Target="../media/image19.wmf"/><Relationship Id="rId2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Relationship Id="rId2" Type="http://schemas.openxmlformats.org/officeDocument/2006/relationships/image" Target="../media/image32.emf"/><Relationship Id="rId3" Type="http://schemas.openxmlformats.org/officeDocument/2006/relationships/image" Target="../media/image3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emf"/><Relationship Id="rId2" Type="http://schemas.openxmlformats.org/officeDocument/2006/relationships/image" Target="../media/image9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emf"/><Relationship Id="rId2" Type="http://schemas.openxmlformats.org/officeDocument/2006/relationships/image" Target="../media/image9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119" cy="49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7181" y="0"/>
            <a:ext cx="2911119" cy="49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509"/>
            <a:ext cx="2911119" cy="49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Gijs de Rijk, CERN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7181" y="9361509"/>
            <a:ext cx="2911119" cy="49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119" cy="49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7181" y="0"/>
            <a:ext cx="2911119" cy="49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062" y="4683084"/>
            <a:ext cx="4926176" cy="4431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509"/>
            <a:ext cx="2911119" cy="49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Gijs de Rijk, CERN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7181" y="9361509"/>
            <a:ext cx="2911119" cy="49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179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latin typeface="Calibri Light" panose="020F0302020204030204" pitchFamily="34" charset="0"/>
              </a:rPr>
              <a:t>Looking along the longitudinal (z) direction, the field B</a:t>
            </a:r>
            <a:r>
              <a:rPr lang="en-US" dirty="0" smtClean="0">
                <a:latin typeface="Calibri Light" panose="020F0302020204030204" pitchFamily="34" charset="0"/>
              </a:rPr>
              <a:t> is maximum at the </a:t>
            </a:r>
            <a:r>
              <a:rPr lang="en-US" dirty="0" err="1" smtClean="0">
                <a:latin typeface="Calibri Light" panose="020F0302020204030204" pitchFamily="34" charset="0"/>
              </a:rPr>
              <a:t>centre</a:t>
            </a:r>
            <a:r>
              <a:rPr lang="en-US" dirty="0" smtClean="0">
                <a:latin typeface="Calibri Light" panose="020F0302020204030204" pitchFamily="34" charset="0"/>
              </a:rPr>
              <a:t> (z = 0) of the magnet, it is more or less constant till reaching the ends, where it rolls off to reach a 0 value outside. The magnetic length l</a:t>
            </a:r>
            <a:r>
              <a:rPr lang="en-US" baseline="-25000" dirty="0" smtClean="0">
                <a:latin typeface="Calibri Light" panose="020F0302020204030204" pitchFamily="34" charset="0"/>
              </a:rPr>
              <a:t>m</a:t>
            </a:r>
            <a:r>
              <a:rPr lang="en-US" dirty="0" smtClean="0">
                <a:latin typeface="Calibri Light" panose="020F0302020204030204" pitchFamily="34" charset="0"/>
              </a:rPr>
              <a:t> is defined as that length which – multiplied by the central field value B</a:t>
            </a:r>
            <a:r>
              <a:rPr lang="en-US" baseline="-25000" dirty="0" smtClean="0">
                <a:latin typeface="Calibri Light" panose="020F0302020204030204" pitchFamily="34" charset="0"/>
              </a:rPr>
              <a:t>0</a:t>
            </a:r>
            <a:r>
              <a:rPr lang="en-US" dirty="0" smtClean="0">
                <a:latin typeface="Calibri Light" panose="020F0302020204030204" pitchFamily="34" charset="0"/>
              </a:rPr>
              <a:t> </a:t>
            </a:r>
            <a:r>
              <a:rPr lang="en-US" dirty="0">
                <a:latin typeface="Calibri Light" panose="020F0302020204030204" pitchFamily="34" charset="0"/>
              </a:rPr>
              <a:t>– </a:t>
            </a:r>
            <a:r>
              <a:rPr lang="en-US" dirty="0" smtClean="0">
                <a:latin typeface="Calibri Light" panose="020F0302020204030204" pitchFamily="34" charset="0"/>
              </a:rPr>
              <a:t>returns the same integrated field.</a:t>
            </a:r>
          </a:p>
          <a:p>
            <a:endParaRPr lang="en-US" baseline="0" dirty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The same holds substituting the field B with the gradient G, or with any multipoles </a:t>
            </a:r>
            <a:r>
              <a:rPr lang="en-US" dirty="0" err="1" smtClean="0">
                <a:latin typeface="Calibri Light" panose="020F0302020204030204" pitchFamily="34" charset="0"/>
              </a:rPr>
              <a:t>B</a:t>
            </a:r>
            <a:r>
              <a:rPr lang="en-US" baseline="-25000" dirty="0" err="1" smtClean="0">
                <a:latin typeface="Calibri Light" panose="020F0302020204030204" pitchFamily="34" charset="0"/>
              </a:rPr>
              <a:t>n</a:t>
            </a:r>
            <a:r>
              <a:rPr lang="en-US" dirty="0" smtClean="0">
                <a:latin typeface="Calibri Light" panose="020F0302020204030204" pitchFamily="34" charset="0"/>
              </a:rPr>
              <a:t>, A</a:t>
            </a:r>
            <a:r>
              <a:rPr lang="en-US" baseline="-25000" dirty="0" smtClean="0">
                <a:latin typeface="Calibri Light" panose="020F0302020204030204" pitchFamily="34" charset="0"/>
              </a:rPr>
              <a:t>n</a:t>
            </a:r>
            <a:r>
              <a:rPr lang="en-US" dirty="0" smtClean="0">
                <a:latin typeface="Calibri Light" panose="020F0302020204030204" pitchFamily="34" charset="0"/>
              </a:rPr>
              <a:t>. In this case, the integrals have to be performed on the not-normalized (upper case) coefficients, and the normalized terms (lower case) are then obtained by dividing by the integral of the fundamental harmonic.</a:t>
            </a:r>
          </a:p>
          <a:p>
            <a:endParaRPr lang="en-US" baseline="0" dirty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For long magnets – where the longitudinal dimension is much larger than the gap – the behavior is dominated by the (long) central part, so taking the values of 2D simulations and multiplying by a length yields good results. For short magnets, the behavior is intrinsically 3D.</a:t>
            </a:r>
            <a:endParaRPr lang="en-US" baseline="0" dirty="0" smtClean="0">
              <a:latin typeface="Calibri Light" panose="020F0302020204030204" pitchFamily="34" charset="0"/>
            </a:endParaRPr>
          </a:p>
          <a:p>
            <a:endParaRPr lang="en-US" dirty="0">
              <a:latin typeface="Calibri Light" panose="020F0302020204030204" pitchFamily="34" charset="0"/>
            </a:endParaRPr>
          </a:p>
          <a:p>
            <a:endParaRPr lang="en-US" baseline="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03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DCB63-B0E9-544F-9E07-A55C4C68C51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2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</a:rPr>
              <a:t>All these machines are cooled with He. LHC is the only one to work with superfluid helium. These extra 2 K mean a lot – the cryogenic system becomes at once more complex and less thermodynamically efficient – though the heat transfer between the bath and the coil is much improved. From a magnetic viewpoint, working at 1.9 K instead of 4.2 K shifts the critical current curve of </a:t>
            </a:r>
            <a:r>
              <a:rPr lang="en-US" dirty="0" err="1" smtClean="0">
                <a:latin typeface="Calibri Light" panose="020F0302020204030204" pitchFamily="34" charset="0"/>
              </a:rPr>
              <a:t>Nb-Ti</a:t>
            </a:r>
            <a:r>
              <a:rPr lang="en-US" dirty="0" smtClean="0">
                <a:latin typeface="Calibri Light" panose="020F0302020204030204" pitchFamily="34" charset="0"/>
              </a:rPr>
              <a:t> enough to make operation at 8.3 T (or almost, we are at 7.7 T now in the machine) possible with margin. </a:t>
            </a:r>
          </a:p>
          <a:p>
            <a:endParaRPr lang="en-US" baseline="0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LHC is the only twin bore layout of these four.</a:t>
            </a:r>
            <a:endParaRPr lang="en-US" baseline="0" dirty="0" smtClean="0">
              <a:latin typeface="Calibri Light" panose="020F0302020204030204" pitchFamily="34" charset="0"/>
            </a:endParaRPr>
          </a:p>
          <a:p>
            <a:endParaRPr lang="en-US" baseline="0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The </a:t>
            </a:r>
            <a:r>
              <a:rPr lang="en-US" dirty="0" err="1" smtClean="0">
                <a:latin typeface="Calibri Light" panose="020F0302020204030204" pitchFamily="34" charset="0"/>
              </a:rPr>
              <a:t>Tevatron</a:t>
            </a:r>
            <a:r>
              <a:rPr lang="en-US" dirty="0" smtClean="0">
                <a:latin typeface="Calibri Light" panose="020F0302020204030204" pitchFamily="34" charset="0"/>
              </a:rPr>
              <a:t> is the only one with a warm iron yoke, that is, the iron is not in the cold (liquid He) mass.</a:t>
            </a:r>
            <a:endParaRPr lang="en-US" baseline="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72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 smtClean="0">
                <a:solidFill>
                  <a:schemeClr val="bg2"/>
                </a:solidFill>
              </a:rPr>
              <a:t>CAS</a:t>
            </a:r>
            <a:r>
              <a:rPr lang="en-US" sz="1400" b="0" baseline="0" dirty="0" smtClean="0">
                <a:solidFill>
                  <a:schemeClr val="bg2"/>
                </a:solidFill>
              </a:rPr>
              <a:t> Budapest, 7-Oct-2016, SC magnets,</a:t>
            </a:r>
            <a:r>
              <a:rPr lang="en-US" sz="1400" b="0" dirty="0" smtClean="0">
                <a:solidFill>
                  <a:schemeClr val="bg2"/>
                </a:solidFill>
              </a:rPr>
              <a:t> </a:t>
            </a:r>
            <a:r>
              <a:rPr lang="en-US" sz="1400" b="0" dirty="0" err="1" smtClean="0">
                <a:solidFill>
                  <a:schemeClr val="bg2"/>
                </a:solidFill>
              </a:rPr>
              <a:t>GdR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8" descr="LogoOutline-Blue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0"/>
            <a:ext cx="7956376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 smtClean="0">
                <a:solidFill>
                  <a:schemeClr val="bg2"/>
                </a:solidFill>
              </a:rPr>
              <a:t>CAS</a:t>
            </a:r>
            <a:r>
              <a:rPr lang="en-US" sz="1400" b="0" baseline="0" dirty="0" smtClean="0">
                <a:solidFill>
                  <a:schemeClr val="bg2"/>
                </a:solidFill>
              </a:rPr>
              <a:t> Budapest, 7-Oct-2016, SC magnets,</a:t>
            </a:r>
            <a:r>
              <a:rPr lang="en-US" sz="1400" b="0" dirty="0" smtClean="0">
                <a:solidFill>
                  <a:schemeClr val="bg2"/>
                </a:solidFill>
              </a:rPr>
              <a:t> GdR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 descr="LogoOutline-Blue-02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31" y="5171606"/>
            <a:ext cx="9504905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7.jpeg"/><Relationship Id="rId6" Type="http://schemas.openxmlformats.org/officeDocument/2006/relationships/image" Target="../media/image45.jpeg"/><Relationship Id="rId7" Type="http://schemas.openxmlformats.org/officeDocument/2006/relationships/image" Target="../media/image46.jpeg"/><Relationship Id="rId8" Type="http://schemas.openxmlformats.org/officeDocument/2006/relationships/image" Target="../media/image47.jpeg"/><Relationship Id="rId9" Type="http://schemas.openxmlformats.org/officeDocument/2006/relationships/image" Target="../media/image48.jpeg"/><Relationship Id="rId10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tiff"/><Relationship Id="rId5" Type="http://schemas.openxmlformats.org/officeDocument/2006/relationships/image" Target="../media/image5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jpe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9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jpeg"/><Relationship Id="rId8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Relationship Id="rId3" Type="http://schemas.openxmlformats.org/officeDocument/2006/relationships/image" Target="../media/image6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70.jpeg"/><Relationship Id="rId8" Type="http://schemas.openxmlformats.org/officeDocument/2006/relationships/image" Target="../media/image71.jpeg"/><Relationship Id="rId9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73.png"/><Relationship Id="rId5" Type="http://schemas.openxmlformats.org/officeDocument/2006/relationships/image" Target="../media/image74.jpe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0" Type="http://schemas.openxmlformats.org/officeDocument/2006/relationships/image" Target="../media/image6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4" Type="http://schemas.openxmlformats.org/officeDocument/2006/relationships/image" Target="../media/image78.emf"/><Relationship Id="rId5" Type="http://schemas.openxmlformats.org/officeDocument/2006/relationships/image" Target="../media/image7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4" Type="http://schemas.openxmlformats.org/officeDocument/2006/relationships/image" Target="../media/image82.png"/><Relationship Id="rId5" Type="http://schemas.openxmlformats.org/officeDocument/2006/relationships/image" Target="../media/image83.emf"/><Relationship Id="rId6" Type="http://schemas.openxmlformats.org/officeDocument/2006/relationships/image" Target="../media/image84.emf"/><Relationship Id="rId7" Type="http://schemas.openxmlformats.org/officeDocument/2006/relationships/image" Target="../media/image8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8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NULL"/><Relationship Id="rId12" Type="http://schemas.openxmlformats.org/officeDocument/2006/relationships/image" Target="NULL"/><Relationship Id="rId1" Type="http://schemas.openxmlformats.org/officeDocument/2006/relationships/slideLayout" Target="../slideLayouts/slideLayout2.xml"/><Relationship Id="rId2" Type="http://schemas.openxmlformats.org/officeDocument/2006/relationships/image" Target="NULL"/><Relationship Id="rId3" Type="http://schemas.openxmlformats.org/officeDocument/2006/relationships/image" Target="NULL"/><Relationship Id="rId4" Type="http://schemas.openxmlformats.org/officeDocument/2006/relationships/image" Target="NULL"/><Relationship Id="rId5" Type="http://schemas.openxmlformats.org/officeDocument/2006/relationships/image" Target="NULL"/><Relationship Id="rId6" Type="http://schemas.openxmlformats.org/officeDocument/2006/relationships/image" Target="NULL"/><Relationship Id="rId7" Type="http://schemas.openxmlformats.org/officeDocument/2006/relationships/image" Target="NULL"/><Relationship Id="rId8" Type="http://schemas.openxmlformats.org/officeDocument/2006/relationships/image" Target="NULL"/><Relationship Id="rId9" Type="http://schemas.openxmlformats.org/officeDocument/2006/relationships/image" Target="NULL"/><Relationship Id="rId10" Type="http://schemas.openxmlformats.org/officeDocument/2006/relationships/image" Target="NUL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4" Type="http://schemas.openxmlformats.org/officeDocument/2006/relationships/image" Target="../media/image90.jpeg"/><Relationship Id="rId5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4" Type="http://schemas.openxmlformats.org/officeDocument/2006/relationships/oleObject" Target="../embeddings/oleObject14.bin"/><Relationship Id="rId5" Type="http://schemas.openxmlformats.org/officeDocument/2006/relationships/image" Target="../media/image92.emf"/><Relationship Id="rId6" Type="http://schemas.openxmlformats.org/officeDocument/2006/relationships/image" Target="../media/image95.e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93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4" Type="http://schemas.openxmlformats.org/officeDocument/2006/relationships/oleObject" Target="../embeddings/oleObject16.bin"/><Relationship Id="rId5" Type="http://schemas.openxmlformats.org/officeDocument/2006/relationships/image" Target="../media/image96.emf"/><Relationship Id="rId6" Type="http://schemas.openxmlformats.org/officeDocument/2006/relationships/image" Target="../media/image95.emf"/><Relationship Id="rId7" Type="http://schemas.openxmlformats.org/officeDocument/2006/relationships/oleObject" Target="../embeddings/oleObject17.bin"/><Relationship Id="rId8" Type="http://schemas.openxmlformats.org/officeDocument/2006/relationships/image" Target="../media/image97.emf"/><Relationship Id="rId9" Type="http://schemas.openxmlformats.org/officeDocument/2006/relationships/image" Target="../media/image98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3.jpeg"/><Relationship Id="rId12" Type="http://schemas.openxmlformats.org/officeDocument/2006/relationships/image" Target="../media/image104.jpeg"/><Relationship Id="rId13" Type="http://schemas.openxmlformats.org/officeDocument/2006/relationships/image" Target="../media/image105.jpeg"/><Relationship Id="rId14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jpeg"/><Relationship Id="rId3" Type="http://schemas.openxmlformats.org/officeDocument/2006/relationships/image" Target="../media/image100.jpeg"/><Relationship Id="rId4" Type="http://schemas.openxmlformats.org/officeDocument/2006/relationships/image" Target="../media/image101.jpeg"/><Relationship Id="rId5" Type="http://schemas.openxmlformats.org/officeDocument/2006/relationships/image" Target="../media/image102.jpe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0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emf"/><Relationship Id="rId5" Type="http://schemas.openxmlformats.org/officeDocument/2006/relationships/image" Target="../media/image110.emf"/><Relationship Id="rId6" Type="http://schemas.openxmlformats.org/officeDocument/2006/relationships/image" Target="../media/image111.emf"/><Relationship Id="rId7" Type="http://schemas.openxmlformats.org/officeDocument/2006/relationships/image" Target="../media/image1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4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emf"/><Relationship Id="rId5" Type="http://schemas.openxmlformats.org/officeDocument/2006/relationships/image" Target="../media/image1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5" Type="http://schemas.openxmlformats.org/officeDocument/2006/relationships/image" Target="../media/image123.png"/><Relationship Id="rId6" Type="http://schemas.openxmlformats.org/officeDocument/2006/relationships/image" Target="../media/image1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emf"/><Relationship Id="rId4" Type="http://schemas.openxmlformats.org/officeDocument/2006/relationships/image" Target="../media/image127.png"/><Relationship Id="rId5" Type="http://schemas.openxmlformats.org/officeDocument/2006/relationships/image" Target="../media/image1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4" Type="http://schemas.openxmlformats.org/officeDocument/2006/relationships/image" Target="NULL"/><Relationship Id="rId5" Type="http://schemas.openxmlformats.org/officeDocument/2006/relationships/image" Target="NULL"/><Relationship Id="rId6" Type="http://schemas.openxmlformats.org/officeDocument/2006/relationships/image" Target="NULL"/><Relationship Id="rId7" Type="http://schemas.openxmlformats.org/officeDocument/2006/relationships/image" Target="NULL"/><Relationship Id="rId8" Type="http://schemas.openxmlformats.org/officeDocument/2006/relationships/image" Target="NULL"/><Relationship Id="rId9" Type="http://schemas.openxmlformats.org/officeDocument/2006/relationships/image" Target="NULL"/><Relationship Id="rId10" Type="http://schemas.openxmlformats.org/officeDocument/2006/relationships/image" Target="NULL"/><Relationship Id="rId1" Type="http://schemas.openxmlformats.org/officeDocument/2006/relationships/slideLayout" Target="../slideLayouts/slideLayout2.xml"/><Relationship Id="rId2" Type="http://schemas.openxmlformats.org/officeDocument/2006/relationships/image" Target="NUL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emf"/><Relationship Id="rId4" Type="http://schemas.openxmlformats.org/officeDocument/2006/relationships/image" Target="../media/image52.tiff"/><Relationship Id="rId5" Type="http://schemas.openxmlformats.org/officeDocument/2006/relationships/image" Target="../media/image13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Relationship Id="rId3" Type="http://schemas.openxmlformats.org/officeDocument/2006/relationships/image" Target="../media/image132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4" Type="http://schemas.openxmlformats.org/officeDocument/2006/relationships/image" Target="../media/image1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jpeg"/><Relationship Id="rId5" Type="http://schemas.openxmlformats.org/officeDocument/2006/relationships/image" Target="../media/image139.jpeg"/><Relationship Id="rId6" Type="http://schemas.openxmlformats.org/officeDocument/2006/relationships/image" Target="../media/image140.png"/><Relationship Id="rId7" Type="http://schemas.openxmlformats.org/officeDocument/2006/relationships/image" Target="../media/image141.emf"/><Relationship Id="rId8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emf"/><Relationship Id="rId4" Type="http://schemas.openxmlformats.org/officeDocument/2006/relationships/image" Target="../media/image146.png"/><Relationship Id="rId5" Type="http://schemas.openxmlformats.org/officeDocument/2006/relationships/image" Target="../media/image147.png"/><Relationship Id="rId6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4" Type="http://schemas.openxmlformats.org/officeDocument/2006/relationships/image" Target="../media/image151.jpeg"/><Relationship Id="rId5" Type="http://schemas.openxmlformats.org/officeDocument/2006/relationships/image" Target="../media/image152.jpeg"/><Relationship Id="rId6" Type="http://schemas.openxmlformats.org/officeDocument/2006/relationships/image" Target="../media/image141.emf"/><Relationship Id="rId7" Type="http://schemas.openxmlformats.org/officeDocument/2006/relationships/image" Target="../media/image15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eg"/><Relationship Id="rId4" Type="http://schemas.openxmlformats.org/officeDocument/2006/relationships/image" Target="../media/image156.jpeg"/><Relationship Id="rId5" Type="http://schemas.openxmlformats.org/officeDocument/2006/relationships/image" Target="../media/image15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8.jpg"/><Relationship Id="rId3" Type="http://schemas.openxmlformats.org/officeDocument/2006/relationships/image" Target="../media/image15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4" Type="http://schemas.openxmlformats.org/officeDocument/2006/relationships/image" Target="../media/image162.jpeg"/><Relationship Id="rId5" Type="http://schemas.openxmlformats.org/officeDocument/2006/relationships/image" Target="../media/image163.png"/><Relationship Id="rId6" Type="http://schemas.openxmlformats.org/officeDocument/2006/relationships/image" Target="../media/image164.jpeg"/><Relationship Id="rId7" Type="http://schemas.openxmlformats.org/officeDocument/2006/relationships/image" Target="../media/image15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0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4" Type="http://schemas.openxmlformats.org/officeDocument/2006/relationships/image" Target="../media/image159.jpeg"/><Relationship Id="rId5" Type="http://schemas.openxmlformats.org/officeDocument/2006/relationships/image" Target="../media/image167.jpeg"/><Relationship Id="rId6" Type="http://schemas.openxmlformats.org/officeDocument/2006/relationships/image" Target="../media/image168.emf"/><Relationship Id="rId7" Type="http://schemas.openxmlformats.org/officeDocument/2006/relationships/image" Target="../media/image169.jpeg"/><Relationship Id="rId8" Type="http://schemas.openxmlformats.org/officeDocument/2006/relationships/image" Target="../media/image17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5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jpeg"/><Relationship Id="rId4" Type="http://schemas.openxmlformats.org/officeDocument/2006/relationships/image" Target="../media/image174.emf"/><Relationship Id="rId5" Type="http://schemas.openxmlformats.org/officeDocument/2006/relationships/image" Target="../media/image17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2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4" Type="http://schemas.openxmlformats.org/officeDocument/2006/relationships/image" Target="../media/image178.png"/><Relationship Id="rId5" Type="http://schemas.openxmlformats.org/officeDocument/2006/relationships/image" Target="../media/image179.emf"/><Relationship Id="rId6" Type="http://schemas.openxmlformats.org/officeDocument/2006/relationships/image" Target="../media/image180.jpeg"/><Relationship Id="rId7" Type="http://schemas.openxmlformats.org/officeDocument/2006/relationships/image" Target="../media/image181.png"/><Relationship Id="rId8" Type="http://schemas.openxmlformats.org/officeDocument/2006/relationships/image" Target="../media/image1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6.png"/></Relationships>
</file>

<file path=ppt/slides/_rels/slide5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2.jpeg"/><Relationship Id="rId12" Type="http://schemas.openxmlformats.org/officeDocument/2006/relationships/image" Target="../media/image193.jpeg"/><Relationship Id="rId13" Type="http://schemas.openxmlformats.org/officeDocument/2006/relationships/image" Target="../media/image194.png"/><Relationship Id="rId14" Type="http://schemas.openxmlformats.org/officeDocument/2006/relationships/image" Target="../media/image195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3.png"/><Relationship Id="rId3" Type="http://schemas.openxmlformats.org/officeDocument/2006/relationships/image" Target="../media/image184.png"/><Relationship Id="rId4" Type="http://schemas.openxmlformats.org/officeDocument/2006/relationships/image" Target="../media/image185.png"/><Relationship Id="rId5" Type="http://schemas.openxmlformats.org/officeDocument/2006/relationships/image" Target="../media/image186.png"/><Relationship Id="rId6" Type="http://schemas.openxmlformats.org/officeDocument/2006/relationships/image" Target="../media/image187.jpeg"/><Relationship Id="rId7" Type="http://schemas.openxmlformats.org/officeDocument/2006/relationships/image" Target="../media/image188.png"/><Relationship Id="rId8" Type="http://schemas.openxmlformats.org/officeDocument/2006/relationships/image" Target="../media/image189.png"/><Relationship Id="rId9" Type="http://schemas.openxmlformats.org/officeDocument/2006/relationships/image" Target="../media/image190.emf"/><Relationship Id="rId10" Type="http://schemas.openxmlformats.org/officeDocument/2006/relationships/image" Target="../media/image191.jpeg"/></Relationships>
</file>

<file path=ppt/slides/_rels/slide5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5.png"/><Relationship Id="rId12" Type="http://schemas.openxmlformats.org/officeDocument/2006/relationships/image" Target="../media/image20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6.png"/><Relationship Id="rId3" Type="http://schemas.openxmlformats.org/officeDocument/2006/relationships/image" Target="../media/image197.png"/><Relationship Id="rId4" Type="http://schemas.openxmlformats.org/officeDocument/2006/relationships/image" Target="../media/image198.png"/><Relationship Id="rId5" Type="http://schemas.openxmlformats.org/officeDocument/2006/relationships/image" Target="../media/image199.png"/><Relationship Id="rId6" Type="http://schemas.openxmlformats.org/officeDocument/2006/relationships/image" Target="../media/image200.png"/><Relationship Id="rId7" Type="http://schemas.openxmlformats.org/officeDocument/2006/relationships/image" Target="../media/image201.png"/><Relationship Id="rId8" Type="http://schemas.openxmlformats.org/officeDocument/2006/relationships/image" Target="../media/image202.png"/><Relationship Id="rId9" Type="http://schemas.openxmlformats.org/officeDocument/2006/relationships/image" Target="../media/image203.png"/><Relationship Id="rId10" Type="http://schemas.openxmlformats.org/officeDocument/2006/relationships/image" Target="../media/image204.gi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7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9.emf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4" Type="http://schemas.openxmlformats.org/officeDocument/2006/relationships/image" Target="../media/image210.png"/><Relationship Id="rId5" Type="http://schemas.openxmlformats.org/officeDocument/2006/relationships/image" Target="../media/image211.emf"/><Relationship Id="rId6" Type="http://schemas.openxmlformats.org/officeDocument/2006/relationships/image" Target="../media/image212.png"/><Relationship Id="rId7" Type="http://schemas.openxmlformats.org/officeDocument/2006/relationships/image" Target="../media/image2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4" Type="http://schemas.openxmlformats.org/officeDocument/2006/relationships/image" Target="../media/image216.png"/><Relationship Id="rId5" Type="http://schemas.openxmlformats.org/officeDocument/2006/relationships/image" Target="../media/image2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4" Type="http://schemas.openxmlformats.org/officeDocument/2006/relationships/image" Target="../media/image220.png"/><Relationship Id="rId5" Type="http://schemas.openxmlformats.org/officeDocument/2006/relationships/image" Target="../media/image2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4" Type="http://schemas.openxmlformats.org/officeDocument/2006/relationships/image" Target="../media/image224.png"/><Relationship Id="rId5" Type="http://schemas.openxmlformats.org/officeDocument/2006/relationships/image" Target="../media/image225.png"/><Relationship Id="rId6" Type="http://schemas.openxmlformats.org/officeDocument/2006/relationships/image" Target="../media/image226.png"/><Relationship Id="rId7" Type="http://schemas.openxmlformats.org/officeDocument/2006/relationships/image" Target="../media/image227.png"/><Relationship Id="rId8" Type="http://schemas.openxmlformats.org/officeDocument/2006/relationships/image" Target="../media/image2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2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pn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20" Type="http://schemas.openxmlformats.org/officeDocument/2006/relationships/image" Target="../media/image24.wmf"/><Relationship Id="rId10" Type="http://schemas.openxmlformats.org/officeDocument/2006/relationships/image" Target="../media/image20.wmf"/><Relationship Id="rId11" Type="http://schemas.openxmlformats.org/officeDocument/2006/relationships/oleObject" Target="../embeddings/oleObject5.bin"/><Relationship Id="rId12" Type="http://schemas.openxmlformats.org/officeDocument/2006/relationships/image" Target="../media/image21.w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22.wmf"/><Relationship Id="rId15" Type="http://schemas.openxmlformats.org/officeDocument/2006/relationships/image" Target="../media/image29.jpeg"/><Relationship Id="rId16" Type="http://schemas.openxmlformats.org/officeDocument/2006/relationships/image" Target="../media/image30.jpeg"/><Relationship Id="rId17" Type="http://schemas.openxmlformats.org/officeDocument/2006/relationships/oleObject" Target="../embeddings/oleObject7.bin"/><Relationship Id="rId18" Type="http://schemas.openxmlformats.org/officeDocument/2006/relationships/image" Target="../media/image23.wmf"/><Relationship Id="rId19" Type="http://schemas.openxmlformats.org/officeDocument/2006/relationships/oleObject" Target="../embeddings/oleObject8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oleObject" Target="../embeddings/oleObject3.bin"/><Relationship Id="rId8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1.bin"/><Relationship Id="rId12" Type="http://schemas.openxmlformats.org/officeDocument/2006/relationships/image" Target="../media/image33.emf"/><Relationship Id="rId13" Type="http://schemas.openxmlformats.org/officeDocument/2006/relationships/image" Target="../media/image3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9.bin"/><Relationship Id="rId4" Type="http://schemas.openxmlformats.org/officeDocument/2006/relationships/image" Target="../media/image31.emf"/><Relationship Id="rId5" Type="http://schemas.openxmlformats.org/officeDocument/2006/relationships/image" Target="../media/image34.jpeg"/><Relationship Id="rId6" Type="http://schemas.openxmlformats.org/officeDocument/2006/relationships/oleObject" Target="../embeddings/oleObject10.bin"/><Relationship Id="rId7" Type="http://schemas.openxmlformats.org/officeDocument/2006/relationships/image" Target="../media/image32.emf"/><Relationship Id="rId8" Type="http://schemas.openxmlformats.org/officeDocument/2006/relationships/image" Target="../media/image35.emf"/><Relationship Id="rId9" Type="http://schemas.openxmlformats.org/officeDocument/2006/relationships/image" Target="../media/image36.emf"/><Relationship Id="rId10" Type="http://schemas.openxmlformats.org/officeDocument/2006/relationships/image" Target="../media/image3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768C6F-8B60-544A-8084-CE853B9143E3}" type="slidenum">
              <a:rPr lang="en-US" sz="1200" b="0">
                <a:latin typeface="Times New Roman" charset="0"/>
              </a:rPr>
              <a:pPr/>
              <a:t>1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r>
              <a:rPr lang="en-US" sz="2800" dirty="0" smtClean="0"/>
              <a:t>Superconducting Magnets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</a:t>
            </a: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1724025" y="4038600"/>
            <a:ext cx="56959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Arial" charset="0"/>
                <a:cs typeface="Arial" charset="0"/>
              </a:rPr>
              <a:t>Gijs </a:t>
            </a:r>
            <a:r>
              <a:rPr lang="en-US" sz="2000" dirty="0" smtClean="0">
                <a:latin typeface="Arial" charset="0"/>
                <a:cs typeface="Arial" charset="0"/>
              </a:rPr>
              <a:t>de Rijk</a:t>
            </a: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CERN</a:t>
            </a:r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endParaRPr lang="en-US" sz="2000" b="0" dirty="0" smtClean="0">
              <a:latin typeface="Arial" charset="0"/>
              <a:cs typeface="Arial" charset="0"/>
            </a:endParaRPr>
          </a:p>
          <a:p>
            <a:pPr algn="ctr"/>
            <a:r>
              <a:rPr lang="en-US" sz="2000" dirty="0" smtClean="0">
                <a:latin typeface="Arial" charset="0"/>
                <a:cs typeface="Arial" charset="0"/>
              </a:rPr>
              <a:t>CAS</a:t>
            </a:r>
          </a:p>
          <a:p>
            <a:pPr algn="ctr"/>
            <a:endParaRPr lang="en-US" sz="2000" b="0" dirty="0" smtClean="0">
              <a:latin typeface="Arial" charset="0"/>
              <a:cs typeface="Arial" charset="0"/>
            </a:endParaRP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Budapest, Hungary, 7</a:t>
            </a:r>
            <a:r>
              <a:rPr lang="en-US" sz="1800" b="0" baseline="30000" dirty="0" smtClean="0">
                <a:latin typeface="Arial" charset="0"/>
                <a:cs typeface="Arial" charset="0"/>
              </a:rPr>
              <a:t>th</a:t>
            </a:r>
            <a:r>
              <a:rPr lang="en-US" sz="1800" b="0" dirty="0" smtClean="0">
                <a:latin typeface="Arial" charset="0"/>
                <a:cs typeface="Arial" charset="0"/>
              </a:rPr>
              <a:t> October 2016</a:t>
            </a:r>
            <a:endParaRPr lang="en-US" sz="1800" b="0" dirty="0">
              <a:latin typeface="Arial" charset="0"/>
              <a:cs typeface="Arial" charset="0"/>
            </a:endParaRPr>
          </a:p>
        </p:txBody>
      </p:sp>
      <p:sp>
        <p:nvSpPr>
          <p:cNvPr id="15365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0C377B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state of the </a:t>
            </a:r>
            <a:r>
              <a:rPr lang="en-US" dirty="0" smtClean="0"/>
              <a:t>art:</a:t>
            </a:r>
            <a:br>
              <a:rPr lang="en-US" dirty="0" smtClean="0"/>
            </a:br>
            <a:r>
              <a:rPr lang="en-US" dirty="0" smtClean="0"/>
              <a:t>Comparison between dipoles and solenoids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77383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can see roughly a factor </a:t>
            </a:r>
            <a:r>
              <a:rPr lang="en-US" dirty="0"/>
              <a:t>2 due </a:t>
            </a:r>
            <a:r>
              <a:rPr lang="en-US" dirty="0" smtClean="0"/>
              <a:t>to Coil </a:t>
            </a:r>
            <a:r>
              <a:rPr lang="en-US" dirty="0"/>
              <a:t>«efficiency» and to force-stress </a:t>
            </a:r>
            <a:r>
              <a:rPr lang="en-US" dirty="0" smtClean="0"/>
              <a:t>management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7324118" cy="4800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971600" y="6415088"/>
            <a:ext cx="1800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400" b="0" dirty="0"/>
              <a:t>Courtesy L. </a:t>
            </a:r>
            <a:r>
              <a:rPr lang="en-GB" sz="1400" b="0" dirty="0" smtClean="0"/>
              <a:t>Rossi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104335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Superconducting accelerators magnets</a:t>
            </a:r>
            <a:r>
              <a:rPr lang="en-US" dirty="0"/>
              <a:t>;</a:t>
            </a:r>
            <a:r>
              <a:rPr lang="en-US" dirty="0" smtClean="0"/>
              <a:t>                  the state of the 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51520" y="1173324"/>
            <a:ext cx="8784976" cy="165618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US" b="0" dirty="0" smtClean="0"/>
              <a:t>Maximum attainable field slowly approaches 16 T</a:t>
            </a:r>
          </a:p>
          <a:p>
            <a:pPr lvl="1"/>
            <a:r>
              <a:rPr lang="en-US" b="0" dirty="0" smtClean="0"/>
              <a:t>20% margin needed (80% on the load line): </a:t>
            </a:r>
          </a:p>
          <a:p>
            <a:pPr marL="457200" lvl="1" indent="0">
              <a:buNone/>
            </a:pPr>
            <a:r>
              <a:rPr lang="en-US" b="0" dirty="0" smtClean="0"/>
              <a:t>    for a 16 T nominal field we need to design for 20 </a:t>
            </a:r>
            <a:r>
              <a:rPr lang="en-US" b="0" dirty="0"/>
              <a:t>T</a:t>
            </a:r>
            <a:endParaRPr lang="en-US" b="0" dirty="0" smtClean="0"/>
          </a:p>
          <a:p>
            <a:pPr lvl="1"/>
            <a:endParaRPr lang="en-US" b="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404874"/>
            <a:ext cx="6355432" cy="445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0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 descr="Screen Shot 2014-05-20 at 6.30.5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9" y="2041455"/>
            <a:ext cx="5292587" cy="41164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340768"/>
            <a:ext cx="8568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Arial"/>
                <a:cs typeface="Arial"/>
              </a:rPr>
              <a:t>Scaling of force on coil quadrant vs. Field</a:t>
            </a:r>
          </a:p>
          <a:p>
            <a:r>
              <a:rPr lang="en-US" sz="2000" b="0" dirty="0" smtClean="0">
                <a:latin typeface="Arial"/>
                <a:cs typeface="Arial"/>
              </a:rPr>
              <a:t>Plot for recent production and R&amp;D dipoles</a:t>
            </a:r>
            <a:endParaRPr lang="en-US" sz="2000" b="0" dirty="0"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99592" y="6021288"/>
            <a:ext cx="7803976" cy="62068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electromagnetic loads in a 20 T dipole would be a factor 5 to 8 larger than in the LHC </a:t>
            </a:r>
            <a:r>
              <a:rPr lang="en-US" dirty="0" smtClean="0"/>
              <a:t>dipoles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32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43000"/>
            <a:ext cx="8740080" cy="120588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Scaling of the energy per unit length of </a:t>
            </a:r>
            <a:r>
              <a:rPr lang="en-US" dirty="0" smtClean="0"/>
              <a:t>magnet vs. Field                           </a:t>
            </a:r>
          </a:p>
          <a:p>
            <a:pPr marL="0" indent="0">
              <a:buNone/>
            </a:pPr>
            <a:r>
              <a:rPr lang="en-US" dirty="0" smtClean="0"/>
              <a:t>Plot for recent </a:t>
            </a:r>
            <a:r>
              <a:rPr lang="en-US" dirty="0"/>
              <a:t>production </a:t>
            </a:r>
            <a:r>
              <a:rPr lang="en-US" dirty="0" smtClean="0"/>
              <a:t>and </a:t>
            </a:r>
            <a:r>
              <a:rPr lang="en-US" dirty="0"/>
              <a:t>R&amp;D dipoles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24128" y="2420888"/>
            <a:ext cx="3419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Arial"/>
                <a:cs typeface="Arial"/>
              </a:rPr>
              <a:t>Scaling of the energy per unit length of magnet in recent production vs. R&amp;D dipoles</a:t>
            </a:r>
            <a:endParaRPr lang="en-US" sz="2000" b="0" dirty="0">
              <a:latin typeface="Arial"/>
              <a:cs typeface="Arial"/>
            </a:endParaRPr>
          </a:p>
        </p:txBody>
      </p:sp>
      <p:pic>
        <p:nvPicPr>
          <p:cNvPr id="7" name="Picture 6" descr="Screen Shot 2014-05-20 at 6.39.45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31" y="2348880"/>
            <a:ext cx="5376137" cy="414528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5292080" y="3284985"/>
            <a:ext cx="0" cy="936103"/>
          </a:xfrm>
          <a:prstGeom prst="line">
            <a:avLst/>
          </a:prstGeom>
          <a:ln w="28575" cmpd="sng">
            <a:solidFill>
              <a:srgbClr val="FF0000"/>
            </a:solidFill>
            <a:headEnd type="diamond"/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419872" y="4221088"/>
            <a:ext cx="2088232" cy="1"/>
          </a:xfrm>
          <a:prstGeom prst="line">
            <a:avLst/>
          </a:prstGeom>
          <a:ln w="12700" cmpd="sng">
            <a:solidFill>
              <a:srgbClr val="FF0000"/>
            </a:solidFill>
            <a:headEnd type="none"/>
            <a:tailEnd type="non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139952" y="3284984"/>
            <a:ext cx="1408219" cy="1"/>
          </a:xfrm>
          <a:prstGeom prst="line">
            <a:avLst/>
          </a:prstGeom>
          <a:ln w="12700" cmpd="sng">
            <a:solidFill>
              <a:srgbClr val="FF0000"/>
            </a:solidFill>
            <a:headEnd type="none"/>
            <a:tailEnd type="non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72000" y="3501008"/>
            <a:ext cx="612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x10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01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Superconducting  </a:t>
            </a:r>
            <a:r>
              <a:rPr lang="en-US" dirty="0"/>
              <a:t>Accelerator dipole magnets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300024"/>
          </a:xfrm>
        </p:spPr>
        <p:txBody>
          <a:bodyPr/>
          <a:lstStyle/>
          <a:p>
            <a:r>
              <a:rPr lang="en-US" smtClean="0"/>
              <a:t>.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5" name="Picture 2" descr="Tevatron_dipole_I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003" y="2104683"/>
            <a:ext cx="1421476" cy="96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LHC_dipole_II"/>
          <p:cNvPicPr preferRelativeResize="0"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0346" y="1196754"/>
            <a:ext cx="2622885" cy="2599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RHIC_dipole_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922" y="1993096"/>
            <a:ext cx="1204514" cy="1167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HERA_dipole_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1078" y="1703065"/>
            <a:ext cx="1694550" cy="169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2466784" y="5011341"/>
            <a:ext cx="161884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HERA</a:t>
            </a:r>
            <a:endParaRPr lang="en-US" sz="1600" b="0" i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600" b="0" i="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75 </a:t>
            </a:r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mm bore</a:t>
            </a:r>
          </a:p>
          <a:p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B = </a:t>
            </a:r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5.0 </a:t>
            </a:r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T</a:t>
            </a:r>
          </a:p>
          <a:p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T = </a:t>
            </a:r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4.5 </a:t>
            </a:r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K</a:t>
            </a:r>
          </a:p>
          <a:p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first beam </a:t>
            </a:r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1991</a:t>
            </a:r>
            <a:endParaRPr lang="en-US" sz="1600" b="0" i="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444183" y="5011341"/>
            <a:ext cx="174111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600" b="0" i="0" dirty="0" err="1" smtClean="0">
                <a:latin typeface="Arial" charset="0"/>
                <a:ea typeface="Arial" charset="0"/>
                <a:cs typeface="Arial" charset="0"/>
              </a:rPr>
              <a:t>Tevatron</a:t>
            </a:r>
            <a:endParaRPr lang="en-US" sz="1600" b="0" i="0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600" b="0" i="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  76 mm bore</a:t>
            </a:r>
            <a:endParaRPr lang="en-US" sz="1600" b="0" i="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  B = 4.4 T</a:t>
            </a:r>
          </a:p>
          <a:p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  T = 4.2 K</a:t>
            </a:r>
          </a:p>
          <a:p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  first beam 1983</a:t>
            </a:r>
            <a:r>
              <a:rPr lang="en-US" sz="1600" b="0" i="0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4365753" y="5011341"/>
            <a:ext cx="160011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RHIC</a:t>
            </a:r>
            <a:endParaRPr lang="en-US" sz="1600" b="0" i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600" b="0" i="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80 </a:t>
            </a:r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mm bore</a:t>
            </a:r>
          </a:p>
          <a:p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B = </a:t>
            </a:r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3.5 </a:t>
            </a:r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T</a:t>
            </a:r>
          </a:p>
          <a:p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T = </a:t>
            </a:r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4.3-4.6 </a:t>
            </a:r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K</a:t>
            </a:r>
          </a:p>
          <a:p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first beam </a:t>
            </a:r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2000</a:t>
            </a:r>
            <a:endParaRPr lang="en-US" sz="1600" b="0" i="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6591729" y="5011341"/>
            <a:ext cx="160011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LHC</a:t>
            </a:r>
            <a:endParaRPr lang="en-US" sz="1600" b="0" i="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600" b="0" i="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56 </a:t>
            </a:r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mm bore</a:t>
            </a:r>
          </a:p>
          <a:p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B = </a:t>
            </a:r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8.34 </a:t>
            </a:r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T</a:t>
            </a:r>
          </a:p>
          <a:p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T = </a:t>
            </a:r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1.9 </a:t>
            </a:r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K</a:t>
            </a:r>
          </a:p>
          <a:p>
            <a:r>
              <a:rPr lang="en-US" sz="1600" b="0" i="0" dirty="0">
                <a:latin typeface="Arial" charset="0"/>
                <a:ea typeface="Arial" charset="0"/>
                <a:cs typeface="Arial" charset="0"/>
              </a:rPr>
              <a:t>first beam </a:t>
            </a:r>
            <a:r>
              <a:rPr lang="en-US" sz="1600" b="0" i="0" dirty="0" smtClean="0">
                <a:latin typeface="Arial" charset="0"/>
                <a:ea typeface="Arial" charset="0"/>
                <a:cs typeface="Arial" charset="0"/>
              </a:rPr>
              <a:t>2008</a:t>
            </a:r>
            <a:endParaRPr lang="en-US" sz="1600" b="0" i="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 descr="Fig5new_Coils_Tevat_Hera_RHIC_LHC.jpg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141" y="3769064"/>
            <a:ext cx="1267200" cy="1078785"/>
          </a:xfrm>
          <a:prstGeom prst="rect">
            <a:avLst/>
          </a:prstGeom>
        </p:spPr>
      </p:pic>
      <p:pic>
        <p:nvPicPr>
          <p:cNvPr id="13" name="Picture 12" descr="Fig5new_Coils_Tevat_Hera_RHIC_LHC.jpg"/>
          <p:cNvPicPr preferRelativeResize="0"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7953" y="3769064"/>
            <a:ext cx="1360800" cy="1081408"/>
          </a:xfrm>
          <a:prstGeom prst="rect">
            <a:avLst/>
          </a:prstGeom>
        </p:spPr>
      </p:pic>
      <p:pic>
        <p:nvPicPr>
          <p:cNvPr id="14" name="Picture 13" descr="Fig5new_Coils_Tevat_Hera_RHIC_LHC.jpg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3438" y="3683962"/>
            <a:ext cx="1141200" cy="1081298"/>
          </a:xfrm>
          <a:prstGeom prst="rect">
            <a:avLst/>
          </a:prstGeom>
        </p:spPr>
      </p:pic>
      <p:pic>
        <p:nvPicPr>
          <p:cNvPr id="23" name="Picture 22" descr="Fig5new_Coils_Tevat_Hera_RHIC_LHC.jpg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6588" y="3942120"/>
            <a:ext cx="1310400" cy="107877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372954" y="6581001"/>
            <a:ext cx="2094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Courtesy P. </a:t>
            </a:r>
            <a:r>
              <a:rPr lang="en-US" sz="1200" b="0" dirty="0" err="1" smtClean="0">
                <a:latin typeface="Arial" charset="0"/>
                <a:ea typeface="Arial" charset="0"/>
                <a:cs typeface="Arial" charset="0"/>
              </a:rPr>
              <a:t>Ferracin</a:t>
            </a:r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, CERN</a:t>
            </a:r>
            <a:endParaRPr lang="en-US" sz="1200" b="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89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169" y="1124744"/>
            <a:ext cx="3821831" cy="2700000"/>
          </a:xfrm>
          <a:prstGeom prst="rect">
            <a:avLst/>
          </a:prstGeom>
        </p:spPr>
      </p:pic>
      <p:pic>
        <p:nvPicPr>
          <p:cNvPr id="6" name="Picture 5" descr="LHC-xsection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2034" y="4077072"/>
            <a:ext cx="3251966" cy="2777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Superconducting  Accelerator dipole magnets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2708920"/>
            <a:ext cx="1656184" cy="86409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RHIC:  3.5 T</a:t>
            </a:r>
          </a:p>
          <a:p>
            <a:pPr marL="0" indent="0">
              <a:buNone/>
            </a:pPr>
            <a:r>
              <a:rPr lang="en-US" dirty="0" smtClean="0"/>
              <a:t>2000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4" descr="hera-magnet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158000"/>
            <a:ext cx="2985495" cy="2700000"/>
          </a:xfrm>
          <a:prstGeom prst="rect">
            <a:avLst/>
          </a:prstGeom>
        </p:spPr>
      </p:pic>
      <p:pic>
        <p:nvPicPr>
          <p:cNvPr id="7" name="Picture 6" descr="tevatron-xsection.tif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96752"/>
            <a:ext cx="3063600" cy="2228398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347864" y="1412776"/>
            <a:ext cx="2016224" cy="86409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err="1" smtClean="0"/>
              <a:t>Tevatron</a:t>
            </a:r>
            <a:r>
              <a:rPr lang="en-US" sz="1800" b="0" dirty="0" smtClean="0"/>
              <a:t>: 4.4 T</a:t>
            </a:r>
          </a:p>
          <a:p>
            <a:pPr marL="0" indent="0">
              <a:buFontTx/>
              <a:buNone/>
            </a:pPr>
            <a:r>
              <a:rPr lang="en-US" sz="1800" b="0" dirty="0" smtClean="0"/>
              <a:t>1983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347864" y="4221088"/>
            <a:ext cx="1800200" cy="7920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/>
              <a:t>HERA:  5 T</a:t>
            </a:r>
          </a:p>
          <a:p>
            <a:pPr marL="0" indent="0">
              <a:buFontTx/>
              <a:buNone/>
            </a:pPr>
            <a:r>
              <a:rPr lang="en-US" sz="1800" b="0" dirty="0" smtClean="0"/>
              <a:t>1992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283968" y="5157192"/>
            <a:ext cx="1656184" cy="93610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/>
              <a:t>LHC:  8.34 T</a:t>
            </a:r>
          </a:p>
          <a:p>
            <a:pPr marL="0" indent="0">
              <a:buFontTx/>
              <a:buNone/>
            </a:pPr>
            <a:r>
              <a:rPr lang="en-US" sz="1800" b="0" dirty="0" smtClean="0"/>
              <a:t>2008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69614" y="3717032"/>
            <a:ext cx="1459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Courtesy R. Gupta </a:t>
            </a:r>
            <a:endParaRPr lang="en-US" sz="12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445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Superconducting  Accelerator dipole magnets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589240"/>
            <a:ext cx="8610600" cy="11163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20 years were needed to go from 4 T to 8 T  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319509"/>
              </p:ext>
            </p:extLst>
          </p:nvPr>
        </p:nvGraphicFramePr>
        <p:xfrm>
          <a:off x="251520" y="1916832"/>
          <a:ext cx="8763000" cy="338328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066800"/>
                <a:gridCol w="914400"/>
                <a:gridCol w="914400"/>
                <a:gridCol w="1143000"/>
                <a:gridCol w="914400"/>
                <a:gridCol w="838200"/>
                <a:gridCol w="838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achine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place</a:t>
                      </a:r>
                      <a:endParaRPr kumimoji="0" lang="en-GB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nergy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Peak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ipole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field (T)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ゴシック" charset="-128"/>
                          <a:ea typeface="ＭＳ ゴシック" charset="-128"/>
                          <a:cs typeface="ＭＳ ゴシック" charset="-128"/>
                        </a:rPr>
                        <a:t>♯</a:t>
                      </a:r>
                      <a:endParaRPr kumimoji="0" lang="en-GB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dipoles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ipole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ength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Ring circ.</a:t>
                      </a:r>
                      <a:endParaRPr kumimoji="0" lang="en-GB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(km)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Tevatron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FNAL (USA)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p-pbar  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FT/coll.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1000 x 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1983/ 1987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HERA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DESY (D)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-/+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 p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collider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40x920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8.82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1992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RHIC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BNL (USA)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-p, Au-Au, Cu-Cu, d-Au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100/n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2x192+12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9.45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3.83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LHC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CERN (Eu)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-p,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Pb-Pb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7000 x 7000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8.34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1232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14.3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26.66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2008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61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64" t="52347" r="7474" b="8649"/>
          <a:stretch/>
        </p:blipFill>
        <p:spPr>
          <a:xfrm>
            <a:off x="2440210" y="4675003"/>
            <a:ext cx="1700808" cy="17008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II Superconductors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78" t="3241" r="1844" b="6"/>
          <a:stretch/>
        </p:blipFill>
        <p:spPr>
          <a:xfrm>
            <a:off x="4932040" y="1196752"/>
            <a:ext cx="4187428" cy="501895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1520" y="1116427"/>
            <a:ext cx="4824536" cy="573325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sz="1800" b="0" dirty="0" smtClean="0"/>
              <a:t>Below a the critical surface</a:t>
            </a:r>
            <a:r>
              <a:rPr lang="en-US" sz="1800" b="0" dirty="0"/>
              <a:t> </a:t>
            </a:r>
            <a:r>
              <a:rPr lang="en-US" sz="1800" b="0" dirty="0" smtClean="0"/>
              <a:t>the material is “superconducting”. Above the surface it is “normal conducting”</a:t>
            </a:r>
          </a:p>
          <a:p>
            <a:r>
              <a:rPr lang="en-US" sz="1800" b="0" i="1" dirty="0" smtClean="0">
                <a:latin typeface="Symbol" charset="2"/>
                <a:cs typeface="Symbol" charset="2"/>
              </a:rPr>
              <a:t>Q</a:t>
            </a:r>
            <a:r>
              <a:rPr lang="en-US" sz="1800" b="0" i="1" baseline="-25000" dirty="0" smtClean="0"/>
              <a:t>c</a:t>
            </a:r>
            <a:r>
              <a:rPr lang="en-US" sz="1800" b="0" dirty="0" smtClean="0"/>
              <a:t>   Critical Temperature (at zero field and current density)</a:t>
            </a:r>
          </a:p>
          <a:p>
            <a:r>
              <a:rPr lang="en-US" sz="1800" b="0" i="1" dirty="0" smtClean="0"/>
              <a:t>B</a:t>
            </a:r>
            <a:r>
              <a:rPr lang="en-US" sz="1800" b="0" i="1" baseline="-25000" dirty="0" smtClean="0"/>
              <a:t>c2</a:t>
            </a:r>
            <a:r>
              <a:rPr lang="en-US" sz="1800" b="0" baseline="-25000" dirty="0" smtClean="0"/>
              <a:t>  </a:t>
            </a:r>
            <a:r>
              <a:rPr lang="en-US" sz="1800" b="0" dirty="0" smtClean="0"/>
              <a:t>Critical Field (at zero temperature and current density)</a:t>
            </a:r>
            <a:endParaRPr lang="en-US" sz="1800" b="0" dirty="0"/>
          </a:p>
          <a:p>
            <a:r>
              <a:rPr lang="en-US" sz="1800" b="0" i="1" dirty="0" err="1" smtClean="0"/>
              <a:t>J</a:t>
            </a:r>
            <a:r>
              <a:rPr lang="en-US" sz="1800" b="0" i="1" baseline="-25000" dirty="0" err="1" smtClean="0"/>
              <a:t>c</a:t>
            </a:r>
            <a:r>
              <a:rPr lang="en-US" sz="1800" b="0" dirty="0" smtClean="0"/>
              <a:t>  Critical Current Density ( at zero temperature and field)</a:t>
            </a:r>
          </a:p>
          <a:p>
            <a:pPr marL="0" indent="0">
              <a:buNone/>
            </a:pPr>
            <a:r>
              <a:rPr lang="en-US" sz="1800" b="0" dirty="0" smtClean="0"/>
              <a:t>The Critical surface depends on the material type  </a:t>
            </a:r>
            <a:r>
              <a:rPr lang="en-US" sz="1800" b="0" dirty="0" err="1" smtClean="0"/>
              <a:t>Nb</a:t>
            </a:r>
            <a:r>
              <a:rPr lang="en-US" sz="1800" b="0" dirty="0" smtClean="0"/>
              <a:t>-Ti, Nb</a:t>
            </a:r>
            <a:r>
              <a:rPr lang="en-US" sz="1800" b="0" baseline="-25000" dirty="0" smtClean="0"/>
              <a:t>3</a:t>
            </a:r>
            <a:r>
              <a:rPr lang="en-US" sz="1800" b="0" dirty="0" smtClean="0"/>
              <a:t>Sn, </a:t>
            </a:r>
            <a:r>
              <a:rPr lang="en-US" sz="1800" b="0" dirty="0" err="1" smtClean="0"/>
              <a:t>etc</a:t>
            </a:r>
            <a:r>
              <a:rPr lang="en-US" sz="1800" b="0" dirty="0" smtClean="0"/>
              <a:t>) and the processing</a:t>
            </a:r>
          </a:p>
          <a:p>
            <a:pPr marL="0" indent="0">
              <a:buNone/>
            </a:pPr>
            <a:endParaRPr lang="en-US" sz="1800" b="0" dirty="0"/>
          </a:p>
          <a:p>
            <a:pPr marL="0" indent="0">
              <a:buNone/>
            </a:pPr>
            <a:r>
              <a:rPr lang="en-US" sz="1800" b="0" dirty="0" smtClean="0"/>
              <a:t>Superconducting </a:t>
            </a:r>
          </a:p>
          <a:p>
            <a:pPr marL="0" indent="0">
              <a:buNone/>
            </a:pPr>
            <a:r>
              <a:rPr lang="en-US" sz="1800" b="0" dirty="0" smtClean="0"/>
              <a:t>means:  R </a:t>
            </a:r>
            <a:r>
              <a:rPr lang="en-US" sz="1800" b="0" dirty="0" smtClean="0">
                <a:ea typeface="ＭＳ ゴシック"/>
              </a:rPr>
              <a:t>= 0</a:t>
            </a:r>
          </a:p>
          <a:p>
            <a:pPr marL="0" indent="0">
              <a:buNone/>
            </a:pPr>
            <a:endParaRPr lang="en-US" sz="1800" b="0" dirty="0">
              <a:ea typeface="ＭＳ ゴシック"/>
            </a:endParaRPr>
          </a:p>
          <a:p>
            <a:pPr marL="0" indent="0">
              <a:buNone/>
            </a:pPr>
            <a:r>
              <a:rPr lang="en-US" sz="1800" b="0" dirty="0" smtClean="0">
                <a:solidFill>
                  <a:srgbClr val="FF0000"/>
                </a:solidFill>
                <a:ea typeface="ＭＳ ゴシック"/>
              </a:rPr>
              <a:t>J:  few x 10</a:t>
            </a:r>
            <a:r>
              <a:rPr lang="en-US" sz="1800" b="0" baseline="30000" dirty="0" smtClean="0">
                <a:solidFill>
                  <a:srgbClr val="FF0000"/>
                </a:solidFill>
                <a:ea typeface="ＭＳ ゴシック"/>
              </a:rPr>
              <a:t>3</a:t>
            </a:r>
            <a:r>
              <a:rPr lang="en-US" sz="1800" b="0" dirty="0" smtClean="0">
                <a:solidFill>
                  <a:srgbClr val="FF0000"/>
                </a:solidFill>
                <a:ea typeface="ＭＳ ゴシック"/>
              </a:rPr>
              <a:t> A/mm</a:t>
            </a:r>
            <a:r>
              <a:rPr lang="en-US" sz="1800" b="0" baseline="30000" dirty="0" smtClean="0">
                <a:solidFill>
                  <a:srgbClr val="FF0000"/>
                </a:solidFill>
                <a:ea typeface="ＭＳ ゴシック"/>
              </a:rPr>
              <a:t>2                                                         </a:t>
            </a:r>
            <a:r>
              <a:rPr lang="en-US" sz="1800" b="0" dirty="0" smtClean="0">
                <a:solidFill>
                  <a:srgbClr val="FF0000"/>
                </a:solidFill>
                <a:ea typeface="ＭＳ ゴシック"/>
              </a:rPr>
              <a:t> inside the                                      superconductor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79448" y="1124744"/>
            <a:ext cx="15415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Arial"/>
                <a:cs typeface="Arial"/>
              </a:rPr>
              <a:t>Critical surface </a:t>
            </a:r>
          </a:p>
          <a:p>
            <a:r>
              <a:rPr lang="en-US" sz="1600" b="0" dirty="0">
                <a:latin typeface="Arial"/>
                <a:cs typeface="Arial"/>
              </a:rPr>
              <a:t>f</a:t>
            </a:r>
            <a:r>
              <a:rPr lang="en-US" sz="1600" b="0" dirty="0" smtClean="0">
                <a:latin typeface="Arial"/>
                <a:cs typeface="Arial"/>
              </a:rPr>
              <a:t>or </a:t>
            </a:r>
            <a:r>
              <a:rPr lang="en-US" sz="1600" b="0" dirty="0" err="1" smtClean="0">
                <a:latin typeface="Arial"/>
                <a:cs typeface="Arial"/>
              </a:rPr>
              <a:t>Nb</a:t>
            </a:r>
            <a:r>
              <a:rPr lang="en-US" sz="1600" b="0" dirty="0" smtClean="0">
                <a:latin typeface="Arial"/>
                <a:cs typeface="Arial"/>
              </a:rPr>
              <a:t>-Ti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5360" y="6237312"/>
            <a:ext cx="1518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Courtesy M. Wilson</a:t>
            </a:r>
            <a:endParaRPr lang="en-US" sz="1200" b="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3313" y="6607076"/>
            <a:ext cx="1508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Courtesy L. </a:t>
            </a:r>
            <a:r>
              <a:rPr lang="en-US" sz="1200" b="0" dirty="0" err="1" smtClean="0">
                <a:latin typeface="Arial"/>
                <a:cs typeface="Arial"/>
              </a:rPr>
              <a:t>Bottura</a:t>
            </a:r>
            <a:endParaRPr lang="en-US" sz="1200" b="0" dirty="0">
              <a:latin typeface="Arial"/>
              <a:cs typeface="Arial"/>
            </a:endParaRPr>
          </a:p>
        </p:txBody>
      </p:sp>
      <p:pic>
        <p:nvPicPr>
          <p:cNvPr id="11" name="Picture 5" descr="essmann6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927" y="5057969"/>
            <a:ext cx="1435769" cy="145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407177" y="6483965"/>
            <a:ext cx="13377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 b="0">
                <a:latin typeface="Arial" charset="0"/>
                <a:ea typeface="Arial" charset="0"/>
                <a:cs typeface="Arial" charset="0"/>
              </a:rPr>
              <a:t>Quantized </a:t>
            </a:r>
            <a:r>
              <a:rPr lang="en-US" altLang="en-US" sz="1000" b="0" dirty="0" err="1">
                <a:latin typeface="Arial" charset="0"/>
                <a:ea typeface="Arial" charset="0"/>
                <a:cs typeface="Arial" charset="0"/>
              </a:rPr>
              <a:t>fluxoids</a:t>
            </a:r>
            <a:r>
              <a:rPr lang="en-US" altLang="en-US" sz="1000" b="0" dirty="0">
                <a:latin typeface="Arial" charset="0"/>
                <a:ea typeface="Arial" charset="0"/>
                <a:cs typeface="Arial" charset="0"/>
              </a:rPr>
              <a:t> in a superconductor</a:t>
            </a:r>
          </a:p>
        </p:txBody>
      </p:sp>
    </p:spTree>
    <p:extLst>
      <p:ext uri="{BB962C8B-B14F-4D97-AF65-F5344CB8AC3E}">
        <p14:creationId xmlns:p14="http://schemas.microsoft.com/office/powerpoint/2010/main" val="324829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Book Antiqua" charset="0"/>
              </a:rPr>
              <a:t>Superconductivity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413792"/>
          </a:xfrm>
        </p:spPr>
        <p:txBody>
          <a:bodyPr/>
          <a:lstStyle/>
          <a:p>
            <a:pPr marL="0" indent="0" algn="ctr">
              <a:buNone/>
            </a:pPr>
            <a:r>
              <a:rPr lang="en-GB" altLang="en-US" dirty="0">
                <a:latin typeface="Book Antiqua" charset="0"/>
              </a:rPr>
              <a:t>Typical operational conditions (0.85 mm diameter strand)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34400" y="6537325"/>
            <a:ext cx="457200" cy="23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27838DD2-735A-7A41-B0DC-F26163C0F0E1}" type="slidenum">
              <a:rPr lang="en-US" altLang="en-US" sz="1000">
                <a:solidFill>
                  <a:schemeClr val="accent1"/>
                </a:solidFill>
              </a:rPr>
              <a:pPr eaLnBrk="1" hangingPunct="1">
                <a:spcBef>
                  <a:spcPct val="0"/>
                </a:spcBef>
                <a:buSzTx/>
                <a:buFontTx/>
                <a:buNone/>
              </a:pPr>
              <a:t>18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16391" name="Picture 8" descr="ssc_wir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667000"/>
            <a:ext cx="25733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6" descr="Round Sub.jpg"/>
          <p:cNvPicPr>
            <a:picLocks noChangeAspect="1"/>
          </p:cNvPicPr>
          <p:nvPr/>
        </p:nvPicPr>
        <p:blipFill>
          <a:blip r:embed="rId8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188" y="2590800"/>
            <a:ext cx="2665412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>
            <a:spLocks noChangeAspect="1"/>
          </p:cNvSpPr>
          <p:nvPr/>
        </p:nvSpPr>
        <p:spPr>
          <a:xfrm>
            <a:off x="381000" y="2667000"/>
            <a:ext cx="2519363" cy="251936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394" name="Text Box 7"/>
          <p:cNvSpPr txBox="1">
            <a:spLocks noChangeArrowheads="1"/>
          </p:cNvSpPr>
          <p:nvPr/>
        </p:nvSpPr>
        <p:spPr bwMode="auto">
          <a:xfrm>
            <a:off x="1146175" y="1978025"/>
            <a:ext cx="990600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b="0">
                <a:ea typeface="MS PGothic" charset="-128"/>
              </a:rPr>
              <a:t>Cu</a:t>
            </a:r>
          </a:p>
        </p:txBody>
      </p:sp>
      <p:sp>
        <p:nvSpPr>
          <p:cNvPr id="16395" name="Text Box 7"/>
          <p:cNvSpPr txBox="1">
            <a:spLocks noChangeArrowheads="1"/>
          </p:cNvSpPr>
          <p:nvPr/>
        </p:nvSpPr>
        <p:spPr bwMode="auto">
          <a:xfrm>
            <a:off x="7010400" y="1981200"/>
            <a:ext cx="1143000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b="0">
                <a:ea typeface="MS PGothic" charset="-128"/>
              </a:rPr>
              <a:t>Nb</a:t>
            </a:r>
            <a:r>
              <a:rPr lang="en-US" altLang="en-US" b="0" baseline="-25000">
                <a:ea typeface="MS PGothic" charset="-128"/>
              </a:rPr>
              <a:t>3</a:t>
            </a:r>
            <a:r>
              <a:rPr lang="en-US" altLang="en-US" b="0">
                <a:ea typeface="MS PGothic" charset="-128"/>
              </a:rPr>
              <a:t>Sn</a:t>
            </a:r>
          </a:p>
        </p:txBody>
      </p:sp>
      <p:sp>
        <p:nvSpPr>
          <p:cNvPr id="16396" name="Text Box 7"/>
          <p:cNvSpPr txBox="1">
            <a:spLocks noChangeArrowheads="1"/>
          </p:cNvSpPr>
          <p:nvPr/>
        </p:nvSpPr>
        <p:spPr bwMode="auto">
          <a:xfrm>
            <a:off x="4038600" y="1981200"/>
            <a:ext cx="1181472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b="0">
                <a:ea typeface="MS PGothic" charset="-128"/>
              </a:rPr>
              <a:t>Nb-Ti</a:t>
            </a:r>
          </a:p>
        </p:txBody>
      </p:sp>
      <p:sp>
        <p:nvSpPr>
          <p:cNvPr id="16397" name="Text Box 7"/>
          <p:cNvSpPr txBox="1">
            <a:spLocks noChangeArrowheads="1"/>
          </p:cNvSpPr>
          <p:nvPr/>
        </p:nvSpPr>
        <p:spPr bwMode="auto">
          <a:xfrm>
            <a:off x="914400" y="5410200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0">
                <a:ea typeface="MS PGothic" charset="-128"/>
              </a:rPr>
              <a:t>J ~ 5 A/mm</a:t>
            </a:r>
            <a:r>
              <a:rPr lang="en-US" altLang="en-US" sz="1600" b="0" baseline="30000">
                <a:ea typeface="MS PGothic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0">
                <a:ea typeface="MS PGothic" charset="-128"/>
              </a:rPr>
              <a:t>I 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0">
                <a:ea typeface="MS PGothic" charset="-128"/>
              </a:rPr>
              <a:t>B = 2 T</a:t>
            </a:r>
          </a:p>
        </p:txBody>
      </p:sp>
      <p:sp>
        <p:nvSpPr>
          <p:cNvPr id="16398" name="Text Box 7"/>
          <p:cNvSpPr txBox="1">
            <a:spLocks noChangeArrowheads="1"/>
          </p:cNvSpPr>
          <p:nvPr/>
        </p:nvSpPr>
        <p:spPr bwMode="auto">
          <a:xfrm>
            <a:off x="3429000" y="5399088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0">
                <a:ea typeface="MS PGothic" charset="-128"/>
              </a:rPr>
              <a:t>J ~ 1500-2000 A/mm</a:t>
            </a:r>
            <a:r>
              <a:rPr lang="en-US" altLang="en-US" sz="1600" b="0" baseline="30000">
                <a:ea typeface="MS PGothic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0">
                <a:ea typeface="MS PGothic" charset="-128"/>
              </a:rPr>
              <a:t>I ~ 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0">
                <a:ea typeface="MS PGothic" charset="-128"/>
              </a:rPr>
              <a:t>B = 8-9 T</a:t>
            </a:r>
          </a:p>
        </p:txBody>
      </p:sp>
      <p:sp>
        <p:nvSpPr>
          <p:cNvPr id="16399" name="Text Box 7"/>
          <p:cNvSpPr txBox="1">
            <a:spLocks noChangeArrowheads="1"/>
          </p:cNvSpPr>
          <p:nvPr/>
        </p:nvSpPr>
        <p:spPr bwMode="auto">
          <a:xfrm>
            <a:off x="6553200" y="5410200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0" dirty="0">
                <a:ea typeface="MS PGothic" charset="-128"/>
              </a:rPr>
              <a:t>J ~ 1500-2000 A/mm</a:t>
            </a:r>
            <a:r>
              <a:rPr lang="en-US" altLang="en-US" sz="1600" b="0" baseline="30000" dirty="0">
                <a:ea typeface="MS PGothic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0" dirty="0">
                <a:ea typeface="MS PGothic" charset="-128"/>
              </a:rPr>
              <a:t>I ~ 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0" dirty="0">
                <a:ea typeface="MS PGothic" charset="-128"/>
              </a:rPr>
              <a:t>B = </a:t>
            </a:r>
            <a:r>
              <a:rPr lang="en-US" altLang="en-US" sz="1600" b="0" dirty="0" smtClean="0">
                <a:ea typeface="MS PGothic" charset="-128"/>
              </a:rPr>
              <a:t>12-13</a:t>
            </a:r>
            <a:r>
              <a:rPr lang="en-US" altLang="en-US" sz="1600" b="0" dirty="0" smtClean="0">
                <a:solidFill>
                  <a:srgbClr val="FF0000"/>
                </a:solidFill>
                <a:ea typeface="MS PGothic" charset="-128"/>
              </a:rPr>
              <a:t>-16</a:t>
            </a:r>
            <a:r>
              <a:rPr lang="en-US" altLang="en-US" sz="1600" b="0" dirty="0" smtClean="0">
                <a:ea typeface="MS PGothic" charset="-128"/>
              </a:rPr>
              <a:t> </a:t>
            </a:r>
            <a:r>
              <a:rPr lang="en-US" altLang="en-US" sz="1600" b="0" dirty="0">
                <a:ea typeface="MS PGothic" charset="-128"/>
              </a:rPr>
              <a:t>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72954" y="6581001"/>
            <a:ext cx="2094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Courtesy P. </a:t>
            </a:r>
            <a:r>
              <a:rPr lang="en-US" sz="1200" b="0" dirty="0" err="1" smtClean="0">
                <a:latin typeface="Arial" charset="0"/>
                <a:ea typeface="Arial" charset="0"/>
                <a:cs typeface="Arial" charset="0"/>
              </a:rPr>
              <a:t>Ferracin</a:t>
            </a:r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, CERN</a:t>
            </a:r>
            <a:endParaRPr lang="en-US" sz="1200" b="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23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Book Antiqua" charset="0"/>
              </a:rPr>
              <a:t>Superconducting </a:t>
            </a:r>
            <a:r>
              <a:rPr lang="en-US" altLang="en-US" dirty="0" smtClean="0">
                <a:latin typeface="Book Antiqua" charset="0"/>
              </a:rPr>
              <a:t>materials:  </a:t>
            </a:r>
            <a:r>
              <a:rPr lang="en-US" altLang="en-US" dirty="0" err="1" smtClean="0">
                <a:latin typeface="Book Antiqua" charset="0"/>
              </a:rPr>
              <a:t>Nb-Ti</a:t>
            </a:r>
            <a:endParaRPr lang="en-US" altLang="en-US" dirty="0">
              <a:latin typeface="Book Antiqua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5029200" cy="4372768"/>
          </a:xfrm>
        </p:spPr>
        <p:txBody>
          <a:bodyPr/>
          <a:lstStyle/>
          <a:p>
            <a:r>
              <a:rPr lang="en-US" altLang="en-US" dirty="0">
                <a:latin typeface="Book Antiqua" charset="0"/>
              </a:rPr>
              <a:t>Niobium and titanium combine in a ductile alloy</a:t>
            </a:r>
          </a:p>
          <a:p>
            <a:pPr lvl="1"/>
            <a:r>
              <a:rPr lang="en-US" altLang="en-US" dirty="0">
                <a:latin typeface="Book Antiqua" charset="0"/>
              </a:rPr>
              <a:t>It is easy to process by extrusion and drawing techniques.</a:t>
            </a:r>
          </a:p>
          <a:p>
            <a:endParaRPr lang="en-US" altLang="en-US" dirty="0">
              <a:latin typeface="Book Antiqua" charset="0"/>
            </a:endParaRPr>
          </a:p>
          <a:p>
            <a:r>
              <a:rPr lang="en-US" altLang="en-US" dirty="0">
                <a:latin typeface="Book Antiqua" charset="0"/>
              </a:rPr>
              <a:t>When cooled down to about 9 K it becomes a type II </a:t>
            </a:r>
            <a:r>
              <a:rPr lang="en-US" altLang="en-US" dirty="0" smtClean="0">
                <a:latin typeface="Book Antiqua" charset="0"/>
              </a:rPr>
              <a:t>superconductor.</a:t>
            </a:r>
            <a:endParaRPr lang="en-US" altLang="en-US" dirty="0">
              <a:latin typeface="Book Antiqua" charset="0"/>
            </a:endParaRPr>
          </a:p>
          <a:p>
            <a:pPr lvl="1"/>
            <a:r>
              <a:rPr lang="en-US" altLang="en-US" i="1" dirty="0">
                <a:latin typeface="Book Antiqua" charset="0"/>
              </a:rPr>
              <a:t>T</a:t>
            </a:r>
            <a:r>
              <a:rPr lang="en-US" altLang="en-US" i="1" baseline="-25000" dirty="0">
                <a:latin typeface="Book Antiqua" charset="0"/>
              </a:rPr>
              <a:t>c</a:t>
            </a:r>
            <a:r>
              <a:rPr lang="en-US" altLang="en-US" dirty="0">
                <a:latin typeface="Book Antiqua" charset="0"/>
              </a:rPr>
              <a:t>  is ~9.2 K at 0 T.</a:t>
            </a:r>
          </a:p>
          <a:p>
            <a:pPr lvl="1"/>
            <a:r>
              <a:rPr lang="en-US" altLang="en-US" i="1" dirty="0">
                <a:latin typeface="Book Antiqua" charset="0"/>
              </a:rPr>
              <a:t>B</a:t>
            </a:r>
            <a:r>
              <a:rPr lang="en-US" altLang="en-US" i="1" baseline="-25000" dirty="0">
                <a:latin typeface="Book Antiqua" charset="0"/>
              </a:rPr>
              <a:t>C2</a:t>
            </a:r>
            <a:r>
              <a:rPr lang="en-US" altLang="en-US" i="1" dirty="0">
                <a:latin typeface="Book Antiqua" charset="0"/>
              </a:rPr>
              <a:t> </a:t>
            </a:r>
            <a:r>
              <a:rPr lang="en-US" altLang="en-US" dirty="0">
                <a:latin typeface="Book Antiqua" charset="0"/>
              </a:rPr>
              <a:t>is ~14.5 T at 0 K.</a:t>
            </a:r>
          </a:p>
          <a:p>
            <a:endParaRPr lang="en-US" altLang="en-US" dirty="0">
              <a:latin typeface="Book Antiqua" charset="0"/>
            </a:endParaRPr>
          </a:p>
          <a:p>
            <a:r>
              <a:rPr lang="en-US" altLang="en-US" dirty="0">
                <a:latin typeface="Book Antiqua" charset="0"/>
              </a:rPr>
              <a:t>The cost is approximately 100-150 US$ per kg of wire</a:t>
            </a:r>
            <a:r>
              <a:rPr lang="en-US" altLang="en-US" dirty="0" smtClean="0">
                <a:latin typeface="Book Antiqua" charset="0"/>
              </a:rPr>
              <a:t>.</a:t>
            </a:r>
            <a:endParaRPr lang="en-US" altLang="en-US" dirty="0">
              <a:latin typeface="Book Antiqua" charset="0"/>
            </a:endParaRPr>
          </a:p>
        </p:txBody>
      </p:sp>
      <p:pic>
        <p:nvPicPr>
          <p:cNvPr id="143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5" t="15462" r="32732" b="14407"/>
          <a:stretch>
            <a:fillRect/>
          </a:stretch>
        </p:blipFill>
        <p:spPr bwMode="auto">
          <a:xfrm>
            <a:off x="5078413" y="1524000"/>
            <a:ext cx="383698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6516216" y="5896768"/>
            <a:ext cx="1617663" cy="2460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 b="0" dirty="0" smtClean="0">
                <a:latin typeface="Arial" charset="0"/>
                <a:ea typeface="Arial" charset="0"/>
                <a:cs typeface="Arial" charset="0"/>
              </a:rPr>
              <a:t>Courtesy:  M.N</a:t>
            </a:r>
            <a:r>
              <a:rPr lang="en-US" altLang="en-US" sz="1000" b="0" dirty="0">
                <a:latin typeface="Arial" charset="0"/>
                <a:ea typeface="Arial" charset="0"/>
                <a:cs typeface="Arial" charset="0"/>
              </a:rPr>
              <a:t>. Wilson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8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B7CC8E6A-4D26-6D47-9A8C-CEA21F02ECFE}" type="slidenum">
              <a:rPr lang="en-US" sz="1200" b="0">
                <a:latin typeface="Times New Roman" charset="0"/>
              </a:rPr>
              <a:pPr/>
              <a:t>2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High Field Accelerator Magnets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Introduction: magnetic field and </a:t>
            </a:r>
            <a:r>
              <a:rPr lang="en-US" sz="2000" dirty="0">
                <a:solidFill>
                  <a:srgbClr val="0000FF"/>
                </a:solidFill>
                <a:latin typeface="Arial" charset="0"/>
                <a:ea typeface="ＭＳ Ｐゴシック" charset="0"/>
              </a:rPr>
              <a:t>s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uperconducting magnets</a:t>
            </a:r>
            <a:endParaRPr lang="en-US" sz="2000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r>
              <a:rPr lang="en-US" sz="2000" i="1" dirty="0">
                <a:latin typeface="Arial" charset="0"/>
                <a:ea typeface="ＭＳ Ｐゴシック" charset="0"/>
              </a:rPr>
              <a:t>	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How to get high fields in accelerator dipole and </a:t>
            </a:r>
            <a:r>
              <a:rPr lang="en-US" sz="2000" dirty="0" err="1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quadrupole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 magnets ?</a:t>
            </a:r>
          </a:p>
          <a:p>
            <a:endParaRPr lang="en-US" sz="2000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Superconductors for magnets</a:t>
            </a:r>
          </a:p>
          <a:p>
            <a:endParaRPr lang="en-US" sz="2000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Practical accelerator magnet design</a:t>
            </a:r>
          </a:p>
          <a:p>
            <a:pPr marL="0" indent="0">
              <a:buNone/>
            </a:pPr>
            <a:endParaRPr lang="en-US" sz="2000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High field superconducting magnets for future accelerators</a:t>
            </a:r>
          </a:p>
          <a:p>
            <a:endParaRPr lang="en-US" sz="2000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Literature on High Field Magnets</a:t>
            </a:r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/>
            <a:fld id="{95BEB809-2429-E245-A659-EE666D19E28E}" type="slidenum">
              <a:rPr lang="en-US" sz="1200" b="0">
                <a:latin typeface="Times New Roman" charset="0"/>
              </a:rPr>
              <a:pPr algn="r"/>
              <a:t>2</a:t>
            </a:fld>
            <a:endParaRPr lang="en-US" sz="1200" b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Book Antiqua" charset="0"/>
              </a:rPr>
              <a:t>Superconducting </a:t>
            </a:r>
            <a:r>
              <a:rPr lang="en-US" altLang="en-US" dirty="0" smtClean="0">
                <a:latin typeface="Book Antiqua" charset="0"/>
              </a:rPr>
              <a:t>materials:  Nb</a:t>
            </a:r>
            <a:r>
              <a:rPr lang="en-US" altLang="en-US" baseline="-25000" dirty="0" smtClean="0">
                <a:latin typeface="Book Antiqua" charset="0"/>
              </a:rPr>
              <a:t>3</a:t>
            </a:r>
            <a:r>
              <a:rPr lang="en-US" altLang="en-US" dirty="0" smtClean="0">
                <a:latin typeface="Book Antiqua" charset="0"/>
              </a:rPr>
              <a:t>Sn</a:t>
            </a:r>
            <a:endParaRPr lang="en-US" altLang="en-US" dirty="0">
              <a:latin typeface="Book Antiqua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52400" y="1556792"/>
            <a:ext cx="4800600" cy="4920208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altLang="en-US" dirty="0">
                <a:latin typeface="Book Antiqua" charset="0"/>
              </a:rPr>
              <a:t>Niobium and tin form Nb</a:t>
            </a:r>
            <a:r>
              <a:rPr lang="en-US" altLang="en-US" baseline="-25000" dirty="0">
                <a:latin typeface="Book Antiqua" charset="0"/>
              </a:rPr>
              <a:t>3</a:t>
            </a:r>
            <a:r>
              <a:rPr lang="en-US" altLang="en-US" dirty="0">
                <a:latin typeface="Book Antiqua" charset="0"/>
              </a:rPr>
              <a:t>Sn</a:t>
            </a:r>
          </a:p>
          <a:p>
            <a:pPr lvl="1">
              <a:buFont typeface="Cambria" charset="0"/>
              <a:buChar char="⎻"/>
            </a:pPr>
            <a:r>
              <a:rPr lang="en-US" altLang="en-US" dirty="0">
                <a:latin typeface="Book Antiqua" charset="0"/>
              </a:rPr>
              <a:t>Brittle and strain sensitive</a:t>
            </a:r>
          </a:p>
          <a:p>
            <a:pPr>
              <a:buFont typeface="Arial" charset="0"/>
              <a:buChar char="•"/>
            </a:pPr>
            <a:endParaRPr lang="en-US" altLang="en-US" dirty="0">
              <a:latin typeface="Book Antiqua" charset="0"/>
            </a:endParaRPr>
          </a:p>
          <a:p>
            <a:pPr>
              <a:buFont typeface="Arial" charset="0"/>
              <a:buChar char="•"/>
            </a:pPr>
            <a:r>
              <a:rPr lang="en-US" altLang="en-US" dirty="0">
                <a:latin typeface="Book Antiqua" charset="0"/>
              </a:rPr>
              <a:t>When cooled down to about 18 K it becomes a type II </a:t>
            </a:r>
            <a:r>
              <a:rPr lang="en-US" altLang="en-US" dirty="0" smtClean="0">
                <a:latin typeface="Book Antiqua" charset="0"/>
              </a:rPr>
              <a:t>superconductor.</a:t>
            </a:r>
            <a:endParaRPr lang="en-US" altLang="en-US" dirty="0">
              <a:latin typeface="Book Antiqua" charset="0"/>
            </a:endParaRPr>
          </a:p>
          <a:p>
            <a:pPr lvl="1">
              <a:buFont typeface="Cambria" charset="0"/>
              <a:buChar char="⎻"/>
            </a:pPr>
            <a:r>
              <a:rPr lang="en-US" altLang="en-US" i="1" dirty="0">
                <a:latin typeface="Book Antiqua" charset="0"/>
              </a:rPr>
              <a:t>T</a:t>
            </a:r>
            <a:r>
              <a:rPr lang="en-US" altLang="en-US" i="1" baseline="-25000" dirty="0">
                <a:latin typeface="Book Antiqua" charset="0"/>
              </a:rPr>
              <a:t>C0m</a:t>
            </a:r>
            <a:r>
              <a:rPr lang="en-US" altLang="en-US" i="1" dirty="0">
                <a:latin typeface="Book Antiqua" charset="0"/>
              </a:rPr>
              <a:t> </a:t>
            </a:r>
            <a:r>
              <a:rPr lang="en-US" altLang="en-US" dirty="0">
                <a:latin typeface="Book Antiqua" charset="0"/>
              </a:rPr>
              <a:t>is ~18 K at 0 T and 0 strain.</a:t>
            </a:r>
          </a:p>
          <a:p>
            <a:pPr lvl="1">
              <a:buFont typeface="Cambria" charset="0"/>
              <a:buChar char="⎻"/>
            </a:pPr>
            <a:r>
              <a:rPr lang="en-US" altLang="en-US" i="1" dirty="0">
                <a:latin typeface="Book Antiqua" charset="0"/>
              </a:rPr>
              <a:t>B</a:t>
            </a:r>
            <a:r>
              <a:rPr lang="en-US" altLang="en-US" i="1" baseline="-25000" dirty="0">
                <a:latin typeface="Book Antiqua" charset="0"/>
              </a:rPr>
              <a:t>C20m</a:t>
            </a:r>
            <a:r>
              <a:rPr lang="en-US" altLang="en-US" dirty="0">
                <a:latin typeface="Book Antiqua" charset="0"/>
              </a:rPr>
              <a:t> is ~28 T at 0 K and 0 strain.</a:t>
            </a:r>
          </a:p>
          <a:p>
            <a:pPr>
              <a:buFont typeface="Arial" charset="0"/>
              <a:buChar char="•"/>
            </a:pPr>
            <a:endParaRPr lang="en-US" altLang="en-US" dirty="0">
              <a:latin typeface="Book Antiqua" charset="0"/>
            </a:endParaRPr>
          </a:p>
          <a:p>
            <a:pPr>
              <a:buFont typeface="Arial" charset="0"/>
              <a:buChar char="•"/>
            </a:pPr>
            <a:r>
              <a:rPr lang="en-US" altLang="en-US" dirty="0">
                <a:latin typeface="Book Antiqua" charset="0"/>
              </a:rPr>
              <a:t>The cost is approximately 700-1500 US$ per kg of wire.</a:t>
            </a:r>
          </a:p>
          <a:p>
            <a:pPr lvl="1">
              <a:buFont typeface="Arial" charset="0"/>
              <a:buChar char="•"/>
            </a:pPr>
            <a:endParaRPr lang="en-US" altLang="en-US" dirty="0">
              <a:latin typeface="Book Antiqua" charset="0"/>
            </a:endParaRPr>
          </a:p>
          <a:p>
            <a:pPr>
              <a:buFont typeface="Arial" charset="0"/>
              <a:buChar char="•"/>
            </a:pPr>
            <a:endParaRPr lang="en-US" altLang="en-US" dirty="0">
              <a:latin typeface="Book Antiqua" charset="0"/>
            </a:endParaRP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34400" y="6537325"/>
            <a:ext cx="457200" cy="23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7445A146-C775-1541-B274-C73863760795}" type="slidenum">
              <a:rPr lang="en-US" altLang="en-US" sz="1000">
                <a:solidFill>
                  <a:schemeClr val="accent1"/>
                </a:solidFill>
              </a:rPr>
              <a:pPr eaLnBrk="1" hangingPunct="1">
                <a:spcBef>
                  <a:spcPct val="0"/>
                </a:spcBef>
                <a:buSzTx/>
                <a:buFontTx/>
                <a:buNone/>
              </a:pPr>
              <a:t>20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15367" name="Picture 6" descr="3D projections only copy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916832"/>
            <a:ext cx="4191000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Text Box 7"/>
          <p:cNvSpPr txBox="1">
            <a:spLocks noChangeArrowheads="1"/>
          </p:cNvSpPr>
          <p:nvPr/>
        </p:nvSpPr>
        <p:spPr bwMode="auto">
          <a:xfrm>
            <a:off x="7236296" y="5886077"/>
            <a:ext cx="1617662" cy="246063"/>
          </a:xfrm>
          <a:prstGeom prst="rect">
            <a:avLst/>
          </a:prstGeom>
          <a:solidFill>
            <a:schemeClr val="bg1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 b="0" dirty="0" smtClean="0">
                <a:latin typeface="Arial" charset="0"/>
                <a:ea typeface="Arial" charset="0"/>
                <a:cs typeface="Arial" charset="0"/>
              </a:rPr>
              <a:t>Courtesy: A</a:t>
            </a:r>
            <a:r>
              <a:rPr lang="en-US" altLang="en-US" sz="1000" b="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altLang="en-US" sz="1000" b="0" dirty="0" err="1">
                <a:latin typeface="Arial" charset="0"/>
                <a:ea typeface="Arial" charset="0"/>
                <a:cs typeface="Arial" charset="0"/>
              </a:rPr>
              <a:t>Godeke</a:t>
            </a:r>
            <a:endParaRPr lang="en-US" altLang="en-US" sz="1000" b="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32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Available Superconductors</a:t>
            </a:r>
            <a:endParaRPr lang="en-US" dirty="0">
              <a:latin typeface="Book Antiqua" charset="0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3600400" cy="273630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1800" dirty="0" err="1" smtClean="0">
                <a:solidFill>
                  <a:schemeClr val="accent2"/>
                </a:solidFill>
                <a:sym typeface="Symbol" charset="0"/>
              </a:rPr>
              <a:t>Nb-Ti</a:t>
            </a:r>
            <a:r>
              <a:rPr lang="en-US" sz="1800" dirty="0" smtClean="0">
                <a:solidFill>
                  <a:schemeClr val="accent2"/>
                </a:solidFill>
                <a:sym typeface="Symbol" charset="0"/>
              </a:rPr>
              <a:t>: the </a:t>
            </a:r>
            <a:r>
              <a:rPr lang="en-US" sz="1800" dirty="0">
                <a:solidFill>
                  <a:schemeClr val="accent2"/>
                </a:solidFill>
                <a:sym typeface="Symbol" charset="0"/>
              </a:rPr>
              <a:t>workhorse for 4 </a:t>
            </a:r>
            <a:r>
              <a:rPr lang="en-US" sz="1800" dirty="0" smtClean="0">
                <a:solidFill>
                  <a:schemeClr val="accent2"/>
                </a:solidFill>
                <a:sym typeface="Symbol" charset="0"/>
              </a:rPr>
              <a:t>to 10 </a:t>
            </a:r>
            <a:r>
              <a:rPr lang="en-US" sz="1800" dirty="0">
                <a:solidFill>
                  <a:schemeClr val="accent2"/>
                </a:solidFill>
                <a:sym typeface="Symbol" charset="0"/>
              </a:rPr>
              <a:t>T</a:t>
            </a:r>
          </a:p>
          <a:p>
            <a:pPr marL="266700" lvl="1" indent="0" eaLnBrk="1" hangingPunct="1">
              <a:buNone/>
            </a:pPr>
            <a:r>
              <a:rPr lang="en-US" sz="1600" dirty="0" smtClean="0">
                <a:solidFill>
                  <a:srgbClr val="000000"/>
                </a:solidFill>
                <a:sym typeface="Symbol" charset="0"/>
              </a:rPr>
              <a:t>Up to ~</a:t>
            </a:r>
            <a:r>
              <a:rPr lang="en-US" sz="1600" dirty="0">
                <a:solidFill>
                  <a:srgbClr val="000000"/>
                </a:solidFill>
                <a:sym typeface="Symbol" charset="0"/>
              </a:rPr>
              <a:t>2500 A/mm</a:t>
            </a:r>
            <a:r>
              <a:rPr lang="en-US" sz="1600" baseline="30000" dirty="0">
                <a:solidFill>
                  <a:srgbClr val="000000"/>
                </a:solidFill>
                <a:sym typeface="Symbol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sym typeface="Symbol" charset="0"/>
              </a:rPr>
              <a:t> at 6 T and </a:t>
            </a:r>
            <a:r>
              <a:rPr lang="en-US" sz="1600" dirty="0" smtClean="0">
                <a:solidFill>
                  <a:srgbClr val="000000"/>
                </a:solidFill>
                <a:sym typeface="Symbol" charset="0"/>
              </a:rPr>
              <a:t>4.2K </a:t>
            </a:r>
            <a:r>
              <a:rPr lang="en-US" sz="1600" dirty="0">
                <a:solidFill>
                  <a:srgbClr val="000000"/>
                </a:solidFill>
                <a:sym typeface="Symbol" charset="0"/>
              </a:rPr>
              <a:t>or at 9 T and 1.9 K</a:t>
            </a:r>
          </a:p>
          <a:p>
            <a:pPr marL="266700" lvl="1" indent="0" eaLnBrk="1" hangingPunct="1">
              <a:buNone/>
            </a:pPr>
            <a:r>
              <a:rPr lang="en-US" sz="1600" dirty="0">
                <a:solidFill>
                  <a:srgbClr val="000000"/>
                </a:solidFill>
                <a:sym typeface="Symbol" charset="0"/>
              </a:rPr>
              <a:t>Well known industrial process, good mechanical properties</a:t>
            </a:r>
          </a:p>
          <a:p>
            <a:pPr marL="266700" lvl="1" indent="0" eaLnBrk="1" hangingPunct="1">
              <a:buNone/>
            </a:pPr>
            <a:r>
              <a:rPr lang="en-US" sz="1600" dirty="0">
                <a:solidFill>
                  <a:srgbClr val="000000"/>
                </a:solidFill>
                <a:sym typeface="Symbol" charset="0"/>
              </a:rPr>
              <a:t>Thousands of accelerator magnets have been built</a:t>
            </a:r>
          </a:p>
          <a:p>
            <a:pPr marL="266700" lvl="1" indent="0" eaLnBrk="1" hangingPunct="1">
              <a:buNone/>
            </a:pPr>
            <a:r>
              <a:rPr lang="en-US" sz="1600" dirty="0">
                <a:solidFill>
                  <a:srgbClr val="000000"/>
                </a:solidFill>
                <a:sym typeface="Symbol" charset="0"/>
              </a:rPr>
              <a:t>10 T field in the coil is the practical limit at 1.9 K</a:t>
            </a:r>
            <a:endParaRPr lang="en-US" sz="1600" baseline="30000" dirty="0">
              <a:solidFill>
                <a:srgbClr val="000000"/>
              </a:solidFill>
              <a:sym typeface="Symbol" charset="0"/>
            </a:endParaRPr>
          </a:p>
          <a:p>
            <a:pPr eaLnBrk="1" hangingPunct="1"/>
            <a:endParaRPr lang="en-US" sz="1800" dirty="0">
              <a:solidFill>
                <a:srgbClr val="000000"/>
              </a:solidFill>
              <a:sym typeface="Symbo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23528" y="4077072"/>
            <a:ext cx="8712968" cy="278092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 eaLnBrk="1" hangingPunct="1">
              <a:buNone/>
            </a:pPr>
            <a:r>
              <a:rPr lang="en-US" sz="1800" b="0" dirty="0">
                <a:solidFill>
                  <a:schemeClr val="accent2"/>
                </a:solidFill>
                <a:sym typeface="Symbol" charset="0"/>
              </a:rPr>
              <a:t>Nb</a:t>
            </a:r>
            <a:r>
              <a:rPr lang="en-US" sz="1800" b="0" baseline="-25000" dirty="0">
                <a:solidFill>
                  <a:schemeClr val="accent2"/>
                </a:solidFill>
                <a:sym typeface="Symbol" charset="0"/>
              </a:rPr>
              <a:t>3</a:t>
            </a:r>
            <a:r>
              <a:rPr lang="en-US" sz="1800" b="0" dirty="0">
                <a:solidFill>
                  <a:schemeClr val="accent2"/>
                </a:solidFill>
                <a:sym typeface="Symbol" charset="0"/>
              </a:rPr>
              <a:t>Sn: towards 20 T</a:t>
            </a:r>
          </a:p>
          <a:p>
            <a:pPr marL="266700" lvl="1" indent="0" eaLnBrk="1" hangingPunct="1">
              <a:buNone/>
            </a:pP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Up to 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~3000 A/mm</a:t>
            </a:r>
            <a:r>
              <a:rPr lang="en-US" sz="1600" b="0" baseline="30000" dirty="0">
                <a:solidFill>
                  <a:srgbClr val="000000"/>
                </a:solidFill>
                <a:sym typeface="Symbol" charset="0"/>
              </a:rPr>
              <a:t>2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 at 12 T and 4.2 K</a:t>
            </a:r>
          </a:p>
          <a:p>
            <a:pPr marL="266700" lvl="1" indent="0" eaLnBrk="1" hangingPunct="1">
              <a:buNone/>
            </a:pP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Complex industrial process, higher cost, brittle and strain sensitive</a:t>
            </a:r>
          </a:p>
          <a:p>
            <a:pPr marL="266700" lvl="1" indent="0" eaLnBrk="1" hangingPunct="1">
              <a:buNone/>
            </a:pP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25+ 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short models for accelerator magnets have been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built</a:t>
            </a:r>
          </a:p>
          <a:p>
            <a:pPr marL="266700" lvl="1" indent="0" eaLnBrk="1" hangingPunct="1">
              <a:buNone/>
            </a:pP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~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20 T field in the coil is the practical limit at 1.9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K, but above 16 T coils will get very large</a:t>
            </a:r>
            <a:endParaRPr lang="en-US" sz="1600" b="0" baseline="30000" dirty="0">
              <a:solidFill>
                <a:srgbClr val="000000"/>
              </a:solidFill>
              <a:sym typeface="Symbol" charset="0"/>
            </a:endParaRPr>
          </a:p>
          <a:p>
            <a:pPr marL="0" indent="0" eaLnBrk="1" hangingPunct="1">
              <a:buNone/>
            </a:pPr>
            <a:r>
              <a:rPr lang="en-US" sz="1800" b="0" dirty="0" smtClean="0">
                <a:solidFill>
                  <a:schemeClr val="accent2"/>
                </a:solidFill>
                <a:sym typeface="Symbol" charset="0"/>
              </a:rPr>
              <a:t>HTS materials: dreaming 40 T  (Bi-2212, YBCO)</a:t>
            </a:r>
          </a:p>
          <a:p>
            <a:pPr marL="0" indent="0" eaLnBrk="1" hangingPunct="1">
              <a:buNone/>
            </a:pPr>
            <a:r>
              <a:rPr lang="en-US" sz="1800" b="0" dirty="0">
                <a:solidFill>
                  <a:schemeClr val="accent2"/>
                </a:solidFill>
                <a:sym typeface="Symbol" charset="0"/>
              </a:rPr>
              <a:t> </a:t>
            </a:r>
            <a:r>
              <a:rPr lang="en-US" sz="1800" b="0" dirty="0" smtClean="0">
                <a:solidFill>
                  <a:schemeClr val="accent2"/>
                </a:solidFill>
                <a:sym typeface="Symbol" charset="0"/>
              </a:rPr>
              <a:t>   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Current density is low, but very little dependence on the magnetic field </a:t>
            </a:r>
          </a:p>
          <a:p>
            <a:pPr marL="0" indent="0" eaLnBrk="1" hangingPunct="1">
              <a:buNone/>
            </a:pP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    Used in solenoids (20T range), used in power lines – no accelerator magnets 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have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been</a:t>
            </a:r>
          </a:p>
          <a:p>
            <a:pPr marL="0" indent="0" eaLnBrk="1" hangingPunct="1">
              <a:buNone/>
            </a:pP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    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built (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only 1 model) – small racetracks have been built</a:t>
            </a:r>
            <a:endParaRPr lang="en-US" sz="1600" b="0" dirty="0">
              <a:solidFill>
                <a:srgbClr val="000000"/>
              </a:solidFill>
              <a:sym typeface="Symbo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97" b="1036"/>
          <a:stretch/>
        </p:blipFill>
        <p:spPr>
          <a:xfrm>
            <a:off x="3839998" y="1154651"/>
            <a:ext cx="5304001" cy="357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4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temperature superconductor zoo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98" b="998"/>
          <a:stretch>
            <a:fillRect/>
          </a:stretch>
        </p:blipFill>
        <p:spPr>
          <a:xfrm>
            <a:off x="533400" y="1196752"/>
            <a:ext cx="8610600" cy="5562600"/>
          </a:xfrm>
        </p:spPr>
      </p:pic>
    </p:spTree>
    <p:extLst>
      <p:ext uri="{BB962C8B-B14F-4D97-AF65-F5344CB8AC3E}">
        <p14:creationId xmlns:p14="http://schemas.microsoft.com/office/powerpoint/2010/main" val="70600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</a:t>
            </a:r>
            <a:r>
              <a:rPr lang="en-US" dirty="0" smtClean="0"/>
              <a:t>strands: </a:t>
            </a:r>
            <a:r>
              <a:rPr lang="en-US" dirty="0" err="1"/>
              <a:t>Nb</a:t>
            </a:r>
            <a:r>
              <a:rPr lang="en-US" dirty="0"/>
              <a:t>-Ti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9" name="Content Placeholder 8" descr="Ballarino_presentation-19.pdf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64" t="13113" r="42397" b="12608"/>
          <a:stretch/>
        </p:blipFill>
        <p:spPr>
          <a:xfrm>
            <a:off x="323528" y="3601335"/>
            <a:ext cx="2700000" cy="3182400"/>
          </a:xfrm>
        </p:spPr>
      </p:pic>
      <p:sp>
        <p:nvSpPr>
          <p:cNvPr id="10" name="TextBox 9"/>
          <p:cNvSpPr txBox="1"/>
          <p:nvPr/>
        </p:nvSpPr>
        <p:spPr>
          <a:xfrm>
            <a:off x="2699792" y="5835840"/>
            <a:ext cx="4588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0" dirty="0" smtClean="0">
                <a:latin typeface="Arial"/>
                <a:cs typeface="Arial"/>
              </a:rPr>
              <a:t>B(T)</a:t>
            </a:r>
            <a:endParaRPr lang="en-US" sz="1100" b="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3459576"/>
            <a:ext cx="7958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0" dirty="0">
                <a:latin typeface="Arial"/>
                <a:cs typeface="Arial"/>
              </a:rPr>
              <a:t>J</a:t>
            </a:r>
            <a:r>
              <a:rPr lang="en-US" sz="1100" b="0" dirty="0" smtClean="0">
                <a:latin typeface="Arial"/>
                <a:cs typeface="Arial"/>
              </a:rPr>
              <a:t>(A/mm</a:t>
            </a:r>
            <a:r>
              <a:rPr lang="en-US" sz="1100" b="0" baseline="30000" dirty="0" smtClean="0">
                <a:latin typeface="Arial"/>
                <a:cs typeface="Arial"/>
              </a:rPr>
              <a:t>2</a:t>
            </a:r>
            <a:r>
              <a:rPr lang="en-US" sz="1100" b="0" dirty="0" smtClean="0">
                <a:latin typeface="Arial"/>
                <a:cs typeface="Arial"/>
              </a:rPr>
              <a:t>)</a:t>
            </a:r>
            <a:endParaRPr lang="en-US" sz="1100" b="0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6555920"/>
            <a:ext cx="4588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0" dirty="0">
                <a:latin typeface="Arial"/>
                <a:cs typeface="Arial"/>
              </a:rPr>
              <a:t>T</a:t>
            </a:r>
            <a:r>
              <a:rPr lang="en-US" sz="1100" b="0" dirty="0" smtClean="0">
                <a:latin typeface="Arial"/>
                <a:cs typeface="Arial"/>
              </a:rPr>
              <a:t>(</a:t>
            </a:r>
            <a:r>
              <a:rPr lang="en-US" sz="1100" b="0" dirty="0">
                <a:latin typeface="Arial"/>
                <a:cs typeface="Arial"/>
              </a:rPr>
              <a:t>K</a:t>
            </a:r>
            <a:r>
              <a:rPr lang="en-US" sz="1100" b="0" dirty="0" smtClean="0">
                <a:latin typeface="Arial"/>
                <a:cs typeface="Arial"/>
              </a:rPr>
              <a:t>)</a:t>
            </a:r>
            <a:endParaRPr lang="en-US" sz="1100" b="0" dirty="0">
              <a:latin typeface="Arial"/>
              <a:cs typeface="Arial"/>
            </a:endParaRPr>
          </a:p>
        </p:txBody>
      </p:sp>
      <p:pic>
        <p:nvPicPr>
          <p:cNvPr id="11" name="Picture 10" descr="Ballarino_presentation-20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50" t="6118" r="8648" b="9975"/>
          <a:stretch/>
        </p:blipFill>
        <p:spPr>
          <a:xfrm>
            <a:off x="3111098" y="1614143"/>
            <a:ext cx="5925398" cy="4248472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251520" y="1143000"/>
            <a:ext cx="8784976" cy="178194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US" b="0" dirty="0" err="1" smtClean="0"/>
              <a:t>Nb</a:t>
            </a:r>
            <a:r>
              <a:rPr lang="en-US" b="0" dirty="0" smtClean="0"/>
              <a:t>-Ti is the workhorse for present accelerators, medical magnets, cyclotrons, </a:t>
            </a:r>
            <a:r>
              <a:rPr lang="en-US" b="0" dirty="0" err="1" smtClean="0"/>
              <a:t>etc</a:t>
            </a: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165775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Book Antiqua" charset="0"/>
              </a:rPr>
              <a:t>Multifilament wires </a:t>
            </a:r>
            <a:br>
              <a:rPr lang="en-US" altLang="en-US" dirty="0">
                <a:latin typeface="Book Antiqua" charset="0"/>
              </a:rPr>
            </a:br>
            <a:r>
              <a:rPr lang="en-US" altLang="en-US" dirty="0">
                <a:latin typeface="Book Antiqua" charset="0"/>
              </a:rPr>
              <a:t>Fabrication of </a:t>
            </a:r>
            <a:r>
              <a:rPr lang="en-US" altLang="en-US" dirty="0" err="1" smtClean="0">
                <a:latin typeface="Book Antiqua" charset="0"/>
              </a:rPr>
              <a:t>Nb-Ti</a:t>
            </a:r>
            <a:r>
              <a:rPr lang="en-US" altLang="en-US" dirty="0" smtClean="0">
                <a:latin typeface="Book Antiqua" charset="0"/>
              </a:rPr>
              <a:t> </a:t>
            </a:r>
            <a:r>
              <a:rPr lang="en-US" altLang="en-US" dirty="0">
                <a:latin typeface="Book Antiqua" charset="0"/>
              </a:rPr>
              <a:t>multifilament wires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52400" y="1484784"/>
            <a:ext cx="6248400" cy="2325216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altLang="en-US" dirty="0">
                <a:latin typeface="Book Antiqua" charset="0"/>
              </a:rPr>
              <a:t>Monofilament rods are stacked to form a multifilament billet, which is then extruded and drawn down.</a:t>
            </a:r>
          </a:p>
          <a:p>
            <a:pPr>
              <a:buFont typeface="Arial" charset="0"/>
              <a:buChar char="•"/>
            </a:pPr>
            <a:r>
              <a:rPr lang="en-US" altLang="en-US" dirty="0">
                <a:latin typeface="Book Antiqua" charset="0"/>
              </a:rPr>
              <a:t>When the number of filaments is very large, multifilament rods can be re-stacked (double stacking process).</a:t>
            </a:r>
          </a:p>
        </p:txBody>
      </p:sp>
      <p:sp>
        <p:nvSpPr>
          <p:cNvPr id="2560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34400" y="6537325"/>
            <a:ext cx="457200" cy="23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564D4026-D0CF-E74F-A8D4-6270D8B210E6}" type="slidenum">
              <a:rPr lang="en-US" altLang="en-US" sz="1000">
                <a:solidFill>
                  <a:schemeClr val="accent1"/>
                </a:solidFill>
              </a:rPr>
              <a:pPr eaLnBrk="1" hangingPunct="1">
                <a:spcBef>
                  <a:spcPct val="0"/>
                </a:spcBef>
                <a:buSzTx/>
                <a:buFontTx/>
                <a:buNone/>
              </a:pPr>
              <a:t>24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25607" name="Picture 4" descr="wire_fabrication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0063" y="3767138"/>
            <a:ext cx="7219950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5" descr="multi-filament_billet"/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3890963"/>
            <a:ext cx="1749425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6" descr="double_stacking"/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2388" y="1174750"/>
            <a:ext cx="2536825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Text Box 7"/>
          <p:cNvSpPr txBox="1">
            <a:spLocks noChangeArrowheads="1"/>
          </p:cNvSpPr>
          <p:nvPr/>
        </p:nvSpPr>
        <p:spPr bwMode="auto">
          <a:xfrm>
            <a:off x="7813675" y="6230938"/>
            <a:ext cx="1254125" cy="2460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 dirty="0">
                <a:ea typeface="MS PGothic" charset="-128"/>
              </a:rPr>
              <a:t>A. </a:t>
            </a:r>
            <a:r>
              <a:rPr lang="en-US" altLang="en-US" sz="1000" dirty="0" err="1">
                <a:ea typeface="MS PGothic" charset="-128"/>
              </a:rPr>
              <a:t>Devred</a:t>
            </a:r>
            <a:endParaRPr lang="en-US" altLang="en-US" sz="1000" dirty="0">
              <a:ea typeface="MS PGothic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48920" y="6492101"/>
            <a:ext cx="32935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Courtesy A. </a:t>
            </a:r>
            <a:r>
              <a:rPr lang="en-US" sz="1200" b="0" dirty="0" err="1" smtClean="0">
                <a:latin typeface="Arial" charset="0"/>
                <a:ea typeface="Arial" charset="0"/>
                <a:cs typeface="Arial" charset="0"/>
              </a:rPr>
              <a:t>Devred</a:t>
            </a:r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, ITER; P. </a:t>
            </a:r>
            <a:r>
              <a:rPr lang="en-US" sz="1200" b="0" dirty="0" err="1" smtClean="0">
                <a:latin typeface="Arial" charset="0"/>
                <a:ea typeface="Arial" charset="0"/>
                <a:cs typeface="Arial" charset="0"/>
              </a:rPr>
              <a:t>Ferracin</a:t>
            </a:r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, CERN</a:t>
            </a:r>
            <a:endParaRPr lang="en-US" sz="1200" b="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18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Book Antiqua" charset="0"/>
              </a:rPr>
              <a:t>Multifilament wires </a:t>
            </a:r>
            <a:br>
              <a:rPr lang="en-US" altLang="en-US">
                <a:latin typeface="Book Antiqua" charset="0"/>
              </a:rPr>
            </a:br>
            <a:r>
              <a:rPr lang="en-US" altLang="en-US">
                <a:latin typeface="Book Antiqua" charset="0"/>
              </a:rPr>
              <a:t>Fabrication of Nb</a:t>
            </a:r>
            <a:r>
              <a:rPr lang="en-US" altLang="en-US" baseline="-25000">
                <a:latin typeface="Book Antiqua" charset="0"/>
              </a:rPr>
              <a:t>3</a:t>
            </a:r>
            <a:r>
              <a:rPr lang="en-US" altLang="en-US">
                <a:latin typeface="Book Antiqua" charset="0"/>
              </a:rPr>
              <a:t>Sn multifilament wires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12776"/>
            <a:ext cx="6553200" cy="33243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Since Nb</a:t>
            </a:r>
            <a:r>
              <a:rPr lang="en-US" baseline="-25000" dirty="0" smtClean="0"/>
              <a:t>3</a:t>
            </a:r>
            <a:r>
              <a:rPr lang="en-US" dirty="0" smtClean="0"/>
              <a:t>Sn is brittle, it cannot be extruded and drawn like </a:t>
            </a:r>
            <a:r>
              <a:rPr lang="en-US" dirty="0" err="1" smtClean="0"/>
              <a:t>Nb-Ti</a:t>
            </a:r>
            <a:r>
              <a:rPr lang="en-US" dirty="0" smtClean="0"/>
              <a:t>. </a:t>
            </a:r>
          </a:p>
          <a:p>
            <a:pPr>
              <a:defRPr/>
            </a:pPr>
            <a:r>
              <a:rPr lang="en-US" dirty="0" smtClean="0"/>
              <a:t>The process requires several steps:</a:t>
            </a:r>
          </a:p>
          <a:p>
            <a:pPr lvl="1">
              <a:defRPr/>
            </a:pPr>
            <a:r>
              <a:rPr lang="en-US" dirty="0" smtClean="0"/>
              <a:t>Assembly multifilament billets from Nb</a:t>
            </a:r>
            <a:r>
              <a:rPr lang="en-US" baseline="-25000" dirty="0" smtClean="0"/>
              <a:t>3</a:t>
            </a:r>
            <a:r>
              <a:rPr lang="en-US" dirty="0" smtClean="0"/>
              <a:t>Sn precursor</a:t>
            </a:r>
          </a:p>
          <a:p>
            <a:pPr lvl="1">
              <a:defRPr/>
            </a:pPr>
            <a:r>
              <a:rPr lang="en-US" dirty="0" smtClean="0"/>
              <a:t>Fabrication of the wire through extrusion-drawing</a:t>
            </a:r>
          </a:p>
          <a:p>
            <a:pPr lvl="1">
              <a:defRPr/>
            </a:pPr>
            <a:r>
              <a:rPr lang="en-US" dirty="0" smtClean="0"/>
              <a:t>Fabrication of the cable</a:t>
            </a:r>
          </a:p>
          <a:p>
            <a:pPr lvl="1">
              <a:defRPr/>
            </a:pPr>
            <a:r>
              <a:rPr lang="en-US" dirty="0" smtClean="0"/>
              <a:t>Fabrication of the coil</a:t>
            </a:r>
          </a:p>
          <a:p>
            <a:pPr lvl="1">
              <a:defRPr/>
            </a:pPr>
            <a:r>
              <a:rPr lang="en-US" dirty="0" smtClean="0"/>
              <a:t>“reaction”: the Cu, Sn and </a:t>
            </a:r>
            <a:r>
              <a:rPr lang="en-US" dirty="0" err="1" smtClean="0"/>
              <a:t>Nb</a:t>
            </a:r>
            <a:r>
              <a:rPr lang="en-US" dirty="0" smtClean="0"/>
              <a:t> are heated to 600-700 C and the Sn diffuses in </a:t>
            </a:r>
            <a:r>
              <a:rPr lang="en-US" dirty="0" err="1" smtClean="0"/>
              <a:t>Nb</a:t>
            </a:r>
            <a:r>
              <a:rPr lang="en-US" dirty="0" smtClean="0"/>
              <a:t> and reacts to form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</a:p>
          <a:p>
            <a:pPr>
              <a:defRPr/>
            </a:pPr>
            <a:endParaRPr lang="en-US" dirty="0"/>
          </a:p>
        </p:txBody>
      </p:sp>
      <p:graphicFrame>
        <p:nvGraphicFramePr>
          <p:cNvPr id="26631" name="Object 2"/>
          <p:cNvGraphicFramePr>
            <a:graphicFrameLocks noChangeAspect="1"/>
          </p:cNvGraphicFramePr>
          <p:nvPr/>
        </p:nvGraphicFramePr>
        <p:xfrm>
          <a:off x="7010400" y="1676400"/>
          <a:ext cx="18288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2" name="Photo Editor Photo" r:id="rId3" imgW="19438095" imgH="19438095" progId="MSPhotoEd.3">
                  <p:embed/>
                </p:oleObj>
              </mc:Choice>
              <mc:Fallback>
                <p:oleObj name="Photo Editor Photo" r:id="rId3" imgW="19438095" imgH="19438095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1676400"/>
                        <a:ext cx="18288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32" name="Picture 5" descr="Nb3S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10" b="6932"/>
          <a:stretch>
            <a:fillRect/>
          </a:stretch>
        </p:blipFill>
        <p:spPr bwMode="auto">
          <a:xfrm>
            <a:off x="2179638" y="4737100"/>
            <a:ext cx="6659562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3" name="Text Box 7"/>
          <p:cNvSpPr txBox="1">
            <a:spLocks noChangeArrowheads="1"/>
          </p:cNvSpPr>
          <p:nvPr/>
        </p:nvSpPr>
        <p:spPr bwMode="auto">
          <a:xfrm>
            <a:off x="304800" y="5316179"/>
            <a:ext cx="1874838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800" b="0">
                <a:latin typeface="Arial" charset="0"/>
                <a:ea typeface="Arial" charset="0"/>
                <a:cs typeface="Arial" charset="0"/>
              </a:rPr>
              <a:t>Powder in tube (PIT) process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72954" y="6581001"/>
            <a:ext cx="2094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Courtesy P. </a:t>
            </a:r>
            <a:r>
              <a:rPr lang="en-US" sz="1200" b="0" dirty="0" err="1" smtClean="0">
                <a:latin typeface="Arial" charset="0"/>
                <a:ea typeface="Arial" charset="0"/>
                <a:cs typeface="Arial" charset="0"/>
              </a:rPr>
              <a:t>Ferracin</a:t>
            </a:r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, CERN</a:t>
            </a:r>
            <a:endParaRPr lang="en-US" sz="12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3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strand 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9" name="Picture 60" descr="Nb3SnITBronzeandPITCompositeSchematic-VG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3" y="1217728"/>
            <a:ext cx="4936100" cy="56402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3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Superconducting strands and tapes: BSCO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5415136" cy="257403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BSCO:       Bismuth </a:t>
            </a:r>
            <a:r>
              <a:rPr lang="en-US" dirty="0"/>
              <a:t>strontium calcium copper </a:t>
            </a:r>
            <a:r>
              <a:rPr lang="en-US" dirty="0" smtClean="0"/>
              <a:t>oxide</a:t>
            </a:r>
            <a:endParaRPr lang="en-US" dirty="0"/>
          </a:p>
          <a:p>
            <a:r>
              <a:rPr lang="en-US" dirty="0" smtClean="0"/>
              <a:t>Available in strands (OST)</a:t>
            </a:r>
          </a:p>
          <a:p>
            <a:r>
              <a:rPr lang="en-US" dirty="0" smtClean="0"/>
              <a:t>Can reach 400 A/mm</a:t>
            </a:r>
            <a:r>
              <a:rPr lang="en-US" baseline="30000" dirty="0" smtClean="0"/>
              <a:t>2</a:t>
            </a:r>
            <a:r>
              <a:rPr lang="en-US" dirty="0" smtClean="0"/>
              <a:t> (overall)</a:t>
            </a:r>
          </a:p>
          <a:p>
            <a:r>
              <a:rPr lang="en-US" dirty="0" smtClean="0"/>
              <a:t>Is fragile under stress and strain</a:t>
            </a:r>
            <a:endParaRPr lang="en-US" dirty="0"/>
          </a:p>
          <a:p>
            <a:r>
              <a:rPr lang="en-US" dirty="0" smtClean="0"/>
              <a:t>Powder in a silver tube</a:t>
            </a:r>
          </a:p>
          <a:p>
            <a:r>
              <a:rPr lang="en-US" dirty="0" smtClean="0"/>
              <a:t>Has to be reacted at 850°C with a temperature precision of 1</a:t>
            </a:r>
            <a:r>
              <a:rPr lang="en-US" dirty="0"/>
              <a:t>°</a:t>
            </a:r>
            <a:r>
              <a:rPr lang="en-US" dirty="0" smtClean="0"/>
              <a:t>C in an oxygen atmosphere </a:t>
            </a:r>
          </a:p>
          <a:p>
            <a:r>
              <a:rPr lang="en-US" dirty="0" smtClean="0"/>
              <a:t>Can be cabled in high current Rutherford cables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804" y="1196752"/>
            <a:ext cx="1779196" cy="4385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484784"/>
            <a:ext cx="1524000" cy="25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149080"/>
            <a:ext cx="2810892" cy="6624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3717031"/>
            <a:ext cx="3024336" cy="276089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23528" y="6425952"/>
            <a:ext cx="8568952" cy="43204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b="0" dirty="0" smtClean="0"/>
              <a:t>Difficult technology but could be promising for high field magnets in &gt;20 T region</a:t>
            </a:r>
          </a:p>
          <a:p>
            <a:endParaRPr lang="en-US" b="0" dirty="0" smtClean="0"/>
          </a:p>
          <a:p>
            <a:endParaRPr lang="en-US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1431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Superconducting tapes: YBCO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4" descr="Rossi-62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89" t="5248" r="44577" b="40941"/>
          <a:stretch/>
        </p:blipFill>
        <p:spPr>
          <a:xfrm rot="5400000">
            <a:off x="6294033" y="1587145"/>
            <a:ext cx="1728192" cy="3971742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143000"/>
            <a:ext cx="4983088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YBCO: </a:t>
            </a:r>
            <a:r>
              <a:rPr lang="en-US" dirty="0"/>
              <a:t>Yttrium barium copper </a:t>
            </a:r>
            <a:r>
              <a:rPr lang="en-US" dirty="0" smtClean="0"/>
              <a:t>oxide</a:t>
            </a:r>
          </a:p>
          <a:p>
            <a:r>
              <a:rPr lang="en-US" dirty="0"/>
              <a:t>Available in </a:t>
            </a:r>
            <a:r>
              <a:rPr lang="en-US" dirty="0" smtClean="0"/>
              <a:t>tapes :  YBCO deposited on a substrate to impose the texture (1-2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m)</a:t>
            </a:r>
            <a:endParaRPr lang="en-US" dirty="0"/>
          </a:p>
          <a:p>
            <a:r>
              <a:rPr lang="en-US" dirty="0"/>
              <a:t>Can reach </a:t>
            </a:r>
            <a:r>
              <a:rPr lang="en-US" dirty="0" smtClean="0"/>
              <a:t>&gt; 600 </a:t>
            </a:r>
            <a:r>
              <a:rPr lang="en-US" dirty="0"/>
              <a:t>A/mm</a:t>
            </a:r>
            <a:r>
              <a:rPr lang="en-US" baseline="30000" dirty="0"/>
              <a:t>2</a:t>
            </a:r>
            <a:r>
              <a:rPr lang="en-US" dirty="0"/>
              <a:t> (overall)</a:t>
            </a:r>
          </a:p>
          <a:p>
            <a:r>
              <a:rPr lang="en-US" dirty="0"/>
              <a:t>Is </a:t>
            </a:r>
            <a:r>
              <a:rPr lang="en-US" dirty="0" smtClean="0"/>
              <a:t>strong under axial stress </a:t>
            </a:r>
            <a:r>
              <a:rPr lang="en-US" dirty="0"/>
              <a:t>and strain</a:t>
            </a:r>
          </a:p>
          <a:p>
            <a:r>
              <a:rPr lang="en-US" dirty="0" smtClean="0"/>
              <a:t>Limited cabling possibilities: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Difficult </a:t>
            </a:r>
            <a:r>
              <a:rPr lang="en-US" dirty="0"/>
              <a:t>technology but </a:t>
            </a:r>
            <a:r>
              <a:rPr lang="en-US" dirty="0" smtClean="0"/>
              <a:t>could be </a:t>
            </a:r>
            <a:r>
              <a:rPr lang="en-US" dirty="0"/>
              <a:t>promising for </a:t>
            </a:r>
            <a:r>
              <a:rPr lang="en-US" dirty="0" smtClean="0"/>
              <a:t>high field magnets                                   in </a:t>
            </a:r>
            <a:r>
              <a:rPr lang="en-US" dirty="0"/>
              <a:t>&gt;20 T </a:t>
            </a:r>
            <a:r>
              <a:rPr lang="en-US" dirty="0" smtClean="0"/>
              <a:t>region.</a:t>
            </a:r>
            <a:endParaRPr lang="en-US" dirty="0"/>
          </a:p>
          <a:p>
            <a:endParaRPr lang="en-US" dirty="0"/>
          </a:p>
        </p:txBody>
      </p:sp>
      <p:pic>
        <p:nvPicPr>
          <p:cNvPr id="9" name="Picture 8" descr="Rossi-62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067" t="55156" r="6687" b="11973"/>
          <a:stretch/>
        </p:blipFill>
        <p:spPr>
          <a:xfrm>
            <a:off x="5695419" y="4941168"/>
            <a:ext cx="3448581" cy="16955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1354" y="1268760"/>
            <a:ext cx="3375568" cy="12961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2" y="3214800"/>
            <a:ext cx="4436186" cy="964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44" y="5733256"/>
            <a:ext cx="3427581" cy="9521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59832" y="5517232"/>
            <a:ext cx="9361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A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3928" y="4704725"/>
            <a:ext cx="1794396" cy="215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430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Superconducting cables </a:t>
            </a:r>
            <a:r>
              <a:rPr lang="en-US" dirty="0"/>
              <a:t>for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5715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need multi-strand cables</a:t>
            </a:r>
          </a:p>
          <a:p>
            <a:pPr lvl="1"/>
            <a:r>
              <a:rPr lang="en-US" dirty="0" smtClean="0"/>
              <a:t>Superconducting accelerators are ramped up in time spans 100 s to 1000 s</a:t>
            </a:r>
          </a:p>
          <a:p>
            <a:pPr lvl="1"/>
            <a:r>
              <a:rPr lang="en-US" dirty="0" smtClean="0"/>
              <a:t>Coils are designed for voltages to ground of around 1000 V</a:t>
            </a:r>
          </a:p>
          <a:p>
            <a:pPr lvl="1"/>
            <a:r>
              <a:rPr lang="en-US" dirty="0" smtClean="0"/>
              <a:t>With </a:t>
            </a:r>
            <a:r>
              <a:rPr lang="en-US" dirty="0"/>
              <a:t>the number of </a:t>
            </a:r>
            <a:r>
              <a:rPr lang="en-US" dirty="0" smtClean="0"/>
              <a:t>turns and the </a:t>
            </a:r>
            <a:r>
              <a:rPr lang="en-US" dirty="0"/>
              <a:t>current </a:t>
            </a:r>
            <a:r>
              <a:rPr lang="en-US" dirty="0" smtClean="0"/>
              <a:t>the inductance                                is to be limited to keep the voltage below 1000 V</a:t>
            </a:r>
          </a:p>
          <a:p>
            <a:pPr lvl="1"/>
            <a:r>
              <a:rPr lang="en-US" dirty="0" smtClean="0"/>
              <a:t>Dipoles and Current:</a:t>
            </a:r>
          </a:p>
          <a:p>
            <a:pPr lvl="2"/>
            <a:r>
              <a:rPr lang="en-US" dirty="0" err="1" smtClean="0"/>
              <a:t>Tevatron</a:t>
            </a:r>
            <a:r>
              <a:rPr lang="en-US" dirty="0"/>
              <a:t>	</a:t>
            </a:r>
            <a:r>
              <a:rPr lang="en-US" dirty="0" smtClean="0"/>
              <a:t>B = 4.4 T ;  I ~ 4000 A</a:t>
            </a:r>
          </a:p>
          <a:p>
            <a:pPr lvl="2"/>
            <a:r>
              <a:rPr lang="en-US" dirty="0" smtClean="0"/>
              <a:t>Hera      	B = 5 T    ;  I ~ 6000 A</a:t>
            </a:r>
          </a:p>
          <a:p>
            <a:pPr lvl="2"/>
            <a:r>
              <a:rPr lang="en-US" dirty="0" smtClean="0"/>
              <a:t>LHC		B = 8.3 T ;  I ~ 12000 A</a:t>
            </a:r>
          </a:p>
          <a:p>
            <a:pPr lvl="1"/>
            <a:r>
              <a:rPr lang="en-US" dirty="0" smtClean="0"/>
              <a:t>For magnets   10 T &lt; B &lt; 15 T the current has to be 10kA &lt; I &lt; 15 kA</a:t>
            </a:r>
          </a:p>
          <a:p>
            <a:pPr lvl="1"/>
            <a:r>
              <a:rPr lang="en-US" dirty="0" smtClean="0"/>
              <a:t>For stability reasons strands are        0.6 mm &lt; strand diameter &lt; 1 mm</a:t>
            </a:r>
          </a:p>
          <a:p>
            <a:pPr lvl="1"/>
            <a:r>
              <a:rPr lang="en-US" dirty="0" smtClean="0"/>
              <a:t>With a Cu-</a:t>
            </a:r>
            <a:r>
              <a:rPr lang="en-US" dirty="0" err="1" smtClean="0"/>
              <a:t>nonCu</a:t>
            </a:r>
            <a:r>
              <a:rPr lang="en-US" dirty="0" smtClean="0"/>
              <a:t> ratio (stability) around 1 and a </a:t>
            </a:r>
            <a:r>
              <a:rPr lang="en-US" dirty="0" err="1" smtClean="0"/>
              <a:t>Jc</a:t>
            </a:r>
            <a:r>
              <a:rPr lang="en-US" dirty="0" smtClean="0"/>
              <a:t> ~ 1000 A/mm</a:t>
            </a:r>
            <a:r>
              <a:rPr lang="en-US" baseline="30000" dirty="0" smtClean="0"/>
              <a:t>2 </a:t>
            </a:r>
          </a:p>
          <a:p>
            <a:pPr marL="457200" lvl="1" indent="0">
              <a:buNone/>
            </a:pPr>
            <a:r>
              <a:rPr lang="en-US" baseline="30000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 a 1 mm diameter strand can carry  ~400 A</a:t>
            </a:r>
          </a:p>
          <a:p>
            <a:pPr marL="457200" lvl="1" indent="0">
              <a:buNone/>
            </a:pPr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 so we need a 30 strand cable to get up to 12 kA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476250"/>
              </p:ext>
            </p:extLst>
          </p:nvPr>
        </p:nvGraphicFramePr>
        <p:xfrm>
          <a:off x="7596336" y="2204864"/>
          <a:ext cx="1298355" cy="1223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4" name="Equation" r:id="rId3" imgW="647700" imgH="609600" progId="Equation.3">
                  <p:embed/>
                </p:oleObj>
              </mc:Choice>
              <mc:Fallback>
                <p:oleObj name="Equation" r:id="rId3" imgW="647700" imgH="609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96336" y="2204864"/>
                        <a:ext cx="1298355" cy="12233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9904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Maxwell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14" y="1162165"/>
            <a:ext cx="8517282" cy="555797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	Integral </a:t>
            </a:r>
            <a:r>
              <a:rPr lang="en-US" dirty="0" smtClean="0"/>
              <a:t>form			</a:t>
            </a:r>
            <a:r>
              <a:rPr lang="en-US" smtClean="0"/>
              <a:t>	Differential form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27584" y="1786874"/>
                <a:ext cx="2799484" cy="7547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subHide m:val="on"/>
                          <m:supHide m:val="on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𝐻</m:t>
                              </m:r>
                            </m:e>
                          </m:acc>
                          <m:r>
                            <a:rPr lang="en-US" sz="1800" i="1">
                              <a:latin typeface="Cambria Math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𝑠</m:t>
                              </m:r>
                            </m:e>
                          </m:acc>
                        </m:e>
                      </m:nary>
                      <m:r>
                        <a:rPr lang="en-US" sz="1800" i="0">
                          <a:latin typeface="Cambria Math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 charset="0"/>
                            </a:rPr>
                            <m:t>𝐴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sz="18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i="1">
                                      <a:latin typeface="Cambria Math" charset="0"/>
                                    </a:rPr>
                                    <m:t>𝐽</m:t>
                                  </m:r>
                                </m:e>
                              </m:acc>
                              <m:r>
                                <a:rPr lang="en-US" sz="1800" i="0">
                                  <a:latin typeface="Cambria Math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0">
                                      <a:latin typeface="Cambria Math" charset="0"/>
                                    </a:rPr>
                                    <m:t>𝜕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sz="1800" i="1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latin typeface="Cambria Math" charset="0"/>
                                        </a:rPr>
                                        <m:t>𝐷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a:rPr lang="en-US" sz="1800" i="0">
                                      <a:latin typeface="Cambria Math" charset="0"/>
                                    </a:rPr>
                                    <m:t>𝜕</m:t>
                                  </m:r>
                                  <m:r>
                                    <a:rPr lang="en-US" sz="1800" i="1">
                                      <a:latin typeface="Cambria Math" charset="0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sz="1800" i="1">
                          <a:latin typeface="Cambria Math" charset="0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786874"/>
                <a:ext cx="2799484" cy="75475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27584" y="2541632"/>
                <a:ext cx="2444644" cy="7378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subHide m:val="on"/>
                          <m:supHide m:val="on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𝐸</m:t>
                              </m:r>
                            </m:e>
                          </m:acc>
                          <m:r>
                            <a:rPr lang="en-US" sz="1800" i="1">
                              <a:latin typeface="Cambria Math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𝑠</m:t>
                              </m:r>
                            </m:e>
                          </m:acc>
                        </m:e>
                      </m:nary>
                      <m:r>
                        <a:rPr lang="en-US" sz="1800" i="0">
                          <a:latin typeface="Cambria Math" charset="0"/>
                        </a:rPr>
                        <m:t>=−</m:t>
                      </m:r>
                      <m:f>
                        <m:fPr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1800" i="0">
                              <a:latin typeface="Cambria Math" charset="0"/>
                            </a:rPr>
                            <m:t>𝜕</m:t>
                          </m:r>
                        </m:num>
                        <m:den>
                          <m:r>
                            <a:rPr lang="en-US" sz="1800" i="0">
                              <a:latin typeface="Cambria Math" charset="0"/>
                            </a:rPr>
                            <m:t>𝜕</m:t>
                          </m:r>
                          <m:r>
                            <a:rPr lang="en-US" sz="1800" i="1">
                              <a:latin typeface="Cambria Math" charset="0"/>
                            </a:rPr>
                            <m:t>𝑡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 charset="0"/>
                            </a:rPr>
                            <m:t>𝐴</m:t>
                          </m:r>
                        </m:sub>
                        <m:sup/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𝐵</m:t>
                              </m:r>
                            </m:e>
                          </m:acc>
                        </m:e>
                      </m:nary>
                      <m:r>
                        <a:rPr lang="en-US" sz="1800" i="1">
                          <a:latin typeface="Cambria Math" charset="0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541632"/>
                <a:ext cx="2444644" cy="73789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74248" y="3342274"/>
                <a:ext cx="1508746" cy="7378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 charset="0"/>
                            </a:rPr>
                            <m:t>𝐴</m:t>
                          </m:r>
                        </m:sub>
                        <m:sup/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𝐵</m:t>
                              </m:r>
                            </m:e>
                          </m:acc>
                        </m:e>
                      </m:nary>
                      <m:r>
                        <a:rPr lang="en-US" sz="1800" i="1">
                          <a:latin typeface="Cambria Math" charset="0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𝐴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248" y="3342274"/>
                <a:ext cx="1508746" cy="7378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55576" y="4149080"/>
                <a:ext cx="2186496" cy="739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 charset="0"/>
                            </a:rPr>
                            <m:t>𝐴</m:t>
                          </m:r>
                        </m:sub>
                        <m:sup/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𝐷</m:t>
                              </m:r>
                            </m:e>
                          </m:acc>
                        </m:e>
                      </m:nary>
                      <m:r>
                        <a:rPr lang="en-US" sz="1800" i="1">
                          <a:latin typeface="Cambria Math" charset="0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𝐴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 charset="0"/>
                            </a:rPr>
                            <m:t>𝑉</m:t>
                          </m:r>
                        </m:sub>
                        <m:sup/>
                        <m:e>
                          <m:r>
                            <a:rPr lang="en-US" sz="1800" i="1">
                              <a:latin typeface="Cambria Math" charset="0"/>
                            </a:rPr>
                            <m:t>𝜌</m:t>
                          </m:r>
                        </m:e>
                      </m:nary>
                      <m:r>
                        <a:rPr lang="en-US" sz="1800" i="1">
                          <a:latin typeface="Cambria Math" charset="0"/>
                        </a:rPr>
                        <m:t>𝑑𝑉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149080"/>
                <a:ext cx="2186496" cy="73949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491880" y="5157439"/>
                <a:ext cx="2416046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𝐵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</m:t>
                      </m:r>
                      <m:r>
                        <a:rPr lang="en-US" sz="1800" i="1">
                          <a:latin typeface="Cambria Math" charset="0"/>
                        </a:rPr>
                        <m:t>𝜇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𝐻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𝜇</m:t>
                          </m:r>
                        </m:e>
                        <m:sub>
                          <m:r>
                            <a:rPr lang="en-US" sz="1800" i="0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𝐻</m:t>
                              </m:r>
                            </m:e>
                          </m:acc>
                          <m:r>
                            <a:rPr lang="en-US" sz="1800" i="0">
                              <a:latin typeface="Cambria Math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𝑀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5157439"/>
                <a:ext cx="2416046" cy="42518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484670" y="5658124"/>
                <a:ext cx="2281970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𝐷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</m:t>
                      </m:r>
                      <m:r>
                        <a:rPr lang="en-US" sz="1800" i="1">
                          <a:latin typeface="Cambria Math" charset="0"/>
                        </a:rPr>
                        <m:t>𝜀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𝐸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𝜀</m:t>
                          </m:r>
                        </m:e>
                        <m:sub>
                          <m:r>
                            <a:rPr lang="en-US" sz="1800" i="0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𝐸</m:t>
                              </m:r>
                            </m:e>
                          </m:acc>
                          <m:r>
                            <a:rPr lang="en-US" sz="1800" i="0">
                              <a:latin typeface="Cambria Math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𝑃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4670" y="5658124"/>
                <a:ext cx="2281970" cy="42518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486727" y="6113175"/>
                <a:ext cx="1650003" cy="4306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𝐽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</m:t>
                      </m:r>
                      <m:r>
                        <a:rPr lang="en-US" sz="1800" i="1">
                          <a:latin typeface="Cambria Math" charset="0"/>
                        </a:rPr>
                        <m:t>𝜅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𝐸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𝐽</m:t>
                          </m:r>
                        </m:e>
                        <m:sub>
                          <m:r>
                            <a:rPr lang="en-US" sz="1800" i="1">
                              <a:latin typeface="Cambria Math" charset="0"/>
                            </a:rPr>
                            <m:t>𝑖𝑚𝑝</m:t>
                          </m:r>
                          <m:r>
                            <a:rPr lang="en-US" sz="1800" i="0">
                              <a:latin typeface="Cambria Math" charset="0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6727" y="6113175"/>
                <a:ext cx="1650003" cy="430695"/>
              </a:xfrm>
              <a:prstGeom prst="rect">
                <a:avLst/>
              </a:prstGeom>
              <a:blipFill rotWithShape="0">
                <a:blip r:embed="rId8"/>
                <a:stretch>
                  <a:fillRect t="-14286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156176" y="1754035"/>
                <a:ext cx="1718291" cy="6825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charset="0"/>
                        </a:rPr>
                        <m:t>𝑟𝑜𝑡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𝐻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𝐽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1800" i="0">
                              <a:latin typeface="Cambria Math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charset="0"/>
                                </a:rPr>
                                <m:t>𝐷</m:t>
                              </m:r>
                            </m:e>
                          </m:acc>
                        </m:num>
                        <m:den>
                          <m:r>
                            <a:rPr lang="en-US" sz="1800" i="0">
                              <a:latin typeface="Cambria Math" charset="0"/>
                            </a:rPr>
                            <m:t>𝜕</m:t>
                          </m:r>
                          <m:r>
                            <a:rPr lang="en-US" sz="1800" i="1">
                              <a:latin typeface="Cambria Math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1754035"/>
                <a:ext cx="1718291" cy="68255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156176" y="2469433"/>
                <a:ext cx="1539459" cy="6825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latin typeface="Cambria Math" charset="0"/>
                        </a:rPr>
                        <m:t>𝑟𝑜𝑡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𝐸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=−</m:t>
                      </m:r>
                      <m:f>
                        <m:fPr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1800" i="0">
                              <a:latin typeface="Cambria Math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latin typeface="Cambria Math" charset="0"/>
                                </a:rPr>
                                <m:t>𝑩</m:t>
                              </m:r>
                            </m:e>
                          </m:acc>
                        </m:num>
                        <m:den>
                          <m:r>
                            <a:rPr lang="en-US" sz="1800" i="0">
                              <a:latin typeface="Cambria Math" charset="0"/>
                            </a:rPr>
                            <m:t>𝜕</m:t>
                          </m:r>
                          <m:r>
                            <a:rPr lang="en-US" sz="1800" i="1">
                              <a:latin typeface="Cambria Math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469433"/>
                <a:ext cx="1539459" cy="68255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156176" y="3446605"/>
                <a:ext cx="1178656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charset="0"/>
                        </a:rPr>
                        <m:t>𝑑𝑖𝑣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𝐵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3446605"/>
                <a:ext cx="1178656" cy="40293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128440" y="4317363"/>
                <a:ext cx="1191608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charset="0"/>
                        </a:rPr>
                        <m:t>𝑑𝑖𝑣</m:t>
                      </m:r>
                      <m:acc>
                        <m:accPr>
                          <m:chr m:val="⃗"/>
                          <m:ctrlPr>
                            <a:rPr lang="en-US" sz="1800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latin typeface="Cambria Math" charset="0"/>
                            </a:rPr>
                            <m:t>𝐷</m:t>
                          </m:r>
                        </m:e>
                      </m:acc>
                      <m:r>
                        <a:rPr lang="en-US" sz="1800" i="0">
                          <a:latin typeface="Cambria Math" charset="0"/>
                        </a:rPr>
                        <m:t>=</m:t>
                      </m:r>
                      <m:r>
                        <a:rPr lang="en-US" sz="1800" i="1">
                          <a:latin typeface="Cambria Math" charset="0"/>
                        </a:rPr>
                        <m:t>𝜌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440" y="4317363"/>
                <a:ext cx="1191608" cy="402931"/>
              </a:xfrm>
              <a:prstGeom prst="rect">
                <a:avLst/>
              </a:prstGeom>
              <a:blipFill rotWithShape="0">
                <a:blip r:embed="rId12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2642768" y="5154847"/>
            <a:ext cx="805999" cy="55579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b="0" kern="0" dirty="0" smtClean="0"/>
              <a:t>With:</a:t>
            </a:r>
            <a:endParaRPr lang="en-US" b="0" kern="0" dirty="0"/>
          </a:p>
        </p:txBody>
      </p:sp>
      <p:sp>
        <p:nvSpPr>
          <p:cNvPr id="17" name="TextBox 16"/>
          <p:cNvSpPr txBox="1"/>
          <p:nvPr/>
        </p:nvSpPr>
        <p:spPr>
          <a:xfrm>
            <a:off x="3995108" y="1953542"/>
            <a:ext cx="1565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smtClean="0">
                <a:latin typeface="Arial" charset="0"/>
                <a:ea typeface="Arial" charset="0"/>
                <a:cs typeface="Arial" charset="0"/>
              </a:rPr>
              <a:t>Ampere’s law</a:t>
            </a:r>
            <a:endParaRPr lang="en-US" sz="18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65352" y="2725913"/>
            <a:ext cx="2142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smtClean="0">
                <a:latin typeface="Arial" charset="0"/>
                <a:ea typeface="Arial" charset="0"/>
                <a:cs typeface="Arial" charset="0"/>
              </a:rPr>
              <a:t>Faraday’s equation</a:t>
            </a:r>
            <a:endParaRPr lang="en-US" sz="18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96558" y="3409781"/>
            <a:ext cx="1762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Arial" charset="0"/>
                <a:ea typeface="Arial" charset="0"/>
                <a:cs typeface="Arial" charset="0"/>
              </a:rPr>
              <a:t>Gauss’s law </a:t>
            </a:r>
            <a:r>
              <a:rPr lang="en-US" sz="1800" b="0" smtClean="0">
                <a:latin typeface="Arial" charset="0"/>
                <a:ea typeface="Arial" charset="0"/>
                <a:cs typeface="Arial" charset="0"/>
              </a:rPr>
              <a:t>for magnetism</a:t>
            </a:r>
            <a:endParaRPr lang="en-US" sz="18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96558" y="4391688"/>
            <a:ext cx="1762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Arial" charset="0"/>
                <a:ea typeface="Arial" charset="0"/>
                <a:cs typeface="Arial" charset="0"/>
              </a:rPr>
              <a:t>Gauss’s law </a:t>
            </a:r>
            <a:endParaRPr lang="en-US" sz="1800" b="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7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446584" cy="54543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5" name="Picture 4" descr="Ballarino_presentation 15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12" t="15600" r="-5512" b="8909"/>
          <a:stretch/>
        </p:blipFill>
        <p:spPr>
          <a:xfrm>
            <a:off x="683568" y="1556792"/>
            <a:ext cx="9144000" cy="487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36296" y="5949280"/>
            <a:ext cx="1353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latin typeface="Arial"/>
                <a:cs typeface="Arial"/>
              </a:rPr>
              <a:t>Courtesy A. </a:t>
            </a:r>
            <a:r>
              <a:rPr lang="en-US" sz="1000" b="0" dirty="0" err="1" smtClean="0">
                <a:latin typeface="Arial"/>
                <a:cs typeface="Arial"/>
              </a:rPr>
              <a:t>Balarino</a:t>
            </a:r>
            <a:endParaRPr lang="en-US" sz="10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03386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5441"/>
          <a:stretch/>
        </p:blipFill>
        <p:spPr>
          <a:xfrm>
            <a:off x="3911052" y="1196752"/>
            <a:ext cx="5232947" cy="5627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Rutherford cables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4104456" cy="1271817"/>
          </a:xfrm>
        </p:spPr>
        <p:txBody>
          <a:bodyPr/>
          <a:lstStyle/>
          <a:p>
            <a:r>
              <a:rPr lang="en-US" dirty="0" smtClean="0"/>
              <a:t>Compact cables giving high overall current density</a:t>
            </a:r>
          </a:p>
          <a:p>
            <a:r>
              <a:rPr lang="en-US" dirty="0"/>
              <a:t>Easy rectangular </a:t>
            </a:r>
            <a:r>
              <a:rPr lang="en-US" dirty="0" smtClean="0"/>
              <a:t>geometry for convenient winding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5" name="Picture 4" descr="Ballarino_presentation 21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355" t="15426" r="12367" b="12285"/>
          <a:stretch/>
        </p:blipFill>
        <p:spPr>
          <a:xfrm>
            <a:off x="288494" y="2468569"/>
            <a:ext cx="3729600" cy="2530800"/>
          </a:xfrm>
          <a:prstGeom prst="rect">
            <a:avLst/>
          </a:prstGeom>
        </p:spPr>
      </p:pic>
      <p:pic>
        <p:nvPicPr>
          <p:cNvPr id="7" name="Picture 5" descr="LHC_wi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268"/>
          <a:stretch>
            <a:fillRect/>
          </a:stretch>
        </p:blipFill>
        <p:spPr bwMode="auto">
          <a:xfrm>
            <a:off x="323529" y="5912526"/>
            <a:ext cx="2808312" cy="91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DSCN072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3" t="6624" b="38376"/>
          <a:stretch/>
        </p:blipFill>
        <p:spPr bwMode="auto">
          <a:xfrm>
            <a:off x="323528" y="4939721"/>
            <a:ext cx="1816591" cy="86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928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high fields in accelerator dipole and </a:t>
            </a:r>
            <a:r>
              <a:rPr lang="en-US" dirty="0" err="1"/>
              <a:t>quadrupole</a:t>
            </a:r>
            <a:r>
              <a:rPr lang="en-US" dirty="0"/>
              <a:t> magnets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7287344" cy="559836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1800" dirty="0" smtClean="0">
                <a:sym typeface="Symbol" charset="0"/>
              </a:rPr>
              <a:t>From Ampere’s law one can derive the field resulting from the current in a line conductor and integrate this over the surface of a coil</a:t>
            </a:r>
          </a:p>
          <a:p>
            <a:pPr eaLnBrk="1" hangingPunct="1"/>
            <a:r>
              <a:rPr lang="en-US" sz="1800" dirty="0" smtClean="0">
                <a:sym typeface="Symbol" charset="0"/>
              </a:rPr>
              <a:t>Dipole </a:t>
            </a:r>
            <a:r>
              <a:rPr lang="en-US" sz="1800" dirty="0">
                <a:sym typeface="Symbol" charset="0"/>
              </a:rPr>
              <a:t>60º </a:t>
            </a:r>
            <a:r>
              <a:rPr lang="en-US" sz="1800" dirty="0" smtClean="0">
                <a:sym typeface="Symbol" charset="0"/>
              </a:rPr>
              <a:t>sector coil [see ref 10, 14]</a:t>
            </a:r>
          </a:p>
          <a:p>
            <a:pPr lvl="1" eaLnBrk="1" hangingPunct="1"/>
            <a:r>
              <a:rPr lang="en-US" sz="1800" dirty="0">
                <a:sym typeface="Symbol" charset="0"/>
              </a:rPr>
              <a:t>The field is </a:t>
            </a:r>
            <a:r>
              <a:rPr lang="en-US" sz="1800" i="1" dirty="0">
                <a:sym typeface="Symbol" charset="0"/>
              </a:rPr>
              <a:t>proportional to </a:t>
            </a:r>
            <a:r>
              <a:rPr lang="en-US" sz="1800" i="1" dirty="0" smtClean="0">
                <a:sym typeface="Symbol" charset="0"/>
              </a:rPr>
              <a:t>the current density j</a:t>
            </a:r>
            <a:endParaRPr lang="en-US" sz="1800" i="1" dirty="0">
              <a:sym typeface="Symbol" charset="0"/>
            </a:endParaRPr>
          </a:p>
          <a:p>
            <a:pPr lvl="1" eaLnBrk="1" hangingPunct="1"/>
            <a:r>
              <a:rPr lang="en-US" sz="1800" dirty="0" smtClean="0">
                <a:sym typeface="Symbol" charset="0"/>
              </a:rPr>
              <a:t>The field is </a:t>
            </a:r>
            <a:r>
              <a:rPr lang="en-US" sz="1800" i="1" dirty="0" smtClean="0">
                <a:sym typeface="Symbol" charset="0"/>
              </a:rPr>
              <a:t>proportional </a:t>
            </a:r>
            <a:r>
              <a:rPr lang="en-US" sz="1800" i="1" dirty="0">
                <a:sym typeface="Symbol" charset="0"/>
              </a:rPr>
              <a:t>to coil width</a:t>
            </a:r>
          </a:p>
          <a:p>
            <a:pPr lvl="1" eaLnBrk="1" hangingPunct="1"/>
            <a:r>
              <a:rPr lang="en-US" sz="1800" dirty="0" smtClean="0">
                <a:sym typeface="Symbol" charset="0"/>
              </a:rPr>
              <a:t>The field is </a:t>
            </a:r>
            <a:r>
              <a:rPr lang="en-US" sz="1800" i="1" dirty="0">
                <a:solidFill>
                  <a:srgbClr val="000000"/>
                </a:solidFill>
                <a:sym typeface="Symbol" charset="0"/>
              </a:rPr>
              <a:t>independent of </a:t>
            </a:r>
            <a:r>
              <a:rPr lang="en-US" sz="1800" i="1" dirty="0" smtClean="0">
                <a:solidFill>
                  <a:srgbClr val="000000"/>
                </a:solidFill>
                <a:sym typeface="Symbol" charset="0"/>
              </a:rPr>
              <a:t>aperture</a:t>
            </a:r>
          </a:p>
          <a:p>
            <a:pPr marL="0" indent="0" eaLnBrk="1" hangingPunct="1">
              <a:buNone/>
            </a:pPr>
            <a:r>
              <a:rPr lang="en-US" dirty="0">
                <a:solidFill>
                  <a:srgbClr val="000000"/>
                </a:solidFill>
                <a:sym typeface="Symbol" charset="0"/>
              </a:rPr>
              <a:t>	</a:t>
            </a:r>
            <a:r>
              <a:rPr lang="en-US" dirty="0" smtClean="0">
                <a:solidFill>
                  <a:srgbClr val="000000"/>
                </a:solidFill>
                <a:sym typeface="Symbol" charset="0"/>
              </a:rPr>
              <a:t>			            </a:t>
            </a:r>
            <a:r>
              <a:rPr lang="en-US" sz="1400" dirty="0" smtClean="0">
                <a:sym typeface="Symbol" charset="0"/>
              </a:rPr>
              <a:t>with:  r </a:t>
            </a:r>
            <a:r>
              <a:rPr lang="en-US" sz="1400" dirty="0">
                <a:sym typeface="Symbol" charset="0"/>
              </a:rPr>
              <a:t>: inner radius </a:t>
            </a:r>
            <a:r>
              <a:rPr lang="en-US" sz="1400" dirty="0" smtClean="0">
                <a:sym typeface="Symbol" charset="0"/>
              </a:rPr>
              <a:t>coil</a:t>
            </a:r>
          </a:p>
          <a:p>
            <a:pPr marL="0" indent="0" eaLnBrk="1" hangingPunct="1">
              <a:buNone/>
            </a:pPr>
            <a:r>
              <a:rPr lang="en-US" sz="1400" dirty="0">
                <a:sym typeface="Symbol" charset="0"/>
              </a:rPr>
              <a:t>	</a:t>
            </a:r>
            <a:r>
              <a:rPr lang="en-US" sz="1400" dirty="0" smtClean="0">
                <a:sym typeface="Symbol" charset="0"/>
              </a:rPr>
              <a:t>				      w </a:t>
            </a:r>
            <a:r>
              <a:rPr lang="en-US" sz="1400" dirty="0">
                <a:sym typeface="Symbol" charset="0"/>
              </a:rPr>
              <a:t>: coil </a:t>
            </a:r>
            <a:r>
              <a:rPr lang="en-US" sz="1400" dirty="0" smtClean="0">
                <a:sym typeface="Symbol" charset="0"/>
              </a:rPr>
              <a:t>width</a:t>
            </a:r>
          </a:p>
          <a:p>
            <a:pPr marL="0" indent="0" eaLnBrk="1" hangingPunct="1">
              <a:buNone/>
            </a:pPr>
            <a:r>
              <a:rPr lang="en-US" sz="1400" dirty="0">
                <a:sym typeface="Symbol" charset="0"/>
              </a:rPr>
              <a:t>	</a:t>
            </a:r>
            <a:r>
              <a:rPr lang="en-US" sz="1400" dirty="0" smtClean="0">
                <a:sym typeface="Symbol" charset="0"/>
              </a:rPr>
              <a:t>				      </a:t>
            </a:r>
            <a:r>
              <a:rPr lang="en-US" sz="1400" dirty="0" smtClean="0">
                <a:latin typeface="Symbol" charset="2"/>
                <a:cs typeface="Symbol" charset="2"/>
                <a:sym typeface="Symbol" charset="0"/>
              </a:rPr>
              <a:t>r</a:t>
            </a:r>
            <a:r>
              <a:rPr lang="en-US" sz="1400" dirty="0" smtClean="0">
                <a:sym typeface="Symbol" charset="0"/>
              </a:rPr>
              <a:t> </a:t>
            </a:r>
            <a:r>
              <a:rPr lang="en-US" sz="1400" dirty="0">
                <a:sym typeface="Symbol" charset="0"/>
              </a:rPr>
              <a:t>: radial </a:t>
            </a:r>
            <a:r>
              <a:rPr lang="en-US" sz="1400" dirty="0" smtClean="0">
                <a:sym typeface="Symbol" charset="0"/>
              </a:rPr>
              <a:t>coordinate</a:t>
            </a:r>
          </a:p>
          <a:p>
            <a:pPr marL="0" indent="0" eaLnBrk="1" hangingPunct="1">
              <a:buNone/>
            </a:pPr>
            <a:r>
              <a:rPr lang="en-US" sz="1400" smtClean="0">
                <a:sym typeface="Symbol" charset="0"/>
              </a:rPr>
              <a:t>   				</a:t>
            </a:r>
            <a:r>
              <a:rPr lang="en-US" sz="1400" dirty="0" smtClean="0">
                <a:sym typeface="Symbol" charset="0"/>
              </a:rPr>
              <a:t>	      </a:t>
            </a:r>
            <a:r>
              <a:rPr lang="en-US" sz="1400" dirty="0">
                <a:sym typeface="Symbol" charset="0"/>
              </a:rPr>
              <a:t>J : current </a:t>
            </a:r>
            <a:r>
              <a:rPr lang="en-US" sz="1400" dirty="0" smtClean="0">
                <a:sym typeface="Symbol" charset="0"/>
              </a:rPr>
              <a:t>density</a:t>
            </a:r>
          </a:p>
          <a:p>
            <a:pPr eaLnBrk="1" hangingPunct="1"/>
            <a:r>
              <a:rPr lang="en-US" sz="1800" dirty="0" err="1" smtClean="0">
                <a:sym typeface="Symbol" charset="0"/>
              </a:rPr>
              <a:t>Quadrupole</a:t>
            </a:r>
            <a:r>
              <a:rPr lang="en-US" sz="1800" dirty="0" smtClean="0">
                <a:sym typeface="Symbol" charset="0"/>
              </a:rPr>
              <a:t> 30</a:t>
            </a:r>
            <a:r>
              <a:rPr lang="en-US" sz="1800" dirty="0">
                <a:sym typeface="Symbol" charset="0"/>
              </a:rPr>
              <a:t>º</a:t>
            </a:r>
            <a:r>
              <a:rPr lang="en-US" sz="1800" dirty="0" smtClean="0">
                <a:sym typeface="Symbol" charset="0"/>
              </a:rPr>
              <a:t> sector </a:t>
            </a:r>
            <a:r>
              <a:rPr lang="en-US" sz="1800" dirty="0">
                <a:sym typeface="Symbol" charset="0"/>
              </a:rPr>
              <a:t>coil </a:t>
            </a:r>
            <a:r>
              <a:rPr lang="en-US" dirty="0">
                <a:sym typeface="Symbol" charset="0"/>
              </a:rPr>
              <a:t>[see ref </a:t>
            </a:r>
            <a:r>
              <a:rPr lang="en-US" dirty="0" smtClean="0">
                <a:sym typeface="Symbol" charset="0"/>
              </a:rPr>
              <a:t>11, 14]</a:t>
            </a:r>
            <a:endParaRPr lang="en-US" sz="1800" dirty="0">
              <a:sym typeface="Symbol" charset="0"/>
            </a:endParaRPr>
          </a:p>
          <a:p>
            <a:pPr lvl="1" eaLnBrk="1" hangingPunct="1"/>
            <a:r>
              <a:rPr lang="en-US" sz="1800" dirty="0">
                <a:sym typeface="Symbol" charset="0"/>
              </a:rPr>
              <a:t>The </a:t>
            </a:r>
            <a:r>
              <a:rPr lang="en-US" sz="1800" dirty="0" smtClean="0">
                <a:sym typeface="Symbol" charset="0"/>
              </a:rPr>
              <a:t>gradient is </a:t>
            </a:r>
            <a:r>
              <a:rPr lang="en-US" sz="1800" i="1" dirty="0">
                <a:sym typeface="Symbol" charset="0"/>
              </a:rPr>
              <a:t>proportional to the current density j</a:t>
            </a:r>
          </a:p>
          <a:p>
            <a:pPr lvl="1" eaLnBrk="1" hangingPunct="1"/>
            <a:r>
              <a:rPr lang="en-US" sz="1800" dirty="0" smtClean="0">
                <a:sym typeface="Symbol" charset="0"/>
              </a:rPr>
              <a:t>The gradient depends on </a:t>
            </a:r>
            <a:r>
              <a:rPr lang="en-US" sz="1800" i="1" dirty="0" smtClean="0">
                <a:sym typeface="Symbol" charset="0"/>
              </a:rPr>
              <a:t>w/r</a:t>
            </a:r>
            <a:endParaRPr lang="en-US" sz="1800" i="1" dirty="0">
              <a:sym typeface="Symbol" charset="0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>
                <a:sym typeface="Wingdings"/>
              </a:rPr>
              <a:t> </a:t>
            </a:r>
            <a:r>
              <a:rPr lang="en-US" sz="1800" dirty="0">
                <a:sym typeface="Symbol" charset="0"/>
              </a:rPr>
              <a:t>by having very high current density close to the beam pipe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5" name="Picture 35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97" r="12925"/>
          <a:stretch/>
        </p:blipFill>
        <p:spPr bwMode="auto">
          <a:xfrm>
            <a:off x="7402792" y="1622679"/>
            <a:ext cx="1436400" cy="181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858412"/>
              </p:ext>
            </p:extLst>
          </p:nvPr>
        </p:nvGraphicFramePr>
        <p:xfrm>
          <a:off x="611560" y="3140968"/>
          <a:ext cx="4151717" cy="732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5" name="Equation" r:id="rId4" imgW="2590800" imgH="457200" progId="Equation.3">
                  <p:embed/>
                </p:oleObj>
              </mc:Choice>
              <mc:Fallback>
                <p:oleObj name="Equation" r:id="rId4" imgW="2590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560" y="3140968"/>
                        <a:ext cx="4151717" cy="732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330784" y="3275915"/>
            <a:ext cx="16196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pPr algn="ctr"/>
            <a:r>
              <a:rPr lang="fr-CH" sz="1000" b="0" dirty="0">
                <a:latin typeface="Arial"/>
                <a:cs typeface="Arial"/>
              </a:rPr>
              <a:t>Cross-section of a </a:t>
            </a:r>
            <a:endParaRPr lang="fr-CH" sz="1000" b="0" dirty="0" smtClean="0">
              <a:latin typeface="Arial"/>
              <a:cs typeface="Arial"/>
            </a:endParaRPr>
          </a:p>
          <a:p>
            <a:pPr algn="ctr"/>
            <a:r>
              <a:rPr lang="fr-CH" sz="1000" b="0" dirty="0" smtClean="0">
                <a:latin typeface="Arial"/>
                <a:cs typeface="Arial"/>
              </a:rPr>
              <a:t>dipole </a:t>
            </a:r>
          </a:p>
          <a:p>
            <a:pPr algn="ctr"/>
            <a:r>
              <a:rPr lang="fr-CH" sz="1000" b="0" dirty="0" smtClean="0">
                <a:latin typeface="Arial"/>
                <a:cs typeface="Arial"/>
              </a:rPr>
              <a:t>based </a:t>
            </a:r>
            <a:r>
              <a:rPr lang="fr-CH" sz="1000" b="0" dirty="0">
                <a:latin typeface="Arial"/>
                <a:cs typeface="Arial"/>
              </a:rPr>
              <a:t>on 60º sector coils</a:t>
            </a:r>
          </a:p>
        </p:txBody>
      </p:sp>
      <p:pic>
        <p:nvPicPr>
          <p:cNvPr id="10" name="Picture 2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174" t="5886" r="14807" b="3877"/>
          <a:stretch/>
        </p:blipFill>
        <p:spPr bwMode="auto">
          <a:xfrm>
            <a:off x="7474800" y="3998943"/>
            <a:ext cx="1364400" cy="1797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7286756" y="5796195"/>
            <a:ext cx="16637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pPr algn="ctr"/>
            <a:r>
              <a:rPr lang="fr-CH" sz="1000" b="0" dirty="0">
                <a:latin typeface="Arial"/>
                <a:cs typeface="Arial"/>
              </a:rPr>
              <a:t>Cross-section </a:t>
            </a:r>
            <a:r>
              <a:rPr lang="fr-CH" sz="1000" b="0" dirty="0" smtClean="0">
                <a:latin typeface="Arial"/>
                <a:cs typeface="Arial"/>
              </a:rPr>
              <a:t>of </a:t>
            </a:r>
            <a:r>
              <a:rPr lang="fr-CH" sz="1000" b="0" dirty="0">
                <a:latin typeface="Arial"/>
                <a:cs typeface="Arial"/>
              </a:rPr>
              <a:t>a </a:t>
            </a:r>
            <a:r>
              <a:rPr lang="fr-CH" sz="1000" b="0" dirty="0" smtClean="0">
                <a:latin typeface="Arial"/>
                <a:cs typeface="Arial"/>
              </a:rPr>
              <a:t>quadrupole</a:t>
            </a:r>
          </a:p>
          <a:p>
            <a:pPr algn="ctr"/>
            <a:r>
              <a:rPr lang="fr-CH" sz="1000" b="0" dirty="0" smtClean="0">
                <a:latin typeface="Arial"/>
                <a:cs typeface="Arial"/>
              </a:rPr>
              <a:t> </a:t>
            </a:r>
            <a:r>
              <a:rPr lang="fr-CH" sz="1000" b="0" dirty="0">
                <a:latin typeface="Arial"/>
                <a:cs typeface="Arial"/>
              </a:rPr>
              <a:t>based on 30º sector coils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998278"/>
              </p:ext>
            </p:extLst>
          </p:nvPr>
        </p:nvGraphicFramePr>
        <p:xfrm>
          <a:off x="683568" y="5229200"/>
          <a:ext cx="4886325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" name="Equation" r:id="rId7" imgW="3048000" imgH="457200" progId="Equation.3">
                  <p:embed/>
                </p:oleObj>
              </mc:Choice>
              <mc:Fallback>
                <p:oleObj name="Equation" r:id="rId7" imgW="30480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3568" y="5229200"/>
                        <a:ext cx="4886325" cy="733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5536" y="6396335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See</a:t>
            </a:r>
            <a:r>
              <a:rPr lang="en-US" sz="1200" b="0" dirty="0">
                <a:latin typeface="Arial"/>
                <a:cs typeface="Arial"/>
              </a:rPr>
              <a:t>:  E. </a:t>
            </a:r>
            <a:r>
              <a:rPr lang="en-US" sz="1200" b="0" dirty="0" err="1">
                <a:latin typeface="Arial"/>
                <a:cs typeface="Arial"/>
              </a:rPr>
              <a:t>Todesco</a:t>
            </a:r>
            <a:r>
              <a:rPr lang="en-US" sz="1200" b="0" dirty="0">
                <a:latin typeface="Arial"/>
                <a:cs typeface="Arial"/>
              </a:rPr>
              <a:t> et al. ref[10] </a:t>
            </a:r>
            <a:r>
              <a:rPr lang="en-US" sz="1200" b="0" dirty="0" smtClean="0">
                <a:latin typeface="Arial"/>
                <a:cs typeface="Arial"/>
              </a:rPr>
              <a:t>and indirectly : N. Wilson ref[1], K-H Mess et al. ref[2]</a:t>
            </a:r>
          </a:p>
          <a:p>
            <a:r>
              <a:rPr lang="en-US" sz="1200" b="0" dirty="0" smtClean="0">
                <a:latin typeface="Arial"/>
                <a:cs typeface="Arial"/>
              </a:rPr>
              <a:t>For a in depth study of magnetic field calculations: S. </a:t>
            </a:r>
            <a:r>
              <a:rPr lang="en-US" sz="1200" b="0" dirty="0" err="1" smtClean="0">
                <a:latin typeface="Arial"/>
                <a:cs typeface="Arial"/>
              </a:rPr>
              <a:t>Russenschuck</a:t>
            </a:r>
            <a:r>
              <a:rPr lang="en-US" sz="1200" b="0" dirty="0" smtClean="0">
                <a:latin typeface="Arial"/>
                <a:cs typeface="Arial"/>
              </a:rPr>
              <a:t> ref</a:t>
            </a:r>
            <a:r>
              <a:rPr lang="en-US" sz="1200" b="0" smtClean="0">
                <a:latin typeface="Arial"/>
                <a:cs typeface="Arial"/>
              </a:rPr>
              <a:t>[4]</a:t>
            </a:r>
            <a:endParaRPr lang="en-US" sz="12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139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forces with </a:t>
            </a:r>
            <a:r>
              <a:rPr lang="en-US" dirty="0"/>
              <a:t>high </a:t>
            </a:r>
            <a:r>
              <a:rPr lang="en-US" dirty="0" smtClean="0"/>
              <a:t>field </a:t>
            </a:r>
            <a:r>
              <a:rPr lang="en-US" dirty="0"/>
              <a:t>dipole and </a:t>
            </a:r>
            <a:r>
              <a:rPr lang="en-US" dirty="0" err="1"/>
              <a:t>quadrupole</a:t>
            </a:r>
            <a:r>
              <a:rPr lang="en-US" dirty="0"/>
              <a:t> </a:t>
            </a:r>
            <a:r>
              <a:rPr lang="en-US" dirty="0" smtClean="0"/>
              <a:t>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7215336" cy="437423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1800" dirty="0" smtClean="0">
                <a:sym typeface="Symbol" charset="0"/>
              </a:rPr>
              <a:t>One can derive the maximum stress in the mid-plane for a sector dipole coil</a:t>
            </a:r>
          </a:p>
          <a:p>
            <a:pPr eaLnBrk="1" hangingPunct="1"/>
            <a:r>
              <a:rPr lang="en-US" sz="1800" dirty="0" smtClean="0">
                <a:sym typeface="Symbol" charset="0"/>
              </a:rPr>
              <a:t>Dipole </a:t>
            </a:r>
            <a:r>
              <a:rPr lang="en-US" sz="1800" dirty="0">
                <a:sym typeface="Symbol" charset="0"/>
              </a:rPr>
              <a:t>60º </a:t>
            </a:r>
            <a:r>
              <a:rPr lang="en-US" sz="1800" dirty="0" smtClean="0">
                <a:sym typeface="Symbol" charset="0"/>
              </a:rPr>
              <a:t>sector coil </a:t>
            </a:r>
            <a:r>
              <a:rPr lang="en-US" dirty="0">
                <a:sym typeface="Symbol" charset="0"/>
              </a:rPr>
              <a:t>[see ref </a:t>
            </a:r>
            <a:r>
              <a:rPr lang="en-US" dirty="0" smtClean="0">
                <a:sym typeface="Symbol" charset="0"/>
              </a:rPr>
              <a:t>1, 12]</a:t>
            </a:r>
            <a:endParaRPr lang="en-US" sz="1800" dirty="0" smtClean="0">
              <a:sym typeface="Symbol" charset="0"/>
            </a:endParaRPr>
          </a:p>
          <a:p>
            <a:pPr eaLnBrk="1" hangingPunct="1"/>
            <a:endParaRPr lang="en-US" dirty="0">
              <a:sym typeface="Symbol" charset="0"/>
            </a:endParaRPr>
          </a:p>
          <a:p>
            <a:pPr eaLnBrk="1" hangingPunct="1"/>
            <a:endParaRPr lang="en-US" sz="1800" dirty="0" smtClean="0">
              <a:sym typeface="Symbol" charset="0"/>
            </a:endParaRPr>
          </a:p>
          <a:p>
            <a:pPr marL="0" indent="0" eaLnBrk="1" hangingPunct="1">
              <a:buNone/>
            </a:pPr>
            <a:r>
              <a:rPr lang="en-US" sz="1400" dirty="0">
                <a:sym typeface="Symbol" charset="0"/>
              </a:rPr>
              <a:t>(Typically: for 8T : 40 </a:t>
            </a:r>
            <a:r>
              <a:rPr lang="en-US" sz="1400" dirty="0" err="1">
                <a:sym typeface="Symbol" charset="0"/>
              </a:rPr>
              <a:t>MPa</a:t>
            </a:r>
            <a:r>
              <a:rPr lang="en-US" sz="1400" dirty="0">
                <a:sym typeface="Symbol" charset="0"/>
              </a:rPr>
              <a:t> , for 13 T 130 </a:t>
            </a:r>
            <a:r>
              <a:rPr lang="en-US" sz="1400" dirty="0" err="1">
                <a:sym typeface="Symbol" charset="0"/>
              </a:rPr>
              <a:t>MPa</a:t>
            </a:r>
            <a:r>
              <a:rPr lang="en-US" sz="1400" dirty="0">
                <a:sym typeface="Symbol" charset="0"/>
              </a:rPr>
              <a:t> )</a:t>
            </a:r>
            <a:r>
              <a:rPr lang="en-US" dirty="0" smtClean="0">
                <a:sym typeface="Symbol" charset="0"/>
              </a:rPr>
              <a:t>	</a:t>
            </a:r>
          </a:p>
          <a:p>
            <a:pPr marL="0" indent="0" eaLnBrk="1" hangingPunct="1">
              <a:buNone/>
            </a:pPr>
            <a:endParaRPr lang="en-US" sz="1400" dirty="0" smtClean="0">
              <a:sym typeface="Symbol" charset="0"/>
            </a:endParaRPr>
          </a:p>
          <a:p>
            <a:pPr marL="0" indent="0" eaLnBrk="1" hangingPunct="1">
              <a:buNone/>
            </a:pPr>
            <a:r>
              <a:rPr lang="en-US" sz="1400" dirty="0" smtClean="0">
                <a:sym typeface="Symbol" charset="0"/>
              </a:rPr>
              <a:t>with: 	r : inner radius coil</a:t>
            </a:r>
          </a:p>
          <a:p>
            <a:pPr marL="0" indent="0" eaLnBrk="1" hangingPunct="1">
              <a:buNone/>
            </a:pPr>
            <a:r>
              <a:rPr lang="en-US" sz="1400" dirty="0">
                <a:sym typeface="Symbol" charset="0"/>
              </a:rPr>
              <a:t>	</a:t>
            </a:r>
            <a:r>
              <a:rPr lang="en-US" sz="1400" dirty="0" smtClean="0">
                <a:latin typeface="Symbol" charset="2"/>
                <a:cs typeface="Symbol" charset="2"/>
                <a:sym typeface="Symbol" charset="0"/>
              </a:rPr>
              <a:t>r</a:t>
            </a:r>
            <a:r>
              <a:rPr lang="en-US" sz="1400" dirty="0" smtClean="0">
                <a:sym typeface="Symbol" charset="0"/>
              </a:rPr>
              <a:t> : radial coordinate</a:t>
            </a:r>
          </a:p>
          <a:p>
            <a:pPr marL="0" indent="0" eaLnBrk="1" hangingPunct="1">
              <a:buNone/>
            </a:pPr>
            <a:r>
              <a:rPr lang="en-US" sz="1400" dirty="0">
                <a:sym typeface="Symbol" charset="0"/>
              </a:rPr>
              <a:t>	</a:t>
            </a:r>
            <a:r>
              <a:rPr lang="en-US" sz="1400" dirty="0" smtClean="0">
                <a:sym typeface="Symbol" charset="0"/>
              </a:rPr>
              <a:t>w : coil width</a:t>
            </a:r>
          </a:p>
          <a:p>
            <a:pPr marL="0" indent="0" eaLnBrk="1" hangingPunct="1">
              <a:buNone/>
            </a:pPr>
            <a:r>
              <a:rPr lang="en-US" sz="1400" dirty="0">
                <a:sym typeface="Symbol" charset="0"/>
              </a:rPr>
              <a:t>	</a:t>
            </a:r>
            <a:r>
              <a:rPr lang="en-US" sz="1400" dirty="0" smtClean="0">
                <a:sym typeface="Symbol" charset="0"/>
              </a:rPr>
              <a:t>J : current density</a:t>
            </a:r>
          </a:p>
          <a:p>
            <a:pPr marL="0" indent="0" eaLnBrk="1" hangingPunct="1">
              <a:buNone/>
            </a:pPr>
            <a:endParaRPr lang="en-US" sz="1400" dirty="0">
              <a:sym typeface="Symbol" charset="0"/>
            </a:endParaRPr>
          </a:p>
          <a:p>
            <a:pPr eaLnBrk="1" hangingPunct="1"/>
            <a:endParaRPr lang="en-US" sz="1800" dirty="0" smtClean="0">
              <a:sym typeface="Symbol" charset="0"/>
            </a:endParaRPr>
          </a:p>
          <a:p>
            <a:pPr eaLnBrk="1" hangingPunct="1"/>
            <a:r>
              <a:rPr lang="en-US" sz="1800" dirty="0" err="1" smtClean="0">
                <a:sym typeface="Symbol" charset="0"/>
              </a:rPr>
              <a:t>Quadrupole</a:t>
            </a:r>
            <a:r>
              <a:rPr lang="en-US" sz="1800" dirty="0" smtClean="0">
                <a:sym typeface="Symbol" charset="0"/>
              </a:rPr>
              <a:t> 30</a:t>
            </a:r>
            <a:r>
              <a:rPr lang="en-US" sz="1800" dirty="0">
                <a:sym typeface="Symbol" charset="0"/>
              </a:rPr>
              <a:t>º</a:t>
            </a:r>
            <a:r>
              <a:rPr lang="en-US" sz="1800" dirty="0" smtClean="0">
                <a:sym typeface="Symbol" charset="0"/>
              </a:rPr>
              <a:t> sector </a:t>
            </a:r>
            <a:r>
              <a:rPr lang="en-US" sz="1800" dirty="0">
                <a:sym typeface="Symbol" charset="0"/>
              </a:rPr>
              <a:t>coil </a:t>
            </a:r>
            <a:r>
              <a:rPr lang="en-US" dirty="0">
                <a:sym typeface="Symbol" charset="0"/>
              </a:rPr>
              <a:t>[see ref </a:t>
            </a:r>
            <a:r>
              <a:rPr lang="en-US" dirty="0" smtClean="0">
                <a:sym typeface="Symbol" charset="0"/>
              </a:rPr>
              <a:t>1, 13</a:t>
            </a:r>
            <a:r>
              <a:rPr lang="en-US" dirty="0">
                <a:sym typeface="Symbol" charset="0"/>
              </a:rPr>
              <a:t> ]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5" name="Picture 35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97" r="12925"/>
          <a:stretch/>
        </p:blipFill>
        <p:spPr bwMode="auto">
          <a:xfrm>
            <a:off x="7342270" y="1575282"/>
            <a:ext cx="1436400" cy="181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236547"/>
              </p:ext>
            </p:extLst>
          </p:nvPr>
        </p:nvGraphicFramePr>
        <p:xfrm>
          <a:off x="755650" y="2133600"/>
          <a:ext cx="4518025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" name="Equation" r:id="rId4" imgW="2819400" imgH="469900" progId="Equation.3">
                  <p:embed/>
                </p:oleObj>
              </mc:Choice>
              <mc:Fallback>
                <p:oleObj name="Equation" r:id="rId4" imgW="28194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5650" y="2133600"/>
                        <a:ext cx="4518025" cy="750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270262" y="3231466"/>
            <a:ext cx="16196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pPr algn="ctr"/>
            <a:r>
              <a:rPr lang="fr-CH" sz="1000" b="0" dirty="0">
                <a:latin typeface="Arial"/>
                <a:cs typeface="Arial"/>
              </a:rPr>
              <a:t>Cross-section of a </a:t>
            </a:r>
            <a:endParaRPr lang="fr-CH" sz="1000" b="0" dirty="0" smtClean="0">
              <a:latin typeface="Arial"/>
              <a:cs typeface="Arial"/>
            </a:endParaRPr>
          </a:p>
          <a:p>
            <a:pPr algn="ctr"/>
            <a:r>
              <a:rPr lang="fr-CH" sz="1000" b="0" dirty="0" smtClean="0">
                <a:latin typeface="Arial"/>
                <a:cs typeface="Arial"/>
              </a:rPr>
              <a:t>dipole </a:t>
            </a:r>
          </a:p>
          <a:p>
            <a:pPr algn="ctr"/>
            <a:r>
              <a:rPr lang="fr-CH" sz="1000" b="0" dirty="0" smtClean="0">
                <a:latin typeface="Arial"/>
                <a:cs typeface="Arial"/>
              </a:rPr>
              <a:t>based </a:t>
            </a:r>
            <a:r>
              <a:rPr lang="fr-CH" sz="1000" b="0" dirty="0">
                <a:latin typeface="Arial"/>
                <a:cs typeface="Arial"/>
              </a:rPr>
              <a:t>on 60º sector coils</a:t>
            </a:r>
          </a:p>
        </p:txBody>
      </p:sp>
      <p:pic>
        <p:nvPicPr>
          <p:cNvPr id="10" name="Picture 2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174" t="5886" r="14807" b="3877"/>
          <a:stretch/>
        </p:blipFill>
        <p:spPr bwMode="auto">
          <a:xfrm>
            <a:off x="7414278" y="3951546"/>
            <a:ext cx="1364400" cy="1797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7126246" y="5751746"/>
            <a:ext cx="16637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pPr algn="ctr"/>
            <a:r>
              <a:rPr lang="fr-CH" sz="1000" b="0" dirty="0">
                <a:latin typeface="Arial"/>
                <a:cs typeface="Arial"/>
              </a:rPr>
              <a:t>Cross-section </a:t>
            </a:r>
            <a:r>
              <a:rPr lang="fr-CH" sz="1000" b="0" dirty="0" smtClean="0">
                <a:latin typeface="Arial"/>
                <a:cs typeface="Arial"/>
              </a:rPr>
              <a:t>of </a:t>
            </a:r>
            <a:r>
              <a:rPr lang="fr-CH" sz="1000" b="0" dirty="0">
                <a:latin typeface="Arial"/>
                <a:cs typeface="Arial"/>
              </a:rPr>
              <a:t>a </a:t>
            </a:r>
            <a:r>
              <a:rPr lang="fr-CH" sz="1000" b="0" dirty="0" smtClean="0">
                <a:latin typeface="Arial"/>
                <a:cs typeface="Arial"/>
              </a:rPr>
              <a:t>quadrupole</a:t>
            </a:r>
          </a:p>
          <a:p>
            <a:pPr algn="ctr"/>
            <a:r>
              <a:rPr lang="fr-CH" sz="1000" b="0" dirty="0" smtClean="0">
                <a:latin typeface="Arial"/>
                <a:cs typeface="Arial"/>
              </a:rPr>
              <a:t> </a:t>
            </a:r>
            <a:r>
              <a:rPr lang="fr-CH" sz="1000" b="0" dirty="0">
                <a:latin typeface="Arial"/>
                <a:cs typeface="Arial"/>
              </a:rPr>
              <a:t>based on 30º sector coils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403098"/>
              </p:ext>
            </p:extLst>
          </p:nvPr>
        </p:nvGraphicFramePr>
        <p:xfrm>
          <a:off x="827584" y="5517232"/>
          <a:ext cx="498475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0" name="Equation" r:id="rId7" imgW="3111500" imgH="495300" progId="Equation.3">
                  <p:embed/>
                </p:oleObj>
              </mc:Choice>
              <mc:Fallback>
                <p:oleObj name="Equation" r:id="rId7" imgW="31115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7584" y="5517232"/>
                        <a:ext cx="498475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 descr="1643_0001.pdf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2852936"/>
            <a:ext cx="2905562" cy="20882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12160" y="4869160"/>
            <a:ext cx="1296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latin typeface="Arial"/>
                <a:cs typeface="Arial"/>
              </a:rPr>
              <a:t>Courtesy M. Wilson</a:t>
            </a:r>
            <a:endParaRPr lang="en-US" sz="10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99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dirty="0">
                <a:latin typeface="Book Antiqua" charset="0"/>
              </a:rPr>
              <a:t>Electro-</a:t>
            </a:r>
            <a:r>
              <a:rPr lang="fr-FR" altLang="en-US" dirty="0" err="1">
                <a:latin typeface="Book Antiqua" charset="0"/>
              </a:rPr>
              <a:t>magnetic</a:t>
            </a:r>
            <a:r>
              <a:rPr lang="fr-FR" altLang="en-US" dirty="0">
                <a:latin typeface="Book Antiqua" charset="0"/>
              </a:rPr>
              <a:t> </a:t>
            </a:r>
            <a:r>
              <a:rPr lang="fr-FR" altLang="en-US" dirty="0" smtClean="0">
                <a:latin typeface="Book Antiqua" charset="0"/>
              </a:rPr>
              <a:t>forces</a:t>
            </a:r>
            <a:endParaRPr lang="en-US" altLang="en-US" dirty="0">
              <a:latin typeface="Book Antiqu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914" y="1189120"/>
            <a:ext cx="4059560" cy="2089896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e.m</a:t>
            </a:r>
            <a:r>
              <a:rPr lang="en-US" dirty="0" smtClean="0"/>
              <a:t>. forces in a dipole magnet tend to push the coil </a:t>
            </a:r>
          </a:p>
          <a:p>
            <a:pPr marL="492125" lvl="1" indent="-266700">
              <a:defRPr/>
            </a:pPr>
            <a:r>
              <a:rPr lang="en-US" dirty="0" smtClean="0"/>
              <a:t>Towards the mid plane in the vertical-azimuthal direction       (</a:t>
            </a:r>
            <a:r>
              <a:rPr lang="en-US" i="1" dirty="0" err="1" smtClean="0"/>
              <a:t>F</a:t>
            </a:r>
            <a:r>
              <a:rPr lang="en-US" i="1" baseline="-25000" dirty="0" err="1" smtClean="0"/>
              <a:t>y</a:t>
            </a:r>
            <a:r>
              <a:rPr lang="en-US" i="1" dirty="0" smtClean="0"/>
              <a:t>, F</a:t>
            </a:r>
            <a:r>
              <a:rPr lang="en-US" i="1" baseline="-25000" dirty="0" smtClean="0">
                <a:sym typeface="Symbol"/>
              </a:rPr>
              <a:t></a:t>
            </a:r>
            <a:r>
              <a:rPr lang="en-US" i="1" dirty="0" smtClean="0"/>
              <a:t> </a:t>
            </a:r>
            <a:r>
              <a:rPr lang="en-US" dirty="0" smtClean="0"/>
              <a:t>&lt; 0)</a:t>
            </a:r>
          </a:p>
          <a:p>
            <a:pPr marL="492125" lvl="1" indent="-266700">
              <a:defRPr/>
            </a:pPr>
            <a:r>
              <a:rPr lang="en-US" dirty="0" smtClean="0"/>
              <a:t>Outwards in the radial-horizontal direction (</a:t>
            </a:r>
            <a:r>
              <a:rPr lang="en-US" i="1" dirty="0" err="1" smtClean="0"/>
              <a:t>F</a:t>
            </a:r>
            <a:r>
              <a:rPr lang="en-US" i="1" baseline="-25000" dirty="0" err="1" smtClean="0"/>
              <a:t>x</a:t>
            </a:r>
            <a:r>
              <a:rPr lang="en-US" i="1" dirty="0" smtClean="0"/>
              <a:t>, F</a:t>
            </a:r>
            <a:r>
              <a:rPr lang="en-US" i="1" baseline="-25000" dirty="0" smtClean="0"/>
              <a:t>r</a:t>
            </a:r>
            <a:r>
              <a:rPr lang="en-US" i="1" dirty="0" smtClean="0"/>
              <a:t> </a:t>
            </a:r>
            <a:r>
              <a:rPr lang="en-US" dirty="0" smtClean="0"/>
              <a:t>&gt; 0)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67591" name="Picture 4" descr="tevatron_cross-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8" r="26770" b="9897"/>
          <a:stretch>
            <a:fillRect/>
          </a:stretch>
        </p:blipFill>
        <p:spPr bwMode="auto">
          <a:xfrm>
            <a:off x="509529" y="3343518"/>
            <a:ext cx="1782000" cy="1438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2" name="Picture 5" descr="tevatron_for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" t="4536" r="28372" b="4330"/>
          <a:stretch>
            <a:fillRect/>
          </a:stretch>
        </p:blipFill>
        <p:spPr bwMode="auto">
          <a:xfrm>
            <a:off x="2630147" y="3314597"/>
            <a:ext cx="1443600" cy="144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Picture 7" descr="hd2_2d_cross-s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2" t="12164" r="12402" b="9279"/>
          <a:stretch>
            <a:fillRect/>
          </a:stretch>
        </p:blipFill>
        <p:spPr bwMode="auto">
          <a:xfrm>
            <a:off x="482726" y="5085064"/>
            <a:ext cx="1878968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6" name="Picture 9" descr="hd2_2d_for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" t="6804" r="26976" b="7216"/>
          <a:stretch>
            <a:fillRect/>
          </a:stretch>
        </p:blipFill>
        <p:spPr bwMode="auto">
          <a:xfrm>
            <a:off x="2619220" y="5075609"/>
            <a:ext cx="1581583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7" name="Text Box 10"/>
          <p:cNvSpPr txBox="1">
            <a:spLocks noChangeArrowheads="1"/>
          </p:cNvSpPr>
          <p:nvPr/>
        </p:nvSpPr>
        <p:spPr bwMode="auto">
          <a:xfrm>
            <a:off x="859191" y="3886234"/>
            <a:ext cx="10826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>
                <a:latin typeface="Arial" charset="0"/>
              </a:rPr>
              <a:t>Tevatron</a:t>
            </a:r>
            <a:r>
              <a:rPr lang="en-US" altLang="en-US" sz="1000" dirty="0">
                <a:latin typeface="Arial" charset="0"/>
              </a:rPr>
              <a:t> dipole</a:t>
            </a:r>
          </a:p>
        </p:txBody>
      </p:sp>
      <p:sp>
        <p:nvSpPr>
          <p:cNvPr id="67598" name="Text Box 11"/>
          <p:cNvSpPr txBox="1">
            <a:spLocks noChangeArrowheads="1"/>
          </p:cNvSpPr>
          <p:nvPr/>
        </p:nvSpPr>
        <p:spPr bwMode="auto">
          <a:xfrm>
            <a:off x="1174310" y="5673371"/>
            <a:ext cx="4524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1"/>
                </a:solidFill>
                <a:latin typeface="Book Antiqua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1"/>
                </a:solidFill>
                <a:latin typeface="Book Antiqua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1"/>
                </a:solidFill>
                <a:latin typeface="Book Antiqua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>
                <a:latin typeface="Arial" charset="0"/>
              </a:rPr>
              <a:t>HD2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104415" y="3343518"/>
            <a:ext cx="1443221" cy="1440000"/>
            <a:chOff x="411164" y="2181225"/>
            <a:chExt cx="1443221" cy="1440000"/>
          </a:xfrm>
        </p:grpSpPr>
        <p:pic>
          <p:nvPicPr>
            <p:cNvPr id="17" name="Picture 16" descr="tq-v1_cross-section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1" t="4124" r="27753" b="3711"/>
            <a:stretch>
              <a:fillRect/>
            </a:stretch>
          </p:blipFill>
          <p:spPr bwMode="auto">
            <a:xfrm>
              <a:off x="411164" y="2181225"/>
              <a:ext cx="1443221" cy="14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935162" y="2760644"/>
              <a:ext cx="36195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2400">
                  <a:solidFill>
                    <a:schemeClr val="tx1"/>
                  </a:solidFill>
                  <a:latin typeface="Book Antiqua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7"/>
                </a:buBlip>
                <a:defRPr sz="2000">
                  <a:solidFill>
                    <a:schemeClr val="tx1"/>
                  </a:solidFill>
                  <a:latin typeface="Book Antiqua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8"/>
                </a:buBlip>
                <a:defRPr>
                  <a:solidFill>
                    <a:schemeClr val="tx1"/>
                  </a:solidFill>
                  <a:latin typeface="Book Antiqua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9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000">
                  <a:latin typeface="Arial" charset="0"/>
                </a:rPr>
                <a:t>TQ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04415" y="5075609"/>
            <a:ext cx="1454400" cy="1438241"/>
            <a:chOff x="403225" y="4416426"/>
            <a:chExt cx="1454400" cy="1438241"/>
          </a:xfrm>
        </p:grpSpPr>
        <p:pic>
          <p:nvPicPr>
            <p:cNvPr id="20" name="Picture 19" descr="HQ2_cross-section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5" t="4124" r="27597" b="4123"/>
            <a:stretch>
              <a:fillRect/>
            </a:stretch>
          </p:blipFill>
          <p:spPr bwMode="auto">
            <a:xfrm>
              <a:off x="403225" y="4416426"/>
              <a:ext cx="1454400" cy="143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935162" y="5013308"/>
              <a:ext cx="39052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2400">
                  <a:solidFill>
                    <a:schemeClr val="tx1"/>
                  </a:solidFill>
                  <a:latin typeface="Book Antiqua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7"/>
                </a:buBlip>
                <a:defRPr sz="2000">
                  <a:solidFill>
                    <a:schemeClr val="tx1"/>
                  </a:solidFill>
                  <a:latin typeface="Book Antiqua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8"/>
                </a:buBlip>
                <a:defRPr>
                  <a:solidFill>
                    <a:schemeClr val="tx1"/>
                  </a:solidFill>
                  <a:latin typeface="Book Antiqua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9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10"/>
                </a:buBlip>
                <a:defRPr sz="1600">
                  <a:solidFill>
                    <a:schemeClr val="tx1"/>
                  </a:solidFill>
                  <a:latin typeface="Book Antiqua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000">
                  <a:latin typeface="Arial" charset="0"/>
                </a:rPr>
                <a:t>HQ</a:t>
              </a:r>
            </a:p>
          </p:txBody>
        </p:sp>
      </p:grpSp>
      <p:pic>
        <p:nvPicPr>
          <p:cNvPr id="22" name="Picture 15" descr="tq-v1_forc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4124" r="30232" b="3299"/>
          <a:stretch>
            <a:fillRect/>
          </a:stretch>
        </p:blipFill>
        <p:spPr bwMode="auto">
          <a:xfrm>
            <a:off x="7236296" y="3314597"/>
            <a:ext cx="1328400" cy="144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8" descr="HQ2_forc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" t="22269" r="27287" b="20412"/>
          <a:stretch>
            <a:fillRect/>
          </a:stretch>
        </p:blipFill>
        <p:spPr bwMode="auto">
          <a:xfrm>
            <a:off x="6660232" y="5105957"/>
            <a:ext cx="2048634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4716016" y="1196752"/>
            <a:ext cx="4280882" cy="210839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  <a:defRPr/>
            </a:pPr>
            <a:r>
              <a:rPr lang="en-US" b="0" kern="0" dirty="0" smtClean="0"/>
              <a:t>The </a:t>
            </a:r>
            <a:r>
              <a:rPr lang="en-US" b="0" kern="0" dirty="0" err="1" smtClean="0"/>
              <a:t>e.m</a:t>
            </a:r>
            <a:r>
              <a:rPr lang="en-US" b="0" kern="0" dirty="0" smtClean="0"/>
              <a:t>. forces in a quadrupole magnet tend to push the coil </a:t>
            </a:r>
          </a:p>
          <a:p>
            <a:pPr marL="541338" lvl="1" indent="-315913">
              <a:defRPr/>
            </a:pPr>
            <a:r>
              <a:rPr lang="en-US" b="0" kern="0" dirty="0" smtClean="0"/>
              <a:t>Towards the mid plane in the vertical-azimuthal direction            (</a:t>
            </a:r>
            <a:r>
              <a:rPr lang="en-US" b="0" i="1" kern="0" dirty="0" err="1" smtClean="0"/>
              <a:t>F</a:t>
            </a:r>
            <a:r>
              <a:rPr lang="en-US" b="0" i="1" kern="0" baseline="-25000" dirty="0" err="1" smtClean="0"/>
              <a:t>y</a:t>
            </a:r>
            <a:r>
              <a:rPr lang="en-US" b="0" i="1" kern="0" dirty="0" smtClean="0"/>
              <a:t>, F</a:t>
            </a:r>
            <a:r>
              <a:rPr lang="en-US" b="0" i="1" kern="0" baseline="-25000" dirty="0" smtClean="0">
                <a:sym typeface="Symbol"/>
              </a:rPr>
              <a:t></a:t>
            </a:r>
            <a:r>
              <a:rPr lang="en-US" b="0" i="1" kern="0" dirty="0" smtClean="0"/>
              <a:t> </a:t>
            </a:r>
            <a:r>
              <a:rPr lang="en-US" b="0" kern="0" dirty="0" smtClean="0"/>
              <a:t>&lt; 0)</a:t>
            </a:r>
          </a:p>
          <a:p>
            <a:pPr marL="541338" lvl="1" indent="-315913">
              <a:defRPr/>
            </a:pPr>
            <a:r>
              <a:rPr lang="en-US" b="0" kern="0" dirty="0" smtClean="0"/>
              <a:t>Outwards in the radial-horizontal direction (</a:t>
            </a:r>
            <a:r>
              <a:rPr lang="en-US" b="0" i="1" kern="0" dirty="0" err="1" smtClean="0"/>
              <a:t>F</a:t>
            </a:r>
            <a:r>
              <a:rPr lang="en-US" b="0" i="1" kern="0" baseline="-25000" dirty="0" err="1" smtClean="0"/>
              <a:t>x</a:t>
            </a:r>
            <a:r>
              <a:rPr lang="en-US" b="0" i="1" kern="0" dirty="0" smtClean="0"/>
              <a:t>, F</a:t>
            </a:r>
            <a:r>
              <a:rPr lang="en-US" b="0" i="1" kern="0" baseline="-25000" dirty="0" smtClean="0"/>
              <a:t>r</a:t>
            </a:r>
            <a:r>
              <a:rPr lang="en-US" b="0" i="1" kern="0" dirty="0" smtClean="0"/>
              <a:t> </a:t>
            </a:r>
            <a:r>
              <a:rPr lang="en-US" b="0" kern="0" dirty="0" smtClean="0"/>
              <a:t>&gt; 0)</a:t>
            </a:r>
          </a:p>
          <a:p>
            <a:pPr>
              <a:defRPr/>
            </a:pPr>
            <a:endParaRPr lang="en-US" b="0" kern="0" dirty="0"/>
          </a:p>
        </p:txBody>
      </p:sp>
      <p:sp>
        <p:nvSpPr>
          <p:cNvPr id="25" name="TextBox 24"/>
          <p:cNvSpPr txBox="1"/>
          <p:nvPr/>
        </p:nvSpPr>
        <p:spPr>
          <a:xfrm>
            <a:off x="6300192" y="6529154"/>
            <a:ext cx="2094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Courtesy P. </a:t>
            </a:r>
            <a:r>
              <a:rPr lang="en-US" sz="1200" b="0" dirty="0" err="1" smtClean="0">
                <a:latin typeface="Arial" charset="0"/>
                <a:ea typeface="Arial" charset="0"/>
                <a:cs typeface="Arial" charset="0"/>
              </a:rPr>
              <a:t>Ferracin</a:t>
            </a:r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, CERN</a:t>
            </a:r>
            <a:endParaRPr lang="en-US" sz="12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8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lson-29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518" t="10503" r="21546" b="11548"/>
          <a:stretch/>
        </p:blipFill>
        <p:spPr>
          <a:xfrm rot="5400000">
            <a:off x="3954294" y="2390522"/>
            <a:ext cx="1160128" cy="2372989"/>
          </a:xfrm>
          <a:prstGeom prst="rect">
            <a:avLst/>
          </a:prstGeom>
        </p:spPr>
      </p:pic>
      <p:pic>
        <p:nvPicPr>
          <p:cNvPr id="5" name="Picture 4" descr="1664_0001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932040" y="2060848"/>
            <a:ext cx="3816424" cy="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Conductor stability and AC </a:t>
            </a:r>
            <a:r>
              <a:rPr lang="en-US" dirty="0" err="1" smtClean="0"/>
              <a:t>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999312" cy="5598368"/>
          </a:xfrm>
        </p:spPr>
        <p:txBody>
          <a:bodyPr/>
          <a:lstStyle/>
          <a:p>
            <a:r>
              <a:rPr lang="en-US" dirty="0" smtClean="0"/>
              <a:t>Pure massive superconductor is not stable as they               (</a:t>
            </a:r>
            <a:r>
              <a:rPr lang="en-US" dirty="0" err="1" smtClean="0"/>
              <a:t>Nb</a:t>
            </a:r>
            <a:r>
              <a:rPr lang="en-US" dirty="0" smtClean="0"/>
              <a:t>-Ti, Nb</a:t>
            </a:r>
            <a:r>
              <a:rPr lang="en-US" baseline="-25000" dirty="0" smtClean="0"/>
              <a:t>3</a:t>
            </a:r>
            <a:r>
              <a:rPr lang="en-US" dirty="0" smtClean="0"/>
              <a:t>Sn) are poor normal conductors</a:t>
            </a:r>
          </a:p>
          <a:p>
            <a:r>
              <a:rPr lang="en-US" dirty="0" smtClean="0"/>
              <a:t>To ‘cryogenically stabilize’ the conductor one surrounds it in Cu: </a:t>
            </a:r>
          </a:p>
          <a:p>
            <a:pPr lvl="1"/>
            <a:r>
              <a:rPr lang="en-US" dirty="0" smtClean="0"/>
              <a:t>good electrical conductivity</a:t>
            </a:r>
          </a:p>
          <a:p>
            <a:pPr lvl="1"/>
            <a:r>
              <a:rPr lang="en-US" dirty="0" smtClean="0"/>
              <a:t>good heat transfer to the He </a:t>
            </a:r>
          </a:p>
          <a:p>
            <a:r>
              <a:rPr lang="en-US" dirty="0" smtClean="0"/>
              <a:t>During current ramping the filaments will magnetize                  </a:t>
            </a:r>
            <a:r>
              <a:rPr lang="en-US" dirty="0" smtClean="0">
                <a:sym typeface="Wingdings"/>
              </a:rPr>
              <a:t> make them thinner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Filaments will have magnetic coupling                                           twist the strand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Practical </a:t>
            </a:r>
            <a:r>
              <a:rPr lang="en-US" dirty="0"/>
              <a:t>low temperature superconductors are made as </a:t>
            </a:r>
            <a:r>
              <a:rPr lang="en-US" dirty="0" smtClean="0"/>
              <a:t>thin           </a:t>
            </a:r>
            <a:r>
              <a:rPr lang="en-US" dirty="0"/>
              <a:t>(5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 – 100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m) superconducting filaments in a Cu matrix , </a:t>
            </a:r>
            <a:r>
              <a:rPr lang="en-US" dirty="0" smtClean="0"/>
              <a:t>                                                which </a:t>
            </a:r>
            <a:r>
              <a:rPr lang="en-US" dirty="0"/>
              <a:t>is twisted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6" name="Picture 5" descr="Wilson-13.pdf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24" t="41469" r="14872" b="11549"/>
          <a:stretch/>
        </p:blipFill>
        <p:spPr>
          <a:xfrm rot="5400000">
            <a:off x="7081219" y="5046939"/>
            <a:ext cx="1822123" cy="1800000"/>
          </a:xfrm>
          <a:prstGeom prst="rect">
            <a:avLst/>
          </a:prstGeom>
        </p:spPr>
      </p:pic>
      <p:pic>
        <p:nvPicPr>
          <p:cNvPr id="7" name="Picture 6" descr="Wilson-28.pdf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744" t="11549" r="37599" b="42518"/>
          <a:stretch/>
        </p:blipFill>
        <p:spPr>
          <a:xfrm rot="5400000">
            <a:off x="6705000" y="2141936"/>
            <a:ext cx="1728000" cy="3150000"/>
          </a:xfrm>
          <a:prstGeom prst="rect">
            <a:avLst/>
          </a:prstGeom>
        </p:spPr>
      </p:pic>
      <p:pic>
        <p:nvPicPr>
          <p:cNvPr id="8" name="Picture 7" descr="Wilson-30.pdf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99" t="14171" r="58402" b="60894"/>
          <a:stretch/>
        </p:blipFill>
        <p:spPr>
          <a:xfrm rot="5400000">
            <a:off x="4004912" y="4428136"/>
            <a:ext cx="1260000" cy="1710000"/>
          </a:xfrm>
          <a:prstGeom prst="rect">
            <a:avLst/>
          </a:prstGeom>
        </p:spPr>
      </p:pic>
      <p:pic>
        <p:nvPicPr>
          <p:cNvPr id="9" name="Picture 8" descr="Wilson-30.pdf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142" t="48294" r="33142" b="11549"/>
          <a:stretch/>
        </p:blipFill>
        <p:spPr>
          <a:xfrm rot="5400000">
            <a:off x="1530039" y="4166705"/>
            <a:ext cx="1223976" cy="23408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4128" y="5229200"/>
            <a:ext cx="1296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latin typeface="Arial"/>
                <a:cs typeface="Arial"/>
              </a:rPr>
              <a:t>Courtesy M. Wilson</a:t>
            </a:r>
            <a:endParaRPr lang="en-US" sz="10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483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</a:t>
            </a:r>
            <a:r>
              <a:rPr lang="en-US" smtClean="0"/>
              <a:t>: a thermal runaway effect  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" t="5909" r="27967" b="24366"/>
          <a:stretch/>
        </p:blipFill>
        <p:spPr>
          <a:xfrm rot="16200000">
            <a:off x="6034128" y="598720"/>
            <a:ext cx="2332330" cy="352839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8820474" y="1436102"/>
            <a:ext cx="288032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06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93713" y="1143000"/>
            <a:ext cx="4854351" cy="134989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b="0" kern="0" dirty="0" smtClean="0"/>
              <a:t>Due to perturbations locally the conductor can get </a:t>
            </a:r>
            <a:r>
              <a:rPr lang="en-US" b="0" i="1" kern="0" dirty="0" smtClean="0"/>
              <a:t>T &gt; T</a:t>
            </a:r>
            <a:r>
              <a:rPr lang="en-US" b="0" i="1" kern="0" baseline="-25000" dirty="0" smtClean="0"/>
              <a:t>c </a:t>
            </a:r>
            <a:r>
              <a:rPr lang="en-US" b="0" i="1" kern="0" dirty="0" smtClean="0"/>
              <a:t>(</a:t>
            </a:r>
            <a:r>
              <a:rPr lang="en-US" b="0" i="1" kern="0" dirty="0" err="1" smtClean="0"/>
              <a:t>J</a:t>
            </a:r>
            <a:r>
              <a:rPr lang="en-US" b="0" i="1" kern="0" baseline="-25000" dirty="0" err="1" smtClean="0"/>
              <a:t>l</a:t>
            </a:r>
            <a:r>
              <a:rPr lang="en-US" b="0" i="1" kern="0" dirty="0" err="1" smtClean="0"/>
              <a:t>,B</a:t>
            </a:r>
            <a:r>
              <a:rPr lang="en-US" b="0" i="1" kern="0" baseline="-25000" dirty="0" err="1" smtClean="0"/>
              <a:t>l</a:t>
            </a:r>
            <a:r>
              <a:rPr lang="en-US" b="0" i="1" kern="0" dirty="0" smtClean="0"/>
              <a:t>)</a:t>
            </a:r>
          </a:p>
          <a:p>
            <a:pPr marL="0" indent="0">
              <a:buNone/>
            </a:pPr>
            <a:r>
              <a:rPr lang="en-US" b="0" kern="0" dirty="0" smtClean="0"/>
              <a:t>A thermal runaway can then occur, called a </a:t>
            </a:r>
            <a:r>
              <a:rPr lang="en-US" kern="0" dirty="0" smtClean="0">
                <a:solidFill>
                  <a:srgbClr val="FF0000"/>
                </a:solidFill>
              </a:rPr>
              <a:t>Quench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69372" y="3284984"/>
            <a:ext cx="5166724" cy="345638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b="0" kern="0" dirty="0" smtClean="0"/>
              <a:t>With stored energies &gt; MJ the coils can overheat if nothing is done (T = 3000K is possible ! )</a:t>
            </a:r>
          </a:p>
          <a:p>
            <a:pPr marL="0" indent="0">
              <a:buNone/>
            </a:pPr>
            <a:r>
              <a:rPr lang="en-US" b="0" kern="0" dirty="0" smtClean="0"/>
              <a:t>What to do ?</a:t>
            </a:r>
          </a:p>
          <a:p>
            <a:r>
              <a:rPr lang="en-US" b="0" kern="0" dirty="0" smtClean="0"/>
              <a:t>Detect the quench :  SC: R=0 </a:t>
            </a:r>
            <a:r>
              <a:rPr lang="en-US" b="0" kern="0" dirty="0" smtClean="0">
                <a:sym typeface="Wingdings"/>
              </a:rPr>
              <a:t> </a:t>
            </a:r>
            <a:r>
              <a:rPr lang="en-US" b="0" kern="0" dirty="0" smtClean="0"/>
              <a:t>V=0,  quench V&gt;0 (typically 100mV threshold)</a:t>
            </a:r>
          </a:p>
          <a:p>
            <a:r>
              <a:rPr lang="en-US" b="0" kern="0" dirty="0" smtClean="0"/>
              <a:t>Switch power convertor off </a:t>
            </a:r>
          </a:p>
          <a:p>
            <a:r>
              <a:rPr lang="en-US" b="0" kern="0" dirty="0"/>
              <a:t>Heat up the whole coil with quench heaters</a:t>
            </a:r>
          </a:p>
          <a:p>
            <a:r>
              <a:rPr lang="en-US" b="0" kern="0" dirty="0" smtClean="0"/>
              <a:t>Dump energy of the circuit into a dump resistor</a:t>
            </a:r>
          </a:p>
          <a:p>
            <a:endParaRPr lang="en-US" b="0" kern="0" dirty="0"/>
          </a:p>
        </p:txBody>
      </p:sp>
      <p:pic>
        <p:nvPicPr>
          <p:cNvPr id="9" name="Picture 7" descr="\\Thunder\Supercon\Collaborations\LARP_HQ\HQ Production Fabrication\Magnet Structures\Structural Hardware Pix\HQ-1_Coilpack\DSC072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891" y="5071027"/>
            <a:ext cx="2383309" cy="178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013" y="3378047"/>
            <a:ext cx="2145928" cy="166309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6665013" y="3355572"/>
            <a:ext cx="288032" cy="1735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512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510" y="1124744"/>
            <a:ext cx="2823490" cy="13681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</a:t>
            </a:r>
            <a:r>
              <a:rPr lang="en-US" dirty="0" smtClean="0"/>
              <a:t>accelerator magnet design: Dipoles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5715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Two types of coils are in use for high field magnets:   </a:t>
            </a:r>
          </a:p>
          <a:p>
            <a:pPr marL="0" indent="0">
              <a:buNone/>
            </a:pPr>
            <a:r>
              <a:rPr lang="en-US" i="1" dirty="0" smtClean="0"/>
              <a:t>                          Cos(</a:t>
            </a:r>
            <a:r>
              <a:rPr lang="en-US" i="1" dirty="0" smtClean="0">
                <a:latin typeface="Symbol" charset="2"/>
                <a:cs typeface="Symbol" charset="2"/>
              </a:rPr>
              <a:t>Q</a:t>
            </a:r>
            <a:r>
              <a:rPr lang="en-US" i="1" dirty="0" smtClean="0"/>
              <a:t>) coil  </a:t>
            </a:r>
            <a:r>
              <a:rPr lang="en-US" dirty="0" smtClean="0"/>
              <a:t>and   </a:t>
            </a:r>
            <a:r>
              <a:rPr lang="en-US" i="1" dirty="0" smtClean="0"/>
              <a:t>Block coil </a:t>
            </a:r>
            <a:endParaRPr lang="en-US" dirty="0" smtClean="0"/>
          </a:p>
          <a:p>
            <a:r>
              <a:rPr lang="en-US" dirty="0" smtClean="0"/>
              <a:t>Cos(</a:t>
            </a:r>
            <a:r>
              <a:rPr lang="en-US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) coil  (the traditional solution)</a:t>
            </a:r>
          </a:p>
          <a:p>
            <a:pPr lvl="1"/>
            <a:r>
              <a:rPr lang="en-US" dirty="0" smtClean="0"/>
              <a:t>Allows a very good field quality (</a:t>
            </a:r>
            <a:r>
              <a:rPr lang="en-US" dirty="0" err="1" smtClean="0"/>
              <a:t>b</a:t>
            </a:r>
            <a:r>
              <a:rPr lang="en-US" baseline="-25000" dirty="0" err="1" smtClean="0"/>
              <a:t>n</a:t>
            </a:r>
            <a:r>
              <a:rPr lang="en-US" dirty="0" smtClean="0"/>
              <a:t> &lt; 1</a:t>
            </a:r>
            <a:r>
              <a:rPr lang="en-US" baseline="30000" dirty="0" smtClean="0"/>
              <a:t>.</a:t>
            </a:r>
            <a:r>
              <a:rPr lang="en-US" dirty="0" smtClean="0"/>
              <a:t>10</a:t>
            </a:r>
            <a:r>
              <a:rPr lang="en-US" baseline="30000" dirty="0" smtClean="0"/>
              <a:t>-4</a:t>
            </a:r>
            <a:r>
              <a:rPr lang="en-US" dirty="0" smtClean="0"/>
              <a:t>) in thin coils</a:t>
            </a:r>
          </a:p>
          <a:p>
            <a:pPr lvl="2"/>
            <a:r>
              <a:rPr lang="en-US" dirty="0" smtClean="0"/>
              <a:t>all (but one) existing accelerators use this type of coil</a:t>
            </a:r>
          </a:p>
          <a:p>
            <a:pPr lvl="1"/>
            <a:r>
              <a:rPr lang="en-US" dirty="0" smtClean="0"/>
              <a:t>Is very efficient </a:t>
            </a:r>
            <a:r>
              <a:rPr lang="en-US" dirty="0" err="1" smtClean="0"/>
              <a:t>wrt</a:t>
            </a:r>
            <a:r>
              <a:rPr lang="en-US" dirty="0" smtClean="0"/>
              <a:t> the quantity of superconductor used</a:t>
            </a:r>
          </a:p>
          <a:p>
            <a:pPr lvl="1"/>
            <a:r>
              <a:rPr lang="en-US" dirty="0" smtClean="0"/>
              <a:t>The EM forces cause a stress buildup at the </a:t>
            </a:r>
            <a:r>
              <a:rPr lang="en-US" dirty="0" err="1" smtClean="0"/>
              <a:t>midplane</a:t>
            </a:r>
            <a:r>
              <a:rPr lang="en-US" dirty="0" smtClean="0"/>
              <a:t> where also high fields are located</a:t>
            </a:r>
          </a:p>
          <a:p>
            <a:pPr lvl="1"/>
            <a:r>
              <a:rPr lang="en-US" dirty="0" smtClean="0"/>
              <a:t>Wedges are needed in the straight part (</a:t>
            </a:r>
            <a:r>
              <a:rPr lang="en-US" dirty="0"/>
              <a:t>‘</a:t>
            </a:r>
            <a:r>
              <a:rPr lang="en-US" dirty="0" err="1"/>
              <a:t>Keystoned</a:t>
            </a:r>
            <a:r>
              <a:rPr lang="en-US" dirty="0"/>
              <a:t>’ </a:t>
            </a:r>
            <a:r>
              <a:rPr lang="en-US" dirty="0" smtClean="0"/>
              <a:t>cable)</a:t>
            </a:r>
          </a:p>
          <a:p>
            <a:pPr lvl="1"/>
            <a:r>
              <a:rPr lang="en-US" dirty="0" smtClean="0"/>
              <a:t>The ends are short, special geometry for which there is a large experience but not it is easy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149"/>
          <a:stretch>
            <a:fillRect/>
          </a:stretch>
        </p:blipFill>
        <p:spPr bwMode="auto">
          <a:xfrm>
            <a:off x="7236296" y="4869160"/>
            <a:ext cx="1762819" cy="173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32440" y="4797152"/>
            <a:ext cx="539552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D20</a:t>
            </a:r>
            <a:endParaRPr lang="en-US" sz="12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7452320" y="6548085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/>
              <a:t>Courtesy LBNL </a:t>
            </a:r>
            <a:endParaRPr lang="en-US" sz="11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941168"/>
            <a:ext cx="2520280" cy="17248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4437112"/>
            <a:ext cx="3599036" cy="21555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20072" y="6582931"/>
            <a:ext cx="14074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0" dirty="0" smtClean="0">
                <a:latin typeface="Arial"/>
                <a:cs typeface="Arial"/>
              </a:rPr>
              <a:t>Courtesy M. Wilson</a:t>
            </a:r>
            <a:endParaRPr lang="en-US" sz="11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03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</a:t>
            </a:r>
            <a:r>
              <a:rPr lang="en-US" dirty="0" smtClean="0"/>
              <a:t>accelerator magnet design: Dipoles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5715000"/>
          </a:xfrm>
        </p:spPr>
        <p:txBody>
          <a:bodyPr/>
          <a:lstStyle/>
          <a:p>
            <a:r>
              <a:rPr lang="en-US" dirty="0" smtClean="0"/>
              <a:t>Block coil (used on development magnets)</a:t>
            </a:r>
          </a:p>
          <a:p>
            <a:pPr lvl="1"/>
            <a:r>
              <a:rPr lang="en-US" dirty="0" smtClean="0"/>
              <a:t>Used with thick coils the field quality is good</a:t>
            </a:r>
          </a:p>
          <a:p>
            <a:pPr lvl="2"/>
            <a:r>
              <a:rPr lang="en-US" dirty="0" smtClean="0"/>
              <a:t>Not yet used in accelerators</a:t>
            </a:r>
          </a:p>
          <a:p>
            <a:pPr lvl="1"/>
            <a:r>
              <a:rPr lang="en-US" dirty="0" smtClean="0"/>
              <a:t>Is less efficient (~10%) </a:t>
            </a:r>
            <a:r>
              <a:rPr lang="en-US" dirty="0" err="1" smtClean="0"/>
              <a:t>wrt</a:t>
            </a:r>
            <a:r>
              <a:rPr lang="en-US" dirty="0" smtClean="0"/>
              <a:t> to </a:t>
            </a:r>
            <a:r>
              <a:rPr lang="en-US" dirty="0" err="1" smtClean="0"/>
              <a:t>cos</a:t>
            </a:r>
            <a:r>
              <a:rPr lang="en-US" dirty="0" smtClean="0"/>
              <a:t>(</a:t>
            </a:r>
            <a:r>
              <a:rPr lang="en-US" dirty="0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) for quantity of superconductor used</a:t>
            </a:r>
          </a:p>
          <a:p>
            <a:pPr lvl="1"/>
            <a:r>
              <a:rPr lang="en-US" dirty="0"/>
              <a:t>The EM forces cause a stress buildup at the </a:t>
            </a:r>
            <a:r>
              <a:rPr lang="en-US" dirty="0" smtClean="0"/>
              <a:t>outside edge of the coil where the fields are lower</a:t>
            </a:r>
          </a:p>
          <a:p>
            <a:pPr lvl="1"/>
            <a:r>
              <a:rPr lang="en-US" dirty="0" smtClean="0"/>
              <a:t>The straight part is very easy : rectangular cable and wedges (field quality)</a:t>
            </a:r>
          </a:p>
          <a:p>
            <a:pPr lvl="1"/>
            <a:r>
              <a:rPr lang="en-US" dirty="0" smtClean="0"/>
              <a:t>‘flared ends’ look easy but there is little experience exists to make them</a:t>
            </a:r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9" t="7864" r="4156" b="-5711"/>
          <a:stretch/>
        </p:blipFill>
        <p:spPr bwMode="auto">
          <a:xfrm>
            <a:off x="611560" y="3771900"/>
            <a:ext cx="2672556" cy="157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47864" y="3789040"/>
            <a:ext cx="50405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HD2</a:t>
            </a:r>
            <a:endParaRPr lang="en-US" sz="12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5229200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Courtesy LBNL </a:t>
            </a:r>
            <a:endParaRPr lang="en-US" sz="1200" b="0" dirty="0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5877272"/>
            <a:ext cx="441960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287417"/>
            <a:ext cx="1828800" cy="155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" name="Picture 4" descr="hd2v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50"/>
          <a:stretch>
            <a:fillRect/>
          </a:stretch>
        </p:blipFill>
        <p:spPr bwMode="auto">
          <a:xfrm>
            <a:off x="3798031" y="3861048"/>
            <a:ext cx="2646177" cy="19606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4328" y="3789040"/>
            <a:ext cx="14859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6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Quadrupole</a:t>
            </a:r>
            <a:r>
              <a:rPr lang="en-US" dirty="0" smtClean="0"/>
              <a:t> coil geometries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567264" cy="3294112"/>
          </a:xfrm>
        </p:spPr>
        <p:txBody>
          <a:bodyPr/>
          <a:lstStyle/>
          <a:p>
            <a:r>
              <a:rPr lang="en-US" dirty="0"/>
              <a:t>Cos(</a:t>
            </a:r>
            <a:r>
              <a:rPr lang="en-US" dirty="0">
                <a:latin typeface="Symbol" charset="2"/>
                <a:cs typeface="Symbol" charset="2"/>
              </a:rPr>
              <a:t>Q</a:t>
            </a:r>
            <a:r>
              <a:rPr lang="en-US" dirty="0"/>
              <a:t>) coil</a:t>
            </a:r>
          </a:p>
          <a:p>
            <a:pPr lvl="1"/>
            <a:r>
              <a:rPr lang="en-US" dirty="0"/>
              <a:t>Allows a very good field quality (</a:t>
            </a:r>
            <a:r>
              <a:rPr lang="en-US" dirty="0" err="1"/>
              <a:t>b</a:t>
            </a:r>
            <a:r>
              <a:rPr lang="en-US" baseline="-25000" dirty="0" err="1"/>
              <a:t>n</a:t>
            </a:r>
            <a:r>
              <a:rPr lang="en-US" dirty="0"/>
              <a:t> &lt; 1</a:t>
            </a:r>
            <a:r>
              <a:rPr lang="en-US" baseline="30000" dirty="0"/>
              <a:t>.</a:t>
            </a:r>
            <a:r>
              <a:rPr lang="en-US" dirty="0"/>
              <a:t>10</a:t>
            </a:r>
            <a:r>
              <a:rPr lang="en-US" baseline="30000" dirty="0"/>
              <a:t>-4</a:t>
            </a:r>
            <a:r>
              <a:rPr lang="en-US" dirty="0"/>
              <a:t>) </a:t>
            </a:r>
          </a:p>
          <a:p>
            <a:pPr lvl="2"/>
            <a:r>
              <a:rPr lang="en-US" dirty="0"/>
              <a:t>all (but one) existing accelerators use this type of coil</a:t>
            </a:r>
          </a:p>
          <a:p>
            <a:pPr lvl="1"/>
            <a:r>
              <a:rPr lang="en-US" dirty="0"/>
              <a:t>Is very efficient </a:t>
            </a:r>
            <a:r>
              <a:rPr lang="en-US" dirty="0" err="1"/>
              <a:t>wrt</a:t>
            </a:r>
            <a:r>
              <a:rPr lang="en-US" dirty="0"/>
              <a:t> the quantity of superconductor used</a:t>
            </a:r>
          </a:p>
          <a:p>
            <a:pPr lvl="1"/>
            <a:r>
              <a:rPr lang="en-US" dirty="0"/>
              <a:t>The EM forces cause a stress buildup at the </a:t>
            </a:r>
            <a:r>
              <a:rPr lang="en-US" dirty="0" err="1" smtClean="0"/>
              <a:t>midplane</a:t>
            </a:r>
            <a:r>
              <a:rPr lang="en-US" dirty="0" smtClean="0"/>
              <a:t> where </a:t>
            </a:r>
            <a:r>
              <a:rPr lang="en-US" dirty="0"/>
              <a:t>also high fields are </a:t>
            </a:r>
            <a:r>
              <a:rPr lang="en-US" dirty="0" smtClean="0"/>
              <a:t>located, (but are limited)</a:t>
            </a:r>
            <a:endParaRPr lang="en-US" dirty="0"/>
          </a:p>
          <a:p>
            <a:pPr lvl="1"/>
            <a:r>
              <a:rPr lang="en-US" dirty="0"/>
              <a:t>Wedges are needed in the straight part (‘</a:t>
            </a:r>
            <a:r>
              <a:rPr lang="en-US" dirty="0" err="1"/>
              <a:t>Keystoned</a:t>
            </a:r>
            <a:r>
              <a:rPr lang="en-US" dirty="0"/>
              <a:t>’ cable)</a:t>
            </a:r>
          </a:p>
          <a:p>
            <a:pPr lvl="1"/>
            <a:r>
              <a:rPr lang="en-US" dirty="0"/>
              <a:t>The ends are short, special geometry for which there is a large experience but not it is easy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1124744"/>
            <a:ext cx="2195612" cy="28718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" r="75540"/>
          <a:stretch/>
        </p:blipFill>
        <p:spPr>
          <a:xfrm>
            <a:off x="467544" y="4797152"/>
            <a:ext cx="2452698" cy="1800200"/>
          </a:xfrm>
          <a:prstGeom prst="rect">
            <a:avLst/>
          </a:prstGeom>
        </p:spPr>
      </p:pic>
      <p:pic>
        <p:nvPicPr>
          <p:cNvPr id="14" name="Picture 13" descr="MQ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653137"/>
            <a:ext cx="2457161" cy="22048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47689" y="4005064"/>
            <a:ext cx="1296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latin typeface="Arial"/>
                <a:cs typeface="Arial"/>
              </a:rPr>
              <a:t>Courtesy M. Wilson</a:t>
            </a:r>
            <a:endParaRPr lang="en-US" sz="1000" b="0" dirty="0">
              <a:latin typeface="Arial"/>
              <a:cs typeface="Arial"/>
            </a:endParaRPr>
          </a:p>
        </p:txBody>
      </p:sp>
      <p:pic>
        <p:nvPicPr>
          <p:cNvPr id="6" name="Picture 5" descr="L1000059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1528" y="4725144"/>
            <a:ext cx="3742472" cy="165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quality: multipole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437112"/>
            <a:ext cx="8610600" cy="226848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5353873"/>
            <a:ext cx="8610600" cy="66741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b="0" kern="0" dirty="0" smtClean="0"/>
              <a:t>In a ring shaped accelerator, where the beam does multiple passes, one typically </a:t>
            </a:r>
            <a:r>
              <a:rPr lang="en-US" b="0" kern="0" smtClean="0"/>
              <a:t>demands :</a:t>
            </a:r>
            <a:endParaRPr lang="en-US" b="0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89901" y="1203991"/>
                <a:ext cx="7056784" cy="931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𝑧</m:t>
                          </m:r>
                        </m:e>
                      </m:d>
                      <m:r>
                        <a:rPr lang="en-US" sz="2000" i="0"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𝑖𝐵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𝑧</m:t>
                          </m:r>
                        </m:e>
                      </m:d>
                      <m:r>
                        <a:rPr lang="en-US" sz="2000" i="0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000" i="0"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i="0">
                              <a:latin typeface="Cambria Math" charset="0"/>
                            </a:rPr>
                            <m:t>−4</m:t>
                          </m:r>
                        </m:sup>
                      </m:sSup>
                      <m:sSub>
                        <m:sSub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nary>
                        <m:naryPr>
                          <m:chr m:val="∑"/>
                          <m:limLoc m:val="undOvr"/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𝑛</m:t>
                          </m:r>
                          <m:r>
                            <a:rPr lang="en-US" sz="2000" i="0">
                              <a:latin typeface="Cambria Math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i="0">
                              <a:latin typeface="Cambria Math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endChr m:val=""/>
                              <m:ctrlPr>
                                <a:rPr lang="en-US" sz="2000" i="1"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2000" i="0">
                          <a:latin typeface="Cambria Math" charset="0"/>
                        </a:rPr>
                        <m:t>+</m:t>
                      </m:r>
                      <m:r>
                        <a:rPr lang="en-US" sz="2000" i="1">
                          <a:latin typeface="Cambria Math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𝑛</m:t>
                          </m:r>
                        </m:sub>
                      </m:sSub>
                      <m:r>
                        <a:rPr lang="en-US" sz="2000" i="0">
                          <a:latin typeface="Cambria Math" charset="0"/>
                        </a:rPr>
                        <m:t>)</m:t>
                      </m:r>
                      <m:sSup>
                        <m:sSup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US" sz="2000" i="0">
                                      <a:latin typeface="Cambria Math" charset="0"/>
                                    </a:rPr>
                                    <m:t>+</m:t>
                                  </m:r>
                                  <m:r>
                                    <a:rPr lang="en-US" sz="2000" i="1">
                                      <a:latin typeface="Cambria Math" charset="0"/>
                                    </a:rPr>
                                    <m:t>𝑖𝑦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charset="0"/>
                            </a:rPr>
                            <m:t>𝑛</m:t>
                          </m:r>
                          <m:r>
                            <a:rPr lang="en-US" sz="2000" i="0">
                              <a:latin typeface="Cambria Math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01" y="1203991"/>
                <a:ext cx="7056784" cy="9315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147943" y="2060035"/>
                <a:ext cx="9023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charset="0"/>
                        </a:rPr>
                        <m:t>𝑤𝑖𝑡h</m:t>
                      </m:r>
                      <m:r>
                        <a:rPr lang="en-US" sz="2000" b="1" i="1" smtClean="0">
                          <a:latin typeface="Cambria Math" charset="0"/>
                        </a:rPr>
                        <m:t>: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943" y="2060035"/>
                <a:ext cx="902363" cy="400110"/>
              </a:xfrm>
              <a:prstGeom prst="rect">
                <a:avLst/>
              </a:prstGeom>
              <a:blipFill rotWithShape="0">
                <a:blip r:embed="rId3"/>
                <a:stretch>
                  <a:fillRect t="-95455" b="-1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147943" y="2479240"/>
                <a:ext cx="15124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charset="0"/>
                        </a:rPr>
                        <m:t>𝑧</m:t>
                      </m:r>
                      <m:r>
                        <a:rPr lang="en-US" sz="2000" i="0">
                          <a:latin typeface="Cambria Math" charset="0"/>
                        </a:rPr>
                        <m:t>=</m:t>
                      </m:r>
                      <m:r>
                        <a:rPr lang="en-US" sz="2000" i="1">
                          <a:latin typeface="Cambria Math" charset="0"/>
                        </a:rPr>
                        <m:t>𝑥</m:t>
                      </m:r>
                      <m:r>
                        <a:rPr lang="en-US" sz="2000" i="0">
                          <a:latin typeface="Cambria Math" charset="0"/>
                        </a:rPr>
                        <m:t>+</m:t>
                      </m:r>
                      <m:r>
                        <a:rPr lang="en-US" sz="2000" i="1">
                          <a:latin typeface="Cambria Math" charset="0"/>
                        </a:rPr>
                        <m:t>𝑖𝑦</m:t>
                      </m:r>
                      <m:r>
                        <a:rPr lang="en-US" sz="2000" i="0">
                          <a:latin typeface="Cambria Math" charset="0"/>
                        </a:rPr>
                        <m:t>,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943" y="2479240"/>
                <a:ext cx="1512402" cy="400110"/>
              </a:xfrm>
              <a:prstGeom prst="rect">
                <a:avLst/>
              </a:prstGeom>
              <a:blipFill rotWithShape="0">
                <a:blip r:embed="rId4"/>
                <a:stretch>
                  <a:fillRect t="-98462" b="-12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117640" y="2941224"/>
                <a:ext cx="7617983" cy="4242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𝑎𝑛𝑑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𝑡h𝑒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𝑓𝑙𝑢𝑥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𝑑𝑒𝑛𝑠𝑖𝑡𝑦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𝑐𝑜𝑚𝑝𝑜𝑛𝑒𝑛𝑡𝑠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𝑖𝑛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𝑡h𝑒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𝑥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𝑎𝑛𝑑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𝑦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𝑑𝑖𝑟𝑒𝑐𝑡𝑖𝑜𝑛</m:t>
                      </m:r>
                      <m:r>
                        <a:rPr lang="en-US" sz="2000" i="0">
                          <a:latin typeface="Cambria Math" charset="0"/>
                        </a:rPr>
                        <m:t>,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640" y="2941224"/>
                <a:ext cx="7617983" cy="424283"/>
              </a:xfrm>
              <a:prstGeom prst="rect">
                <a:avLst/>
              </a:prstGeom>
              <a:blipFill rotWithShape="0">
                <a:blip r:embed="rId5"/>
                <a:stretch>
                  <a:fillRect t="-91429" b="-11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064070" y="3404023"/>
                <a:ext cx="4870372" cy="424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𝑟𝑒𝑓</m:t>
                          </m:r>
                        </m:sub>
                      </m:sSub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𝑡h𝑒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𝑟𝑎𝑑𝑖𝑢𝑠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𝑜𝑓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𝑡h𝑒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𝑟𝑒𝑓𝑒𝑟𝑒𝑛𝑐𝑒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𝑐𝑖𝑟𝑐𝑙𝑒</m:t>
                      </m:r>
                      <m:r>
                        <a:rPr lang="en-US" sz="2000" b="1" i="1" smtClean="0">
                          <a:latin typeface="Cambria Math" charset="0"/>
                        </a:rPr>
                        <m:t>,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070" y="3404023"/>
                <a:ext cx="4870372" cy="424732"/>
              </a:xfrm>
              <a:prstGeom prst="rect">
                <a:avLst/>
              </a:prstGeom>
              <a:blipFill rotWithShape="0">
                <a:blip r:embed="rId6"/>
                <a:stretch>
                  <a:fillRect t="-91429" b="-11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064070" y="3879700"/>
                <a:ext cx="64979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𝑡h𝑒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𝑑𝑖𝑝𝑜𝑙𝑒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𝑓𝑖𝑒𝑙𝑑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𝑐𝑜𝑚𝑝𝑜𝑛𝑒𝑛𝑡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𝑎𝑡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𝑡h𝑒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𝑟𝑒𝑓𝑒𝑟𝑒𝑛𝑐𝑒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𝑐𝑖𝑟𝑐𝑙𝑒</m:t>
                      </m:r>
                      <m:r>
                        <a:rPr lang="en-US" sz="2000" b="1" i="1" smtClean="0">
                          <a:latin typeface="Cambria Math" charset="0"/>
                        </a:rPr>
                        <m:t>,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070" y="3879700"/>
                <a:ext cx="6497933" cy="400110"/>
              </a:xfrm>
              <a:prstGeom prst="rect">
                <a:avLst/>
              </a:prstGeom>
              <a:blipFill rotWithShape="0">
                <a:blip r:embed="rId7"/>
                <a:stretch>
                  <a:fillRect t="-95455" b="-1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098624" y="4393893"/>
                <a:ext cx="49925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𝑛</m:t>
                          </m:r>
                        </m:sub>
                      </m:sSub>
                      <m:r>
                        <a:rPr lang="en-US" sz="2000" b="1" i="1" smtClean="0">
                          <a:latin typeface="Cambria Math" charset="0"/>
                        </a:rPr>
                        <m:t>  </m:t>
                      </m:r>
                      <m:r>
                        <a:rPr lang="en-US" sz="2000" i="1">
                          <a:latin typeface="Cambria Math" charset="0"/>
                        </a:rPr>
                        <m:t>𝑡h𝑒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𝑛𝑜𝑟𝑚𝑎𝑙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𝑛𝑡h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𝑚𝑢𝑙𝑡𝑖𝑝𝑜𝑙𝑒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𝑐𝑜𝑚𝑝𝑜𝑛𝑒𝑛𝑡</m:t>
                      </m:r>
                      <m:r>
                        <a:rPr lang="en-US" sz="2000" i="0">
                          <a:latin typeface="Cambria Math" charset="0"/>
                        </a:rPr>
                        <m:t>,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624" y="4393893"/>
                <a:ext cx="4992584" cy="400110"/>
              </a:xfrm>
              <a:prstGeom prst="rect">
                <a:avLst/>
              </a:prstGeom>
              <a:blipFill rotWithShape="0">
                <a:blip r:embed="rId8"/>
                <a:stretch>
                  <a:fillRect t="-98462" b="-1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064070" y="4839237"/>
                <a:ext cx="465063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𝑛</m:t>
                          </m:r>
                          <m:r>
                            <a:rPr lang="en-US" sz="2000" b="1" i="1" smtClean="0">
                              <a:latin typeface="Cambria Math" charset="0"/>
                            </a:rPr>
                            <m:t>  </m:t>
                          </m:r>
                        </m:sub>
                      </m:sSub>
                      <m:r>
                        <a:rPr lang="en-US" sz="2000" i="1">
                          <a:latin typeface="Cambria Math" charset="0"/>
                        </a:rPr>
                        <m:t>𝑡h𝑒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𝑠𝑘𝑒𝑤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𝑛𝑡h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𝑚𝑢𝑙𝑡𝑖𝑝𝑜𝑙𝑒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r>
                        <a:rPr lang="en-US" sz="2000" i="1">
                          <a:latin typeface="Cambria Math" charset="0"/>
                        </a:rPr>
                        <m:t>𝑐𝑜𝑚𝑝𝑜𝑛𝑒𝑛𝑡</m:t>
                      </m:r>
                      <m:r>
                        <a:rPr lang="en-US" sz="2000" b="1" i="1" smtClean="0">
                          <a:latin typeface="Cambria Math" charset="0"/>
                        </a:rPr>
                        <m:t>.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070" y="4839237"/>
                <a:ext cx="4650632" cy="400110"/>
              </a:xfrm>
              <a:prstGeom prst="rect">
                <a:avLst/>
              </a:prstGeom>
              <a:blipFill rotWithShape="0">
                <a:blip r:embed="rId9"/>
                <a:stretch>
                  <a:fillRect t="-96923" b="-1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187624" y="6089303"/>
                <a:ext cx="25704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𝑛</m:t>
                          </m:r>
                        </m:sub>
                      </m:sSub>
                      <m:r>
                        <a:rPr lang="en-US" sz="2000" i="0">
                          <a:latin typeface="Cambria Math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𝑛</m:t>
                          </m:r>
                        </m:sub>
                      </m:sSub>
                      <m:r>
                        <a:rPr lang="en-US" sz="2000" i="0">
                          <a:latin typeface="Cambria Math" charset="0"/>
                        </a:rPr>
                        <m:t> ≤1 </m:t>
                      </m:r>
                      <m:r>
                        <a:rPr lang="en-US" sz="2000" i="1">
                          <a:latin typeface="Cambria Math" charset="0"/>
                        </a:rPr>
                        <m:t>𝑢𝑛𝑖𝑡</m:t>
                      </m:r>
                      <m:r>
                        <a:rPr lang="en-US" sz="2000" i="0">
                          <a:latin typeface="Cambria Math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000" i="0"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i="0">
                              <a:latin typeface="Cambria Math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6089303"/>
                <a:ext cx="2570447" cy="400110"/>
              </a:xfrm>
              <a:prstGeom prst="rect">
                <a:avLst/>
              </a:prstGeom>
              <a:blipFill rotWithShape="0">
                <a:blip r:embed="rId10"/>
                <a:stretch>
                  <a:fillRect t="-95455" b="-1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054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5562600"/>
          </a:xfrm>
        </p:spPr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prestress</a:t>
            </a:r>
            <a:r>
              <a:rPr lang="en-US" dirty="0" smtClean="0"/>
              <a:t> ?</a:t>
            </a:r>
          </a:p>
          <a:p>
            <a:pPr lvl="1"/>
            <a:r>
              <a:rPr lang="en-US" dirty="0" smtClean="0"/>
              <a:t>Field quality is determined by the cable positioning (be precise to ~0.02 mm)</a:t>
            </a:r>
          </a:p>
          <a:p>
            <a:pPr lvl="1"/>
            <a:r>
              <a:rPr lang="en-US" dirty="0" smtClean="0"/>
              <a:t>Under the MN forces the coils will move </a:t>
            </a:r>
          </a:p>
          <a:p>
            <a:pPr lvl="2">
              <a:buFont typeface="Wingdings" charset="0"/>
              <a:buChar char="è"/>
            </a:pPr>
            <a:r>
              <a:rPr lang="en-US" sz="1800" dirty="0" smtClean="0">
                <a:sym typeface="Wingdings"/>
              </a:rPr>
              <a:t>Apply </a:t>
            </a:r>
            <a:r>
              <a:rPr lang="en-US" sz="1800" dirty="0" err="1" smtClean="0">
                <a:sym typeface="Wingdings"/>
              </a:rPr>
              <a:t>prestress</a:t>
            </a:r>
            <a:r>
              <a:rPr lang="en-US" sz="1800" dirty="0" smtClean="0">
                <a:sym typeface="Wingdings"/>
              </a:rPr>
              <a:t> to fix the positioning</a:t>
            </a:r>
            <a:endParaRPr lang="en-US" sz="2200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Very small amounts of heat can quench the coil: limit the movement (avoid stick-slip effects on ~10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smtClean="0">
                <a:sym typeface="Wingdings"/>
              </a:rPr>
              <a:t>m movements)</a:t>
            </a:r>
          </a:p>
          <a:p>
            <a:pPr marL="914400" lvl="2" indent="0">
              <a:buNone/>
            </a:pPr>
            <a:r>
              <a:rPr lang="en-US" sz="1800" dirty="0" smtClean="0">
                <a:sym typeface="Wingdings"/>
              </a:rPr>
              <a:t>Apply </a:t>
            </a:r>
            <a:r>
              <a:rPr lang="en-US" sz="1800" dirty="0" err="1">
                <a:sym typeface="Wingdings"/>
              </a:rPr>
              <a:t>prestress</a:t>
            </a:r>
            <a:r>
              <a:rPr lang="en-US" sz="1800" dirty="0">
                <a:sym typeface="Wingdings"/>
              </a:rPr>
              <a:t> to fix the </a:t>
            </a:r>
            <a:r>
              <a:rPr lang="en-US" sz="1800" dirty="0" smtClean="0">
                <a:sym typeface="Wingdings"/>
              </a:rPr>
              <a:t>positioning</a:t>
            </a:r>
          </a:p>
          <a:p>
            <a:r>
              <a:rPr lang="en-US" dirty="0" smtClean="0">
                <a:sym typeface="Wingdings"/>
              </a:rPr>
              <a:t>How to put </a:t>
            </a:r>
            <a:r>
              <a:rPr lang="en-US" dirty="0" err="1" smtClean="0">
                <a:sym typeface="Wingdings"/>
              </a:rPr>
              <a:t>prestress</a:t>
            </a:r>
            <a:r>
              <a:rPr lang="en-US" dirty="0" smtClean="0">
                <a:sym typeface="Wingdings"/>
              </a:rPr>
              <a:t> ?</a:t>
            </a:r>
          </a:p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Three methods: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Compress at room temperature:  collar system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sym typeface="Wingdings"/>
              </a:rPr>
              <a:t>Use </a:t>
            </a:r>
            <a:r>
              <a:rPr lang="en-US" dirty="0" smtClean="0">
                <a:sym typeface="Wingdings"/>
              </a:rPr>
              <a:t>room temperature </a:t>
            </a:r>
            <a:r>
              <a:rPr lang="en-US" dirty="0" err="1" smtClean="0">
                <a:sym typeface="Wingdings"/>
              </a:rPr>
              <a:t>prestress</a:t>
            </a:r>
            <a:r>
              <a:rPr lang="en-US" dirty="0" smtClean="0">
                <a:sym typeface="Wingdings"/>
              </a:rPr>
              <a:t> plus differential </a:t>
            </a:r>
            <a:r>
              <a:rPr lang="en-US" dirty="0">
                <a:sym typeface="Wingdings"/>
              </a:rPr>
              <a:t>shrinkage </a:t>
            </a:r>
            <a:r>
              <a:rPr lang="en-US" dirty="0" smtClean="0">
                <a:sym typeface="Wingdings"/>
              </a:rPr>
              <a:t>at </a:t>
            </a:r>
            <a:r>
              <a:rPr lang="en-US" dirty="0" err="1" smtClean="0">
                <a:sym typeface="Wingdings"/>
              </a:rPr>
              <a:t>cooldown</a:t>
            </a:r>
            <a:r>
              <a:rPr lang="en-US" dirty="0" smtClean="0">
                <a:sym typeface="Wingdings"/>
              </a:rPr>
              <a:t>: Al or stainless steel shrinking cylinder and/or a </a:t>
            </a:r>
            <a:r>
              <a:rPr lang="en-US" dirty="0">
                <a:sym typeface="Wingdings"/>
              </a:rPr>
              <a:t>(</a:t>
            </a:r>
            <a:r>
              <a:rPr lang="en-US" dirty="0" smtClean="0">
                <a:sym typeface="Wingdings"/>
              </a:rPr>
              <a:t>shrinking) key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Compress a bit at room temperature and use differential shrinkage at </a:t>
            </a:r>
            <a:r>
              <a:rPr lang="en-US" dirty="0" err="1" smtClean="0">
                <a:sym typeface="Wingdings"/>
              </a:rPr>
              <a:t>cooldown</a:t>
            </a:r>
            <a:r>
              <a:rPr lang="en-US" dirty="0">
                <a:sym typeface="Wingdings"/>
              </a:rPr>
              <a:t>: Al shrinking </a:t>
            </a:r>
            <a:r>
              <a:rPr lang="en-US" dirty="0" smtClean="0">
                <a:sym typeface="Wingdings"/>
              </a:rPr>
              <a:t>cylinder + bladder and key system</a:t>
            </a:r>
          </a:p>
          <a:p>
            <a:pPr marL="400050"/>
            <a:r>
              <a:rPr lang="en-US" dirty="0" smtClean="0">
                <a:sym typeface="Wingdings"/>
              </a:rPr>
              <a:t>Order of magnitudes: 	LHC @ 8.34 T:   	70 MPa warm, 30 MPa cold</a:t>
            </a:r>
          </a:p>
          <a:p>
            <a:pPr marL="57150" indent="0">
              <a:buNone/>
            </a:pPr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	             	Fresca2 @ 13 T: 	60 </a:t>
            </a:r>
            <a:r>
              <a:rPr lang="en-US" dirty="0">
                <a:sym typeface="Wingdings"/>
              </a:rPr>
              <a:t>MPa warm, </a:t>
            </a:r>
            <a:r>
              <a:rPr lang="en-US" dirty="0" smtClean="0">
                <a:sym typeface="Wingdings"/>
              </a:rPr>
              <a:t>130 </a:t>
            </a:r>
            <a:r>
              <a:rPr lang="en-US" dirty="0">
                <a:sym typeface="Wingdings"/>
              </a:rPr>
              <a:t>MPa cold</a:t>
            </a:r>
          </a:p>
          <a:p>
            <a:pPr marL="57150" indent="0">
              <a:buNone/>
            </a:pPr>
            <a:endParaRPr lang="en-US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939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818" b="8813"/>
          <a:stretch/>
        </p:blipFill>
        <p:spPr>
          <a:xfrm>
            <a:off x="3635896" y="4900764"/>
            <a:ext cx="2732452" cy="193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Prestress</a:t>
            </a:r>
            <a:r>
              <a:rPr lang="en-US" dirty="0" smtClean="0"/>
              <a:t>: collars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351240" cy="387017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“The classical solution”</a:t>
            </a:r>
          </a:p>
          <a:p>
            <a:r>
              <a:rPr lang="en-US" dirty="0" smtClean="0"/>
              <a:t>Thin collars put around the coil</a:t>
            </a:r>
          </a:p>
          <a:p>
            <a:r>
              <a:rPr lang="en-US" dirty="0"/>
              <a:t>The </a:t>
            </a:r>
            <a:r>
              <a:rPr lang="en-US" dirty="0" smtClean="0"/>
              <a:t>coil </a:t>
            </a:r>
            <a:r>
              <a:rPr lang="en-US" dirty="0"/>
              <a:t>is well contained in a fixed cavity</a:t>
            </a:r>
          </a:p>
          <a:p>
            <a:r>
              <a:rPr lang="en-US" dirty="0" smtClean="0"/>
              <a:t>Pressed together and locked with pins or keys</a:t>
            </a:r>
          </a:p>
          <a:p>
            <a:r>
              <a:rPr lang="en-US" dirty="0" smtClean="0"/>
              <a:t>At 300K apply a </a:t>
            </a:r>
            <a:r>
              <a:rPr lang="en-US" dirty="0" err="1"/>
              <a:t>prestress</a:t>
            </a:r>
            <a:r>
              <a:rPr lang="en-US" dirty="0"/>
              <a:t> 2‐3 times </a:t>
            </a:r>
            <a:r>
              <a:rPr lang="en-US" dirty="0" smtClean="0"/>
              <a:t>of what </a:t>
            </a:r>
            <a:r>
              <a:rPr lang="en-US" dirty="0"/>
              <a:t>is </a:t>
            </a:r>
            <a:r>
              <a:rPr lang="en-US" dirty="0" smtClean="0"/>
              <a:t>needed as  part of the stress is lost </a:t>
            </a:r>
            <a:r>
              <a:rPr lang="en-US" dirty="0"/>
              <a:t>during </a:t>
            </a:r>
            <a:r>
              <a:rPr lang="en-US" dirty="0" err="1" smtClean="0"/>
              <a:t>cooldown</a:t>
            </a:r>
            <a:r>
              <a:rPr lang="en-US" dirty="0"/>
              <a:t>: for very high field tends to be too </a:t>
            </a:r>
            <a:r>
              <a:rPr lang="en-US" dirty="0" smtClean="0"/>
              <a:t>high (LHC:70 </a:t>
            </a:r>
            <a:r>
              <a:rPr lang="en-US" dirty="0" err="1" smtClean="0"/>
              <a:t>MPa</a:t>
            </a:r>
            <a:r>
              <a:rPr lang="en-US" dirty="0" smtClean="0"/>
              <a:t> at 300 K and      40 </a:t>
            </a:r>
            <a:r>
              <a:rPr lang="en-US" dirty="0" err="1" smtClean="0"/>
              <a:t>MPa</a:t>
            </a:r>
            <a:r>
              <a:rPr lang="en-US" dirty="0" smtClean="0"/>
              <a:t> at cold)</a:t>
            </a:r>
          </a:p>
          <a:p>
            <a:r>
              <a:rPr lang="en-US" dirty="0" smtClean="0"/>
              <a:t>Field quality is in good part determined by collar shape</a:t>
            </a:r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the coils size is not so well controlled, the stress can be too high or too low</a:t>
            </a:r>
          </a:p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is </a:t>
            </a:r>
            <a:r>
              <a:rPr lang="en-US" dirty="0"/>
              <a:t>stress </a:t>
            </a:r>
            <a:r>
              <a:rPr lang="en-US" dirty="0" smtClean="0"/>
              <a:t>sensitive</a:t>
            </a:r>
            <a:r>
              <a:rPr lang="en-US" dirty="0"/>
              <a:t> </a:t>
            </a:r>
            <a:r>
              <a:rPr lang="en-US" dirty="0" smtClean="0"/>
              <a:t>and this could be a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32260"/>
          <a:stretch/>
        </p:blipFill>
        <p:spPr>
          <a:xfrm>
            <a:off x="6876256" y="1196752"/>
            <a:ext cx="2267744" cy="2422800"/>
          </a:xfrm>
          <a:prstGeom prst="rect">
            <a:avLst/>
          </a:prstGeom>
        </p:spPr>
      </p:pic>
      <p:pic>
        <p:nvPicPr>
          <p:cNvPr id="8" name="Picture 7" descr="hera-magnet.tif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910881"/>
            <a:ext cx="2126704" cy="19233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55776" y="5157192"/>
            <a:ext cx="12340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Arial"/>
                <a:cs typeface="Arial"/>
              </a:rPr>
              <a:t>Hera dipole</a:t>
            </a:r>
          </a:p>
          <a:p>
            <a:r>
              <a:rPr lang="en-US" sz="1600" b="0" dirty="0" smtClean="0">
                <a:latin typeface="Arial"/>
                <a:cs typeface="Arial"/>
              </a:rPr>
              <a:t>DESY</a:t>
            </a:r>
            <a:endParaRPr lang="en-US" sz="1600" b="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6273224"/>
            <a:ext cx="17016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Arial"/>
                <a:cs typeface="Arial"/>
              </a:rPr>
              <a:t>TQC </a:t>
            </a:r>
            <a:r>
              <a:rPr lang="en-US" sz="1600" b="0" dirty="0" err="1" smtClean="0">
                <a:latin typeface="Arial"/>
                <a:cs typeface="Arial"/>
              </a:rPr>
              <a:t>quadrupole</a:t>
            </a:r>
            <a:endParaRPr lang="en-US" sz="1600" b="0" dirty="0" smtClean="0">
              <a:latin typeface="Arial"/>
              <a:cs typeface="Arial"/>
            </a:endParaRPr>
          </a:p>
          <a:p>
            <a:r>
              <a:rPr lang="en-US" sz="1600" b="0" dirty="0" smtClean="0">
                <a:latin typeface="Arial"/>
                <a:cs typeface="Arial"/>
              </a:rPr>
              <a:t>LARP-FNAL</a:t>
            </a:r>
            <a:endParaRPr lang="en-US" sz="1600" b="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2320" y="3645024"/>
            <a:ext cx="119976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Arial"/>
                <a:cs typeface="Arial"/>
              </a:rPr>
              <a:t>LHC dipole</a:t>
            </a:r>
          </a:p>
          <a:p>
            <a:r>
              <a:rPr lang="en-US" sz="1600" b="0" dirty="0" smtClean="0">
                <a:latin typeface="Arial"/>
                <a:cs typeface="Arial"/>
              </a:rPr>
              <a:t>CERN</a:t>
            </a:r>
            <a:endParaRPr lang="en-US" sz="1600" b="0" dirty="0">
              <a:latin typeface="Arial"/>
              <a:cs typeface="Arial"/>
            </a:endParaRPr>
          </a:p>
        </p:txBody>
      </p:sp>
      <p:pic>
        <p:nvPicPr>
          <p:cNvPr id="12" name="Picture 8" descr="DSC0075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6896" y="4437112"/>
            <a:ext cx="1763688" cy="1791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9482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07" r="681"/>
          <a:stretch/>
        </p:blipFill>
        <p:spPr>
          <a:xfrm>
            <a:off x="5004048" y="1124744"/>
            <a:ext cx="4122936" cy="3336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Prestress</a:t>
            </a:r>
            <a:r>
              <a:rPr lang="en-US" dirty="0"/>
              <a:t>: shrinking </a:t>
            </a:r>
            <a:r>
              <a:rPr lang="en-US" dirty="0" smtClean="0"/>
              <a:t>cylinder and/or </a:t>
            </a:r>
            <a:r>
              <a:rPr lang="en-US" dirty="0" err="1" smtClean="0"/>
              <a:t>prestress</a:t>
            </a:r>
            <a:r>
              <a:rPr lang="en-US" dirty="0" smtClean="0"/>
              <a:t> key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196752"/>
            <a:ext cx="5040560" cy="2790056"/>
          </a:xfrm>
        </p:spPr>
        <p:txBody>
          <a:bodyPr/>
          <a:lstStyle/>
          <a:p>
            <a:r>
              <a:rPr lang="en-US" dirty="0" smtClean="0"/>
              <a:t>The differential shrinking and room temperature </a:t>
            </a:r>
            <a:r>
              <a:rPr lang="en-US" dirty="0" err="1" smtClean="0"/>
              <a:t>prestress</a:t>
            </a:r>
            <a:r>
              <a:rPr lang="en-US" dirty="0" smtClean="0"/>
              <a:t> between a (thick) shell or key and the Fe </a:t>
            </a:r>
            <a:r>
              <a:rPr lang="en-US" dirty="0"/>
              <a:t>(split</a:t>
            </a:r>
            <a:r>
              <a:rPr lang="en-US" dirty="0" smtClean="0"/>
              <a:t>) yoke provides </a:t>
            </a:r>
            <a:r>
              <a:rPr lang="en-US" dirty="0" err="1" smtClean="0"/>
              <a:t>prestress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Pre-stress completely depends on dimensioning of the components and the materials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005064"/>
            <a:ext cx="4574285" cy="23319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20072" y="4869160"/>
            <a:ext cx="8899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latin typeface="Arial"/>
                <a:cs typeface="Arial"/>
              </a:rPr>
              <a:t>HFDA</a:t>
            </a:r>
          </a:p>
          <a:p>
            <a:r>
              <a:rPr lang="en-US" sz="2000" b="0" dirty="0" smtClean="0">
                <a:latin typeface="Arial"/>
                <a:cs typeface="Arial"/>
              </a:rPr>
              <a:t>FNAL</a:t>
            </a:r>
            <a:endParaRPr lang="en-US" sz="2000" b="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6309320"/>
            <a:ext cx="1441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Courtesy A. </a:t>
            </a:r>
            <a:r>
              <a:rPr lang="en-US" sz="1200" b="0" dirty="0" err="1" smtClean="0">
                <a:latin typeface="Arial"/>
                <a:cs typeface="Arial"/>
              </a:rPr>
              <a:t>Zlobin</a:t>
            </a:r>
            <a:endParaRPr lang="en-US" sz="12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26363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Prestress</a:t>
            </a:r>
            <a:r>
              <a:rPr lang="en-US" dirty="0"/>
              <a:t>: Al shrinking cylinder + bladder and </a:t>
            </a:r>
            <a:r>
              <a:rPr lang="en-US" dirty="0" smtClean="0"/>
              <a:t>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783288" cy="329411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Developed at LBNL, example: TQS a LARP model </a:t>
            </a:r>
            <a:r>
              <a:rPr lang="en-US" dirty="0" err="1" smtClean="0"/>
              <a:t>quadrupole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300 K: Bladders pressurized with water (&lt;600 bar) , then insert keys </a:t>
            </a:r>
            <a:r>
              <a:rPr lang="en-US" dirty="0" smtClean="0">
                <a:sym typeface="Wingdings"/>
              </a:rPr>
              <a:t> load between 10 MPa and 80 MPa 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Cooldown: differential shrinkage between AL shell and Fe yoke load another ~100 MPa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Needs careful mechanical FE modeling before and strain measurements during bladder operations and </a:t>
            </a:r>
            <a:r>
              <a:rPr lang="en-US" dirty="0" err="1" smtClean="0">
                <a:sym typeface="Wingdings"/>
              </a:rPr>
              <a:t>cooldown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6" name="Picture 4" descr="P000348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0400" y="1268760"/>
            <a:ext cx="1821600" cy="1743472"/>
          </a:xfrm>
          <a:prstGeom prst="rect">
            <a:avLst/>
          </a:prstGeom>
        </p:spPr>
      </p:pic>
      <p:grpSp>
        <p:nvGrpSpPr>
          <p:cNvPr id="7" name="Group 2"/>
          <p:cNvGrpSpPr>
            <a:grpSpLocks noChangeAspect="1"/>
          </p:cNvGrpSpPr>
          <p:nvPr/>
        </p:nvGrpSpPr>
        <p:grpSpPr bwMode="auto">
          <a:xfrm>
            <a:off x="4139952" y="3921127"/>
            <a:ext cx="5004114" cy="2903957"/>
            <a:chOff x="432" y="768"/>
            <a:chExt cx="5354" cy="3107"/>
          </a:xfrm>
        </p:grpSpPr>
        <p:pic>
          <p:nvPicPr>
            <p:cNvPr id="8" name="Picture 3" descr="Picture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768"/>
              <a:ext cx="4320" cy="310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432" y="960"/>
              <a:ext cx="5354" cy="2064"/>
              <a:chOff x="432" y="960"/>
              <a:chExt cx="5354" cy="2064"/>
            </a:xfrm>
          </p:grpSpPr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432" y="2400"/>
                <a:ext cx="1008" cy="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sm" len="sm"/>
                    <a:tailEnd type="none" w="lg" len="lg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b="0">
                    <a:solidFill>
                      <a:schemeClr val="tx1"/>
                    </a:solidFill>
                    <a:latin typeface="Arial"/>
                    <a:cs typeface="Arial"/>
                  </a:rPr>
                  <a:t>2 layers</a:t>
                </a:r>
              </a:p>
            </p:txBody>
          </p:sp>
          <p:sp>
            <p:nvSpPr>
              <p:cNvPr id="11" name="Text Box 6"/>
              <p:cNvSpPr txBox="1">
                <a:spLocks noChangeArrowheads="1"/>
              </p:cNvSpPr>
              <p:nvPr/>
            </p:nvSpPr>
            <p:spPr bwMode="auto">
              <a:xfrm>
                <a:off x="1200" y="1968"/>
                <a:ext cx="672" cy="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sm" len="sm"/>
                    <a:tailEnd type="none" w="lg" len="lg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b="0">
                    <a:solidFill>
                      <a:schemeClr val="tx1"/>
                    </a:solidFill>
                    <a:latin typeface="Arial"/>
                    <a:cs typeface="Arial"/>
                  </a:rPr>
                  <a:t>Filler</a:t>
                </a:r>
              </a:p>
            </p:txBody>
          </p:sp>
          <p:sp>
            <p:nvSpPr>
              <p:cNvPr id="12" name="Text Box 7"/>
              <p:cNvSpPr txBox="1">
                <a:spLocks noChangeArrowheads="1"/>
              </p:cNvSpPr>
              <p:nvPr/>
            </p:nvSpPr>
            <p:spPr bwMode="auto">
              <a:xfrm>
                <a:off x="4704" y="1872"/>
                <a:ext cx="720" cy="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sm" len="sm"/>
                    <a:tailEnd type="none" w="lg" len="lg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b="0">
                    <a:solidFill>
                      <a:schemeClr val="tx1"/>
                    </a:solidFill>
                    <a:latin typeface="Arial"/>
                    <a:cs typeface="Arial"/>
                  </a:rPr>
                  <a:t>Keys</a:t>
                </a:r>
              </a:p>
            </p:txBody>
          </p:sp>
          <p:sp>
            <p:nvSpPr>
              <p:cNvPr id="13" name="Text Box 8"/>
              <p:cNvSpPr txBox="1">
                <a:spLocks noChangeArrowheads="1"/>
              </p:cNvSpPr>
              <p:nvPr/>
            </p:nvSpPr>
            <p:spPr bwMode="auto">
              <a:xfrm>
                <a:off x="1488" y="1248"/>
                <a:ext cx="1008" cy="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sm" len="sm"/>
                    <a:tailEnd type="none" w="lg" len="lg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b="0" dirty="0">
                    <a:solidFill>
                      <a:schemeClr val="tx1"/>
                    </a:solidFill>
                    <a:latin typeface="Arial"/>
                    <a:cs typeface="Arial"/>
                  </a:rPr>
                  <a:t>4 pads</a:t>
                </a:r>
              </a:p>
            </p:txBody>
          </p:sp>
          <p:sp>
            <p:nvSpPr>
              <p:cNvPr id="14" name="Text Box 9"/>
              <p:cNvSpPr txBox="1">
                <a:spLocks noChangeArrowheads="1"/>
              </p:cNvSpPr>
              <p:nvPr/>
            </p:nvSpPr>
            <p:spPr bwMode="auto">
              <a:xfrm>
                <a:off x="4608" y="2208"/>
                <a:ext cx="1008" cy="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sm" len="sm"/>
                    <a:tailEnd type="none" w="lg" len="lg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b="0">
                    <a:solidFill>
                      <a:schemeClr val="tx1"/>
                    </a:solidFill>
                    <a:latin typeface="Arial"/>
                    <a:cs typeface="Arial"/>
                  </a:rPr>
                  <a:t>Bladder</a:t>
                </a:r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4752" y="1536"/>
                <a:ext cx="842" cy="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sm" len="sm"/>
                    <a:tailEnd type="none" w="lg" len="lg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b="0" dirty="0">
                    <a:solidFill>
                      <a:schemeClr val="tx1"/>
                    </a:solidFill>
                    <a:latin typeface="Arial"/>
                    <a:cs typeface="Arial"/>
                  </a:rPr>
                  <a:t>Yoke</a:t>
                </a:r>
              </a:p>
            </p:txBody>
          </p:sp>
          <p:sp>
            <p:nvSpPr>
              <p:cNvPr id="16" name="Text Box 11"/>
              <p:cNvSpPr txBox="1">
                <a:spLocks noChangeArrowheads="1"/>
              </p:cNvSpPr>
              <p:nvPr/>
            </p:nvSpPr>
            <p:spPr bwMode="auto">
              <a:xfrm>
                <a:off x="4608" y="960"/>
                <a:ext cx="1178" cy="6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sm" len="sm"/>
                    <a:tailEnd type="none" w="lg" len="lg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b="0" dirty="0">
                    <a:solidFill>
                      <a:schemeClr val="tx1"/>
                    </a:solidFill>
                    <a:latin typeface="Arial"/>
                    <a:cs typeface="Arial"/>
                  </a:rPr>
                  <a:t>Aluminum shell</a:t>
                </a:r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H="1">
                <a:off x="864" y="2640"/>
                <a:ext cx="48" cy="38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 b="0">
                  <a:latin typeface="Arial"/>
                  <a:cs typeface="Arial"/>
                </a:endParaRPr>
              </a:p>
            </p:txBody>
          </p: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>
                <a:off x="912" y="2640"/>
                <a:ext cx="528" cy="4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 b="0">
                  <a:latin typeface="Arial"/>
                  <a:cs typeface="Arial"/>
                </a:endParaRPr>
              </a:p>
            </p:txBody>
          </p:sp>
          <p:sp>
            <p:nvSpPr>
              <p:cNvPr id="19" name="Line 14"/>
              <p:cNvSpPr>
                <a:spLocks noChangeShapeType="1"/>
              </p:cNvSpPr>
              <p:nvPr/>
            </p:nvSpPr>
            <p:spPr bwMode="auto">
              <a:xfrm>
                <a:off x="1776" y="2112"/>
                <a:ext cx="432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 b="0">
                  <a:latin typeface="Arial"/>
                  <a:cs typeface="Arial"/>
                </a:endParaRPr>
              </a:p>
            </p:txBody>
          </p:sp>
          <p:sp>
            <p:nvSpPr>
              <p:cNvPr id="20" name="Line 15"/>
              <p:cNvSpPr>
                <a:spLocks noChangeShapeType="1"/>
              </p:cNvSpPr>
              <p:nvPr/>
            </p:nvSpPr>
            <p:spPr bwMode="auto">
              <a:xfrm>
                <a:off x="2304" y="1488"/>
                <a:ext cx="720" cy="4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 b="0">
                  <a:latin typeface="Arial"/>
                  <a:cs typeface="Arial"/>
                </a:endParaRPr>
              </a:p>
            </p:txBody>
          </p:sp>
          <p:sp>
            <p:nvSpPr>
              <p:cNvPr id="21" name="Line 16"/>
              <p:cNvSpPr>
                <a:spLocks noChangeShapeType="1"/>
              </p:cNvSpPr>
              <p:nvPr/>
            </p:nvSpPr>
            <p:spPr bwMode="auto">
              <a:xfrm rot="-251381" flipH="1" flipV="1">
                <a:off x="3600" y="1872"/>
                <a:ext cx="1104" cy="43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 b="0">
                  <a:latin typeface="Arial"/>
                  <a:cs typeface="Arial"/>
                </a:endParaRPr>
              </a:p>
            </p:txBody>
          </p:sp>
          <p:sp>
            <p:nvSpPr>
              <p:cNvPr id="22" name="Line 17"/>
              <p:cNvSpPr>
                <a:spLocks noChangeShapeType="1"/>
              </p:cNvSpPr>
              <p:nvPr/>
            </p:nvSpPr>
            <p:spPr bwMode="auto">
              <a:xfrm flipH="1" flipV="1">
                <a:off x="3648" y="1632"/>
                <a:ext cx="1200" cy="38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 b="0">
                  <a:latin typeface="Arial"/>
                  <a:cs typeface="Arial"/>
                </a:endParaRPr>
              </a:p>
            </p:txBody>
          </p:sp>
          <p:sp>
            <p:nvSpPr>
              <p:cNvPr id="23" name="Line 18"/>
              <p:cNvSpPr>
                <a:spLocks noChangeShapeType="1"/>
              </p:cNvSpPr>
              <p:nvPr/>
            </p:nvSpPr>
            <p:spPr bwMode="auto">
              <a:xfrm flipH="1" flipV="1">
                <a:off x="3984" y="1440"/>
                <a:ext cx="816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 b="0">
                  <a:latin typeface="Arial"/>
                  <a:cs typeface="Arial"/>
                </a:endParaRPr>
              </a:p>
            </p:txBody>
          </p:sp>
          <p:sp>
            <p:nvSpPr>
              <p:cNvPr id="24" name="Line 19"/>
              <p:cNvSpPr>
                <a:spLocks noChangeShapeType="1"/>
              </p:cNvSpPr>
              <p:nvPr/>
            </p:nvSpPr>
            <p:spPr bwMode="auto">
              <a:xfrm flipH="1" flipV="1">
                <a:off x="4272" y="1200"/>
                <a:ext cx="528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 b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7596336" y="6309320"/>
            <a:ext cx="1424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Courtesy S. </a:t>
            </a:r>
            <a:r>
              <a:rPr lang="en-US" sz="1200" b="0" dirty="0" err="1" smtClean="0">
                <a:latin typeface="Arial"/>
                <a:cs typeface="Arial"/>
              </a:rPr>
              <a:t>Caspi</a:t>
            </a:r>
            <a:endParaRPr lang="en-US" sz="1200" b="0" dirty="0">
              <a:latin typeface="Arial"/>
              <a:cs typeface="Arial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581400"/>
            <a:ext cx="41656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0975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in the kitchen of future magnet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What is happening after the 8T magnets for LHC 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At CERN</a:t>
            </a:r>
          </a:p>
          <a:p>
            <a:pPr>
              <a:buAutoNum type="arabicParenR"/>
            </a:pPr>
            <a:r>
              <a:rPr lang="en-US" dirty="0" smtClean="0"/>
              <a:t>Upgrade the LHC luminosity: HL-LHC (HILUMI)</a:t>
            </a:r>
          </a:p>
          <a:p>
            <a:pPr lvl="1"/>
            <a:r>
              <a:rPr lang="en-US" dirty="0" smtClean="0"/>
              <a:t>use large aperture Nb</a:t>
            </a:r>
            <a:r>
              <a:rPr lang="en-US" baseline="-25000" dirty="0" smtClean="0"/>
              <a:t>3</a:t>
            </a:r>
            <a:r>
              <a:rPr lang="en-US" dirty="0" smtClean="0"/>
              <a:t>Sn triplet quadrupoles (12T class)</a:t>
            </a:r>
          </a:p>
          <a:p>
            <a:pPr lvl="1"/>
            <a:r>
              <a:rPr lang="en-US" dirty="0" smtClean="0"/>
              <a:t>improve collimation: use a few 11T dipoles to make space </a:t>
            </a:r>
          </a:p>
          <a:p>
            <a:pPr>
              <a:buFont typeface="+mj-lt"/>
              <a:buAutoNum type="arabicPeriod" startAt="2"/>
            </a:pPr>
            <a:r>
              <a:rPr lang="en-US" dirty="0" smtClean="0"/>
              <a:t>Go to higher energies</a:t>
            </a:r>
          </a:p>
          <a:p>
            <a:pPr lvl="1"/>
            <a:r>
              <a:rPr lang="en-US" dirty="0" smtClean="0"/>
              <a:t>16 T Nb</a:t>
            </a:r>
            <a:r>
              <a:rPr lang="en-US" baseline="-25000" dirty="0" smtClean="0"/>
              <a:t>3</a:t>
            </a:r>
            <a:r>
              <a:rPr lang="en-US" dirty="0" smtClean="0"/>
              <a:t>Sn dipoles in the LHC ring for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com</a:t>
            </a:r>
            <a:r>
              <a:rPr lang="en-US" dirty="0" smtClean="0"/>
              <a:t>=26 </a:t>
            </a:r>
            <a:r>
              <a:rPr lang="en-US" dirty="0" err="1" smtClean="0"/>
              <a:t>TeV</a:t>
            </a:r>
            <a:r>
              <a:rPr lang="en-US" dirty="0" smtClean="0"/>
              <a:t> :  HE-LHC</a:t>
            </a:r>
          </a:p>
          <a:p>
            <a:pPr lvl="1"/>
            <a:r>
              <a:rPr lang="en-US" dirty="0" smtClean="0"/>
              <a:t>16 T </a:t>
            </a: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dipoles </a:t>
            </a:r>
            <a:r>
              <a:rPr lang="en-US" dirty="0" smtClean="0"/>
              <a:t>in a 100 km new ring </a:t>
            </a:r>
            <a:r>
              <a:rPr lang="en-US" dirty="0"/>
              <a:t>for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com</a:t>
            </a:r>
            <a:r>
              <a:rPr lang="en-US" dirty="0" smtClean="0"/>
              <a:t>=100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smtClean="0"/>
              <a:t>: FCC (Future Circular Collider)</a:t>
            </a:r>
          </a:p>
          <a:p>
            <a:pPr marL="457200" lvl="1" indent="0">
              <a:buNone/>
            </a:pPr>
            <a:r>
              <a:rPr lang="en-US" dirty="0" smtClean="0"/>
              <a:t>But even !</a:t>
            </a:r>
          </a:p>
          <a:p>
            <a:pPr lvl="1"/>
            <a:r>
              <a:rPr lang="en-US" dirty="0" smtClean="0"/>
              <a:t>20 T HTS hybrid </a:t>
            </a:r>
            <a:r>
              <a:rPr lang="en-US" dirty="0"/>
              <a:t>dipoles in the </a:t>
            </a:r>
            <a:r>
              <a:rPr lang="en-US" dirty="0" smtClean="0"/>
              <a:t>LHC ring:  </a:t>
            </a:r>
            <a:r>
              <a:rPr lang="en-US" dirty="0"/>
              <a:t>for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com</a:t>
            </a:r>
            <a:r>
              <a:rPr lang="en-US" dirty="0" smtClean="0"/>
              <a:t>=33 </a:t>
            </a:r>
            <a:r>
              <a:rPr lang="en-US" dirty="0" err="1"/>
              <a:t>TeV</a:t>
            </a:r>
            <a:r>
              <a:rPr lang="en-US" dirty="0"/>
              <a:t> :  </a:t>
            </a:r>
            <a:r>
              <a:rPr lang="en-US" dirty="0" smtClean="0"/>
              <a:t>HE-LHC</a:t>
            </a:r>
          </a:p>
          <a:p>
            <a:pPr lvl="1"/>
            <a:r>
              <a:rPr lang="en-US" dirty="0" smtClean="0"/>
              <a:t>20 </a:t>
            </a:r>
            <a:r>
              <a:rPr lang="en-US" dirty="0"/>
              <a:t>T HTS hybrid</a:t>
            </a:r>
            <a:r>
              <a:rPr lang="en-US" dirty="0" smtClean="0"/>
              <a:t> </a:t>
            </a:r>
            <a:r>
              <a:rPr lang="en-US" dirty="0"/>
              <a:t>dipoles in a </a:t>
            </a:r>
            <a:r>
              <a:rPr lang="en-US" dirty="0" smtClean="0"/>
              <a:t>80 km </a:t>
            </a:r>
            <a:r>
              <a:rPr lang="en-US" dirty="0"/>
              <a:t>new ring for </a:t>
            </a:r>
            <a:r>
              <a:rPr lang="en-US" i="1" dirty="0" err="1"/>
              <a:t>E</a:t>
            </a:r>
            <a:r>
              <a:rPr lang="en-US" i="1" baseline="-25000" dirty="0" err="1"/>
              <a:t>com</a:t>
            </a:r>
            <a:r>
              <a:rPr lang="en-US" dirty="0"/>
              <a:t>=100 </a:t>
            </a:r>
            <a:r>
              <a:rPr lang="en-US" dirty="0" err="1"/>
              <a:t>TeV</a:t>
            </a:r>
            <a:r>
              <a:rPr lang="en-US" dirty="0"/>
              <a:t> : FCC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In China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similar completely new project is being studied in </a:t>
            </a:r>
            <a:r>
              <a:rPr lang="en-US" dirty="0" smtClean="0"/>
              <a:t>China: SPPC                      (C=54 km, B=20 T, </a:t>
            </a:r>
            <a:r>
              <a:rPr lang="en-US" i="1" dirty="0" err="1"/>
              <a:t>E</a:t>
            </a:r>
            <a:r>
              <a:rPr lang="en-US" i="1" baseline="-25000" dirty="0" err="1"/>
              <a:t>com</a:t>
            </a:r>
            <a:r>
              <a:rPr lang="en-US" dirty="0"/>
              <a:t>=71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For these, basic High Field Magnet development programs are since many years running in the US and Europe and recently in China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5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Superconducting accelerators magnets</a:t>
            </a:r>
            <a:r>
              <a:rPr lang="en-US" dirty="0"/>
              <a:t>;</a:t>
            </a:r>
            <a:r>
              <a:rPr lang="en-US" dirty="0" smtClean="0"/>
              <a:t>                  the state of the 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51520" y="1173324"/>
            <a:ext cx="8784976" cy="165618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US" b="0" dirty="0" smtClean="0"/>
              <a:t>Maximum attainable field slowly approaches 16 T</a:t>
            </a:r>
          </a:p>
          <a:p>
            <a:pPr lvl="1"/>
            <a:r>
              <a:rPr lang="en-US" b="0" dirty="0" smtClean="0"/>
              <a:t>20% margin needed (80% on the load line): </a:t>
            </a:r>
          </a:p>
          <a:p>
            <a:pPr marL="457200" lvl="1" indent="0">
              <a:buNone/>
            </a:pPr>
            <a:r>
              <a:rPr lang="en-US" b="0" dirty="0" smtClean="0"/>
              <a:t>    for a 16 T nominal field we need to design for 20 </a:t>
            </a:r>
            <a:r>
              <a:rPr lang="en-US" b="0" dirty="0"/>
              <a:t>T</a:t>
            </a:r>
            <a:endParaRPr lang="en-US" b="0" dirty="0" smtClean="0"/>
          </a:p>
          <a:p>
            <a:pPr lvl="1"/>
            <a:endParaRPr lang="en-US" b="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404874"/>
            <a:ext cx="6355432" cy="445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0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CERN-European development evolution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>
                <a:solidFill>
                  <a:srgbClr val="000000"/>
                </a:solidFill>
              </a:rPr>
              <a:pPr/>
              <a:t>46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563888" y="3861048"/>
            <a:ext cx="3384376" cy="6037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RMC (Racetrack Model Coil)</a:t>
            </a:r>
            <a:r>
              <a:rPr lang="en-GB" sz="1600" b="0" dirty="0" smtClean="0">
                <a:solidFill>
                  <a:schemeClr val="tx2"/>
                </a:solidFill>
                <a:latin typeface="Arial"/>
                <a:cs typeface="Arial"/>
              </a:rPr>
              <a:t> </a:t>
            </a:r>
            <a:endParaRPr lang="en-GB" sz="1600" b="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3511375" y="4457862"/>
            <a:ext cx="3165208" cy="2193828"/>
            <a:chOff x="4420272" y="3473336"/>
            <a:chExt cx="4805124" cy="3330465"/>
          </a:xfrm>
        </p:grpSpPr>
        <p:grpSp>
          <p:nvGrpSpPr>
            <p:cNvPr id="22" name="Group 21"/>
            <p:cNvGrpSpPr/>
            <p:nvPr/>
          </p:nvGrpSpPr>
          <p:grpSpPr>
            <a:xfrm>
              <a:off x="7290875" y="3918345"/>
              <a:ext cx="1836073" cy="704046"/>
              <a:chOff x="4804845" y="4616204"/>
              <a:chExt cx="2859816" cy="1096602"/>
            </a:xfrm>
          </p:grpSpPr>
          <p:cxnSp>
            <p:nvCxnSpPr>
              <p:cNvPr id="38" name="Straight Arrow Connector 37"/>
              <p:cNvCxnSpPr>
                <a:stCxn id="39" idx="1"/>
              </p:cNvCxnSpPr>
              <p:nvPr/>
            </p:nvCxnSpPr>
            <p:spPr>
              <a:xfrm flipH="1" flipV="1">
                <a:off x="4804845" y="4616204"/>
                <a:ext cx="1103369" cy="76764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5908215" y="5054883"/>
                <a:ext cx="1756446" cy="657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0" dirty="0" smtClean="0">
                    <a:solidFill>
                      <a:srgbClr val="1F497D"/>
                    </a:solidFill>
                    <a:latin typeface="Arial"/>
                    <a:cs typeface="Arial"/>
                  </a:rPr>
                  <a:t>Laminated Yoke </a:t>
                </a:r>
                <a:endParaRPr lang="en-GB" sz="1200" b="0" dirty="0">
                  <a:solidFill>
                    <a:srgbClr val="1F497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552015" y="3522853"/>
              <a:ext cx="1574933" cy="798500"/>
              <a:chOff x="5211589" y="4000197"/>
              <a:chExt cx="2453072" cy="1243722"/>
            </a:xfrm>
          </p:grpSpPr>
          <p:cxnSp>
            <p:nvCxnSpPr>
              <p:cNvPr id="36" name="Straight Arrow Connector 35"/>
              <p:cNvCxnSpPr>
                <a:stCxn id="37" idx="1"/>
              </p:cNvCxnSpPr>
              <p:nvPr/>
            </p:nvCxnSpPr>
            <p:spPr>
              <a:xfrm flipH="1" flipV="1">
                <a:off x="5211589" y="4000197"/>
                <a:ext cx="1116446" cy="91476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6328035" y="4585996"/>
                <a:ext cx="1336626" cy="657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0" dirty="0" smtClean="0">
                    <a:solidFill>
                      <a:srgbClr val="1F497D"/>
                    </a:solidFill>
                    <a:latin typeface="Arial"/>
                    <a:cs typeface="Arial"/>
                  </a:rPr>
                  <a:t>Vertical Pad </a:t>
                </a:r>
                <a:endParaRPr lang="en-GB" sz="1200" b="0" dirty="0">
                  <a:solidFill>
                    <a:srgbClr val="1F497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45" name="Group 44"/>
            <p:cNvGrpSpPr>
              <a:grpSpLocks noChangeAspect="1"/>
            </p:cNvGrpSpPr>
            <p:nvPr/>
          </p:nvGrpSpPr>
          <p:grpSpPr>
            <a:xfrm>
              <a:off x="4420272" y="3473336"/>
              <a:ext cx="4805124" cy="3330465"/>
              <a:chOff x="4348585" y="1855032"/>
              <a:chExt cx="4805124" cy="3330465"/>
            </a:xfrm>
          </p:grpSpPr>
          <p:pic>
            <p:nvPicPr>
              <p:cNvPr id="19" name="Picture 18" descr="RMC_Section.jp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983644" y="1884837"/>
                <a:ext cx="4011729" cy="3016811"/>
              </a:xfrm>
              <a:prstGeom prst="rect">
                <a:avLst/>
              </a:prstGeom>
            </p:spPr>
          </p:pic>
          <p:grpSp>
            <p:nvGrpSpPr>
              <p:cNvPr id="21" name="Group 20"/>
              <p:cNvGrpSpPr/>
              <p:nvPr/>
            </p:nvGrpSpPr>
            <p:grpSpPr>
              <a:xfrm>
                <a:off x="7195861" y="4249652"/>
                <a:ext cx="1957848" cy="849212"/>
                <a:chOff x="4379488" y="5424216"/>
                <a:chExt cx="3049489" cy="1322709"/>
              </a:xfrm>
            </p:grpSpPr>
            <p:cxnSp>
              <p:nvCxnSpPr>
                <p:cNvPr id="40" name="Straight Arrow Connector 39"/>
                <p:cNvCxnSpPr>
                  <a:stCxn id="41" idx="1"/>
                </p:cNvCxnSpPr>
                <p:nvPr/>
              </p:nvCxnSpPr>
              <p:spPr>
                <a:xfrm flipH="1" flipV="1">
                  <a:off x="4379488" y="5424216"/>
                  <a:ext cx="976319" cy="83116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/>
                <p:cNvSpPr txBox="1"/>
                <p:nvPr/>
              </p:nvSpPr>
              <p:spPr>
                <a:xfrm>
                  <a:off x="5355808" y="5763838"/>
                  <a:ext cx="2073169" cy="9830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Aluminium Shell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5746118" y="4298474"/>
                <a:ext cx="2340485" cy="887023"/>
                <a:chOff x="2398774" y="5208282"/>
                <a:chExt cx="3645475" cy="1381603"/>
              </a:xfrm>
            </p:grpSpPr>
            <p:cxnSp>
              <p:nvCxnSpPr>
                <p:cNvPr id="34" name="Straight Arrow Connector 33"/>
                <p:cNvCxnSpPr/>
                <p:nvPr/>
              </p:nvCxnSpPr>
              <p:spPr>
                <a:xfrm flipH="1" flipV="1">
                  <a:off x="2398774" y="5208282"/>
                  <a:ext cx="1761737" cy="9394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2952909" y="6000033"/>
                  <a:ext cx="3091340" cy="5898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Longitudinal Rods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5133148" y="1855032"/>
                <a:ext cx="2902145" cy="856568"/>
                <a:chOff x="126662" y="2041745"/>
                <a:chExt cx="4520301" cy="1334166"/>
              </a:xfrm>
            </p:grpSpPr>
            <p:cxnSp>
              <p:nvCxnSpPr>
                <p:cNvPr id="32" name="Straight Arrow Connector 31"/>
                <p:cNvCxnSpPr>
                  <a:stCxn id="33" idx="3"/>
                </p:cNvCxnSpPr>
                <p:nvPr/>
              </p:nvCxnSpPr>
              <p:spPr>
                <a:xfrm>
                  <a:off x="3040057" y="2336672"/>
                  <a:ext cx="1606906" cy="103923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126662" y="2041745"/>
                  <a:ext cx="2913395" cy="5898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Horizontal Pad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4526753" y="2158463"/>
                <a:ext cx="2349308" cy="1289405"/>
                <a:chOff x="158478" y="1992680"/>
                <a:chExt cx="3659217" cy="2008342"/>
              </a:xfrm>
            </p:grpSpPr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2057728" y="2362012"/>
                  <a:ext cx="1759967" cy="163901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158478" y="1992680"/>
                  <a:ext cx="2362508" cy="6549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Nb</a:t>
                  </a:r>
                  <a:r>
                    <a:rPr lang="en-GB" sz="1200" b="0" baseline="-2500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3</a:t>
                  </a:r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Sn Coil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4348585" y="2589502"/>
                <a:ext cx="1716083" cy="1081625"/>
                <a:chOff x="222014" y="2546433"/>
                <a:chExt cx="2672923" cy="1684709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1241488" y="3007447"/>
                  <a:ext cx="976321" cy="122369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222014" y="2546433"/>
                  <a:ext cx="2672923" cy="3947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Electrical connexion box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</p:grp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365104"/>
            <a:ext cx="3056336" cy="2330513"/>
          </a:xfrm>
          <a:prstGeom prst="rect">
            <a:avLst/>
          </a:prstGeom>
        </p:spPr>
      </p:pic>
      <p:sp>
        <p:nvSpPr>
          <p:cNvPr id="44" name="Title 1"/>
          <p:cNvSpPr txBox="1">
            <a:spLocks/>
          </p:cNvSpPr>
          <p:nvPr/>
        </p:nvSpPr>
        <p:spPr>
          <a:xfrm>
            <a:off x="467544" y="4005064"/>
            <a:ext cx="3096344" cy="6040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SMC (Short Model Coil) </a:t>
            </a:r>
            <a:endParaRPr lang="en-GB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grpSp>
        <p:nvGrpSpPr>
          <p:cNvPr id="42" name="Group 41"/>
          <p:cNvGrpSpPr>
            <a:grpSpLocks noChangeAspect="1"/>
          </p:cNvGrpSpPr>
          <p:nvPr/>
        </p:nvGrpSpPr>
        <p:grpSpPr>
          <a:xfrm>
            <a:off x="395536" y="1196752"/>
            <a:ext cx="5544616" cy="2681010"/>
            <a:chOff x="439910" y="836712"/>
            <a:chExt cx="5212210" cy="2520280"/>
          </a:xfrm>
        </p:grpSpPr>
        <p:pic>
          <p:nvPicPr>
            <p:cNvPr id="46" name="Picture 45" descr="SMC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910" y="1717939"/>
              <a:ext cx="1224000" cy="1180800"/>
            </a:xfrm>
            <a:prstGeom prst="rect">
              <a:avLst/>
            </a:prstGeom>
          </p:spPr>
        </p:pic>
        <p:cxnSp>
          <p:nvCxnSpPr>
            <p:cNvPr id="47" name="Straight Connector 46"/>
            <p:cNvCxnSpPr/>
            <p:nvPr/>
          </p:nvCxnSpPr>
          <p:spPr bwMode="auto">
            <a:xfrm rot="16200000">
              <a:off x="1821082" y="2179160"/>
              <a:ext cx="0" cy="3143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485837" y="1082462"/>
              <a:ext cx="121402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Short Model Coil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888962" y="836712"/>
              <a:ext cx="1249522" cy="4918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FReSCa2 13T</a:t>
              </a:r>
            </a:p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Nb</a:t>
              </a:r>
              <a:r>
                <a:rPr lang="en-US" sz="1400" baseline="-25000" dirty="0" smtClean="0">
                  <a:solidFill>
                    <a:srgbClr val="000090"/>
                  </a:solidFill>
                  <a:latin typeface="Arial"/>
                  <a:cs typeface="Arial"/>
                </a:rPr>
                <a:t>3</a:t>
              </a:r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Sn</a:t>
              </a: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 </a:t>
              </a:r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Dipole</a:t>
              </a: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594720" y="1299592"/>
              <a:ext cx="2057400" cy="2057400"/>
              <a:chOff x="76200" y="2895600"/>
              <a:chExt cx="2057400" cy="2057400"/>
            </a:xfrm>
          </p:grpSpPr>
          <p:pic>
            <p:nvPicPr>
              <p:cNvPr id="54" name="Picture 53" descr="FRESCA2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6200" y="2970858"/>
                <a:ext cx="2016224" cy="1982142"/>
              </a:xfrm>
              <a:prstGeom prst="rect">
                <a:avLst/>
              </a:prstGeom>
            </p:spPr>
          </p:pic>
          <p:sp>
            <p:nvSpPr>
              <p:cNvPr id="55" name="Rectangle 54"/>
              <p:cNvSpPr/>
              <p:nvPr/>
            </p:nvSpPr>
            <p:spPr bwMode="auto">
              <a:xfrm>
                <a:off x="1600200" y="2895600"/>
                <a:ext cx="533400" cy="22860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51" name="Picture 50" descr="Screen shot 2012-02-05 at 10.08.19 PM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62286" y="1689832"/>
              <a:ext cx="1301750" cy="1225550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2049526" y="1082462"/>
              <a:ext cx="1245670" cy="58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Race-track </a:t>
              </a:r>
            </a:p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Model Coil</a:t>
              </a:r>
            </a:p>
          </p:txBody>
        </p:sp>
        <p:cxnSp>
          <p:nvCxnSpPr>
            <p:cNvPr id="53" name="Straight Connector 52"/>
            <p:cNvCxnSpPr/>
            <p:nvPr/>
          </p:nvCxnSpPr>
          <p:spPr bwMode="auto">
            <a:xfrm rot="16200000">
              <a:off x="3421208" y="2179159"/>
              <a:ext cx="0" cy="3143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7584" y="4365104"/>
            <a:ext cx="2486416" cy="2110033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7308304" y="4005064"/>
            <a:ext cx="1085554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FReSCa2 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7164288" y="1556792"/>
            <a:ext cx="1555708" cy="1525856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7020272" y="3178596"/>
            <a:ext cx="192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latin typeface="Arial"/>
                <a:cs typeface="Arial"/>
              </a:rPr>
              <a:t>11 T dipole</a:t>
            </a:r>
          </a:p>
          <a:p>
            <a:pPr algn="ctr"/>
            <a:r>
              <a:rPr lang="fr-CH" sz="1400" dirty="0" smtClean="0">
                <a:latin typeface="Arial"/>
                <a:cs typeface="Arial"/>
              </a:rPr>
              <a:t> (CERN)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268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9-07 at 23.24.5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267" y="1196752"/>
            <a:ext cx="7333861" cy="55003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6093296"/>
            <a:ext cx="2953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Arial" charset="0"/>
                <a:ea typeface="Arial" charset="0"/>
                <a:cs typeface="Arial" charset="0"/>
              </a:rPr>
              <a:t>By courtesy of D. </a:t>
            </a:r>
            <a:r>
              <a:rPr lang="en-US" sz="1400" b="0" dirty="0" err="1" smtClean="0">
                <a:latin typeface="Arial" charset="0"/>
                <a:ea typeface="Arial" charset="0"/>
                <a:cs typeface="Arial" charset="0"/>
              </a:rPr>
              <a:t>Dietderich</a:t>
            </a:r>
            <a:r>
              <a:rPr lang="en-US" sz="1400" b="0" dirty="0" smtClean="0">
                <a:latin typeface="Arial" charset="0"/>
                <a:ea typeface="Arial" charset="0"/>
                <a:cs typeface="Arial" charset="0"/>
              </a:rPr>
              <a:t>, LBNL</a:t>
            </a:r>
            <a:endParaRPr lang="en-US" sz="14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magnet technology development for HILUMI and beyond (2004-2013) ; </a:t>
            </a:r>
            <a:r>
              <a:rPr lang="en-US" dirty="0" smtClean="0"/>
              <a:t>US development evolution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4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Basic HFM development : 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smtClean="0"/>
              <a:t>Some achievements at LBNL </a:t>
            </a:r>
            <a:r>
              <a:rPr lang="en-GB" dirty="0" smtClean="0"/>
              <a:t>(1995-2004</a:t>
            </a:r>
            <a:r>
              <a:rPr lang="en-GB" dirty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22895"/>
            <a:ext cx="8655496" cy="28620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Since </a:t>
            </a:r>
            <a:r>
              <a:rPr lang="en-US" dirty="0"/>
              <a:t>20 years LBNL is running a high field dipole development program</a:t>
            </a:r>
          </a:p>
          <a:p>
            <a:pPr marL="0" indent="0">
              <a:buNone/>
            </a:pPr>
            <a:r>
              <a:rPr lang="en-US" dirty="0"/>
              <a:t>Some achievements:</a:t>
            </a:r>
          </a:p>
          <a:p>
            <a:r>
              <a:rPr lang="en-US" dirty="0"/>
              <a:t>D20, 50 mm aperture, </a:t>
            </a:r>
            <a:r>
              <a:rPr lang="en-US" dirty="0" err="1"/>
              <a:t>cosQ</a:t>
            </a:r>
            <a:r>
              <a:rPr lang="en-US" dirty="0"/>
              <a:t> 4 layer dipole, reached </a:t>
            </a:r>
            <a:r>
              <a:rPr lang="en-US" dirty="0" smtClean="0"/>
              <a:t>13.5 T@1.9K </a:t>
            </a:r>
          </a:p>
          <a:p>
            <a:r>
              <a:rPr lang="en-US" dirty="0" smtClean="0"/>
              <a:t>HD1</a:t>
            </a:r>
            <a:r>
              <a:rPr lang="en-US" dirty="0"/>
              <a:t>, flat block coil, 8 mm aperture, reached 16 T</a:t>
            </a:r>
          </a:p>
          <a:p>
            <a:r>
              <a:rPr lang="en-US" dirty="0"/>
              <a:t>HD2, flared end block coil, 36 mm aperture, reached 13.8 T</a:t>
            </a:r>
          </a:p>
          <a:p>
            <a:pPr marL="0" indent="0">
              <a:buNone/>
            </a:pPr>
            <a:r>
              <a:rPr lang="en-US" dirty="0"/>
              <a:t>These pose a clear breakthrough </a:t>
            </a:r>
            <a:r>
              <a:rPr lang="en-US" dirty="0" smtClean="0"/>
              <a:t>above </a:t>
            </a:r>
            <a:r>
              <a:rPr lang="en-US" dirty="0"/>
              <a:t>10 T with a new coil layout (block coil) and a mechanical structure aimed (shell-bladder and keys) at high </a:t>
            </a:r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509120"/>
            <a:ext cx="2793858" cy="21640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011" y="4269744"/>
            <a:ext cx="2688389" cy="2343464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247553" y="4154368"/>
            <a:ext cx="2850592" cy="2523683"/>
            <a:chOff x="-62013" y="2139244"/>
            <a:chExt cx="5029857" cy="4453030"/>
          </a:xfrm>
        </p:grpSpPr>
        <p:sp>
          <p:nvSpPr>
            <p:cNvPr id="12" name="TextBox 11"/>
            <p:cNvSpPr txBox="1"/>
            <p:nvPr/>
          </p:nvSpPr>
          <p:spPr>
            <a:xfrm>
              <a:off x="-62013" y="6157818"/>
              <a:ext cx="4921078" cy="434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0" dirty="0" smtClean="0"/>
                <a:t>A.D. </a:t>
              </a:r>
              <a:r>
                <a:rPr lang="en-US" sz="1000" b="0" dirty="0" err="1" smtClean="0"/>
                <a:t>McInturff</a:t>
              </a:r>
              <a:r>
                <a:rPr lang="en-US" sz="1000" b="0" dirty="0"/>
                <a:t>, et al</a:t>
              </a:r>
              <a:r>
                <a:rPr lang="en-US" sz="1000" b="0" dirty="0" smtClean="0"/>
                <a:t>., Proc. of PAC 1997, 3212</a:t>
              </a:r>
              <a:endParaRPr lang="en-US" sz="1000" b="0" dirty="0"/>
            </a:p>
          </p:txBody>
        </p:sp>
        <p:pic>
          <p:nvPicPr>
            <p:cNvPr id="13" name="Picture 12" descr="Screen Shot 2016-08-26 at 15.20.0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139244"/>
              <a:ext cx="3965892" cy="3991603"/>
            </a:xfrm>
            <a:prstGeom prst="rect">
              <a:avLst/>
            </a:prstGeom>
          </p:spPr>
        </p:pic>
        <p:pic>
          <p:nvPicPr>
            <p:cNvPr id="14" name="Picture 13" descr="Screen Shot 2016-08-26 at 15.22.58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493" y="2139244"/>
              <a:ext cx="3032351" cy="195687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06235" y="5080913"/>
              <a:ext cx="919314" cy="5729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404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Basic 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HFM development 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:                                   </a:t>
            </a:r>
            <a:r>
              <a:rPr lang="en-GB" dirty="0" err="1" smtClean="0">
                <a:latin typeface="Arial" charset="0"/>
                <a:ea typeface="ＭＳ Ｐゴシック" charset="0"/>
                <a:cs typeface="ＭＳ Ｐゴシック" charset="0"/>
              </a:rPr>
              <a:t>EuCARD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 high field dipole (Fresca2):</a:t>
            </a:r>
            <a:endParaRPr lang="fr-FR" dirty="0">
              <a:latin typeface="Calibri" charset="0"/>
            </a:endParaRP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5868144" y="1124744"/>
            <a:ext cx="3275856" cy="5256585"/>
          </a:xfrm>
        </p:spPr>
        <p:txBody>
          <a:bodyPr/>
          <a:lstStyle/>
          <a:p>
            <a:r>
              <a:rPr lang="fr-FR" sz="1800" dirty="0" err="1" smtClean="0">
                <a:latin typeface="Calibri" charset="0"/>
              </a:rPr>
              <a:t>Diameter</a:t>
            </a:r>
            <a:r>
              <a:rPr lang="fr-FR" sz="1800" dirty="0" smtClean="0">
                <a:latin typeface="Calibri" charset="0"/>
              </a:rPr>
              <a:t> Aperture = 100 mm</a:t>
            </a:r>
            <a:endParaRPr lang="fr-FR" sz="1800" dirty="0">
              <a:latin typeface="Calibri" charset="0"/>
            </a:endParaRPr>
          </a:p>
          <a:p>
            <a:r>
              <a:rPr lang="fr-FR" sz="1800" dirty="0">
                <a:latin typeface="Calibri" charset="0"/>
              </a:rPr>
              <a:t>L </a:t>
            </a:r>
            <a:r>
              <a:rPr lang="fr-FR" sz="1800" dirty="0" err="1">
                <a:latin typeface="Calibri" charset="0"/>
              </a:rPr>
              <a:t>coils</a:t>
            </a:r>
            <a:r>
              <a:rPr lang="fr-FR" sz="1800" dirty="0">
                <a:latin typeface="Calibri" charset="0"/>
              </a:rPr>
              <a:t> = 1.5 </a:t>
            </a:r>
            <a:r>
              <a:rPr lang="fr-FR" sz="1800" dirty="0" smtClean="0">
                <a:latin typeface="Calibri" charset="0"/>
              </a:rPr>
              <a:t>m</a:t>
            </a:r>
          </a:p>
          <a:p>
            <a:r>
              <a:rPr lang="fr-FR" sz="1800" dirty="0" smtClean="0">
                <a:latin typeface="Calibri" charset="0"/>
              </a:rPr>
              <a:t>L straight section = 700 mm</a:t>
            </a:r>
            <a:endParaRPr lang="fr-FR" sz="1800" dirty="0">
              <a:latin typeface="Calibri" charset="0"/>
            </a:endParaRPr>
          </a:p>
          <a:p>
            <a:r>
              <a:rPr lang="fr-FR" sz="1800" dirty="0" smtClean="0">
                <a:latin typeface="Calibri" charset="0"/>
              </a:rPr>
              <a:t>L </a:t>
            </a:r>
            <a:r>
              <a:rPr lang="fr-FR" sz="1800" dirty="0" err="1" smtClean="0">
                <a:latin typeface="Calibri" charset="0"/>
              </a:rPr>
              <a:t>yoke</a:t>
            </a:r>
            <a:r>
              <a:rPr lang="fr-FR" sz="1800" dirty="0" smtClean="0">
                <a:latin typeface="Calibri" charset="0"/>
              </a:rPr>
              <a:t> = 1.6 m</a:t>
            </a:r>
          </a:p>
          <a:p>
            <a:r>
              <a:rPr lang="fr-FR" sz="1800" dirty="0" err="1" smtClean="0">
                <a:latin typeface="Calibri" charset="0"/>
              </a:rPr>
              <a:t>Diameter</a:t>
            </a:r>
            <a:r>
              <a:rPr lang="fr-FR" sz="1800" dirty="0" smtClean="0">
                <a:latin typeface="Calibri" charset="0"/>
              </a:rPr>
              <a:t> </a:t>
            </a:r>
            <a:r>
              <a:rPr lang="fr-FR" sz="1800" dirty="0" err="1" smtClean="0">
                <a:latin typeface="Calibri" charset="0"/>
              </a:rPr>
              <a:t>magnet</a:t>
            </a:r>
            <a:r>
              <a:rPr lang="fr-FR" sz="1800" dirty="0" smtClean="0">
                <a:latin typeface="Calibri" charset="0"/>
              </a:rPr>
              <a:t> = 1.03 m</a:t>
            </a:r>
          </a:p>
          <a:p>
            <a:endParaRPr lang="fr-FR" sz="1800" dirty="0">
              <a:latin typeface="Calibri" charset="0"/>
            </a:endParaRPr>
          </a:p>
        </p:txBody>
      </p:sp>
      <p:grpSp>
        <p:nvGrpSpPr>
          <p:cNvPr id="7172" name="Groupe 1"/>
          <p:cNvGrpSpPr>
            <a:grpSpLocks noChangeAspect="1"/>
          </p:cNvGrpSpPr>
          <p:nvPr/>
        </p:nvGrpSpPr>
        <p:grpSpPr bwMode="auto">
          <a:xfrm>
            <a:off x="323528" y="2132856"/>
            <a:ext cx="2674977" cy="1728192"/>
            <a:chOff x="5166352" y="1585913"/>
            <a:chExt cx="3747485" cy="2419159"/>
          </a:xfrm>
        </p:grpSpPr>
        <p:pic>
          <p:nvPicPr>
            <p:cNvPr id="717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5166352" y="2785778"/>
              <a:ext cx="1536200" cy="1219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380312" y="2785778"/>
              <a:ext cx="1533525" cy="1219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66352" y="1585913"/>
              <a:ext cx="1536200" cy="122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1585913"/>
              <a:ext cx="1533525" cy="122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0" name="Picture 4"/>
            <p:cNvPicPr>
              <a:picLocks noChangeAspect="1" noChangeArrowheads="1"/>
            </p:cNvPicPr>
            <p:nvPr/>
          </p:nvPicPr>
          <p:blipFill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6895" y="1628800"/>
              <a:ext cx="3455417" cy="2313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3491880" y="1196752"/>
            <a:ext cx="2448272" cy="2111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>
                <a:solidFill>
                  <a:srgbClr val="333399"/>
                </a:solidFill>
                <a:latin typeface="Arial"/>
                <a:ea typeface="+mn-ea"/>
                <a:cs typeface="Arial"/>
              </a:rPr>
              <a:t>156 </a:t>
            </a:r>
            <a:r>
              <a:rPr lang="fr-FR" sz="1600" b="0" kern="0" dirty="0" err="1">
                <a:solidFill>
                  <a:srgbClr val="333399"/>
                </a:solidFill>
                <a:latin typeface="Arial"/>
                <a:ea typeface="+mn-ea"/>
                <a:cs typeface="Arial"/>
              </a:rPr>
              <a:t>turns</a:t>
            </a:r>
            <a:r>
              <a:rPr lang="fr-FR" sz="1600" b="0" kern="0" dirty="0">
                <a:solidFill>
                  <a:srgbClr val="333399"/>
                </a:solidFill>
                <a:latin typeface="Arial"/>
                <a:ea typeface="+mn-ea"/>
                <a:cs typeface="Arial"/>
              </a:rPr>
              <a:t> per pole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err="1">
                <a:solidFill>
                  <a:srgbClr val="333399"/>
                </a:solidFill>
                <a:latin typeface="Arial"/>
                <a:ea typeface="+mn-ea"/>
                <a:cs typeface="Arial"/>
              </a:rPr>
              <a:t>Iron</a:t>
            </a:r>
            <a:r>
              <a:rPr lang="fr-FR" sz="1600" b="0" kern="0" dirty="0">
                <a:solidFill>
                  <a:srgbClr val="333399"/>
                </a:solidFill>
                <a:latin typeface="Arial"/>
                <a:ea typeface="+mn-ea"/>
                <a:cs typeface="Arial"/>
              </a:rPr>
              <a:t> post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err="1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B</a:t>
            </a:r>
            <a:r>
              <a:rPr lang="fr-FR" sz="1600" b="0" kern="0" baseline="-25000" dirty="0" err="1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center</a:t>
            </a: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 = </a:t>
            </a:r>
            <a:r>
              <a:rPr lang="fr-FR" sz="1600" b="0" kern="0" dirty="0">
                <a:solidFill>
                  <a:srgbClr val="3C8C93"/>
                </a:solidFill>
                <a:latin typeface="Arial"/>
                <a:ea typeface="+mn-ea"/>
                <a:cs typeface="Arial"/>
              </a:rPr>
              <a:t>13.0</a:t>
            </a: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 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I</a:t>
            </a:r>
            <a:r>
              <a:rPr lang="fr-FR" sz="1600" b="0" kern="0" baseline="-2500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13T</a:t>
            </a: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 = 10.7 kA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err="1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B</a:t>
            </a:r>
            <a:r>
              <a:rPr lang="fr-FR" sz="1600" b="0" kern="0" baseline="-25000" dirty="0" err="1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peak</a:t>
            </a: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 = 13.2 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err="1">
                <a:solidFill>
                  <a:srgbClr val="CC00CC"/>
                </a:solidFill>
                <a:latin typeface="Arial"/>
                <a:ea typeface="+mn-ea"/>
                <a:cs typeface="Arial"/>
              </a:rPr>
              <a:t>E</a:t>
            </a:r>
            <a:r>
              <a:rPr lang="fr-FR" sz="1600" b="0" kern="0" baseline="-25000" dirty="0" err="1">
                <a:solidFill>
                  <a:srgbClr val="CC00CC"/>
                </a:solidFill>
                <a:latin typeface="Arial"/>
                <a:ea typeface="+mn-ea"/>
                <a:cs typeface="Arial"/>
              </a:rPr>
              <a:t>mag</a:t>
            </a:r>
            <a:r>
              <a:rPr lang="fr-FR" sz="1600" b="0" kern="0" dirty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 = 3.6 MJ/</a:t>
            </a:r>
            <a:r>
              <a:rPr lang="fr-FR" sz="1600" b="0" kern="0" dirty="0" smtClean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m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smtClean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L </a:t>
            </a:r>
            <a:r>
              <a:rPr lang="fr-FR" sz="1600" b="0" kern="0" dirty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= </a:t>
            </a:r>
            <a:r>
              <a:rPr lang="fr-FR" sz="1600" b="0" kern="0" dirty="0" smtClean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47mH</a:t>
            </a:r>
            <a:r>
              <a:rPr lang="fr-FR" sz="1600" b="0" kern="0" dirty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/m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48264" y="6309320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b="0" dirty="0" err="1" smtClean="0">
                <a:latin typeface="+mj-lt"/>
                <a:ea typeface="+mn-ea"/>
              </a:rPr>
              <a:t>Courtesy</a:t>
            </a:r>
            <a:r>
              <a:rPr lang="fr-FR" sz="1200" b="0" dirty="0" smtClean="0">
                <a:latin typeface="+mj-lt"/>
                <a:ea typeface="+mn-ea"/>
              </a:rPr>
              <a:t> </a:t>
            </a:r>
            <a:r>
              <a:rPr lang="fr-FR" sz="1200" b="0" dirty="0" err="1">
                <a:latin typeface="+mj-lt"/>
                <a:ea typeface="+mn-ea"/>
              </a:rPr>
              <a:t>Attilio</a:t>
            </a:r>
            <a:r>
              <a:rPr lang="fr-FR" sz="1200" b="0" dirty="0">
                <a:latin typeface="+mj-lt"/>
                <a:ea typeface="+mn-ea"/>
              </a:rPr>
              <a:t> </a:t>
            </a:r>
            <a:r>
              <a:rPr lang="fr-FR" sz="1200" b="0" dirty="0" err="1" smtClean="0">
                <a:latin typeface="+mj-lt"/>
                <a:ea typeface="+mn-ea"/>
              </a:rPr>
              <a:t>Milanese</a:t>
            </a:r>
            <a:r>
              <a:rPr lang="fr-FR" sz="1200" b="0" dirty="0" smtClean="0">
                <a:latin typeface="+mj-lt"/>
                <a:ea typeface="+mn-ea"/>
              </a:rPr>
              <a:t>, Pierre </a:t>
            </a:r>
            <a:r>
              <a:rPr lang="fr-FR" sz="1200" b="0" dirty="0" err="1" smtClean="0">
                <a:latin typeface="+mj-lt"/>
                <a:ea typeface="+mn-ea"/>
              </a:rPr>
              <a:t>Manil</a:t>
            </a:r>
            <a:endParaRPr lang="fr-FR" sz="1200" b="0" dirty="0">
              <a:latin typeface="+mj-lt"/>
              <a:ea typeface="+mn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15816" y="3429000"/>
            <a:ext cx="504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kern="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42</a:t>
            </a:r>
          </a:p>
          <a:p>
            <a:pPr>
              <a:defRPr/>
            </a:pPr>
            <a:r>
              <a:rPr lang="fr-FR" sz="1200" kern="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42</a:t>
            </a:r>
          </a:p>
          <a:p>
            <a:pPr>
              <a:defRPr/>
            </a:pPr>
            <a:r>
              <a:rPr lang="fr-FR" sz="1200" kern="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36</a:t>
            </a:r>
          </a:p>
          <a:p>
            <a:pPr>
              <a:defRPr/>
            </a:pPr>
            <a:r>
              <a:rPr lang="fr-FR" sz="1200" kern="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36</a:t>
            </a:r>
            <a:endParaRPr lang="fr-FR" sz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Arial"/>
            </a:endParaRPr>
          </a:p>
        </p:txBody>
      </p:sp>
      <p:pic>
        <p:nvPicPr>
          <p:cNvPr id="13" name="Picture 12" descr="\\Dapdc5\manip\CAOMECA\Caoprojets\Projets\SAFIRS-NB3SN\650B\6500B\Images\dipole design 06-05-2011\Cut yOz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2816225" cy="27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\\Sispcz162\e$\PROJETS\EuCARD HFM\Sous-traitance étude\Fichiers CAO\11-01-07 avant projet\Images\Persp.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5409633"/>
            <a:ext cx="2592288" cy="146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4168" y="3284984"/>
            <a:ext cx="3206496" cy="2721110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81000" y="1143000"/>
            <a:ext cx="3110880" cy="11338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177800" indent="-177800"/>
            <a:r>
              <a:rPr lang="en-US" b="0" dirty="0" smtClean="0"/>
              <a:t>Fresca2 : CERN, CEA construction phase</a:t>
            </a:r>
          </a:p>
          <a:p>
            <a:pPr marL="177800" indent="-177800"/>
            <a:r>
              <a:rPr lang="en-US" b="0" dirty="0" smtClean="0"/>
              <a:t>First tests 2014</a:t>
            </a:r>
            <a:endParaRPr lang="en-US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18" name="Picture 17" descr="DSCN297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284984"/>
            <a:ext cx="2784309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Magnetic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L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ength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38530" y="1196752"/>
            <a:ext cx="8610600" cy="549477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In </a:t>
            </a:r>
            <a:r>
              <a:rPr lang="en-US" dirty="0"/>
              <a:t>3D, the longitudinal dimension of the magnet is described by a magnetic length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347" y="1572597"/>
            <a:ext cx="6134759" cy="30600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25746" y="2847954"/>
                <a:ext cx="2167003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18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  <m:t>𝑎𝑔</m:t>
                          </m:r>
                        </m:sub>
                      </m:sSub>
                      <m:sSub>
                        <m:sSubPr>
                          <m:ctrlPr>
                            <a:rPr lang="en-GB" sz="1800" b="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GB" sz="18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ctrlPr>
                                <a:rPr lang="en-GB" sz="18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r>
                  <a:rPr lang="en-GB" sz="1800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GB" sz="1800" b="0" i="1" dirty="0" smtClean="0">
                    <a:latin typeface="Cambria Math" panose="02040503050406030204" pitchFamily="18" charset="0"/>
                  </a:rPr>
                </a:br>
                <a:endParaRPr lang="en-GB" sz="1800" b="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5746" y="2847954"/>
                <a:ext cx="2167003" cy="80964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338530" y="4869160"/>
            <a:ext cx="6677413" cy="18364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b="0" kern="0" dirty="0" smtClean="0"/>
              <a:t>A circular yoke around the coil can give a 10-15% field increase</a:t>
            </a:r>
          </a:p>
          <a:p>
            <a:pPr marL="0" indent="0">
              <a:buFontTx/>
              <a:buNone/>
            </a:pPr>
            <a:r>
              <a:rPr lang="en-US" b="0" kern="0" dirty="0"/>
              <a:t>	</a:t>
            </a:r>
            <a:endParaRPr lang="en-US" b="0" kern="0" dirty="0" smtClean="0"/>
          </a:p>
          <a:p>
            <a:pPr marL="0" indent="0">
              <a:buNone/>
            </a:pPr>
            <a:r>
              <a:rPr lang="en-US" b="0" kern="0" dirty="0" smtClean="0"/>
              <a:t>The magnetic </a:t>
            </a:r>
            <a:r>
              <a:rPr lang="en-US" b="0" kern="0" dirty="0"/>
              <a:t>length </a:t>
            </a:r>
            <a:r>
              <a:rPr lang="en-US" b="0" i="1" kern="0" dirty="0" err="1"/>
              <a:t>L</a:t>
            </a:r>
            <a:r>
              <a:rPr lang="en-US" b="0" i="1" kern="0" baseline="-25000" dirty="0" err="1"/>
              <a:t>mag</a:t>
            </a:r>
            <a:r>
              <a:rPr lang="en-US" b="0" kern="0" dirty="0"/>
              <a:t> for SC </a:t>
            </a:r>
            <a:r>
              <a:rPr lang="en-US" b="0" kern="0" dirty="0" smtClean="0"/>
              <a:t>magnets</a:t>
            </a:r>
            <a:r>
              <a:rPr lang="en-US" b="0" kern="0" dirty="0"/>
              <a:t> </a:t>
            </a:r>
            <a:r>
              <a:rPr lang="en-US" b="0" kern="0" dirty="0" smtClean="0"/>
              <a:t>is adjustable by varying the length of the yoke:  often the coils stick outside the end of the yoke:        no easy rule of thumb for </a:t>
            </a:r>
            <a:r>
              <a:rPr lang="en-US" b="0" i="1" kern="0" dirty="0" err="1" smtClean="0"/>
              <a:t>L</a:t>
            </a:r>
            <a:r>
              <a:rPr lang="en-US" b="0" i="1" kern="0" baseline="-25000" dirty="0" err="1" smtClean="0"/>
              <a:t>mag</a:t>
            </a:r>
            <a:r>
              <a:rPr lang="en-US" b="0" kern="0" dirty="0" smtClean="0"/>
              <a:t>	</a:t>
            </a:r>
            <a:endParaRPr lang="en-US" b="0" kern="0" dirty="0"/>
          </a:p>
        </p:txBody>
      </p:sp>
      <p:sp>
        <p:nvSpPr>
          <p:cNvPr id="10" name="TextBox 9"/>
          <p:cNvSpPr txBox="1"/>
          <p:nvPr/>
        </p:nvSpPr>
        <p:spPr>
          <a:xfrm>
            <a:off x="4860032" y="4431846"/>
            <a:ext cx="2155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Courtesy A. Milanese, CERN</a:t>
            </a:r>
            <a:endParaRPr lang="en-US" sz="1200" b="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4" descr="RHIC_dipole_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4759324"/>
            <a:ext cx="1204514" cy="1167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91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of Fresca2 coils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4263008" cy="18539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Straightforward technology to wind block coils with flared ends:</a:t>
            </a:r>
          </a:p>
          <a:p>
            <a:pPr marL="0" indent="0">
              <a:buNone/>
            </a:pPr>
            <a:r>
              <a:rPr lang="en-US" dirty="0" smtClean="0"/>
              <a:t>This is a lesson for FCC magnets 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1" y="3064269"/>
            <a:ext cx="3758952" cy="3641331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4142992"/>
            <a:ext cx="4316911" cy="2562608"/>
          </a:xfrm>
          <a:prstGeom prst="rect">
            <a:avLst/>
          </a:prstGeom>
        </p:spPr>
      </p:pic>
      <p:pic>
        <p:nvPicPr>
          <p:cNvPr id="10" name="Picture 9" descr="DSCN2849.JP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3964" y="1331747"/>
            <a:ext cx="2820507" cy="1665205"/>
          </a:xfrm>
          <a:prstGeom prst="rect">
            <a:avLst/>
          </a:prstGeom>
        </p:spPr>
      </p:pic>
      <p:pic>
        <p:nvPicPr>
          <p:cNvPr id="11" name="Picture 10" descr="DSCN3092.JPG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4271" y="1988840"/>
            <a:ext cx="2115031" cy="211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6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HILUMI IT </a:t>
            </a:r>
            <a:r>
              <a:rPr lang="fr-CH" dirty="0" err="1" smtClean="0"/>
              <a:t>magnet</a:t>
            </a:r>
            <a:r>
              <a:rPr lang="fr-CH" dirty="0" smtClean="0"/>
              <a:t> zoo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488" y="1184960"/>
            <a:ext cx="7450230" cy="5673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6611779"/>
            <a:ext cx="1365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latin typeface="Arial"/>
                <a:cs typeface="Arial"/>
              </a:rPr>
              <a:t>Courtesy E. </a:t>
            </a:r>
            <a:r>
              <a:rPr lang="en-US" sz="1000" b="0" dirty="0" err="1" smtClean="0">
                <a:latin typeface="Arial"/>
                <a:cs typeface="Arial"/>
              </a:rPr>
              <a:t>Todesco</a:t>
            </a:r>
            <a:endParaRPr lang="en-US" sz="1000" b="0" dirty="0">
              <a:latin typeface="Arial"/>
              <a:cs typeface="Arial"/>
            </a:endParaRPr>
          </a:p>
        </p:txBody>
      </p:sp>
      <p:pic>
        <p:nvPicPr>
          <p:cNvPr id="6" name="Picture 5" descr="index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7" y="376"/>
            <a:ext cx="1619671" cy="75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61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51030_In-The-Test.JP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574556"/>
            <a:ext cx="2088910" cy="32172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040419"/>
            <a:ext cx="3547641" cy="188074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909" y="4316483"/>
            <a:ext cx="2781363" cy="171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HL-LHC:  </a:t>
            </a:r>
            <a:r>
              <a:rPr lang="en-US" dirty="0" smtClean="0"/>
              <a:t>MQXF low beta Nb</a:t>
            </a:r>
            <a:r>
              <a:rPr lang="en-US" baseline="-25000" dirty="0" smtClean="0"/>
              <a:t>3</a:t>
            </a:r>
            <a:r>
              <a:rPr lang="en-US" dirty="0" smtClean="0"/>
              <a:t>Sn quadrupole</a:t>
            </a:r>
            <a:endParaRPr lang="en-US" dirty="0"/>
          </a:p>
        </p:txBody>
      </p:sp>
      <p:pic>
        <p:nvPicPr>
          <p:cNvPr id="5" name="Picture 2" descr="D:\Work\QXF\Mechanics\2D\MQXF_150mm_aperture\v7_ref\pictures\MQXF_2d_mech_cross-section.tif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316" y="4293816"/>
            <a:ext cx="1909036" cy="190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>
                <a:solidFill>
                  <a:srgbClr val="000000"/>
                </a:solidFill>
              </a:rPr>
              <a:pPr/>
              <a:t>52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845234" y="1124744"/>
            <a:ext cx="4298766" cy="2448272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	A CERN LARP collaboration.</a:t>
            </a:r>
          </a:p>
          <a:p>
            <a:pPr marL="0" indent="0">
              <a:buNone/>
            </a:pPr>
            <a:r>
              <a:rPr lang="en-GB" sz="1800" dirty="0" smtClean="0"/>
              <a:t>Nominal Gradient 132.6 T/m </a:t>
            </a:r>
          </a:p>
          <a:p>
            <a:pPr marL="0" indent="0">
              <a:buNone/>
            </a:pPr>
            <a:r>
              <a:rPr lang="en-GB" sz="1800" dirty="0" smtClean="0"/>
              <a:t>Aperture diameter 150 mm</a:t>
            </a:r>
          </a:p>
          <a:p>
            <a:pPr marL="0" indent="0">
              <a:buNone/>
            </a:pPr>
            <a:r>
              <a:rPr lang="en-GB" sz="1800" dirty="0" smtClean="0"/>
              <a:t>Peak Field 12.1 T</a:t>
            </a:r>
          </a:p>
          <a:p>
            <a:pPr marL="0" indent="0">
              <a:buNone/>
            </a:pPr>
            <a:r>
              <a:rPr lang="en-GB" sz="1800" dirty="0" smtClean="0"/>
              <a:t>Current 17.5 A</a:t>
            </a:r>
          </a:p>
          <a:p>
            <a:pPr marL="0" indent="0">
              <a:buNone/>
            </a:pPr>
            <a:r>
              <a:rPr lang="en-GB" sz="1800" dirty="0" err="1" smtClean="0"/>
              <a:t>Loadline</a:t>
            </a:r>
            <a:r>
              <a:rPr lang="en-GB" sz="1800" dirty="0" smtClean="0"/>
              <a:t> Margin 20% </a:t>
            </a:r>
            <a:r>
              <a:rPr lang="en-GB" sz="1600" dirty="0"/>
              <a:t>@</a:t>
            </a:r>
            <a:r>
              <a:rPr lang="en-GB" sz="1800" dirty="0"/>
              <a:t> 1.9 </a:t>
            </a:r>
            <a:r>
              <a:rPr lang="en-GB" sz="1800" dirty="0" smtClean="0"/>
              <a:t>K</a:t>
            </a:r>
          </a:p>
          <a:p>
            <a:pPr marL="0" indent="0">
              <a:buNone/>
            </a:pPr>
            <a:r>
              <a:rPr lang="en-GB" sz="1800" dirty="0" smtClean="0"/>
              <a:t>Stored Energy 1.32 MJ/m</a:t>
            </a:r>
            <a:endParaRPr lang="en-GB" sz="1800" dirty="0"/>
          </a:p>
        </p:txBody>
      </p:sp>
      <p:sp>
        <p:nvSpPr>
          <p:cNvPr id="10" name="Content Placeholder 6"/>
          <p:cNvSpPr txBox="1">
            <a:spLocks/>
          </p:cNvSpPr>
          <p:nvPr/>
        </p:nvSpPr>
        <p:spPr bwMode="auto">
          <a:xfrm>
            <a:off x="384575" y="1211579"/>
            <a:ext cx="4298766" cy="8288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GB" sz="1800" b="0" kern="0" dirty="0" smtClean="0"/>
              <a:t>Spring 2016 the first model achieved the nominal and ultimate field at FNAL !	</a:t>
            </a:r>
            <a:endParaRPr lang="en-GB" sz="1800" b="0" kern="0" dirty="0"/>
          </a:p>
        </p:txBody>
      </p:sp>
      <p:pic>
        <p:nvPicPr>
          <p:cNvPr id="12" name="Picture 11" descr="151217_mock-up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027" y="4316483"/>
            <a:ext cx="1886369" cy="1886369"/>
          </a:xfrm>
          <a:prstGeom prst="rect">
            <a:avLst/>
          </a:prstGeom>
        </p:spPr>
      </p:pic>
      <p:pic>
        <p:nvPicPr>
          <p:cNvPr id="13" name="Picture 12" descr="index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7" y="376"/>
            <a:ext cx="1619671" cy="75748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5718" y="3884095"/>
            <a:ext cx="4319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0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By courtesy of G. </a:t>
            </a:r>
            <a:r>
              <a:rPr lang="en-US" sz="1200" b="0" dirty="0" err="1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Ambrosio</a:t>
            </a:r>
            <a:r>
              <a:rPr lang="en-US" sz="1200" b="0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 (FNAL), P. Ferracin (CERN et al)</a:t>
            </a:r>
            <a:endParaRPr lang="en-US" sz="1200" b="0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68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72" t="9401" r="3372" b="2065"/>
          <a:stretch/>
        </p:blipFill>
        <p:spPr>
          <a:xfrm>
            <a:off x="4833419" y="4292449"/>
            <a:ext cx="4144250" cy="25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HL-LHC: 11 T Dispersion suppressor magnet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87824" y="1143000"/>
            <a:ext cx="5904656" cy="1349896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First Nb3Sn magnet to go into an accelerator (</a:t>
            </a:r>
            <a:r>
              <a:rPr lang="en-US" sz="1800" dirty="0" smtClean="0"/>
              <a:t>2019) </a:t>
            </a:r>
            <a:r>
              <a:rPr lang="en-US" sz="1800" dirty="0"/>
              <a:t>!</a:t>
            </a:r>
          </a:p>
          <a:p>
            <a:r>
              <a:rPr lang="en-US" sz="1800" dirty="0"/>
              <a:t>Present model program (CERN and FNAL)</a:t>
            </a:r>
          </a:p>
          <a:p>
            <a:pPr lvl="1"/>
            <a:r>
              <a:rPr lang="en-US" sz="1800" dirty="0" smtClean="0"/>
              <a:t>demonstrated </a:t>
            </a:r>
            <a:r>
              <a:rPr lang="en-US" sz="1800" dirty="0"/>
              <a:t>the required performance (11.25 T at 11850 A) and </a:t>
            </a:r>
            <a:r>
              <a:rPr lang="en-US" sz="1800" dirty="0" smtClean="0"/>
              <a:t>Achieved </a:t>
            </a:r>
            <a:r>
              <a:rPr lang="en-US" sz="1800" dirty="0"/>
              <a:t>accelerator field quality</a:t>
            </a:r>
          </a:p>
          <a:p>
            <a:pPr marL="0" indent="0">
              <a:buFontTx/>
              <a:buNone/>
            </a:pPr>
            <a:endParaRPr lang="en-GB" sz="1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49095"/>
            <a:ext cx="2664296" cy="2605670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131840" y="2445443"/>
            <a:ext cx="3168352" cy="1800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GB" sz="1600" b="0" dirty="0" smtClean="0"/>
              <a:t>Nominal Field 11 T</a:t>
            </a:r>
          </a:p>
          <a:p>
            <a:pPr marL="0" indent="0">
              <a:buFontTx/>
              <a:buNone/>
            </a:pPr>
            <a:r>
              <a:rPr lang="en-GB" sz="1600" b="0" dirty="0" smtClean="0"/>
              <a:t>Aperture diameter 60 mm</a:t>
            </a:r>
          </a:p>
          <a:p>
            <a:pPr marL="0" indent="0">
              <a:buFontTx/>
              <a:buNone/>
            </a:pPr>
            <a:r>
              <a:rPr lang="en-GB" sz="1600" b="0" dirty="0" smtClean="0"/>
              <a:t>Peak Field 11.35 T</a:t>
            </a:r>
          </a:p>
          <a:p>
            <a:pPr marL="0" indent="0">
              <a:buFontTx/>
              <a:buNone/>
            </a:pPr>
            <a:r>
              <a:rPr lang="en-GB" sz="1600" b="0" dirty="0" smtClean="0"/>
              <a:t>Current 11.85 kA</a:t>
            </a:r>
          </a:p>
          <a:p>
            <a:pPr marL="0" indent="0">
              <a:buFontTx/>
              <a:buNone/>
            </a:pPr>
            <a:r>
              <a:rPr lang="en-GB" sz="1600" b="0" dirty="0" err="1" smtClean="0"/>
              <a:t>Loadline</a:t>
            </a:r>
            <a:r>
              <a:rPr lang="en-GB" sz="1600" b="0" dirty="0" smtClean="0"/>
              <a:t> Margin 19.7% @ 1.9 K</a:t>
            </a:r>
          </a:p>
          <a:p>
            <a:pPr marL="0" indent="0">
              <a:buFontTx/>
              <a:buNone/>
            </a:pPr>
            <a:r>
              <a:rPr lang="en-GB" sz="1600" b="0" dirty="0" smtClean="0"/>
              <a:t>Stored Energy 0.96 MJ/m</a:t>
            </a:r>
          </a:p>
          <a:p>
            <a:endParaRPr lang="en-US" sz="16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11" name="Picture 10" descr="index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4556" y="22032"/>
            <a:ext cx="1326360" cy="620312"/>
          </a:xfrm>
          <a:prstGeom prst="rect">
            <a:avLst/>
          </a:prstGeom>
        </p:spPr>
      </p:pic>
      <p:pic>
        <p:nvPicPr>
          <p:cNvPr id="12" name="Picture 11" descr="DSC07409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635" y="3833829"/>
            <a:ext cx="1679262" cy="17186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6054" y="2492896"/>
            <a:ext cx="2840442" cy="18259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6918" y="5596559"/>
            <a:ext cx="2044987" cy="1215890"/>
          </a:xfrm>
          <a:prstGeom prst="rect">
            <a:avLst/>
          </a:prstGeom>
          <a:effectLst/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98" r="6283" b="13718"/>
          <a:stretch/>
        </p:blipFill>
        <p:spPr>
          <a:xfrm>
            <a:off x="2194464" y="4245643"/>
            <a:ext cx="2517256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32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7-02 at 11.52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768"/>
            <a:ext cx="9144000" cy="4446649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1744274" y="3730360"/>
            <a:ext cx="2581354" cy="1254871"/>
            <a:chOff x="1744274" y="3114675"/>
            <a:chExt cx="2581354" cy="1254871"/>
          </a:xfrm>
          <a:solidFill>
            <a:schemeClr val="accent2"/>
          </a:solidFill>
          <a:effectLst/>
        </p:grpSpPr>
        <p:sp>
          <p:nvSpPr>
            <p:cNvPr id="41" name="Donut 40"/>
            <p:cNvSpPr/>
            <p:nvPr/>
          </p:nvSpPr>
          <p:spPr>
            <a:xfrm>
              <a:off x="1744274" y="3118121"/>
              <a:ext cx="2568780" cy="1251425"/>
            </a:xfrm>
            <a:prstGeom prst="donut">
              <a:avLst>
                <a:gd name="adj" fmla="val 2674"/>
              </a:avLst>
            </a:prstGeom>
            <a:grpFill/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3896788" y="3282595"/>
              <a:ext cx="81535" cy="73380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2025650" y="4098925"/>
              <a:ext cx="76200" cy="71385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3308708" y="3114675"/>
              <a:ext cx="82192" cy="7803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4241800" y="3605966"/>
              <a:ext cx="83828" cy="8020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6" name="Title 3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FCC development 	(2014 - ... )</a:t>
            </a:r>
            <a:endParaRPr lang="en-US" sz="28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191182" y="5722286"/>
            <a:ext cx="1910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accent4"/>
                </a:solidFill>
                <a:latin typeface="Arial"/>
                <a:cs typeface="Arial"/>
              </a:rPr>
              <a:t>LHC</a:t>
            </a:r>
          </a:p>
          <a:p>
            <a:pPr algn="ctr"/>
            <a:r>
              <a:rPr lang="en-US" sz="1800" dirty="0" smtClean="0">
                <a:solidFill>
                  <a:schemeClr val="accent4"/>
                </a:solidFill>
                <a:latin typeface="Arial"/>
                <a:cs typeface="Arial"/>
              </a:rPr>
              <a:t>27 km, 8.33 T</a:t>
            </a:r>
          </a:p>
          <a:p>
            <a:pPr algn="ctr"/>
            <a:r>
              <a:rPr lang="en-US" sz="1800" dirty="0">
                <a:solidFill>
                  <a:schemeClr val="accent4"/>
                </a:solidFill>
                <a:latin typeface="Arial"/>
                <a:cs typeface="Arial"/>
              </a:rPr>
              <a:t>14 </a:t>
            </a:r>
            <a:r>
              <a:rPr lang="en-US" sz="1800" dirty="0" err="1">
                <a:solidFill>
                  <a:schemeClr val="accent4"/>
                </a:solidFill>
                <a:latin typeface="Arial"/>
                <a:cs typeface="Arial"/>
              </a:rPr>
              <a:t>TeV</a:t>
            </a:r>
            <a:r>
              <a:rPr lang="en-US" sz="1800" dirty="0">
                <a:solidFill>
                  <a:schemeClr val="accent4"/>
                </a:solidFill>
                <a:latin typeface="Arial"/>
                <a:cs typeface="Arial"/>
              </a:rPr>
              <a:t> (</a:t>
            </a:r>
            <a:r>
              <a:rPr lang="en-US" sz="1800" dirty="0" err="1" smtClean="0">
                <a:solidFill>
                  <a:schemeClr val="accent4"/>
                </a:solidFill>
                <a:latin typeface="Arial"/>
                <a:cs typeface="Arial"/>
              </a:rPr>
              <a:t>c.o.m</a:t>
            </a:r>
            <a:r>
              <a:rPr lang="en-US" sz="1800" dirty="0" smtClean="0">
                <a:solidFill>
                  <a:schemeClr val="accent4"/>
                </a:solidFill>
                <a:latin typeface="Arial"/>
                <a:cs typeface="Arial"/>
              </a:rPr>
              <a:t>.)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2248202" y="1901216"/>
            <a:ext cx="6486985" cy="4719250"/>
            <a:chOff x="2248202" y="1224133"/>
            <a:chExt cx="6486985" cy="4719250"/>
          </a:xfrm>
        </p:grpSpPr>
        <p:sp>
          <p:nvSpPr>
            <p:cNvPr id="39" name="TextBox 38"/>
            <p:cNvSpPr txBox="1"/>
            <p:nvPr/>
          </p:nvSpPr>
          <p:spPr>
            <a:xfrm>
              <a:off x="4697756" y="5020053"/>
              <a:ext cx="192503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latin typeface="Arial"/>
                  <a:cs typeface="Arial"/>
                </a:rPr>
                <a:t>FCC-</a:t>
              </a:r>
              <a:r>
                <a:rPr lang="en-US" sz="1800" dirty="0" err="1" smtClean="0">
                  <a:latin typeface="Arial"/>
                  <a:cs typeface="Arial"/>
                </a:rPr>
                <a:t>hh</a:t>
              </a:r>
              <a:endParaRPr lang="en-US" sz="1800" dirty="0" smtClean="0">
                <a:latin typeface="Arial"/>
                <a:cs typeface="Arial"/>
              </a:endParaRPr>
            </a:p>
            <a:p>
              <a:pPr algn="ctr"/>
              <a:r>
                <a:rPr lang="en-US" sz="1800" dirty="0" smtClean="0">
                  <a:latin typeface="Arial"/>
                  <a:cs typeface="Arial"/>
                </a:rPr>
                <a:t>80 km, </a:t>
              </a:r>
              <a:r>
                <a:rPr lang="en-US" sz="1800" b="1" dirty="0" smtClean="0">
                  <a:latin typeface="Arial"/>
                  <a:cs typeface="Arial"/>
                </a:rPr>
                <a:t>20 T</a:t>
              </a:r>
            </a:p>
            <a:p>
              <a:pPr algn="ctr"/>
              <a:r>
                <a:rPr lang="en-US" sz="1800" dirty="0" smtClean="0">
                  <a:latin typeface="Arial"/>
                  <a:cs typeface="Arial"/>
                </a:rPr>
                <a:t>100 </a:t>
              </a:r>
              <a:r>
                <a:rPr lang="en-US" sz="1800" dirty="0" err="1">
                  <a:latin typeface="Arial"/>
                  <a:cs typeface="Arial"/>
                </a:rPr>
                <a:t>TeV</a:t>
              </a:r>
              <a:r>
                <a:rPr lang="en-US" sz="1800" dirty="0">
                  <a:latin typeface="Arial"/>
                  <a:cs typeface="Arial"/>
                </a:rPr>
                <a:t> (</a:t>
              </a:r>
              <a:r>
                <a:rPr lang="en-US" sz="1800" dirty="0" err="1" smtClean="0">
                  <a:latin typeface="Arial"/>
                  <a:cs typeface="Arial"/>
                </a:rPr>
                <a:t>c.o.m</a:t>
              </a:r>
              <a:r>
                <a:rPr lang="en-US" sz="1800" dirty="0" smtClean="0">
                  <a:latin typeface="Arial"/>
                  <a:cs typeface="Arial"/>
                </a:rPr>
                <a:t>.)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248202" y="1224133"/>
              <a:ext cx="6486985" cy="2885406"/>
              <a:chOff x="2248202" y="1220555"/>
              <a:chExt cx="6486985" cy="2885406"/>
            </a:xfrm>
          </p:grpSpPr>
          <p:sp>
            <p:nvSpPr>
              <p:cNvPr id="27" name="Donut 26"/>
              <p:cNvSpPr/>
              <p:nvPr/>
            </p:nvSpPr>
            <p:spPr>
              <a:xfrm>
                <a:off x="2248202" y="1220555"/>
                <a:ext cx="6486985" cy="2885406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chemeClr val="tx1">
                      <a:lumMod val="40000"/>
                      <a:lumOff val="60000"/>
                      <a:alpha val="40000"/>
                    </a:schemeClr>
                  </a:gs>
                  <a:gs pos="46000">
                    <a:schemeClr val="tx1">
                      <a:alpha val="45000"/>
                    </a:schemeClr>
                  </a:gs>
                  <a:gs pos="100000">
                    <a:schemeClr val="tx1">
                      <a:lumMod val="40000"/>
                      <a:lumOff val="60000"/>
                      <a:alpha val="55000"/>
                    </a:schemeClr>
                  </a:gs>
                </a:gsLst>
                <a:lin ang="5400000" scaled="1"/>
                <a:tileRect/>
              </a:gradFill>
              <a:effectLst>
                <a:glow rad="88900">
                  <a:schemeClr val="accent1">
                    <a:tint val="30000"/>
                    <a:shade val="95000"/>
                    <a:satMod val="300000"/>
                    <a:alpha val="25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377655" y="3069147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544887" y="1956403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784" y="1290779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667958" y="1327306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8345133" y="2028403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283887" y="3996431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8057133" y="3416438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068382" y="3916485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2154704" y="1657811"/>
            <a:ext cx="6912768" cy="4993432"/>
            <a:chOff x="2154704" y="980728"/>
            <a:chExt cx="6912768" cy="4993432"/>
          </a:xfrm>
        </p:grpSpPr>
        <p:sp>
          <p:nvSpPr>
            <p:cNvPr id="49" name="TextBox 48"/>
            <p:cNvSpPr txBox="1"/>
            <p:nvPr/>
          </p:nvSpPr>
          <p:spPr>
            <a:xfrm>
              <a:off x="6922832" y="5020053"/>
              <a:ext cx="200243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008000"/>
                  </a:solidFill>
                  <a:latin typeface="Arial"/>
                  <a:cs typeface="Arial"/>
                </a:rPr>
                <a:t>FCC-</a:t>
              </a:r>
              <a:r>
                <a:rPr lang="en-US" sz="18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hh</a:t>
              </a:r>
              <a:endParaRPr lang="en-US" sz="1800" dirty="0" smtClean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pPr algn="ctr"/>
              <a:r>
                <a:rPr lang="en-US" sz="1800" dirty="0" smtClean="0">
                  <a:solidFill>
                    <a:srgbClr val="008000"/>
                  </a:solidFill>
                  <a:latin typeface="Arial"/>
                  <a:cs typeface="Arial"/>
                </a:rPr>
                <a:t>100 km, </a:t>
              </a:r>
              <a:r>
                <a:rPr lang="en-US" sz="18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16 T</a:t>
              </a:r>
            </a:p>
            <a:p>
              <a:pPr algn="ctr"/>
              <a:r>
                <a:rPr lang="en-US" sz="1800" dirty="0">
                  <a:solidFill>
                    <a:srgbClr val="008000"/>
                  </a:solidFill>
                  <a:latin typeface="Arial"/>
                  <a:cs typeface="Arial"/>
                </a:rPr>
                <a:t>100 </a:t>
              </a:r>
              <a:r>
                <a:rPr lang="en-US" sz="1800" dirty="0" err="1">
                  <a:solidFill>
                    <a:srgbClr val="008000"/>
                  </a:solidFill>
                  <a:latin typeface="Arial"/>
                  <a:cs typeface="Arial"/>
                </a:rPr>
                <a:t>TeV</a:t>
              </a:r>
              <a:r>
                <a:rPr lang="en-US" sz="1800" dirty="0">
                  <a:solidFill>
                    <a:srgbClr val="008000"/>
                  </a:solidFill>
                  <a:latin typeface="Arial"/>
                  <a:cs typeface="Arial"/>
                </a:rPr>
                <a:t> </a:t>
              </a:r>
              <a:r>
                <a:rPr lang="en-US" sz="1800" dirty="0" smtClean="0">
                  <a:solidFill>
                    <a:srgbClr val="008000"/>
                  </a:solidFill>
                  <a:latin typeface="Arial"/>
                  <a:cs typeface="Arial"/>
                </a:rPr>
                <a:t>(</a:t>
              </a:r>
              <a:r>
                <a:rPr lang="en-US" sz="18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c.o.m</a:t>
              </a:r>
              <a:r>
                <a:rPr lang="en-US" sz="1800" dirty="0" smtClean="0">
                  <a:solidFill>
                    <a:srgbClr val="008000"/>
                  </a:solidFill>
                  <a:latin typeface="Arial"/>
                  <a:cs typeface="Arial"/>
                </a:rPr>
                <a:t>.)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i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2154704" y="980728"/>
              <a:ext cx="6912768" cy="3128811"/>
              <a:chOff x="2154704" y="977150"/>
              <a:chExt cx="6912768" cy="3128811"/>
            </a:xfrm>
          </p:grpSpPr>
          <p:sp>
            <p:nvSpPr>
              <p:cNvPr id="51" name="Donut 50"/>
              <p:cNvSpPr/>
              <p:nvPr/>
            </p:nvSpPr>
            <p:spPr>
              <a:xfrm>
                <a:off x="2154704" y="977150"/>
                <a:ext cx="6912768" cy="3128811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rgbClr val="CCFFCC">
                      <a:alpha val="40000"/>
                    </a:srgbClr>
                  </a:gs>
                  <a:gs pos="46000">
                    <a:srgbClr val="008000">
                      <a:alpha val="45000"/>
                    </a:srgbClr>
                  </a:gs>
                  <a:gs pos="100000">
                    <a:srgbClr val="CCFFCC">
                      <a:alpha val="55000"/>
                    </a:srgbClr>
                  </a:gs>
                </a:gsLst>
                <a:lin ang="5400000" scaled="1"/>
                <a:tileRect/>
              </a:gradFill>
              <a:effectLst>
                <a:glow rad="88900">
                  <a:schemeClr val="accent1">
                    <a:tint val="30000"/>
                    <a:shade val="95000"/>
                    <a:satMod val="300000"/>
                    <a:alpha val="25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385399" y="307689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416375" y="186117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230528" y="1076555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869308" y="108429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8620781" y="1820147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6379960" y="3999174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8258477" y="3462902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4076126" y="392422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2" name="Donut 61"/>
          <p:cNvSpPr/>
          <p:nvPr/>
        </p:nvSpPr>
        <p:spPr>
          <a:xfrm>
            <a:off x="3213421" y="3789642"/>
            <a:ext cx="896041" cy="432009"/>
          </a:xfrm>
          <a:prstGeom prst="donut">
            <a:avLst>
              <a:gd name="adj" fmla="val 7536"/>
            </a:avLst>
          </a:prstGeom>
          <a:solidFill>
            <a:schemeClr val="accent2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Donut 65"/>
          <p:cNvSpPr/>
          <p:nvPr/>
        </p:nvSpPr>
        <p:spPr>
          <a:xfrm>
            <a:off x="3902519" y="3730359"/>
            <a:ext cx="274772" cy="142243"/>
          </a:xfrm>
          <a:prstGeom prst="donut">
            <a:avLst>
              <a:gd name="adj" fmla="val 14232"/>
            </a:avLst>
          </a:prstGeom>
          <a:solidFill>
            <a:schemeClr val="accent2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744274" y="3730359"/>
            <a:ext cx="2614753" cy="2890107"/>
            <a:chOff x="1744274" y="3053276"/>
            <a:chExt cx="2614753" cy="2890107"/>
          </a:xfrm>
        </p:grpSpPr>
        <p:grpSp>
          <p:nvGrpSpPr>
            <p:cNvPr id="26" name="Group 25"/>
            <p:cNvGrpSpPr/>
            <p:nvPr/>
          </p:nvGrpSpPr>
          <p:grpSpPr>
            <a:xfrm>
              <a:off x="1744274" y="3053276"/>
              <a:ext cx="2602807" cy="1254872"/>
              <a:chOff x="1744274" y="3114674"/>
              <a:chExt cx="2602807" cy="1254872"/>
            </a:xfrm>
          </p:grpSpPr>
          <p:sp>
            <p:nvSpPr>
              <p:cNvPr id="6" name="Donut 5"/>
              <p:cNvSpPr/>
              <p:nvPr/>
            </p:nvSpPr>
            <p:spPr>
              <a:xfrm>
                <a:off x="1744274" y="3118121"/>
                <a:ext cx="2568780" cy="1251425"/>
              </a:xfrm>
              <a:prstGeom prst="donut">
                <a:avLst>
                  <a:gd name="adj" fmla="val 2674"/>
                </a:avLst>
              </a:prstGeom>
              <a:gradFill flip="none" rotWithShape="1">
                <a:gsLst>
                  <a:gs pos="0">
                    <a:srgbClr val="FF6600">
                      <a:alpha val="51000"/>
                    </a:srgbClr>
                  </a:gs>
                  <a:gs pos="48000">
                    <a:srgbClr val="FF0000">
                      <a:alpha val="51000"/>
                    </a:srgbClr>
                  </a:gs>
                  <a:gs pos="100000">
                    <a:srgbClr val="FF6600">
                      <a:alpha val="51000"/>
                    </a:srgbClr>
                  </a:gs>
                </a:gsLst>
                <a:lin ang="5400000" scaled="1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Oval 7"/>
              <p:cNvSpPr>
                <a:spLocks/>
              </p:cNvSpPr>
              <p:nvPr/>
            </p:nvSpPr>
            <p:spPr>
              <a:xfrm>
                <a:off x="3858067" y="3282595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>
                <a:spLocks/>
              </p:cNvSpPr>
              <p:nvPr/>
            </p:nvSpPr>
            <p:spPr>
              <a:xfrm>
                <a:off x="1986930" y="409892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>
                <a:spLocks/>
              </p:cNvSpPr>
              <p:nvPr/>
            </p:nvSpPr>
            <p:spPr>
              <a:xfrm>
                <a:off x="3269988" y="311467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>
                <a:spLocks/>
              </p:cNvSpPr>
              <p:nvPr/>
            </p:nvSpPr>
            <p:spPr>
              <a:xfrm>
                <a:off x="4203081" y="3605966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2562366" y="5020053"/>
              <a:ext cx="179666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HE-LHC</a:t>
              </a:r>
            </a:p>
            <a:p>
              <a:pPr algn="ctr"/>
              <a:r>
                <a:rPr lang="en-US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27 km, 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20 T</a:t>
              </a:r>
            </a:p>
            <a:p>
              <a:pPr algn="ctr"/>
              <a:r>
                <a:rPr lang="en-US" sz="1800" dirty="0">
                  <a:solidFill>
                    <a:srgbClr val="FF0000"/>
                  </a:solidFill>
                  <a:latin typeface="Arial"/>
                  <a:cs typeface="Arial"/>
                </a:rPr>
                <a:t>33 </a:t>
              </a:r>
              <a:r>
                <a:rPr lang="en-US" sz="1800" dirty="0" err="1">
                  <a:solidFill>
                    <a:srgbClr val="FF0000"/>
                  </a:solidFill>
                  <a:latin typeface="Arial"/>
                  <a:cs typeface="Arial"/>
                </a:rPr>
                <a:t>TeV</a:t>
              </a:r>
              <a:r>
                <a:rPr lang="en-US" sz="1800" dirty="0">
                  <a:solidFill>
                    <a:srgbClr val="FF0000"/>
                  </a:solidFill>
                  <a:latin typeface="Arial"/>
                  <a:cs typeface="Arial"/>
                </a:rPr>
                <a:t> (</a:t>
              </a:r>
              <a:r>
                <a:rPr lang="en-US" sz="18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c.o.m</a:t>
              </a:r>
              <a:r>
                <a:rPr lang="en-US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.)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537396" y="2709064"/>
            <a:ext cx="99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Geneva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863383" y="3388220"/>
            <a:ext cx="49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349380" y="3846231"/>
            <a:ext cx="64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57405" y="4240807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8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Magnets </a:t>
            </a:r>
            <a:r>
              <a:rPr lang="en-GB" smtClean="0"/>
              <a:t>for FCC and HE-LHC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5358" y="1384548"/>
            <a:ext cx="4343400" cy="1637928"/>
          </a:xfrm>
        </p:spPr>
        <p:txBody>
          <a:bodyPr/>
          <a:lstStyle/>
          <a:p>
            <a:r>
              <a:rPr lang="en-GB" dirty="0" smtClean="0"/>
              <a:t>For a 17 + 17 </a:t>
            </a:r>
            <a:r>
              <a:rPr lang="en-GB" dirty="0" err="1" smtClean="0"/>
              <a:t>TeV</a:t>
            </a:r>
            <a:r>
              <a:rPr lang="en-GB" dirty="0" smtClean="0"/>
              <a:t> collider</a:t>
            </a:r>
          </a:p>
          <a:p>
            <a:pPr lvl="1"/>
            <a:r>
              <a:rPr lang="en-GB" dirty="0" smtClean="0"/>
              <a:t>Need 20 T dipoles</a:t>
            </a:r>
          </a:p>
          <a:p>
            <a:r>
              <a:rPr lang="en-GB" dirty="0" smtClean="0"/>
              <a:t>2010 first ideas on HE-LHC magnets</a:t>
            </a:r>
          </a:p>
          <a:p>
            <a:r>
              <a:rPr lang="en-GB" dirty="0" smtClean="0"/>
              <a:t>Graded HTS</a:t>
            </a:r>
            <a:r>
              <a:rPr lang="en-GB" dirty="0"/>
              <a:t> ⎻ </a:t>
            </a:r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 ⎻ </a:t>
            </a:r>
            <a:r>
              <a:rPr lang="en-GB" dirty="0" err="1" smtClean="0"/>
              <a:t>Nb-Ti</a:t>
            </a:r>
            <a:endParaRPr lang="en-GB" dirty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5CC17C-D2DB-0F44-AD78-F773224F0787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8645" y="1178497"/>
            <a:ext cx="4371206" cy="249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 bwMode="auto">
          <a:xfrm>
            <a:off x="6804248" y="6478108"/>
            <a:ext cx="1800200" cy="3798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Courtesy: E.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Todesco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cs typeface="Arial"/>
            </a:endParaRPr>
          </a:p>
        </p:txBody>
      </p:sp>
      <p:pic>
        <p:nvPicPr>
          <p:cNvPr id="5" name="Picture 4" descr="20T_iron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56475" y="3645024"/>
            <a:ext cx="2910717" cy="28629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5306617"/>
            <a:ext cx="3729540" cy="998984"/>
          </a:xfrm>
          <a:prstGeom prst="rect">
            <a:avLst/>
          </a:prstGeom>
        </p:spPr>
      </p:pic>
      <p:pic>
        <p:nvPicPr>
          <p:cNvPr id="37" name="Picture 36" descr="Untitled.pdf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473" b="7109"/>
          <a:stretch/>
        </p:blipFill>
        <p:spPr>
          <a:xfrm>
            <a:off x="484297" y="3161928"/>
            <a:ext cx="398552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1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FCC: Magnet design for 16 T dipoles, LTS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56</a:t>
            </a:fld>
            <a:endParaRPr 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44000" y="1303200"/>
            <a:ext cx="8856000" cy="5397025"/>
            <a:chOff x="-42287" y="512468"/>
            <a:chExt cx="9227340" cy="5522070"/>
          </a:xfrm>
        </p:grpSpPr>
        <p:grpSp>
          <p:nvGrpSpPr>
            <p:cNvPr id="6" name="Group 5"/>
            <p:cNvGrpSpPr/>
            <p:nvPr/>
          </p:nvGrpSpPr>
          <p:grpSpPr>
            <a:xfrm>
              <a:off x="-42287" y="764704"/>
              <a:ext cx="4426583" cy="5269834"/>
              <a:chOff x="-42287" y="764704"/>
              <a:chExt cx="4426583" cy="5269834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2580" y="911533"/>
                <a:ext cx="2808312" cy="2176031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2003139" y="764704"/>
                <a:ext cx="17767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 smtClean="0"/>
                  <a:t>P. McIntyre, 2005</a:t>
                </a:r>
                <a:endParaRPr lang="en-US" sz="1600" b="0" dirty="0"/>
              </a:p>
            </p:txBody>
          </p:sp>
          <p:pic>
            <p:nvPicPr>
              <p:cNvPr id="23" name="Picture 22" descr="Screen Shot 2013-07-03 at 12.26.20 PM.png"/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-42287" y="3064592"/>
                <a:ext cx="2726048" cy="2680538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605785" y="5662290"/>
                <a:ext cx="17665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E. </a:t>
                </a:r>
                <a:r>
                  <a:rPr lang="en-US" sz="1600" b="0" dirty="0" err="1" smtClean="0"/>
                  <a:t>Todesco</a:t>
                </a:r>
                <a:r>
                  <a:rPr lang="en-US" sz="1600" b="0" dirty="0" smtClean="0"/>
                  <a:t>, 2013</a:t>
                </a:r>
                <a:endParaRPr lang="en-US" sz="1600" b="0" dirty="0"/>
              </a:p>
            </p:txBody>
          </p:sp>
          <p:pic>
            <p:nvPicPr>
              <p:cNvPr id="25" name="Picture 24" descr="Screen Shot 2014-08-18 at 2.34.34 AM.pn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25152" y="3416169"/>
                <a:ext cx="2174762" cy="2328962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2716652" y="5695984"/>
                <a:ext cx="16676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GL. </a:t>
                </a:r>
                <a:r>
                  <a:rPr lang="en-US" sz="1600" b="0" dirty="0" err="1" smtClean="0"/>
                  <a:t>Sabbi</a:t>
                </a:r>
                <a:r>
                  <a:rPr lang="en-US" sz="1600" b="0" dirty="0" smtClean="0"/>
                  <a:t>, 2014</a:t>
                </a:r>
                <a:endParaRPr lang="en-US" sz="1600" b="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835696" y="2852936"/>
                <a:ext cx="10438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0" dirty="0"/>
                  <a:t>B</a:t>
                </a:r>
                <a:r>
                  <a:rPr lang="en-US" sz="2400" b="0" dirty="0" smtClean="0"/>
                  <a:t>locks</a:t>
                </a:r>
                <a:endParaRPr lang="en-US" sz="2400" b="0" dirty="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563888" y="810870"/>
              <a:ext cx="2548354" cy="2884014"/>
              <a:chOff x="3563888" y="810870"/>
              <a:chExt cx="2548354" cy="2884014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020" t="2046" b="8401"/>
              <a:stretch/>
            </p:blipFill>
            <p:spPr bwMode="auto">
              <a:xfrm>
                <a:off x="3563888" y="1412776"/>
                <a:ext cx="2548354" cy="22821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3988682" y="810870"/>
                <a:ext cx="1929835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E. </a:t>
                </a:r>
                <a:r>
                  <a:rPr lang="en-US" sz="1600" b="0" dirty="0" err="1" smtClean="0"/>
                  <a:t>Todesco</a:t>
                </a:r>
                <a:r>
                  <a:rPr lang="en-US" sz="1600" b="0" dirty="0" smtClean="0"/>
                  <a:t> 2013</a:t>
                </a:r>
              </a:p>
              <a:p>
                <a:r>
                  <a:rPr lang="en-US" sz="1600" b="0" dirty="0" smtClean="0"/>
                  <a:t>D. </a:t>
                </a:r>
                <a:r>
                  <a:rPr lang="en-US" sz="1600" b="0" dirty="0" err="1" smtClean="0"/>
                  <a:t>Schoerling</a:t>
                </a:r>
                <a:r>
                  <a:rPr lang="en-US" sz="1600" b="0" dirty="0" smtClean="0"/>
                  <a:t> 2015</a:t>
                </a:r>
                <a:endParaRPr lang="en-US" sz="1600" b="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97246" y="3068960"/>
                <a:ext cx="946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0" dirty="0"/>
                  <a:t>Cos-</a:t>
                </a:r>
                <a:r>
                  <a:rPr lang="en-US" sz="2400" b="0" dirty="0">
                    <a:latin typeface="Symbol" charset="2"/>
                    <a:cs typeface="Symbol" charset="2"/>
                  </a:rPr>
                  <a:t>q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355976" y="3717032"/>
              <a:ext cx="2071465" cy="2283812"/>
              <a:chOff x="4355976" y="3717032"/>
              <a:chExt cx="2071465" cy="2283812"/>
            </a:xfrm>
          </p:grpSpPr>
          <p:pic>
            <p:nvPicPr>
              <p:cNvPr id="15" name="Picture 2" descr="D:\Magnets\High-Fields\LHC\LHC\NbTi\Multilayer_CCT_Fields_Shortsample_10_8_12\makeMPwithHeaders\2Turns3Ribs\6layerView6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4118605"/>
                <a:ext cx="2071465" cy="1470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4733047" y="5662290"/>
                <a:ext cx="15305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S. </a:t>
                </a:r>
                <a:r>
                  <a:rPr lang="en-US" sz="1600" b="0" dirty="0" err="1" smtClean="0"/>
                  <a:t>Caspi</a:t>
                </a:r>
                <a:r>
                  <a:rPr lang="en-US" sz="1600" b="0" dirty="0" smtClean="0"/>
                  <a:t>, 2014</a:t>
                </a:r>
                <a:endParaRPr lang="en-US" sz="1600" b="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355976" y="3717032"/>
                <a:ext cx="19954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0" dirty="0" smtClean="0"/>
                  <a:t>Canted Cos-</a:t>
                </a:r>
                <a:r>
                  <a:rPr lang="en-US" sz="2400" b="0" dirty="0" smtClean="0">
                    <a:latin typeface="Symbol" charset="2"/>
                    <a:cs typeface="Symbol" charset="2"/>
                  </a:rPr>
                  <a:t>q</a:t>
                </a:r>
                <a:endParaRPr lang="en-US" sz="2400" b="0" dirty="0">
                  <a:latin typeface="Symbol" charset="2"/>
                  <a:cs typeface="Symbol" charset="2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012161" y="512468"/>
              <a:ext cx="3172892" cy="5097271"/>
              <a:chOff x="6012161" y="512468"/>
              <a:chExt cx="3172892" cy="5097271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6935886" y="5271185"/>
                <a:ext cx="15762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R. Gupta, 1997</a:t>
                </a:r>
                <a:endParaRPr lang="en-US" sz="1600" b="0" dirty="0"/>
              </a:p>
            </p:txBody>
          </p:sp>
          <p:pic>
            <p:nvPicPr>
              <p:cNvPr id="11" name="Picture 10" descr="Screen Shot 2013-07-03 at 10.51.10 PM.png"/>
              <p:cNvPicPr>
                <a:picLocks noChangeAspect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28184" y="512468"/>
                <a:ext cx="2956869" cy="2415574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012161" y="2874422"/>
                <a:ext cx="31318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 smtClean="0"/>
                  <a:t>J.M. Van </a:t>
                </a:r>
                <a:r>
                  <a:rPr lang="en-US" sz="1600" b="0" dirty="0" err="1" smtClean="0"/>
                  <a:t>Oort</a:t>
                </a:r>
                <a:r>
                  <a:rPr lang="en-US" sz="1600" b="0" dirty="0" smtClean="0"/>
                  <a:t>, R. </a:t>
                </a:r>
                <a:r>
                  <a:rPr lang="en-US" sz="1600" b="0" dirty="0" err="1" smtClean="0"/>
                  <a:t>Scanlan</a:t>
                </a:r>
                <a:r>
                  <a:rPr lang="en-US" sz="1600" b="0" dirty="0" smtClean="0"/>
                  <a:t>, 1994</a:t>
                </a:r>
                <a:endParaRPr lang="en-US" sz="1600" b="0" dirty="0"/>
              </a:p>
            </p:txBody>
          </p:sp>
          <p:pic>
            <p:nvPicPr>
              <p:cNvPr id="13" name="Picture 12" descr="Screen Shot 2014-11-30 at 10.36.58 PM.png"/>
              <p:cNvPicPr>
                <a:picLocks noChangeAspect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25851" y="3717032"/>
                <a:ext cx="2556184" cy="1740381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6622549" y="3212976"/>
                <a:ext cx="21344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0" dirty="0" smtClean="0"/>
                  <a:t>Common coils</a:t>
                </a:r>
                <a:endParaRPr lang="en-US" sz="2400" b="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890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 program lines</a:t>
            </a:r>
            <a:endParaRPr lang="en-US" dirty="0"/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664273" y="1340768"/>
            <a:ext cx="7970316" cy="5510551"/>
            <a:chOff x="-386970" y="232184"/>
            <a:chExt cx="9793247" cy="6770896"/>
          </a:xfrm>
        </p:grpSpPr>
        <p:pic>
          <p:nvPicPr>
            <p:cNvPr id="33" name="Picture 32" descr="Screen Shot 2015-09-07 at 23.46.27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84121" y="1741830"/>
              <a:ext cx="2152709" cy="2177740"/>
            </a:xfrm>
            <a:prstGeom prst="rect">
              <a:avLst/>
            </a:prstGeom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3857" y="4041416"/>
              <a:ext cx="2523658" cy="2500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51861" y="2522842"/>
              <a:ext cx="2635266" cy="2307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373" y="1328547"/>
              <a:ext cx="4437378" cy="1090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1948944" y="2308850"/>
              <a:ext cx="4830032" cy="1841500"/>
              <a:chOff x="1906131" y="3709291"/>
              <a:chExt cx="4830032" cy="18415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23825" y="3709291"/>
                <a:ext cx="2812338" cy="1841500"/>
                <a:chOff x="3731260" y="3709291"/>
                <a:chExt cx="2812338" cy="1841500"/>
              </a:xfrm>
            </p:grpSpPr>
            <p:pic>
              <p:nvPicPr>
                <p:cNvPr id="8" name="Picture 9" descr="C:\Users\caspi\Desktop\photos\ok1.JPG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31260" y="3709291"/>
                  <a:ext cx="2743200" cy="1841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5375590" y="3738211"/>
                  <a:ext cx="116800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5T </a:t>
                  </a:r>
                  <a:r>
                    <a:rPr lang="en-US" sz="2000" b="0" dirty="0" err="1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Nb</a:t>
                  </a:r>
                  <a:r>
                    <a:rPr lang="en-US" sz="2000" b="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-Ti</a:t>
                  </a:r>
                  <a:endParaRPr lang="en-US" sz="2000" b="0" dirty="0">
                    <a:solidFill>
                      <a:schemeClr val="bg1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1906131" y="4253507"/>
                <a:ext cx="2017694" cy="491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b="0" dirty="0" smtClean="0">
                    <a:latin typeface="Arial"/>
                    <a:cs typeface="Arial"/>
                  </a:rPr>
                  <a:t>2014-2015</a:t>
                </a:r>
                <a:endParaRPr lang="en-US" sz="2000" b="0" dirty="0">
                  <a:latin typeface="Arial"/>
                  <a:cs typeface="Arial"/>
                </a:endParaRPr>
              </a:p>
            </p:txBody>
          </p:sp>
        </p:grpSp>
        <p:pic>
          <p:nvPicPr>
            <p:cNvPr id="25" name="Picture 1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1287" y="4948337"/>
              <a:ext cx="2039107" cy="2054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8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72" y="1263514"/>
              <a:ext cx="1869471" cy="1057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4" descr="Blue-Seal_c100m56y0k23-Mark_SC_Horizontal.eps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03692" y="232184"/>
              <a:ext cx="2657377" cy="449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" name="Group 17"/>
            <p:cNvGrpSpPr/>
            <p:nvPr/>
          </p:nvGrpSpPr>
          <p:grpSpPr>
            <a:xfrm>
              <a:off x="2600079" y="3649488"/>
              <a:ext cx="4625791" cy="1720635"/>
              <a:chOff x="2625913" y="4995023"/>
              <a:chExt cx="4625791" cy="172063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625913" y="4995023"/>
                <a:ext cx="2696928" cy="1720635"/>
                <a:chOff x="2833934" y="4995023"/>
                <a:chExt cx="2696928" cy="1720635"/>
              </a:xfrm>
            </p:grpSpPr>
            <p:pic>
              <p:nvPicPr>
                <p:cNvPr id="11" name="Picture 2" descr="\\thunder\Supercon\Large Magnets\CCT\CCT2-NbTi\Layer 1\Photos\DSC04833.JPG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33934" y="4995023"/>
                  <a:ext cx="2696928" cy="17206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" name="TextBox 12"/>
                <p:cNvSpPr txBox="1"/>
                <p:nvPr/>
              </p:nvSpPr>
              <p:spPr>
                <a:xfrm>
                  <a:off x="2833934" y="4995023"/>
                  <a:ext cx="142991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10T Nb</a:t>
                  </a:r>
                  <a:r>
                    <a:rPr lang="en-US" sz="2000" b="0" baseline="-2500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3</a:t>
                  </a:r>
                  <a:r>
                    <a:rPr lang="en-US" sz="2000" b="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Sn</a:t>
                  </a:r>
                  <a:endParaRPr lang="en-US" sz="2000" b="0" dirty="0">
                    <a:solidFill>
                      <a:schemeClr val="bg1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5358731" y="5638387"/>
                <a:ext cx="1892973" cy="491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>
                    <a:latin typeface="Arial"/>
                    <a:cs typeface="Arial"/>
                  </a:rPr>
                  <a:t>2015-2016</a:t>
                </a:r>
                <a:endParaRPr lang="en-US" sz="2000" b="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724642" y="4760337"/>
              <a:ext cx="3016890" cy="1872893"/>
              <a:chOff x="3672163" y="4760337"/>
              <a:chExt cx="3016890" cy="1872893"/>
            </a:xfrm>
          </p:grpSpPr>
          <p:pic>
            <p:nvPicPr>
              <p:cNvPr id="9" name="Picture 13" descr="C:\Users\caspi\Desktop\Magnets\High-Fields\HighField-2014\CCT-20-Nb3Sn-HTS\12layer-graded-vtk\12lay-hybrid-vtk\12layers.jpg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7257" y="4760337"/>
                <a:ext cx="2241796" cy="1872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3672163" y="5555456"/>
                <a:ext cx="7552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smtClean="0">
                    <a:latin typeface="Arial"/>
                    <a:cs typeface="Arial"/>
                  </a:rPr>
                  <a:t>2016</a:t>
                </a:r>
                <a:endParaRPr lang="en-US" sz="2000" b="0" dirty="0">
                  <a:latin typeface="Arial"/>
                  <a:cs typeface="Arial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3779317" y="877630"/>
              <a:ext cx="1682634" cy="4064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smtClean="0">
                  <a:solidFill>
                    <a:srgbClr val="FF0000"/>
                  </a:solidFill>
                  <a:latin typeface="Arial"/>
                  <a:cs typeface="Arial"/>
                </a:rPr>
                <a:t>canted-</a:t>
              </a:r>
              <a:r>
                <a:rPr lang="en-US" sz="2000" b="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cos</a:t>
              </a:r>
              <a:r>
                <a:rPr lang="en-US" sz="2000" b="0" dirty="0" smtClean="0">
                  <a:solidFill>
                    <a:srgbClr val="FF0000"/>
                  </a:solidFill>
                  <a:latin typeface="Arial"/>
                  <a:cs typeface="Arial"/>
                </a:rPr>
                <a:t>-</a:t>
              </a:r>
              <a:r>
                <a:rPr lang="en-US" sz="2000" b="0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q</a:t>
              </a:r>
              <a:endParaRPr lang="en-US" sz="2000" b="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47755" y="629689"/>
              <a:ext cx="814609" cy="4064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cos</a:t>
              </a:r>
              <a:r>
                <a:rPr lang="en-US" sz="2000" b="0" dirty="0" smtClean="0">
                  <a:solidFill>
                    <a:srgbClr val="FF0000"/>
                  </a:solidFill>
                  <a:latin typeface="Arial"/>
                  <a:cs typeface="Arial"/>
                </a:rPr>
                <a:t>-</a:t>
              </a:r>
              <a:r>
                <a:rPr lang="en-US" sz="2000" b="0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q</a:t>
              </a:r>
              <a:endParaRPr lang="en-US" sz="2000" b="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endParaRPr>
            </a:p>
          </p:txBody>
        </p:sp>
        <p:pic>
          <p:nvPicPr>
            <p:cNvPr id="32" name="Picture 31" descr="Logo_Big.jp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61069" y="494647"/>
              <a:ext cx="1845208" cy="676576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250926" y="1736670"/>
              <a:ext cx="7552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smtClean="0">
                  <a:latin typeface="Arial"/>
                  <a:cs typeface="Arial"/>
                </a:rPr>
                <a:t>2017</a:t>
              </a:r>
              <a:endParaRPr lang="en-US" sz="2000" b="0" dirty="0"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10166" y="1065254"/>
              <a:ext cx="17524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smtClean="0">
                  <a:solidFill>
                    <a:srgbClr val="FF0000"/>
                  </a:solidFill>
                  <a:latin typeface="Arial"/>
                  <a:cs typeface="Arial"/>
                </a:rPr>
                <a:t>common coils</a:t>
              </a:r>
              <a:endParaRPr lang="en-US" sz="2000" b="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pic>
          <p:nvPicPr>
            <p:cNvPr id="35" name="Picture 34" descr="index.png"/>
            <p:cNvPicPr>
              <a:picLocks noChangeAspect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256" y="326649"/>
              <a:ext cx="764373" cy="754226"/>
            </a:xfrm>
            <a:prstGeom prst="rect">
              <a:avLst/>
            </a:prstGeom>
          </p:spPr>
        </p:pic>
        <p:pic>
          <p:nvPicPr>
            <p:cNvPr id="36" name="Picture 11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373" y="703240"/>
              <a:ext cx="966202" cy="686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-386970" y="5264576"/>
              <a:ext cx="7552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smtClean="0">
                  <a:latin typeface="Arial"/>
                  <a:cs typeface="Arial"/>
                </a:rPr>
                <a:t>2018</a:t>
              </a:r>
              <a:endParaRPr lang="en-US" sz="2000" b="0" dirty="0">
                <a:latin typeface="Arial"/>
                <a:cs typeface="Arial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7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FCC: 16T dipole options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7912" y="51119"/>
            <a:ext cx="1523004" cy="730129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4176481" y="3205571"/>
            <a:ext cx="2493844" cy="3530658"/>
            <a:chOff x="5994567" y="1746870"/>
            <a:chExt cx="3078821" cy="4358835"/>
          </a:xfrm>
        </p:grpSpPr>
        <p:grpSp>
          <p:nvGrpSpPr>
            <p:cNvPr id="5" name="Group 4"/>
            <p:cNvGrpSpPr/>
            <p:nvPr/>
          </p:nvGrpSpPr>
          <p:grpSpPr>
            <a:xfrm>
              <a:off x="5994567" y="2392096"/>
              <a:ext cx="3078821" cy="3713609"/>
              <a:chOff x="5994567" y="2392096"/>
              <a:chExt cx="3078821" cy="3713609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7362638" y="2392096"/>
                <a:ext cx="16466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800" b="0" dirty="0" smtClean="0">
                    <a:latin typeface="Arial" charset="0"/>
                    <a:ea typeface="Arial" charset="0"/>
                    <a:cs typeface="Arial" charset="0"/>
                  </a:rPr>
                  <a:t>Common coils</a:t>
                </a:r>
              </a:p>
            </p:txBody>
          </p:sp>
          <p:pic>
            <p:nvPicPr>
              <p:cNvPr id="19" name="Picture 18" descr="Screen Shot 2016-06-21 at 21.43.00.png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94567" y="2784190"/>
                <a:ext cx="3078821" cy="2989579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6537527" y="5797928"/>
                <a:ext cx="15906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0" dirty="0" smtClean="0">
                    <a:latin typeface="Arial" charset="0"/>
                    <a:ea typeface="Arial" charset="0"/>
                    <a:cs typeface="Arial" charset="0"/>
                  </a:rPr>
                  <a:t>F. </a:t>
                </a:r>
                <a:r>
                  <a:rPr lang="en-US" sz="1400" b="0" dirty="0" err="1" smtClean="0">
                    <a:latin typeface="Arial" charset="0"/>
                    <a:ea typeface="Arial" charset="0"/>
                    <a:cs typeface="Arial" charset="0"/>
                  </a:rPr>
                  <a:t>Toral</a:t>
                </a:r>
                <a:r>
                  <a:rPr lang="en-US" sz="1400" b="0" dirty="0" smtClean="0">
                    <a:latin typeface="Arial" charset="0"/>
                    <a:ea typeface="Arial" charset="0"/>
                    <a:cs typeface="Arial" charset="0"/>
                  </a:rPr>
                  <a:t> (CIEMAT)</a:t>
                </a:r>
                <a:endParaRPr lang="en-US" sz="1400" b="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9990" y="1746870"/>
              <a:ext cx="2843463" cy="568693"/>
            </a:xfrm>
            <a:prstGeom prst="rect">
              <a:avLst/>
            </a:prstGeom>
          </p:spPr>
        </p:pic>
      </p:grp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226283" y="3074870"/>
            <a:ext cx="2524633" cy="3694489"/>
            <a:chOff x="0" y="1560858"/>
            <a:chExt cx="3102613" cy="4540290"/>
          </a:xfrm>
        </p:grpSpPr>
        <p:sp>
          <p:nvSpPr>
            <p:cNvPr id="11" name="TextBox 10"/>
            <p:cNvSpPr txBox="1"/>
            <p:nvPr/>
          </p:nvSpPr>
          <p:spPr>
            <a:xfrm>
              <a:off x="52540" y="2329412"/>
              <a:ext cx="1629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smtClean="0">
                  <a:latin typeface="Arial" charset="0"/>
                  <a:ea typeface="Arial" charset="0"/>
                  <a:cs typeface="Arial" charset="0"/>
                </a:rPr>
                <a:t>Cos-theta coil</a:t>
              </a:r>
              <a:endParaRPr lang="en-US" sz="1800" b="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0" y="5793371"/>
              <a:ext cx="2896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>
                  <a:latin typeface="Arial" charset="0"/>
                  <a:ea typeface="Arial" charset="0"/>
                  <a:cs typeface="Arial" charset="0"/>
                </a:rPr>
                <a:t>S. </a:t>
              </a:r>
              <a:r>
                <a:rPr lang="en-US" sz="1400" b="0" dirty="0" err="1" smtClean="0">
                  <a:latin typeface="Arial" charset="0"/>
                  <a:ea typeface="Arial" charset="0"/>
                  <a:cs typeface="Arial" charset="0"/>
                </a:rPr>
                <a:t>Farinon</a:t>
              </a:r>
              <a:r>
                <a:rPr lang="en-US" sz="1400" b="0" dirty="0" smtClean="0">
                  <a:latin typeface="Arial" charset="0"/>
                  <a:ea typeface="Arial" charset="0"/>
                  <a:cs typeface="Arial" charset="0"/>
                </a:rPr>
                <a:t>, P. </a:t>
              </a:r>
              <a:r>
                <a:rPr lang="en-US" sz="1400" b="0" dirty="0" err="1" smtClean="0">
                  <a:latin typeface="Arial" charset="0"/>
                  <a:ea typeface="Arial" charset="0"/>
                  <a:cs typeface="Arial" charset="0"/>
                </a:rPr>
                <a:t>Fabbricatore</a:t>
              </a:r>
              <a:r>
                <a:rPr lang="en-US" sz="1400" b="0" dirty="0" smtClean="0">
                  <a:latin typeface="Arial" charset="0"/>
                  <a:ea typeface="Arial" charset="0"/>
                  <a:cs typeface="Arial" charset="0"/>
                </a:rPr>
                <a:t> (INFN)</a:t>
              </a:r>
              <a:endParaRPr lang="en-US" sz="1400" b="0" dirty="0"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16" name="Picture 15" descr="Screen Shot 2016-06-21 at 21.36.31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342" y="1560858"/>
              <a:ext cx="1262612" cy="804742"/>
            </a:xfrm>
            <a:prstGeom prst="rect">
              <a:avLst/>
            </a:prstGeom>
          </p:spPr>
        </p:pic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680004" y="1108216"/>
            <a:ext cx="2801727" cy="3562466"/>
            <a:chOff x="2557031" y="962286"/>
            <a:chExt cx="3429162" cy="4360266"/>
          </a:xfrm>
        </p:grpSpPr>
        <p:grpSp>
          <p:nvGrpSpPr>
            <p:cNvPr id="4" name="Group 3"/>
            <p:cNvGrpSpPr/>
            <p:nvPr/>
          </p:nvGrpSpPr>
          <p:grpSpPr>
            <a:xfrm>
              <a:off x="2557031" y="962286"/>
              <a:ext cx="3429162" cy="3386916"/>
              <a:chOff x="2557031" y="962286"/>
              <a:chExt cx="3429162" cy="3386916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557031" y="962286"/>
                <a:ext cx="1223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latin typeface="Arial" charset="0"/>
                    <a:ea typeface="Arial" charset="0"/>
                    <a:cs typeface="Arial" charset="0"/>
                  </a:rPr>
                  <a:t>Block coil 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318952" y="4041425"/>
                <a:ext cx="23342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0" dirty="0" smtClean="0">
                    <a:latin typeface="Arial" charset="0"/>
                    <a:ea typeface="Arial" charset="0"/>
                    <a:cs typeface="Arial" charset="0"/>
                  </a:rPr>
                  <a:t>C. </a:t>
                </a:r>
                <a:r>
                  <a:rPr lang="en-US" sz="1400" b="0" dirty="0" err="1" smtClean="0">
                    <a:latin typeface="Arial" charset="0"/>
                    <a:ea typeface="Arial" charset="0"/>
                    <a:cs typeface="Arial" charset="0"/>
                  </a:rPr>
                  <a:t>Lorin</a:t>
                </a:r>
                <a:r>
                  <a:rPr lang="en-US" sz="1400" b="0" dirty="0" smtClean="0">
                    <a:latin typeface="Arial" charset="0"/>
                    <a:ea typeface="Arial" charset="0"/>
                    <a:cs typeface="Arial" charset="0"/>
                  </a:rPr>
                  <a:t>, M. Durante (CEA)</a:t>
                </a:r>
                <a:endParaRPr lang="en-US" sz="1400" b="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pic>
            <p:nvPicPr>
              <p:cNvPr id="17" name="Picture 16" descr="Screen Shot 2016-06-21 at 21.39.33.png"/>
              <p:cNvPicPr>
                <a:picLocks noChangeAspect="1"/>
              </p:cNvPicPr>
              <p:nvPr/>
            </p:nvPicPr>
            <p:blipFill>
              <a:blip r:embed="rId7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80606" y="1039131"/>
                <a:ext cx="3105587" cy="3002294"/>
              </a:xfrm>
              <a:prstGeom prst="rect">
                <a:avLst/>
              </a:prstGeom>
            </p:spPr>
          </p:pic>
        </p:grp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12913" y="4435521"/>
              <a:ext cx="1097357" cy="887031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58</a:t>
            </a:fld>
            <a:endParaRPr lang="en-US"/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6532678" y="1222883"/>
            <a:ext cx="2492691" cy="3334409"/>
            <a:chOff x="6388891" y="2488861"/>
            <a:chExt cx="2769656" cy="370490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6057" y="3411471"/>
              <a:ext cx="2484000" cy="246997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6388891" y="2938057"/>
              <a:ext cx="2657943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b="0" dirty="0" smtClean="0">
                  <a:latin typeface="Arial" charset="0"/>
                  <a:ea typeface="Arial" charset="0"/>
                  <a:cs typeface="Arial" charset="0"/>
                </a:rPr>
                <a:t>Canted Cos-theta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38200" y="5851788"/>
              <a:ext cx="2520347" cy="3419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>
                  <a:latin typeface="Arial" charset="0"/>
                  <a:ea typeface="Arial" charset="0"/>
                  <a:cs typeface="Arial" charset="0"/>
                </a:rPr>
                <a:t>B. </a:t>
              </a:r>
              <a:r>
                <a:rPr lang="en-US" sz="1400" b="0" dirty="0" err="1" smtClean="0">
                  <a:latin typeface="Arial" charset="0"/>
                  <a:ea typeface="Arial" charset="0"/>
                  <a:cs typeface="Arial" charset="0"/>
                </a:rPr>
                <a:t>Auchmann</a:t>
              </a:r>
              <a:r>
                <a:rPr lang="en-US" sz="1400" b="0" dirty="0" smtClean="0">
                  <a:latin typeface="Arial" charset="0"/>
                  <a:ea typeface="Arial" charset="0"/>
                  <a:cs typeface="Arial" charset="0"/>
                </a:rPr>
                <a:t> (CERN/PSI)</a:t>
              </a:r>
              <a:endParaRPr lang="en-US" sz="1400" b="0" dirty="0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446616" y="2488861"/>
              <a:ext cx="2486421" cy="454015"/>
              <a:chOff x="6273852" y="2261854"/>
              <a:chExt cx="2486421" cy="454015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6273852" y="2261855"/>
                <a:ext cx="454014" cy="454014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727866" y="2261854"/>
                <a:ext cx="1083371" cy="454014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811237" y="2261854"/>
                <a:ext cx="949036" cy="45401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8669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 Nb</a:t>
            </a:r>
            <a:r>
              <a:rPr lang="en-US" baseline="-25000" dirty="0" smtClean="0"/>
              <a:t>3</a:t>
            </a:r>
            <a:r>
              <a:rPr lang="en-US" dirty="0" smtClean="0"/>
              <a:t>Sn performance targets</a:t>
            </a:r>
            <a:endParaRPr lang="en-US" dirty="0"/>
          </a:p>
        </p:txBody>
      </p:sp>
      <p:pic>
        <p:nvPicPr>
          <p:cNvPr id="4" name="Picture 3" descr="Screen Shot 2014-08-13 at 11.49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031" y="1932939"/>
            <a:ext cx="6031683" cy="494104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978528" y="2499623"/>
            <a:ext cx="6186859" cy="4237682"/>
            <a:chOff x="2970676" y="2548467"/>
            <a:chExt cx="6186859" cy="4237682"/>
          </a:xfrm>
        </p:grpSpPr>
        <p:sp>
          <p:nvSpPr>
            <p:cNvPr id="14" name="TextBox 13"/>
            <p:cNvSpPr txBox="1"/>
            <p:nvPr/>
          </p:nvSpPr>
          <p:spPr>
            <a:xfrm>
              <a:off x="6250595" y="5278044"/>
              <a:ext cx="290694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0" dirty="0" smtClean="0">
                  <a:solidFill>
                    <a:srgbClr val="FF0000"/>
                  </a:solidFill>
                </a:rPr>
                <a:t>Ultimate Nb</a:t>
              </a:r>
              <a:r>
                <a:rPr lang="en-US" sz="2000" b="0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sz="2000" b="0" dirty="0" smtClean="0">
                  <a:solidFill>
                    <a:srgbClr val="FF0000"/>
                  </a:solidFill>
                </a:rPr>
                <a:t>Sn ? </a:t>
              </a:r>
              <a:r>
                <a:rPr lang="en-US" sz="2000" b="0" dirty="0">
                  <a:solidFill>
                    <a:srgbClr val="FF0000"/>
                  </a:solidFill>
                </a:rPr>
                <a:t>P</a:t>
              </a:r>
              <a:r>
                <a:rPr lang="en-US" sz="2000" b="0" dirty="0" smtClean="0">
                  <a:solidFill>
                    <a:srgbClr val="FF0000"/>
                  </a:solidFill>
                </a:rPr>
                <a:t>ursue the idea of improved high field pinning</a:t>
              </a:r>
            </a:p>
            <a:p>
              <a:r>
                <a:rPr lang="en-US" sz="1200" b="0" dirty="0" smtClean="0">
                  <a:solidFill>
                    <a:srgbClr val="FF0000"/>
                  </a:solidFill>
                </a:rPr>
                <a:t>(D. Dietrich and R. </a:t>
              </a:r>
              <a:r>
                <a:rPr lang="en-US" sz="1200" b="0" dirty="0" err="1" smtClean="0">
                  <a:solidFill>
                    <a:srgbClr val="FF0000"/>
                  </a:solidFill>
                </a:rPr>
                <a:t>Scanlan</a:t>
              </a:r>
              <a:r>
                <a:rPr lang="en-US" sz="1200" b="0" dirty="0" smtClean="0">
                  <a:solidFill>
                    <a:srgbClr val="FF0000"/>
                  </a:solidFill>
                </a:rPr>
                <a:t>, A. </a:t>
              </a:r>
              <a:r>
                <a:rPr lang="en-US" sz="1200" b="0" dirty="0" err="1" smtClean="0">
                  <a:solidFill>
                    <a:srgbClr val="FF0000"/>
                  </a:solidFill>
                </a:rPr>
                <a:t>Godeke</a:t>
              </a:r>
              <a:r>
                <a:rPr lang="en-US" sz="1200" b="0" dirty="0" smtClean="0">
                  <a:solidFill>
                    <a:srgbClr val="FF0000"/>
                  </a:solidFill>
                </a:rPr>
                <a:t>)</a:t>
              </a:r>
              <a:endParaRPr lang="en-US" sz="1200" b="0" dirty="0">
                <a:solidFill>
                  <a:srgbClr val="FF0000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70676" y="2548467"/>
              <a:ext cx="3175000" cy="2836333"/>
            </a:xfrm>
            <a:custGeom>
              <a:avLst/>
              <a:gdLst>
                <a:gd name="connsiteX0" fmla="*/ 0 w 3175000"/>
                <a:gd name="connsiteY0" fmla="*/ 0 h 2836333"/>
                <a:gd name="connsiteX1" fmla="*/ 220133 w 3175000"/>
                <a:gd name="connsiteY1" fmla="*/ 440266 h 2836333"/>
                <a:gd name="connsiteX2" fmla="*/ 584200 w 3175000"/>
                <a:gd name="connsiteY2" fmla="*/ 1058333 h 2836333"/>
                <a:gd name="connsiteX3" fmla="*/ 897467 w 3175000"/>
                <a:gd name="connsiteY3" fmla="*/ 1498600 h 2836333"/>
                <a:gd name="connsiteX4" fmla="*/ 1176867 w 3175000"/>
                <a:gd name="connsiteY4" fmla="*/ 1828800 h 2836333"/>
                <a:gd name="connsiteX5" fmla="*/ 1515533 w 3175000"/>
                <a:gd name="connsiteY5" fmla="*/ 2133600 h 2836333"/>
                <a:gd name="connsiteX6" fmla="*/ 1871133 w 3175000"/>
                <a:gd name="connsiteY6" fmla="*/ 2413000 h 2836333"/>
                <a:gd name="connsiteX7" fmla="*/ 2277533 w 3175000"/>
                <a:gd name="connsiteY7" fmla="*/ 2624666 h 2836333"/>
                <a:gd name="connsiteX8" fmla="*/ 2455333 w 3175000"/>
                <a:gd name="connsiteY8" fmla="*/ 2700866 h 2836333"/>
                <a:gd name="connsiteX9" fmla="*/ 2887133 w 3175000"/>
                <a:gd name="connsiteY9" fmla="*/ 2810933 h 2836333"/>
                <a:gd name="connsiteX10" fmla="*/ 3175000 w 3175000"/>
                <a:gd name="connsiteY10" fmla="*/ 2836333 h 2836333"/>
                <a:gd name="connsiteX11" fmla="*/ 3158067 w 3175000"/>
                <a:gd name="connsiteY11" fmla="*/ 2675466 h 2836333"/>
                <a:gd name="connsiteX12" fmla="*/ 0 w 3175000"/>
                <a:gd name="connsiteY12" fmla="*/ 0 h 2836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75000" h="2836333">
                  <a:moveTo>
                    <a:pt x="0" y="0"/>
                  </a:moveTo>
                  <a:lnTo>
                    <a:pt x="220133" y="440266"/>
                  </a:lnTo>
                  <a:lnTo>
                    <a:pt x="584200" y="1058333"/>
                  </a:lnTo>
                  <a:lnTo>
                    <a:pt x="897467" y="1498600"/>
                  </a:lnTo>
                  <a:lnTo>
                    <a:pt x="1176867" y="1828800"/>
                  </a:lnTo>
                  <a:lnTo>
                    <a:pt x="1515533" y="2133600"/>
                  </a:lnTo>
                  <a:lnTo>
                    <a:pt x="1871133" y="2413000"/>
                  </a:lnTo>
                  <a:lnTo>
                    <a:pt x="2277533" y="2624666"/>
                  </a:lnTo>
                  <a:lnTo>
                    <a:pt x="2455333" y="2700866"/>
                  </a:lnTo>
                  <a:lnTo>
                    <a:pt x="2887133" y="2810933"/>
                  </a:lnTo>
                  <a:lnTo>
                    <a:pt x="3175000" y="2836333"/>
                  </a:lnTo>
                  <a:lnTo>
                    <a:pt x="3158067" y="26754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265019" y="3730977"/>
            <a:ext cx="284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ll single parameters are in reach, their combination is the challenge !</a:t>
            </a:r>
            <a:endParaRPr lang="en-US" sz="20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79912" y="1223449"/>
            <a:ext cx="5329907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0" dirty="0" err="1" smtClean="0">
                <a:solidFill>
                  <a:schemeClr val="accent6">
                    <a:lumMod val="50000"/>
                  </a:schemeClr>
                </a:solidFill>
              </a:rPr>
              <a:t>D</a:t>
            </a:r>
            <a:r>
              <a:rPr lang="en-US" sz="2000" b="0" baseline="-25000" dirty="0" err="1" smtClean="0">
                <a:solidFill>
                  <a:schemeClr val="accent6">
                    <a:lumMod val="50000"/>
                  </a:schemeClr>
                </a:solidFill>
              </a:rPr>
              <a:t>strand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: 0.5…1 mm</a:t>
            </a:r>
          </a:p>
          <a:p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J</a:t>
            </a:r>
            <a:r>
              <a:rPr lang="en-US" sz="2000" b="0" baseline="-25000" dirty="0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16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T, 4.2 K) &gt; 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1500 A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/mm</a:t>
            </a:r>
            <a:r>
              <a:rPr lang="en-US" sz="2000" b="0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US" sz="2000" b="0" baseline="-25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rPr>
              <a:t>m</a:t>
            </a:r>
            <a:r>
              <a:rPr lang="en-US" sz="2000" b="0" baseline="-25000" dirty="0" smtClean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rPr>
              <a:t>D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M (1 T,4.2 K) &lt;150 </a:t>
            </a:r>
            <a:r>
              <a:rPr lang="en-US" sz="2000" b="0" dirty="0" err="1" smtClean="0">
                <a:solidFill>
                  <a:schemeClr val="accent6">
                    <a:lumMod val="50000"/>
                  </a:schemeClr>
                </a:solidFill>
              </a:rPr>
              <a:t>mT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sz="2000" b="0" dirty="0" err="1" smtClean="0">
                <a:solidFill>
                  <a:schemeClr val="accent6">
                    <a:lumMod val="50000"/>
                  </a:schemeClr>
                </a:solidFill>
              </a:rPr>
              <a:t>D</a:t>
            </a:r>
            <a:r>
              <a:rPr lang="en-US" sz="2000" b="0" baseline="-25000" dirty="0" err="1" smtClean="0">
                <a:solidFill>
                  <a:schemeClr val="accent6">
                    <a:lumMod val="50000"/>
                  </a:schemeClr>
                </a:solidFill>
              </a:rPr>
              <a:t>fil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&lt; 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20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  <a:latin typeface="Symbol" charset="0"/>
                <a:sym typeface="Symbol" charset="0"/>
              </a:rPr>
              <a:t>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m)</a:t>
            </a:r>
            <a:endParaRPr lang="en-US" sz="2000" b="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RRR &gt; 150</a:t>
            </a:r>
          </a:p>
          <a:p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UL &gt; 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5 km</a:t>
            </a:r>
          </a:p>
          <a:p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Cost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16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T, 4.2 K) 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&lt; 5 USD/</a:t>
            </a:r>
            <a:r>
              <a:rPr lang="en-US" sz="2000" b="0" dirty="0" err="1" smtClean="0">
                <a:solidFill>
                  <a:schemeClr val="accent6">
                    <a:lumMod val="50000"/>
                  </a:schemeClr>
                </a:solidFill>
              </a:rPr>
              <a:t>kAm</a:t>
            </a:r>
            <a:endParaRPr lang="en-US" sz="20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1373" y="1321389"/>
            <a:ext cx="15087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0" dirty="0" smtClean="0">
                <a:solidFill>
                  <a:schemeClr val="accent2"/>
                </a:solidFill>
              </a:rPr>
              <a:t>Large cables, cabling !</a:t>
            </a:r>
            <a:endParaRPr lang="en-US" sz="1050" b="0" dirty="0">
              <a:solidFill>
                <a:schemeClr val="accent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25437" y="1830990"/>
            <a:ext cx="6498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dirty="0" smtClean="0">
                <a:solidFill>
                  <a:schemeClr val="accent2"/>
                </a:solidFill>
              </a:rPr>
              <a:t>Field quality</a:t>
            </a:r>
            <a:endParaRPr lang="en-US" sz="1050" b="0" dirty="0">
              <a:solidFill>
                <a:schemeClr val="accent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99228" y="2207554"/>
            <a:ext cx="13324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0" dirty="0" smtClean="0">
                <a:solidFill>
                  <a:schemeClr val="accent2"/>
                </a:solidFill>
              </a:rPr>
              <a:t>Stability, protection</a:t>
            </a:r>
            <a:endParaRPr lang="en-US" sz="1050" b="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00160" y="2849909"/>
            <a:ext cx="17037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0" dirty="0" smtClean="0">
                <a:solidFill>
                  <a:schemeClr val="accent2"/>
                </a:solidFill>
              </a:rPr>
              <a:t>ITER material cost per kg</a:t>
            </a:r>
            <a:endParaRPr lang="en-US" sz="1050" b="0" dirty="0">
              <a:solidFill>
                <a:schemeClr val="accent2"/>
              </a:solidFill>
            </a:endParaRPr>
          </a:p>
        </p:txBody>
      </p:sp>
      <p:sp>
        <p:nvSpPr>
          <p:cNvPr id="3" name="Frame 2"/>
          <p:cNvSpPr/>
          <p:nvPr/>
        </p:nvSpPr>
        <p:spPr bwMode="auto">
          <a:xfrm>
            <a:off x="3686573" y="1493040"/>
            <a:ext cx="3728727" cy="503535"/>
          </a:xfrm>
          <a:prstGeom prst="fram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06" charset="0"/>
            </a:endParaRPr>
          </a:p>
        </p:txBody>
      </p:sp>
      <p:sp>
        <p:nvSpPr>
          <p:cNvPr id="17" name="Frame 16"/>
          <p:cNvSpPr/>
          <p:nvPr/>
        </p:nvSpPr>
        <p:spPr bwMode="auto">
          <a:xfrm>
            <a:off x="3749505" y="2109595"/>
            <a:ext cx="1505596" cy="479038"/>
          </a:xfrm>
          <a:prstGeom prst="fram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0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8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67544" y="1196752"/>
            <a:ext cx="4464496" cy="172819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sz="1800" b="0" dirty="0" smtClean="0"/>
              <a:t>From Ampere’s law with no time dependencies </a:t>
            </a:r>
          </a:p>
          <a:p>
            <a:pPr marL="0" indent="0">
              <a:buNone/>
            </a:pPr>
            <a:endParaRPr lang="en-US" sz="1800" b="0" dirty="0"/>
          </a:p>
          <a:p>
            <a:pPr marL="0" indent="0">
              <a:buNone/>
            </a:pPr>
            <a:r>
              <a:rPr lang="en-US" sz="1800" b="0" dirty="0" smtClean="0"/>
              <a:t>We can derive the law of </a:t>
            </a:r>
            <a:r>
              <a:rPr lang="en-US" sz="1800" b="0" dirty="0" err="1" smtClean="0"/>
              <a:t>Biot</a:t>
            </a:r>
            <a:r>
              <a:rPr lang="en-US" sz="1800" b="0" dirty="0" smtClean="0"/>
              <a:t> and </a:t>
            </a:r>
            <a:r>
              <a:rPr lang="en-US" sz="1800" b="0" dirty="0" err="1" smtClean="0"/>
              <a:t>Savart</a:t>
            </a:r>
            <a:r>
              <a:rPr lang="en-US" sz="1800" b="0" dirty="0" smtClean="0"/>
              <a:t> </a:t>
            </a:r>
            <a:endParaRPr lang="en-US" sz="1800" b="0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1556792"/>
            <a:ext cx="1473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Arial"/>
                <a:cs typeface="Arial"/>
              </a:rPr>
              <a:t>(Integral form)</a:t>
            </a:r>
            <a:endParaRPr lang="en-US" sz="1600" b="0" dirty="0">
              <a:latin typeface="Arial"/>
              <a:cs typeface="Arial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760486"/>
              </p:ext>
            </p:extLst>
          </p:nvPr>
        </p:nvGraphicFramePr>
        <p:xfrm>
          <a:off x="5364088" y="1412775"/>
          <a:ext cx="2629565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3" name="Equation" r:id="rId3" imgW="1066800" imgH="292100" progId="Equation.3">
                  <p:embed/>
                </p:oleObj>
              </mc:Choice>
              <mc:Fallback>
                <p:oleObj name="Equation" r:id="rId3" imgW="10668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64088" y="1412775"/>
                        <a:ext cx="2629565" cy="7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992564"/>
              </p:ext>
            </p:extLst>
          </p:nvPr>
        </p:nvGraphicFramePr>
        <p:xfrm>
          <a:off x="7308304" y="2420888"/>
          <a:ext cx="1661804" cy="9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" name="Equation" r:id="rId5" imgW="673100" imgH="393700" progId="Equation.3">
                  <p:embed/>
                </p:oleObj>
              </mc:Choice>
              <mc:Fallback>
                <p:oleObj name="Equation" r:id="rId5" imgW="673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08304" y="2420888"/>
                        <a:ext cx="1661804" cy="9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4788024" y="2060848"/>
            <a:ext cx="2732256" cy="1368152"/>
            <a:chOff x="0" y="0"/>
            <a:chExt cx="8572500" cy="4292600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0" y="0"/>
              <a:ext cx="8572500" cy="42926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 w="lg" len="lg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2489200" y="342900"/>
              <a:ext cx="3600000" cy="3600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  <p:cxnSp>
          <p:nvCxnSpPr>
            <p:cNvPr id="13" name="Straight Arrow Connector 12"/>
            <p:cNvCxnSpPr>
              <a:stCxn id="11" idx="6"/>
            </p:cNvCxnSpPr>
            <p:nvPr/>
          </p:nvCxnSpPr>
          <p:spPr>
            <a:xfrm flipH="1" flipV="1">
              <a:off x="6070600" y="1447800"/>
              <a:ext cx="18600" cy="6951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>
              <a:spLocks noChangeAspect="1"/>
            </p:cNvSpPr>
            <p:nvPr/>
          </p:nvSpPr>
          <p:spPr>
            <a:xfrm flipH="1">
              <a:off x="4229100" y="2108200"/>
              <a:ext cx="79200" cy="79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 flipH="1">
              <a:off x="6032500" y="2082800"/>
              <a:ext cx="79200" cy="79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  <p:pic>
          <p:nvPicPr>
            <p:cNvPr id="16" name="Object 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0" y="3048000"/>
              <a:ext cx="520700" cy="781050"/>
            </a:xfrm>
            <a:prstGeom prst="rect">
              <a:avLst/>
            </a:prstGeom>
          </p:spPr>
        </p:pic>
        <p:pic>
          <p:nvPicPr>
            <p:cNvPr id="17" name="Object 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2200" y="1333500"/>
              <a:ext cx="609600" cy="762000"/>
            </a:xfrm>
            <a:prstGeom prst="rect">
              <a:avLst/>
            </a:prstGeom>
          </p:spPr>
        </p:pic>
      </p:grp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2411760" y="4077072"/>
            <a:ext cx="6732240" cy="25202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sz="1800" b="0" dirty="0" smtClean="0"/>
              <a:t>If you wanted to make a </a:t>
            </a:r>
            <a:r>
              <a:rPr lang="en-US" sz="1800" b="0" i="1" dirty="0" smtClean="0"/>
              <a:t>B</a:t>
            </a:r>
            <a:r>
              <a:rPr lang="en-US" sz="1800" b="0" dirty="0" smtClean="0"/>
              <a:t> = 8 T magnet with just two infinitely thin wires placed at 50 mm distance one needs :  </a:t>
            </a:r>
            <a:r>
              <a:rPr lang="en-US" sz="1800" b="0" i="1" dirty="0" smtClean="0"/>
              <a:t>I</a:t>
            </a:r>
            <a:r>
              <a:rPr lang="en-US" sz="1800" b="0" dirty="0" smtClean="0"/>
              <a:t> = 5</a:t>
            </a:r>
            <a:r>
              <a:rPr lang="en-US" sz="1800" b="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1800" b="0" dirty="0" smtClean="0"/>
              <a:t>10</a:t>
            </a:r>
            <a:r>
              <a:rPr lang="en-US" sz="1800" b="0" baseline="30000" dirty="0" smtClean="0"/>
              <a:t>5</a:t>
            </a:r>
            <a:r>
              <a:rPr lang="en-US" sz="1800" b="0" dirty="0" smtClean="0"/>
              <a:t> A</a:t>
            </a:r>
          </a:p>
          <a:p>
            <a:pPr marL="0" indent="0">
              <a:buNone/>
            </a:pPr>
            <a:r>
              <a:rPr lang="en-US" sz="1800" b="0" dirty="0" smtClean="0"/>
              <a:t>LHC </a:t>
            </a:r>
            <a:r>
              <a:rPr lang="en-US" sz="1800" b="0" dirty="0"/>
              <a:t>d</a:t>
            </a:r>
            <a:r>
              <a:rPr lang="en-US" sz="1800" b="0" dirty="0" smtClean="0"/>
              <a:t>ipole coil 80 turns of 11850 A at 8.3 T </a:t>
            </a:r>
            <a:r>
              <a:rPr lang="en-US" sz="1800" b="0" dirty="0"/>
              <a:t>= </a:t>
            </a:r>
            <a:r>
              <a:rPr lang="en-US" sz="1800" b="0" dirty="0" smtClean="0"/>
              <a:t>9.48</a:t>
            </a:r>
            <a:r>
              <a:rPr lang="en-US" sz="1800" b="0" dirty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1800" b="0" dirty="0" smtClean="0"/>
              <a:t>10</a:t>
            </a:r>
            <a:r>
              <a:rPr lang="en-US" sz="1800" b="0" baseline="30000" dirty="0" smtClean="0"/>
              <a:t>5</a:t>
            </a:r>
            <a:r>
              <a:rPr lang="en-US" sz="1800" b="0" dirty="0" smtClean="0"/>
              <a:t> A )</a:t>
            </a:r>
          </a:p>
          <a:p>
            <a:pPr>
              <a:buFont typeface="Wingdings" charset="0"/>
              <a:buChar char="è"/>
            </a:pPr>
            <a:r>
              <a:rPr lang="en-US" sz="1800" b="0" dirty="0" smtClean="0">
                <a:sym typeface="Wingdings"/>
              </a:rPr>
              <a:t>To get high fields one needs very large currents in small volumes   </a:t>
            </a:r>
          </a:p>
          <a:p>
            <a:pPr marL="0" indent="0">
              <a:buNone/>
            </a:pPr>
            <a:endParaRPr lang="en-US" sz="1800" b="0" dirty="0" smtClean="0">
              <a:sym typeface="Wingdings"/>
            </a:endParaRPr>
          </a:p>
          <a:p>
            <a:pPr marL="0" indent="0">
              <a:buNone/>
            </a:pPr>
            <a:r>
              <a:rPr lang="en-US" sz="1800" b="0" dirty="0" smtClean="0">
                <a:sym typeface="Wingdings"/>
              </a:rPr>
              <a:t>For LHC dipole@8.3 T  ~1 MA in 3300 mm</a:t>
            </a:r>
            <a:r>
              <a:rPr lang="en-US" sz="1800" b="0" baseline="30000" dirty="0" smtClean="0">
                <a:sym typeface="Wingdings"/>
              </a:rPr>
              <a:t>2</a:t>
            </a:r>
            <a:r>
              <a:rPr lang="en-US" sz="1800" b="0" dirty="0" smtClean="0">
                <a:sym typeface="Wingdings"/>
              </a:rPr>
              <a:t> : ~300 A/mm</a:t>
            </a:r>
            <a:r>
              <a:rPr lang="en-US" sz="1800" b="0" baseline="30000" dirty="0" smtClean="0">
                <a:sym typeface="Wingdings"/>
              </a:rPr>
              <a:t>2</a:t>
            </a:r>
            <a:r>
              <a:rPr lang="en-US" sz="1800" b="0" dirty="0" smtClean="0">
                <a:sym typeface="Wingdings"/>
              </a:rPr>
              <a:t> </a:t>
            </a:r>
          </a:p>
          <a:p>
            <a:pPr marL="0" indent="0">
              <a:buNone/>
            </a:pPr>
            <a:r>
              <a:rPr lang="en-US" sz="1800" b="0" dirty="0" smtClean="0">
                <a:sym typeface="Wingdings"/>
              </a:rPr>
              <a:t>(overall current density in the coil area)</a:t>
            </a:r>
            <a:endParaRPr lang="en-US" sz="1800" b="0" dirty="0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395536" y="2852936"/>
            <a:ext cx="3775572" cy="1336276"/>
            <a:chOff x="0" y="0"/>
            <a:chExt cx="12128500" cy="4292600"/>
          </a:xfrm>
        </p:grpSpPr>
        <p:cxnSp>
          <p:nvCxnSpPr>
            <p:cNvPr id="32" name="Straight Arrow Connector 31"/>
            <p:cNvCxnSpPr/>
            <p:nvPr/>
          </p:nvCxnSpPr>
          <p:spPr>
            <a:xfrm flipV="1">
              <a:off x="0" y="0"/>
              <a:ext cx="8572500" cy="42926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 w="lg" len="lg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2489200" y="342900"/>
              <a:ext cx="3600000" cy="3600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  <p:cxnSp>
          <p:nvCxnSpPr>
            <p:cNvPr id="34" name="Straight Arrow Connector 33"/>
            <p:cNvCxnSpPr>
              <a:stCxn id="33" idx="6"/>
            </p:cNvCxnSpPr>
            <p:nvPr/>
          </p:nvCxnSpPr>
          <p:spPr>
            <a:xfrm flipH="1" flipV="1">
              <a:off x="6070600" y="1447800"/>
              <a:ext cx="18600" cy="6951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>
              <a:spLocks noChangeAspect="1"/>
            </p:cNvSpPr>
            <p:nvPr/>
          </p:nvSpPr>
          <p:spPr>
            <a:xfrm flipH="1">
              <a:off x="4229100" y="2108200"/>
              <a:ext cx="79200" cy="79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 flipH="1">
              <a:off x="6032500" y="2082800"/>
              <a:ext cx="79200" cy="79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  <p:pic>
          <p:nvPicPr>
            <p:cNvPr id="37" name="Object 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00" y="3048000"/>
              <a:ext cx="520700" cy="781050"/>
            </a:xfrm>
            <a:prstGeom prst="rect">
              <a:avLst/>
            </a:prstGeom>
          </p:spPr>
        </p:pic>
        <p:pic>
          <p:nvPicPr>
            <p:cNvPr id="38" name="Object 3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7600" y="1524000"/>
              <a:ext cx="609600" cy="762000"/>
            </a:xfrm>
            <a:prstGeom prst="rect">
              <a:avLst/>
            </a:prstGeom>
          </p:spPr>
        </p:pic>
        <p:cxnSp>
          <p:nvCxnSpPr>
            <p:cNvPr id="39" name="Straight Arrow Connector 38"/>
            <p:cNvCxnSpPr/>
            <p:nvPr/>
          </p:nvCxnSpPr>
          <p:spPr>
            <a:xfrm flipV="1">
              <a:off x="3556000" y="0"/>
              <a:ext cx="8572500" cy="42926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lg" len="lg"/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Object 4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57000" y="419100"/>
              <a:ext cx="520700" cy="787400"/>
            </a:xfrm>
            <a:prstGeom prst="rect">
              <a:avLst/>
            </a:prstGeom>
          </p:spPr>
        </p:pic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6070600" y="368300"/>
              <a:ext cx="3600000" cy="3600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 flipH="1">
              <a:off x="7810500" y="2082800"/>
              <a:ext cx="79200" cy="79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</p:grpSp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953" y="4581128"/>
            <a:ext cx="225282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95536" y="6581001"/>
            <a:ext cx="1601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Courtesy E. </a:t>
            </a:r>
            <a:r>
              <a:rPr lang="en-US" sz="1200" b="0" dirty="0" err="1" smtClean="0">
                <a:latin typeface="Arial"/>
                <a:cs typeface="Arial"/>
              </a:rPr>
              <a:t>Todesco</a:t>
            </a:r>
            <a:endParaRPr lang="en-US" sz="12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689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 smtClean="0">
                <a:latin typeface="Arial" charset="0"/>
                <a:ea typeface="Arial" charset="0"/>
                <a:cs typeface="Arial" charset="0"/>
              </a:rPr>
              <a:t>HTS: First attempt towards 20 </a:t>
            </a:r>
            <a:r>
              <a:rPr lang="en-US" b="0" dirty="0">
                <a:latin typeface="Arial" charset="0"/>
                <a:ea typeface="Arial" charset="0"/>
                <a:cs typeface="Arial" charset="0"/>
              </a:rPr>
              <a:t>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9552" y="6521708"/>
            <a:ext cx="26778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J.M. Rey, F. </a:t>
            </a:r>
            <a:r>
              <a:rPr lang="en-US" sz="1200" b="0" dirty="0" err="1" smtClean="0">
                <a:latin typeface="Arial" charset="0"/>
                <a:ea typeface="Arial" charset="0"/>
                <a:cs typeface="Arial" charset="0"/>
              </a:rPr>
              <a:t>Borgnolutti</a:t>
            </a:r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, CEA-</a:t>
            </a:r>
            <a:r>
              <a:rPr lang="en-US" sz="1200" b="0" dirty="0" err="1" smtClean="0">
                <a:latin typeface="Arial" charset="0"/>
                <a:ea typeface="Arial" charset="0"/>
                <a:cs typeface="Arial" charset="0"/>
              </a:rPr>
              <a:t>Saclay</a:t>
            </a:r>
            <a:endParaRPr lang="en-US" sz="1200" b="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9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285" y="4423916"/>
            <a:ext cx="4244367" cy="237479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076056" y="1228476"/>
            <a:ext cx="4004596" cy="2554545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6 T HTS (YBCO) insert for test in FReSCa2 </a:t>
            </a:r>
          </a:p>
          <a:p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To get to 19 T</a:t>
            </a:r>
          </a:p>
          <a:p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But without bore</a:t>
            </a:r>
          </a:p>
          <a:p>
            <a:endParaRPr lang="en-US" sz="2000" b="0" dirty="0">
              <a:latin typeface="Arial" charset="0"/>
              <a:ea typeface="Arial" charset="0"/>
              <a:cs typeface="Arial" charset="0"/>
            </a:endParaRPr>
          </a:p>
          <a:p>
            <a:endParaRPr lang="en-US" sz="2000" b="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2000" b="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0" dirty="0" smtClean="0">
                <a:latin typeface="Arial" charset="0"/>
                <a:ea typeface="Arial" charset="0"/>
                <a:cs typeface="Arial" charset="0"/>
              </a:rPr>
              <a:t>CEA + CRNS Grenoble</a:t>
            </a:r>
            <a:endParaRPr lang="en-US" sz="1600" b="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15542" y="1620647"/>
            <a:ext cx="4556626" cy="4031460"/>
            <a:chOff x="0" y="2180045"/>
            <a:chExt cx="4556626" cy="403146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4109" y="2180045"/>
              <a:ext cx="1371600" cy="584200"/>
            </a:xfrm>
            <a:prstGeom prst="rect">
              <a:avLst/>
            </a:prstGeom>
          </p:spPr>
        </p:pic>
        <p:pic>
          <p:nvPicPr>
            <p:cNvPr id="30" name="Picture 29" descr="Screen Shot 2013-07-04 at 9.23.03 PM.png"/>
            <p:cNvPicPr>
              <a:picLocks noChangeAspect="1"/>
            </p:cNvPicPr>
            <p:nvPr/>
          </p:nvPicPr>
          <p:blipFill>
            <a:blip r:embed="rId4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496941"/>
              <a:ext cx="2432010" cy="167449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48604" y="2655190"/>
              <a:ext cx="3000881" cy="2149391"/>
            </a:xfrm>
            <a:prstGeom prst="rect">
              <a:avLst/>
            </a:prstGeom>
          </p:spPr>
        </p:pic>
        <p:pic>
          <p:nvPicPr>
            <p:cNvPr id="32" name="Picture 31" descr="pict-struct.pd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7337" y="4636837"/>
              <a:ext cx="2219289" cy="1574668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1187624" y="4869160"/>
              <a:ext cx="643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dirty="0" smtClean="0"/>
                <a:t>19 T</a:t>
              </a:r>
              <a:endParaRPr lang="en-US" sz="1800" b="0" dirty="0"/>
            </a:p>
          </p:txBody>
        </p:sp>
        <p:pic>
          <p:nvPicPr>
            <p:cNvPr id="35" name="Picture 34" descr="Screen Shot 2013-07-05 at 8.59.48 AM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0515" y="3288417"/>
              <a:ext cx="1065194" cy="1208524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78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015" y="2492896"/>
            <a:ext cx="5740985" cy="43454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dirty="0" smtClean="0">
                <a:ea typeface="Arial" charset="0"/>
                <a:cs typeface="Arial" charset="0"/>
              </a:rPr>
              <a:t>EuCARD2 </a:t>
            </a:r>
            <a:r>
              <a:rPr lang="en-US" dirty="0">
                <a:ea typeface="Arial" charset="0"/>
                <a:cs typeface="Arial" charset="0"/>
              </a:rPr>
              <a:t>5T </a:t>
            </a:r>
            <a:r>
              <a:rPr lang="en-US" dirty="0" smtClean="0">
                <a:ea typeface="Arial" charset="0"/>
                <a:cs typeface="Arial" charset="0"/>
              </a:rPr>
              <a:t>accelerator </a:t>
            </a:r>
            <a:r>
              <a:rPr lang="en-US" dirty="0">
                <a:ea typeface="Arial" charset="0"/>
                <a:cs typeface="Arial" charset="0"/>
              </a:rPr>
              <a:t>quality </a:t>
            </a:r>
            <a:r>
              <a:rPr lang="en-US" dirty="0" err="1">
                <a:ea typeface="Arial" charset="0"/>
                <a:cs typeface="Arial" charset="0"/>
              </a:rPr>
              <a:t>ReBCO</a:t>
            </a:r>
            <a:r>
              <a:rPr lang="en-US" dirty="0">
                <a:ea typeface="Arial" charset="0"/>
                <a:cs typeface="Arial" charset="0"/>
              </a:rPr>
              <a:t> </a:t>
            </a:r>
            <a:r>
              <a:rPr lang="en-US" dirty="0" smtClean="0">
                <a:ea typeface="Arial" charset="0"/>
                <a:cs typeface="Arial" charset="0"/>
              </a:rPr>
              <a:t>magnet</a:t>
            </a:r>
            <a:endParaRPr lang="en-GB" dirty="0"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783288" cy="84584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Arial" charset="0"/>
                <a:ea typeface="Arial" charset="0"/>
                <a:cs typeface="Arial" charset="0"/>
              </a:rPr>
              <a:t>5 Tesla stand alone,  (18 T in 13 T background), @ 4.5K,            40 mm aperture, 10 kA class cable, Accelerator Field quality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33023CC5-962E-4B78-90BB-49ABEB0227EE}" type="slidenum">
              <a:rPr lang="en-GB" b="0" smtClean="0">
                <a:latin typeface="Arial" charset="0"/>
                <a:ea typeface="Arial" charset="0"/>
                <a:cs typeface="Arial" charset="0"/>
              </a:rPr>
              <a:t>61</a:t>
            </a:fld>
            <a:endParaRPr lang="en-GB" b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6478364"/>
            <a:ext cx="2606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latin typeface="Arial" charset="0"/>
                <a:ea typeface="Arial" charset="0"/>
                <a:cs typeface="Arial" charset="0"/>
              </a:rPr>
              <a:t>http://eucard2.web.cern.ch/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859956"/>
            <a:ext cx="3058625" cy="214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G:\Dropbox\My Presentation Slides\EUCAS 2015 Presentation\Screen Shot 2015-09-04 at 16.27.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473" y="4247738"/>
            <a:ext cx="2385303" cy="2507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_B1A8948-Modifier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836" y="1236405"/>
            <a:ext cx="2379164" cy="113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Arial" charset="0"/>
                <a:cs typeface="Arial" charset="0"/>
              </a:rPr>
              <a:t>EuCARD2 </a:t>
            </a:r>
            <a:r>
              <a:rPr lang="en-US" dirty="0">
                <a:ea typeface="Arial" charset="0"/>
                <a:cs typeface="Arial" charset="0"/>
              </a:rPr>
              <a:t>5T </a:t>
            </a:r>
            <a:r>
              <a:rPr lang="en-US" dirty="0" smtClean="0">
                <a:ea typeface="Arial" charset="0"/>
                <a:cs typeface="Arial" charset="0"/>
              </a:rPr>
              <a:t>: </a:t>
            </a:r>
            <a:r>
              <a:rPr lang="en-GB" dirty="0" smtClean="0"/>
              <a:t>Feather0 - Feather-M2.0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33023CC5-962E-4B78-90BB-49ABEB0227EE}" type="slidenum">
              <a:rPr lang="en-GB" smtClean="0"/>
              <a:t>62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17910" y="1766733"/>
            <a:ext cx="2179494" cy="2594315"/>
          </a:xfrm>
          <a:prstGeom prst="rect">
            <a:avLst/>
          </a:prstGeom>
        </p:spPr>
      </p:pic>
      <p:pic>
        <p:nvPicPr>
          <p:cNvPr id="10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606310" y="4221088"/>
            <a:ext cx="5298505" cy="230741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51520" y="1171155"/>
            <a:ext cx="8868342" cy="10443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US" b="0" kern="0" dirty="0" smtClean="0"/>
              <a:t>Feather0: First coil in the test station</a:t>
            </a:r>
          </a:p>
          <a:p>
            <a:r>
              <a:rPr lang="en-US" b="0" kern="0" dirty="0" smtClean="0"/>
              <a:t>Feather2: winding of first coil with dummy cable in progress</a:t>
            </a:r>
            <a:endParaRPr lang="en-US" b="0" kern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12616" y="3909217"/>
            <a:ext cx="3432526" cy="2160240"/>
          </a:xfrm>
          <a:prstGeom prst="rect">
            <a:avLst/>
          </a:prstGeom>
        </p:spPr>
      </p:pic>
      <p:pic>
        <p:nvPicPr>
          <p:cNvPr id="13" name="Content Placeholder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0" t="-426" r="83314" b="6866"/>
          <a:stretch/>
        </p:blipFill>
        <p:spPr bwMode="auto">
          <a:xfrm rot="16200000">
            <a:off x="2377679" y="-72000"/>
            <a:ext cx="1219697" cy="5328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88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9-01 at 10.01.2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55885"/>
            <a:ext cx="8889640" cy="1859726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326922" y="1320760"/>
            <a:ext cx="8820119" cy="1738759"/>
            <a:chOff x="35900" y="631206"/>
            <a:chExt cx="9072490" cy="1897144"/>
          </a:xfrm>
        </p:grpSpPr>
        <p:grpSp>
          <p:nvGrpSpPr>
            <p:cNvPr id="41" name="Group 40"/>
            <p:cNvGrpSpPr/>
            <p:nvPr/>
          </p:nvGrpSpPr>
          <p:grpSpPr>
            <a:xfrm>
              <a:off x="35900" y="631206"/>
              <a:ext cx="9072490" cy="1364691"/>
              <a:chOff x="33410" y="631206"/>
              <a:chExt cx="9072490" cy="136469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3410" y="1131897"/>
                <a:ext cx="7746253" cy="864000"/>
                <a:chOff x="33410" y="1042997"/>
                <a:chExt cx="7746253" cy="864000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3410" y="1042998"/>
                  <a:ext cx="2291478" cy="863999"/>
                </a:xfrm>
                <a:prstGeom prst="rect">
                  <a:avLst/>
                </a:prstGeom>
              </p:spPr>
            </p:pic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859269" y="1042998"/>
                  <a:ext cx="2605393" cy="863999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756560" y="1042997"/>
                  <a:ext cx="2153915" cy="864000"/>
                </a:xfrm>
                <a:prstGeom prst="rect">
                  <a:avLst/>
                </a:prstGeom>
              </p:spPr>
            </p:pic>
            <p:pic>
              <p:nvPicPr>
                <p:cNvPr id="5" name="Picture 4" descr="Screen Shot 2016-09-01 at 21.55.32.png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476" y="1042997"/>
                  <a:ext cx="2173187" cy="863999"/>
                </a:xfrm>
                <a:prstGeom prst="rect">
                  <a:avLst/>
                </a:prstGeom>
              </p:spPr>
            </p:pic>
          </p:grpSp>
          <p:sp>
            <p:nvSpPr>
              <p:cNvPr id="11" name="TextBox 10"/>
              <p:cNvSpPr txBox="1"/>
              <p:nvPr/>
            </p:nvSpPr>
            <p:spPr>
              <a:xfrm>
                <a:off x="60575" y="647510"/>
                <a:ext cx="17238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smtClean="0">
                    <a:latin typeface="Arial" charset="0"/>
                    <a:ea typeface="Arial" charset="0"/>
                    <a:cs typeface="Arial" charset="0"/>
                  </a:rPr>
                  <a:t>Twisted stack</a:t>
                </a:r>
                <a:endParaRPr lang="en-US" sz="2000" b="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333324" y="647906"/>
                <a:ext cx="94128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smtClean="0">
                    <a:latin typeface="Arial" charset="0"/>
                    <a:ea typeface="Arial" charset="0"/>
                    <a:cs typeface="Arial" charset="0"/>
                  </a:rPr>
                  <a:t>CORC</a:t>
                </a:r>
                <a:endParaRPr lang="en-US" sz="2000" b="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10752" y="631206"/>
                <a:ext cx="99899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err="1" smtClean="0">
                    <a:latin typeface="Arial" charset="0"/>
                    <a:ea typeface="Arial" charset="0"/>
                    <a:cs typeface="Arial" charset="0"/>
                  </a:rPr>
                  <a:t>Roebel</a:t>
                </a:r>
                <a:endParaRPr lang="en-US" sz="2000" b="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959114" y="631206"/>
                <a:ext cx="11240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smtClean="0">
                    <a:latin typeface="Arial" charset="0"/>
                    <a:ea typeface="Arial" charset="0"/>
                    <a:cs typeface="Arial" charset="0"/>
                  </a:rPr>
                  <a:t>“DOCO”</a:t>
                </a:r>
                <a:endParaRPr lang="en-US" sz="2000" b="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400636" y="1131897"/>
                <a:ext cx="1705264" cy="863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600" dirty="0" smtClean="0">
                    <a:solidFill>
                      <a:schemeClr val="tx1"/>
                    </a:solidFill>
                  </a:rPr>
                  <a:t>?</a:t>
                </a:r>
                <a:endParaRPr lang="en-US" sz="6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4" name="Elbow Connector 33"/>
            <p:cNvCxnSpPr>
              <a:endCxn id="16" idx="2"/>
            </p:cNvCxnSpPr>
            <p:nvPr/>
          </p:nvCxnSpPr>
          <p:spPr>
            <a:xfrm flipV="1">
              <a:off x="6868109" y="1995896"/>
              <a:ext cx="1387649" cy="532454"/>
            </a:xfrm>
            <a:prstGeom prst="bentConnector2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 HTS program plan (planning phase)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5548713" y="3933516"/>
            <a:ext cx="2077911" cy="1870049"/>
            <a:chOff x="5460999" y="3267365"/>
            <a:chExt cx="2137367" cy="2040392"/>
          </a:xfrm>
        </p:grpSpPr>
        <p:pic>
          <p:nvPicPr>
            <p:cNvPr id="3" name="Picture 2" descr="Screen Shot 2016-09-01 at 21.51.47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2077" y="4013937"/>
              <a:ext cx="1646289" cy="1293820"/>
            </a:xfrm>
            <a:prstGeom prst="rect">
              <a:avLst/>
            </a:prstGeom>
          </p:spPr>
        </p:pic>
        <p:cxnSp>
          <p:nvCxnSpPr>
            <p:cNvPr id="17" name="Elbow Connector 16"/>
            <p:cNvCxnSpPr/>
            <p:nvPr/>
          </p:nvCxnSpPr>
          <p:spPr>
            <a:xfrm rot="16200000" flipH="1">
              <a:off x="5425188" y="3303176"/>
              <a:ext cx="735308" cy="663685"/>
            </a:xfrm>
            <a:prstGeom prst="bentConnector3">
              <a:avLst>
                <a:gd name="adj1" fmla="val 1570"/>
              </a:avLst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6925165" y="4218401"/>
            <a:ext cx="2180385" cy="1571702"/>
            <a:chOff x="6865617" y="3552250"/>
            <a:chExt cx="2242773" cy="1714869"/>
          </a:xfrm>
        </p:grpSpPr>
        <p:cxnSp>
          <p:nvCxnSpPr>
            <p:cNvPr id="29" name="Elbow Connector 28"/>
            <p:cNvCxnSpPr/>
            <p:nvPr/>
          </p:nvCxnSpPr>
          <p:spPr>
            <a:xfrm>
              <a:off x="6865617" y="3552250"/>
              <a:ext cx="1443064" cy="450423"/>
            </a:xfrm>
            <a:prstGeom prst="bentConnector3">
              <a:avLst>
                <a:gd name="adj1" fmla="val 100011"/>
              </a:avLst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8000403" y="4002674"/>
              <a:ext cx="1107987" cy="12644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 smtClean="0">
                  <a:solidFill>
                    <a:schemeClr val="tx1"/>
                  </a:solidFill>
                </a:rPr>
                <a:t>?</a:t>
              </a:r>
              <a:endParaRPr lang="en-US" sz="66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24" name="Picture 23" descr="Typical 20 T Layouts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331" y="5120122"/>
            <a:ext cx="5612438" cy="1737878"/>
          </a:xfrm>
          <a:prstGeom prst="rect">
            <a:avLst/>
          </a:prstGeom>
        </p:spPr>
      </p:pic>
      <p:cxnSp>
        <p:nvCxnSpPr>
          <p:cNvPr id="31" name="Elbow Connector 30"/>
          <p:cNvCxnSpPr/>
          <p:nvPr/>
        </p:nvCxnSpPr>
        <p:spPr bwMode="auto">
          <a:xfrm>
            <a:off x="4634909" y="3429000"/>
            <a:ext cx="914400" cy="914400"/>
          </a:xfrm>
          <a:prstGeom prst="bentConnector3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Elbow Connector 35"/>
          <p:cNvCxnSpPr/>
          <p:nvPr/>
        </p:nvCxnSpPr>
        <p:spPr bwMode="auto">
          <a:xfrm rot="5400000">
            <a:off x="3395788" y="3971542"/>
            <a:ext cx="1789838" cy="688406"/>
          </a:xfrm>
          <a:prstGeom prst="bentConnector3">
            <a:avLst>
              <a:gd name="adj1" fmla="val 578"/>
            </a:avLst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0383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Superconducting accelerator magnets in the 4 T </a:t>
            </a:r>
            <a:r>
              <a:rPr lang="mr-IN" dirty="0" smtClean="0"/>
              <a:t>–</a:t>
            </a:r>
            <a:r>
              <a:rPr lang="en-US" dirty="0" smtClean="0"/>
              <a:t> 8 T range are “state of the art” using </a:t>
            </a:r>
            <a:r>
              <a:rPr lang="en-US" dirty="0" err="1" smtClean="0"/>
              <a:t>Nb-Ti</a:t>
            </a:r>
            <a:r>
              <a:rPr lang="en-US" dirty="0" smtClean="0"/>
              <a:t> conductor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Magnets in the 12 T range using Nb</a:t>
            </a:r>
            <a:r>
              <a:rPr lang="en-US" baseline="-25000" dirty="0" smtClean="0"/>
              <a:t>3</a:t>
            </a:r>
            <a:r>
              <a:rPr lang="en-US" dirty="0" smtClean="0"/>
              <a:t>Sn are in the prototyping phase for HILUMI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Development models have been shown to work up to 16 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future colliders 16 T magnets are being designed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Development for HTS magnets for the 20 T range has started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Lots of fun ahead 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8211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on High Field </a:t>
            </a:r>
            <a:r>
              <a:rPr lang="en-US" dirty="0" smtClean="0"/>
              <a:t>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Books</a:t>
            </a:r>
          </a:p>
          <a:p>
            <a:pPr>
              <a:buFont typeface="+mj-lt"/>
              <a:buAutoNum type="arabicParenR"/>
            </a:pPr>
            <a:r>
              <a:rPr lang="en-US" sz="1200" dirty="0" smtClean="0"/>
              <a:t>M. Wilson</a:t>
            </a:r>
            <a:r>
              <a:rPr lang="en-US" sz="1200" dirty="0"/>
              <a:t>, </a:t>
            </a:r>
            <a:r>
              <a:rPr lang="en-US" sz="1200" dirty="0" smtClean="0"/>
              <a:t>Superconducting </a:t>
            </a:r>
            <a:r>
              <a:rPr lang="en-US" sz="1200" dirty="0"/>
              <a:t>magnets / </a:t>
            </a:r>
            <a:r>
              <a:rPr lang="en-US" sz="1200" dirty="0" smtClean="0"/>
              <a:t>Oxford </a:t>
            </a:r>
            <a:r>
              <a:rPr lang="en-US" sz="1200" dirty="0"/>
              <a:t>: Clarendon Press, 1983 (</a:t>
            </a:r>
            <a:r>
              <a:rPr lang="en-US" sz="1200" dirty="0" err="1"/>
              <a:t>Repr</a:t>
            </a:r>
            <a:r>
              <a:rPr lang="en-US" sz="1200" dirty="0"/>
              <a:t>. 2002). - 335 </a:t>
            </a:r>
            <a:r>
              <a:rPr lang="en-US" sz="1200" dirty="0" smtClean="0"/>
              <a:t>p</a:t>
            </a:r>
          </a:p>
          <a:p>
            <a:pPr>
              <a:buFont typeface="+mj-lt"/>
              <a:buAutoNum type="arabicParenR"/>
            </a:pPr>
            <a:r>
              <a:rPr lang="en-US" sz="1200" dirty="0" smtClean="0"/>
              <a:t>K-H. Mess</a:t>
            </a:r>
            <a:r>
              <a:rPr lang="en-US" sz="1200" dirty="0"/>
              <a:t>, </a:t>
            </a:r>
            <a:r>
              <a:rPr lang="en-US" sz="1200" dirty="0" smtClean="0"/>
              <a:t>P. </a:t>
            </a:r>
            <a:r>
              <a:rPr lang="en-US" sz="1200" dirty="0" err="1" smtClean="0"/>
              <a:t>Schmüser</a:t>
            </a:r>
            <a:r>
              <a:rPr lang="en-US" sz="1200" dirty="0"/>
              <a:t>, </a:t>
            </a:r>
            <a:r>
              <a:rPr lang="en-US" sz="1200" dirty="0" smtClean="0"/>
              <a:t>S. </a:t>
            </a:r>
            <a:r>
              <a:rPr lang="en-US" sz="1200" dirty="0"/>
              <a:t>Wolff, Superconducting Accelerator Magnets, Singapore, World Scientific, 1996. - 218 p.</a:t>
            </a:r>
          </a:p>
          <a:p>
            <a:pPr>
              <a:buFont typeface="+mj-lt"/>
              <a:buAutoNum type="arabicParenR"/>
            </a:pPr>
            <a:r>
              <a:rPr lang="en-US" sz="1200" dirty="0" smtClean="0"/>
              <a:t>Y. </a:t>
            </a:r>
            <a:r>
              <a:rPr lang="en-US" sz="1200" dirty="0" err="1" smtClean="0"/>
              <a:t>Iwasa</a:t>
            </a:r>
            <a:r>
              <a:rPr lang="en-US" sz="1200" dirty="0"/>
              <a:t>, </a:t>
            </a:r>
            <a:r>
              <a:rPr lang="en-US" sz="1200" dirty="0" smtClean="0"/>
              <a:t>Case </a:t>
            </a:r>
            <a:r>
              <a:rPr lang="en-US" sz="1200" dirty="0"/>
              <a:t>studies in superconducting magnets : design and operational issues . - 2nd ed. </a:t>
            </a:r>
            <a:r>
              <a:rPr lang="en-US" sz="1200" dirty="0" smtClean="0"/>
              <a:t>Berlin </a:t>
            </a:r>
            <a:r>
              <a:rPr lang="en-US" sz="1200" dirty="0"/>
              <a:t>: Springer, 2009. - 682 p. </a:t>
            </a:r>
            <a:endParaRPr lang="en-US" sz="1200" dirty="0" smtClean="0"/>
          </a:p>
          <a:p>
            <a:pPr>
              <a:buFont typeface="+mj-lt"/>
              <a:buAutoNum type="arabicParenR"/>
            </a:pPr>
            <a:r>
              <a:rPr lang="en-US" sz="1200" dirty="0" smtClean="0"/>
              <a:t>S. </a:t>
            </a:r>
            <a:r>
              <a:rPr lang="en-US" sz="1200" dirty="0" err="1" smtClean="0"/>
              <a:t>Russenschuck</a:t>
            </a:r>
            <a:r>
              <a:rPr lang="en-US" sz="1200" dirty="0"/>
              <a:t>, </a:t>
            </a:r>
            <a:r>
              <a:rPr lang="en-US" sz="1200" dirty="0" smtClean="0"/>
              <a:t>Field </a:t>
            </a:r>
            <a:r>
              <a:rPr lang="en-US" sz="1200" dirty="0"/>
              <a:t>computation for accelerator magnets : analytical and numerical methods for electromagnetic design and optimization / </a:t>
            </a:r>
            <a:r>
              <a:rPr lang="en-US" sz="1200" dirty="0" err="1" smtClean="0"/>
              <a:t>Weinheim</a:t>
            </a:r>
            <a:r>
              <a:rPr lang="en-US" sz="1200" dirty="0" smtClean="0"/>
              <a:t> </a:t>
            </a:r>
            <a:r>
              <a:rPr lang="en-US" sz="1200" dirty="0"/>
              <a:t>: Wiley, 2010. - 757 p. </a:t>
            </a:r>
            <a:endParaRPr lang="en-US" sz="1200" dirty="0" smtClean="0"/>
          </a:p>
          <a:p>
            <a:pPr>
              <a:buFont typeface="+mj-lt"/>
              <a:buAutoNum type="arabicParenR"/>
            </a:pPr>
            <a:r>
              <a:rPr lang="en-US" sz="1200" dirty="0" smtClean="0"/>
              <a:t>CERN Accelerator school</a:t>
            </a:r>
            <a:r>
              <a:rPr lang="en-US" sz="1200" dirty="0"/>
              <a:t>, Magnets, Bruges, Belgium 16 – 25 June </a:t>
            </a:r>
            <a:r>
              <a:rPr lang="en-US" sz="1200" dirty="0" smtClean="0"/>
              <a:t>2009, </a:t>
            </a:r>
            <a:r>
              <a:rPr lang="en-US" sz="1200" dirty="0"/>
              <a:t>Editor: D. </a:t>
            </a:r>
            <a:r>
              <a:rPr lang="en-US" sz="1200" dirty="0" smtClean="0"/>
              <a:t>Brandt, CERN</a:t>
            </a:r>
            <a:r>
              <a:rPr lang="en-US" sz="1200" dirty="0"/>
              <a:t>–2010–004</a:t>
            </a:r>
            <a:endParaRPr lang="en-US" sz="12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Conference proceedings and reports</a:t>
            </a:r>
          </a:p>
          <a:p>
            <a:pPr>
              <a:buFont typeface="+mj-lt"/>
              <a:buAutoNum type="arabicParenR" startAt="6"/>
            </a:pPr>
            <a:r>
              <a:rPr lang="en-US" sz="1200" dirty="0"/>
              <a:t>21st International Conference on Magnet Technology, Hefei, China, 18 - 23 Oct 2009, IEEE Trans. Appl. </a:t>
            </a:r>
            <a:r>
              <a:rPr lang="en-US" sz="1200" dirty="0" err="1"/>
              <a:t>Supercond</a:t>
            </a:r>
            <a:r>
              <a:rPr lang="en-US" sz="1200" dirty="0"/>
              <a:t>. 20 (2010)</a:t>
            </a:r>
          </a:p>
          <a:p>
            <a:pPr>
              <a:buFont typeface="+mj-lt"/>
              <a:buAutoNum type="arabicParenR" startAt="6"/>
            </a:pPr>
            <a:r>
              <a:rPr lang="en-US" sz="1200" dirty="0"/>
              <a:t>The 2010 Applied Superconductivity Conference, Washington DC, US, 1-6 Aug 2010, , IEEE Trans. Appl. </a:t>
            </a:r>
            <a:r>
              <a:rPr lang="en-US" sz="1200" dirty="0" err="1"/>
              <a:t>Supercond</a:t>
            </a:r>
            <a:r>
              <a:rPr lang="en-US" sz="1200" dirty="0"/>
              <a:t>. 21 (2011</a:t>
            </a:r>
            <a:r>
              <a:rPr lang="en-US" sz="12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5007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on High Field </a:t>
            </a:r>
            <a:r>
              <a:rPr lang="en-US" dirty="0" smtClean="0"/>
              <a:t>Magnets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Papers and </a:t>
            </a:r>
            <a:r>
              <a:rPr lang="en-US" sz="1600" dirty="0"/>
              <a:t>reports</a:t>
            </a:r>
          </a:p>
          <a:p>
            <a:pPr>
              <a:buFont typeface="+mj-lt"/>
              <a:buAutoNum type="arabicParenR" startAt="8"/>
            </a:pPr>
            <a:r>
              <a:rPr lang="en-US" sz="1200" dirty="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Caspi</a:t>
            </a:r>
            <a:r>
              <a:rPr lang="en-US" sz="1200" dirty="0"/>
              <a:t>, P. </a:t>
            </a:r>
            <a:r>
              <a:rPr lang="en-US" sz="1200" dirty="0" err="1"/>
              <a:t>Ferracin</a:t>
            </a:r>
            <a:r>
              <a:rPr lang="en-US" sz="1200" dirty="0"/>
              <a:t>, “Limits of Nb3Sn accelerator magnets“, </a:t>
            </a:r>
            <a:r>
              <a:rPr lang="en-US" sz="1200" i="1" dirty="0"/>
              <a:t>Particle Accelerator Conference </a:t>
            </a:r>
            <a:r>
              <a:rPr lang="en-US" sz="1200" dirty="0"/>
              <a:t>(2005) 107-11.</a:t>
            </a:r>
          </a:p>
          <a:p>
            <a:pPr>
              <a:buFont typeface="+mj-lt"/>
              <a:buAutoNum type="arabicParenR" startAt="8"/>
            </a:pPr>
            <a:r>
              <a:rPr lang="en-US" sz="1200" dirty="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Caspi</a:t>
            </a:r>
            <a:r>
              <a:rPr lang="en-US" sz="1200" dirty="0"/>
              <a:t>, P. </a:t>
            </a:r>
            <a:r>
              <a:rPr lang="en-US" sz="1200" dirty="0" err="1"/>
              <a:t>Ferracin</a:t>
            </a:r>
            <a:r>
              <a:rPr lang="en-US" sz="1200" dirty="0"/>
              <a:t>, S. </a:t>
            </a:r>
            <a:r>
              <a:rPr lang="en-US" sz="1200" dirty="0" err="1"/>
              <a:t>Gourlay</a:t>
            </a:r>
            <a:r>
              <a:rPr lang="en-US" sz="1200" dirty="0"/>
              <a:t>, “Graded high field Nb3Sn dipole magnets“, </a:t>
            </a:r>
            <a:r>
              <a:rPr lang="en-US" sz="1200" i="1" dirty="0"/>
              <a:t>19th Magnet Technology Conference, IEEE Trans. Appl. </a:t>
            </a:r>
            <a:r>
              <a:rPr lang="en-US" sz="1200" i="1" dirty="0" err="1"/>
              <a:t>Supercond</a:t>
            </a:r>
            <a:r>
              <a:rPr lang="en-US" sz="1200" i="1" dirty="0"/>
              <a:t>., </a:t>
            </a:r>
            <a:r>
              <a:rPr lang="en-US" sz="1200" dirty="0"/>
              <a:t>(2006) in press</a:t>
            </a:r>
            <a:r>
              <a:rPr lang="en-US" sz="1200" dirty="0" smtClean="0"/>
              <a:t>.</a:t>
            </a:r>
          </a:p>
          <a:p>
            <a:pPr>
              <a:buFont typeface="+mj-lt"/>
              <a:buAutoNum type="arabicParenR" startAt="8"/>
            </a:pPr>
            <a:r>
              <a:rPr lang="en-US" sz="1200" dirty="0" smtClean="0"/>
              <a:t>E. </a:t>
            </a:r>
            <a:r>
              <a:rPr lang="en-US" sz="1200" dirty="0" err="1" smtClean="0"/>
              <a:t>Todesco</a:t>
            </a:r>
            <a:r>
              <a:rPr lang="en-US" sz="1200" dirty="0" smtClean="0"/>
              <a:t>, L. Rossi, “</a:t>
            </a:r>
            <a:r>
              <a:rPr lang="en-US" sz="1200" dirty="0"/>
              <a:t>Electromagnetic Design of Superconducting Dipoles Based on Sector Coils</a:t>
            </a:r>
            <a:r>
              <a:rPr lang="en-US" sz="1200" dirty="0" smtClean="0"/>
              <a:t>”, Phys</a:t>
            </a:r>
            <a:r>
              <a:rPr lang="en-US" sz="1200" dirty="0"/>
              <a:t>. Rev. Spec. Top. </a:t>
            </a:r>
            <a:r>
              <a:rPr lang="en-US" sz="1200" dirty="0" err="1"/>
              <a:t>Accel</a:t>
            </a:r>
            <a:r>
              <a:rPr lang="en-US" sz="1200" dirty="0"/>
              <a:t>. Beams 10 (2007) 112401 </a:t>
            </a:r>
          </a:p>
          <a:p>
            <a:pPr>
              <a:buFont typeface="+mj-lt"/>
              <a:buAutoNum type="arabicParenR" startAt="8"/>
            </a:pPr>
            <a:r>
              <a:rPr lang="en-US" sz="1200" dirty="0"/>
              <a:t>E. </a:t>
            </a:r>
            <a:r>
              <a:rPr lang="en-US" sz="1200" dirty="0" err="1"/>
              <a:t>Todesco</a:t>
            </a:r>
            <a:r>
              <a:rPr lang="en-US" sz="1200" dirty="0"/>
              <a:t>, L</a:t>
            </a:r>
            <a:r>
              <a:rPr lang="en-US" sz="1200" dirty="0" smtClean="0"/>
              <a:t>. Rossi, AN </a:t>
            </a:r>
            <a:r>
              <a:rPr lang="en-US" sz="1200" dirty="0"/>
              <a:t>ESTIMATE OF THE MAXIMUM GRADIENTS </a:t>
            </a:r>
            <a:r>
              <a:rPr lang="en-US" sz="1200" dirty="0" smtClean="0"/>
              <a:t>IN </a:t>
            </a:r>
            <a:r>
              <a:rPr lang="en-US" sz="1200" dirty="0"/>
              <a:t>SUPERCONDUCTING </a:t>
            </a:r>
            <a:r>
              <a:rPr lang="en-US" sz="1200" dirty="0" smtClean="0"/>
              <a:t>QUADRUPOLES, CERN/AT 2007-11(</a:t>
            </a:r>
            <a:r>
              <a:rPr lang="en-US" sz="1200" dirty="0"/>
              <a:t>MCS), </a:t>
            </a:r>
            <a:endParaRPr lang="en-US" sz="1200" dirty="0" smtClean="0"/>
          </a:p>
          <a:p>
            <a:pPr>
              <a:buFont typeface="+mj-lt"/>
              <a:buAutoNum type="arabicParenR" startAt="8"/>
            </a:pPr>
            <a:r>
              <a:rPr lang="en-US" sz="1200" dirty="0" smtClean="0"/>
              <a:t>P. </a:t>
            </a:r>
            <a:r>
              <a:rPr lang="en-US" sz="1200" dirty="0" err="1" smtClean="0"/>
              <a:t>Fessia</a:t>
            </a:r>
            <a:r>
              <a:rPr lang="en-US" sz="1200" dirty="0" smtClean="0"/>
              <a:t>, et al., Parametric analysis of forces and stresses in superconducting dipoles, IEEE, trans. </a:t>
            </a:r>
            <a:r>
              <a:rPr lang="en-US" sz="1200" dirty="0" err="1" smtClean="0"/>
              <a:t>Appl</a:t>
            </a:r>
            <a:r>
              <a:rPr lang="en-US" sz="1200" dirty="0" smtClean="0"/>
              <a:t>, </a:t>
            </a:r>
            <a:r>
              <a:rPr lang="en-US" sz="1200" dirty="0" err="1" smtClean="0"/>
              <a:t>Supercond</a:t>
            </a:r>
            <a:r>
              <a:rPr lang="en-US" sz="1200" dirty="0" smtClean="0"/>
              <a:t>. </a:t>
            </a:r>
            <a:r>
              <a:rPr lang="en-US" sz="1200" dirty="0" err="1" smtClean="0"/>
              <a:t>Vol</a:t>
            </a:r>
            <a:r>
              <a:rPr lang="en-US" sz="1200" dirty="0" smtClean="0"/>
              <a:t> 19, no3, June 2009.</a:t>
            </a:r>
          </a:p>
          <a:p>
            <a:pPr>
              <a:buFont typeface="+mj-lt"/>
              <a:buAutoNum type="arabicParenR" startAt="8"/>
            </a:pPr>
            <a:r>
              <a:rPr lang="en-US" sz="1200" dirty="0" smtClean="0"/>
              <a:t>P. </a:t>
            </a:r>
            <a:r>
              <a:rPr lang="en-US" sz="1200" dirty="0" err="1" smtClean="0"/>
              <a:t>Fessia</a:t>
            </a:r>
            <a:r>
              <a:rPr lang="en-US" sz="1200" dirty="0" smtClean="0"/>
              <a:t>, </a:t>
            </a:r>
            <a:r>
              <a:rPr lang="en-US" sz="1200" dirty="0"/>
              <a:t>et al., Parametric </a:t>
            </a:r>
            <a:r>
              <a:rPr lang="en-US" sz="1200" dirty="0" smtClean="0"/>
              <a:t>analysis </a:t>
            </a:r>
            <a:r>
              <a:rPr lang="en-US" sz="1200" dirty="0"/>
              <a:t>of forces and stresses in superconducting </a:t>
            </a:r>
            <a:r>
              <a:rPr lang="en-US" sz="1200" dirty="0" err="1" smtClean="0"/>
              <a:t>quadrupole</a:t>
            </a:r>
            <a:r>
              <a:rPr lang="en-US" sz="1200" dirty="0" smtClean="0"/>
              <a:t> sector windings, </a:t>
            </a:r>
            <a:r>
              <a:rPr lang="en-US" sz="1200" dirty="0" err="1" smtClean="0"/>
              <a:t>sLHC</a:t>
            </a:r>
            <a:r>
              <a:rPr lang="en-US" sz="1200" dirty="0" smtClean="0"/>
              <a:t> Project Report 0003 </a:t>
            </a:r>
          </a:p>
          <a:p>
            <a:pPr>
              <a:buFont typeface="+mj-lt"/>
              <a:buAutoNum type="arabicParenR" startAt="8"/>
            </a:pPr>
            <a:endParaRPr lang="en-US" sz="1200" dirty="0" smtClean="0"/>
          </a:p>
          <a:p>
            <a:pPr>
              <a:buFont typeface="+mj-lt"/>
              <a:buAutoNum type="arabicParenR" startAt="8"/>
            </a:pPr>
            <a:endParaRPr lang="en-US" sz="1200" dirty="0"/>
          </a:p>
          <a:p>
            <a:pPr>
              <a:buFont typeface="+mj-lt"/>
              <a:buAutoNum type="arabicParenR" startAt="8"/>
            </a:pPr>
            <a:endParaRPr lang="en-US" sz="1200" dirty="0" smtClean="0"/>
          </a:p>
          <a:p>
            <a:pPr>
              <a:buFont typeface="+mj-lt"/>
              <a:buAutoNum type="arabicParenR" startAt="8"/>
            </a:pPr>
            <a:endParaRPr lang="en-US" sz="1200" dirty="0"/>
          </a:p>
          <a:p>
            <a:pPr>
              <a:buFont typeface="+mj-lt"/>
              <a:buAutoNum type="arabicParenR" startAt="8"/>
            </a:pPr>
            <a:endParaRPr lang="en-US" sz="1200" dirty="0" smtClean="0"/>
          </a:p>
          <a:p>
            <a:r>
              <a:rPr lang="en-US" sz="1600" dirty="0" smtClean="0"/>
              <a:t>Websites</a:t>
            </a:r>
            <a:endParaRPr lang="en-US" sz="1600" dirty="0"/>
          </a:p>
          <a:p>
            <a:pPr marL="228600" indent="-228600">
              <a:buFont typeface="+mj-lt"/>
              <a:buAutoNum type="arabicParenR" startAt="15"/>
            </a:pPr>
            <a:r>
              <a:rPr lang="en-US" sz="1200" dirty="0"/>
              <a:t> </a:t>
            </a:r>
            <a:r>
              <a:rPr lang="en-US" sz="1200" dirty="0" smtClean="0"/>
              <a:t>  http</a:t>
            </a:r>
            <a:r>
              <a:rPr lang="en-US" sz="1200" dirty="0"/>
              <a:t>://</a:t>
            </a:r>
            <a:r>
              <a:rPr lang="en-US" sz="1200" dirty="0" err="1"/>
              <a:t>www.magnet.fsu.edu</a:t>
            </a:r>
            <a:r>
              <a:rPr lang="en-US" sz="1200" dirty="0"/>
              <a:t>/</a:t>
            </a:r>
            <a:r>
              <a:rPr lang="en-US" sz="1200" dirty="0" err="1"/>
              <a:t>magnettechnology</a:t>
            </a:r>
            <a:r>
              <a:rPr lang="en-US" sz="1200" dirty="0"/>
              <a:t>/research/</a:t>
            </a:r>
            <a:r>
              <a:rPr lang="en-US" sz="1200" dirty="0" err="1"/>
              <a:t>asc</a:t>
            </a:r>
            <a:r>
              <a:rPr lang="en-US" sz="1200" dirty="0"/>
              <a:t>/</a:t>
            </a:r>
            <a:r>
              <a:rPr lang="en-US" sz="1200" dirty="0" err="1"/>
              <a:t>plots.html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42354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this lecture I used material from lectures, seminars, reports, etc. from the many colleagues. Special thanks goes to: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Giorgio </a:t>
            </a:r>
            <a:r>
              <a:rPr lang="en-US" dirty="0" err="1"/>
              <a:t>Ambrosio</a:t>
            </a:r>
            <a:r>
              <a:rPr lang="en-US" dirty="0"/>
              <a:t> (FNAL), </a:t>
            </a:r>
            <a:r>
              <a:rPr lang="en-US" dirty="0" smtClean="0"/>
              <a:t>Luca </a:t>
            </a:r>
            <a:r>
              <a:rPr lang="en-US" dirty="0" err="1" smtClean="0"/>
              <a:t>Bottura</a:t>
            </a:r>
            <a:r>
              <a:rPr lang="en-US" dirty="0" smtClean="0"/>
              <a:t> (CERN),  </a:t>
            </a:r>
            <a:r>
              <a:rPr lang="en-US" dirty="0" err="1" smtClean="0"/>
              <a:t>Shlomo</a:t>
            </a:r>
            <a:r>
              <a:rPr lang="en-US" dirty="0" smtClean="0"/>
              <a:t> </a:t>
            </a:r>
            <a:r>
              <a:rPr lang="en-US" dirty="0" err="1" smtClean="0"/>
              <a:t>Caspi</a:t>
            </a:r>
            <a:r>
              <a:rPr lang="en-US" dirty="0" smtClean="0"/>
              <a:t> (LBNL),        </a:t>
            </a:r>
            <a:r>
              <a:rPr lang="en-US" dirty="0" smtClean="0"/>
              <a:t>  Arnaud </a:t>
            </a:r>
            <a:r>
              <a:rPr lang="en-US" dirty="0" err="1" smtClean="0"/>
              <a:t>Devred</a:t>
            </a:r>
            <a:r>
              <a:rPr lang="en-US" dirty="0" smtClean="0"/>
              <a:t> (ITER), Paolo </a:t>
            </a:r>
            <a:r>
              <a:rPr lang="en-US" dirty="0" err="1" smtClean="0"/>
              <a:t>Ferracin</a:t>
            </a:r>
            <a:r>
              <a:rPr lang="en-US" dirty="0" smtClean="0"/>
              <a:t> (LBNL), </a:t>
            </a:r>
            <a:r>
              <a:rPr lang="en-US" dirty="0" smtClean="0"/>
              <a:t>Attilio Milanese (CERN),          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, Juan-Carlos Perez (CERN), Lucio </a:t>
            </a:r>
            <a:r>
              <a:rPr lang="en-US" dirty="0" smtClean="0"/>
              <a:t>Rossi (CERN), </a:t>
            </a:r>
            <a:r>
              <a:rPr lang="en-US" dirty="0" smtClean="0"/>
              <a:t>      Stephan </a:t>
            </a:r>
            <a:r>
              <a:rPr lang="en-US" dirty="0" err="1" smtClean="0"/>
              <a:t>Russenschuck</a:t>
            </a:r>
            <a:r>
              <a:rPr lang="en-US" dirty="0" smtClean="0"/>
              <a:t> (CERN), </a:t>
            </a:r>
            <a:r>
              <a:rPr lang="en-US" dirty="0" err="1" smtClean="0"/>
              <a:t>Ezio</a:t>
            </a:r>
            <a:r>
              <a:rPr lang="en-US" dirty="0" smtClean="0"/>
              <a:t> </a:t>
            </a:r>
            <a:r>
              <a:rPr lang="en-US" dirty="0" err="1" smtClean="0"/>
              <a:t>Todesco</a:t>
            </a:r>
            <a:r>
              <a:rPr lang="en-US" dirty="0" smtClean="0"/>
              <a:t> (CERN), </a:t>
            </a:r>
            <a:r>
              <a:rPr lang="en-US" dirty="0" smtClean="0"/>
              <a:t>                                </a:t>
            </a:r>
            <a:r>
              <a:rPr lang="en-US" dirty="0" err="1" smtClean="0"/>
              <a:t>Davide</a:t>
            </a:r>
            <a:r>
              <a:rPr lang="en-US" dirty="0" smtClean="0"/>
              <a:t> </a:t>
            </a:r>
            <a:r>
              <a:rPr lang="en-US" dirty="0" err="1" smtClean="0"/>
              <a:t>Tommasini</a:t>
            </a:r>
            <a:r>
              <a:rPr lang="en-US" dirty="0" smtClean="0"/>
              <a:t> (CERN), </a:t>
            </a:r>
            <a:r>
              <a:rPr lang="en-US" dirty="0" smtClean="0"/>
              <a:t>Martin Wilson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0003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42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Book Antiqua" charset="0"/>
              </a:rPr>
              <a:t/>
            </a:r>
            <a:br>
              <a:rPr lang="en-GB" altLang="en-US" dirty="0">
                <a:latin typeface="Book Antiqua" charset="0"/>
              </a:rPr>
            </a:br>
            <a:r>
              <a:rPr lang="en-GB" altLang="en-US" dirty="0">
                <a:latin typeface="Book Antiqua" charset="0"/>
              </a:rPr>
              <a:t>C</a:t>
            </a:r>
            <a:r>
              <a:rPr lang="en-GB" altLang="en-US" dirty="0" smtClean="0">
                <a:latin typeface="Book Antiqua" charset="0"/>
              </a:rPr>
              <a:t>oils for generating the Perfect </a:t>
            </a:r>
            <a:r>
              <a:rPr lang="en-GB" altLang="en-US" dirty="0">
                <a:latin typeface="Book Antiqua" charset="0"/>
              </a:rPr>
              <a:t>D</a:t>
            </a:r>
            <a:r>
              <a:rPr lang="en-GB" altLang="en-US" dirty="0" smtClean="0">
                <a:latin typeface="Book Antiqua" charset="0"/>
              </a:rPr>
              <a:t>ipole </a:t>
            </a:r>
            <a:r>
              <a:rPr lang="en-GB" altLang="en-US" dirty="0">
                <a:latin typeface="Book Antiqua" charset="0"/>
              </a:rPr>
              <a:t>F</a:t>
            </a:r>
            <a:r>
              <a:rPr lang="en-GB" altLang="en-US" dirty="0" smtClean="0">
                <a:latin typeface="Book Antiqua" charset="0"/>
              </a:rPr>
              <a:t>ield </a:t>
            </a:r>
            <a:r>
              <a:rPr lang="en-GB" altLang="en-US" dirty="0">
                <a:latin typeface="Book Antiqua" charset="0"/>
              </a:rPr>
              <a:t/>
            </a:r>
            <a:br>
              <a:rPr lang="en-GB" altLang="en-US" dirty="0">
                <a:latin typeface="Book Antiqua" charset="0"/>
              </a:rPr>
            </a:br>
            <a:endParaRPr lang="en-GB" altLang="en-US" dirty="0">
              <a:latin typeface="Book Antiqua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52400" y="1556792"/>
            <a:ext cx="5755470" cy="432048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altLang="en-US" dirty="0" smtClean="0">
                <a:latin typeface="Book Antiqua" charset="0"/>
              </a:rPr>
              <a:t>Conductors 2 solid Intercepting ellipses (or circles)</a:t>
            </a:r>
            <a:endParaRPr lang="en-US" altLang="en-US" dirty="0">
              <a:latin typeface="Book Antiqua" charset="0"/>
            </a:endParaRPr>
          </a:p>
          <a:p>
            <a:pPr lvl="1">
              <a:buFont typeface="Courier New" charset="0"/>
              <a:buChar char="o"/>
            </a:pPr>
            <a:r>
              <a:rPr lang="en-US" altLang="en-US" dirty="0">
                <a:latin typeface="Book Antiqua" charset="0"/>
              </a:rPr>
              <a:t>A </a:t>
            </a:r>
            <a:r>
              <a:rPr lang="en-US" altLang="en-US" dirty="0" smtClean="0">
                <a:latin typeface="Book Antiqua" charset="0"/>
              </a:rPr>
              <a:t>uniform, opposite polarity, </a:t>
            </a:r>
            <a:r>
              <a:rPr lang="en-US" altLang="en-US" dirty="0">
                <a:latin typeface="Book Antiqua" charset="0"/>
              </a:rPr>
              <a:t>current density in the area of two intersecting ellipses produces a pure dipolar </a:t>
            </a:r>
            <a:r>
              <a:rPr lang="en-US" altLang="en-US" dirty="0" smtClean="0">
                <a:latin typeface="Book Antiqua" charset="0"/>
              </a:rPr>
              <a:t>field,  but:</a:t>
            </a:r>
            <a:endParaRPr lang="en-US" altLang="en-US" dirty="0">
              <a:latin typeface="Book Antiqua" charset="0"/>
            </a:endParaRPr>
          </a:p>
          <a:p>
            <a:pPr lvl="2">
              <a:buFont typeface="AppleSymbols" charset="0"/>
              <a:buChar char="⎻"/>
            </a:pPr>
            <a:r>
              <a:rPr lang="en-US" altLang="en-US" dirty="0">
                <a:latin typeface="Book Antiqua" charset="0"/>
              </a:rPr>
              <a:t>The aperture is not circular</a:t>
            </a:r>
          </a:p>
          <a:p>
            <a:pPr lvl="2">
              <a:buFont typeface="AppleSymbols" charset="0"/>
              <a:buChar char="⎻"/>
            </a:pPr>
            <a:r>
              <a:rPr lang="en-US" altLang="en-US" dirty="0">
                <a:latin typeface="Book Antiqua" charset="0"/>
              </a:rPr>
              <a:t>Not easy to simulate with a flat cable</a:t>
            </a:r>
          </a:p>
          <a:p>
            <a:pPr>
              <a:buFont typeface="Arial" charset="0"/>
              <a:buChar char="•"/>
            </a:pPr>
            <a:endParaRPr lang="en-GB" altLang="en-US" dirty="0">
              <a:latin typeface="Book Antiqua" charset="0"/>
            </a:endParaRPr>
          </a:p>
          <a:p>
            <a:pPr>
              <a:buFont typeface="Arial" charset="0"/>
              <a:buChar char="•"/>
            </a:pPr>
            <a:endParaRPr lang="en-GB" altLang="en-US" dirty="0">
              <a:latin typeface="Book Antiqua" charset="0"/>
            </a:endParaRPr>
          </a:p>
          <a:p>
            <a:pPr>
              <a:buFont typeface="Arial" charset="0"/>
              <a:buChar char="•"/>
            </a:pPr>
            <a:r>
              <a:rPr lang="en-GB" altLang="en-US" dirty="0">
                <a:latin typeface="Book Antiqua" charset="0"/>
              </a:rPr>
              <a:t>Thick </a:t>
            </a:r>
            <a:r>
              <a:rPr lang="en-GB" altLang="en-US" dirty="0" smtClean="0">
                <a:latin typeface="Book Antiqua" charset="0"/>
              </a:rPr>
              <a:t>conductor shell </a:t>
            </a:r>
            <a:r>
              <a:rPr lang="en-GB" altLang="en-US" dirty="0">
                <a:latin typeface="Book Antiqua" charset="0"/>
              </a:rPr>
              <a:t>with </a:t>
            </a:r>
            <a:r>
              <a:rPr lang="en-GB" altLang="en-US" dirty="0" smtClean="0">
                <a:latin typeface="Book Antiqua" charset="0"/>
              </a:rPr>
              <a:t>a </a:t>
            </a:r>
            <a:r>
              <a:rPr lang="en-US" altLang="en-US" i="1" dirty="0" smtClean="0">
                <a:latin typeface="Book Antiqua" charset="0"/>
              </a:rPr>
              <a:t>cos</a:t>
            </a:r>
            <a:r>
              <a:rPr lang="en-US" altLang="en-US" i="1" dirty="0">
                <a:latin typeface="Book Antiqua" charset="0"/>
                <a:sym typeface="Symbol" charset="2"/>
              </a:rPr>
              <a:t></a:t>
            </a:r>
            <a:r>
              <a:rPr lang="en-US" altLang="en-US" i="1" dirty="0">
                <a:latin typeface="Book Antiqua" charset="0"/>
              </a:rPr>
              <a:t>  </a:t>
            </a:r>
            <a:r>
              <a:rPr lang="en-US" altLang="en-US" dirty="0">
                <a:latin typeface="Book Antiqua" charset="0"/>
              </a:rPr>
              <a:t>current </a:t>
            </a:r>
            <a:r>
              <a:rPr lang="en-US" altLang="en-US" dirty="0" smtClean="0">
                <a:latin typeface="Book Antiqua" charset="0"/>
              </a:rPr>
              <a:t>distribution   </a:t>
            </a:r>
            <a:r>
              <a:rPr lang="fr-CH" i="1" dirty="0"/>
              <a:t>J = J</a:t>
            </a:r>
            <a:r>
              <a:rPr lang="fr-CH" i="1" baseline="-25000" dirty="0"/>
              <a:t>0</a:t>
            </a:r>
            <a:r>
              <a:rPr lang="fr-CH" i="1" dirty="0"/>
              <a:t> </a:t>
            </a:r>
            <a:r>
              <a:rPr lang="fr-CH" i="1" dirty="0" err="1" smtClean="0"/>
              <a:t>cos</a:t>
            </a:r>
            <a:r>
              <a:rPr lang="fr-CH" i="1" dirty="0" err="1" smtClean="0">
                <a:latin typeface="Symbol" charset="2"/>
                <a:cs typeface="Symbol" charset="2"/>
              </a:rPr>
              <a:t>Q</a:t>
            </a:r>
            <a:endParaRPr lang="en-US" altLang="en-US" i="1" dirty="0">
              <a:latin typeface="Book Antiqua" charset="0"/>
            </a:endParaRPr>
          </a:p>
          <a:p>
            <a:pPr lvl="1">
              <a:buFont typeface="Courier New" charset="0"/>
              <a:buChar char="o"/>
            </a:pPr>
            <a:r>
              <a:rPr lang="en-US" altLang="en-US" dirty="0">
                <a:latin typeface="Book Antiqua" charset="0"/>
              </a:rPr>
              <a:t>Pure dipolar field</a:t>
            </a:r>
          </a:p>
          <a:p>
            <a:pPr lvl="1">
              <a:buFont typeface="Courier New" charset="0"/>
              <a:buChar char="o"/>
            </a:pPr>
            <a:r>
              <a:rPr lang="en-US" altLang="en-US" dirty="0">
                <a:latin typeface="Book Antiqua" charset="0"/>
                <a:sym typeface="Symbol" charset="2"/>
              </a:rPr>
              <a:t>Easier to reproduce with a flat rectangular </a:t>
            </a:r>
            <a:r>
              <a:rPr lang="en-US" altLang="en-US" dirty="0" smtClean="0">
                <a:latin typeface="Book Antiqua" charset="0"/>
                <a:sym typeface="Symbol" charset="2"/>
              </a:rPr>
              <a:t>cable</a:t>
            </a:r>
            <a:endParaRPr lang="en-US" altLang="en-US" dirty="0">
              <a:latin typeface="Book Antiqua" charset="0"/>
            </a:endParaRPr>
          </a:p>
        </p:txBody>
      </p:sp>
      <p:pic>
        <p:nvPicPr>
          <p:cNvPr id="3277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9688" y="1147763"/>
            <a:ext cx="2678112" cy="273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2776" name="Picture 11" descr="D:\Work\Courses_Schools\2014_02_JUAS_Archamps\Mini-workshop\thick-shell_current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2238" y="3962400"/>
            <a:ext cx="2519362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707152" y="4763441"/>
            <a:ext cx="827248" cy="756083"/>
            <a:chOff x="3275856" y="5805264"/>
            <a:chExt cx="827248" cy="756083"/>
          </a:xfrm>
        </p:grpSpPr>
        <p:cxnSp>
          <p:nvCxnSpPr>
            <p:cNvPr id="4" name="Straight Connector 3"/>
            <p:cNvCxnSpPr/>
            <p:nvPr/>
          </p:nvCxnSpPr>
          <p:spPr bwMode="auto">
            <a:xfrm flipV="1">
              <a:off x="3275856" y="5805264"/>
              <a:ext cx="720080" cy="504056"/>
            </a:xfrm>
            <a:prstGeom prst="line">
              <a:avLst/>
            </a:prstGeom>
            <a:noFill/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 rot="2040000" flipV="1">
              <a:off x="3383024" y="6057291"/>
              <a:ext cx="720080" cy="504056"/>
            </a:xfrm>
            <a:prstGeom prst="line">
              <a:avLst/>
            </a:prstGeom>
            <a:noFill/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3575226" y="5995078"/>
              <a:ext cx="362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i="1" dirty="0" smtClean="0">
                  <a:latin typeface="Symbol" charset="2"/>
                  <a:ea typeface="Symbol" charset="2"/>
                  <a:cs typeface="Symbol" charset="2"/>
                </a:rPr>
                <a:t>q</a:t>
              </a:r>
              <a:endParaRPr lang="en-US" sz="1800" b="0" i="1" dirty="0">
                <a:latin typeface="Symbol" charset="2"/>
                <a:ea typeface="Symbol" charset="2"/>
                <a:cs typeface="Symbol" charset="2"/>
              </a:endParaRPr>
            </a:p>
          </p:txBody>
        </p:sp>
      </p:grpSp>
      <p:pic>
        <p:nvPicPr>
          <p:cNvPr id="13" name="Picture 2" descr="C:\Work\Courses_Schools\USPAS\2012_01_Austin\Units\Unit4_PF\Slides\HQ-C06_Section-2400dpi-color-Etche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398123"/>
            <a:ext cx="991906" cy="117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0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latin typeface="Book Antiqua" charset="0"/>
              </a:rPr>
              <a:t>Magnet types and higher orders</a:t>
            </a:r>
            <a:endParaRPr lang="en-GB" altLang="en-US" dirty="0">
              <a:latin typeface="Book Antiqua" charset="0"/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822095" y="1539201"/>
            <a:ext cx="7416685" cy="48530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n-US" dirty="0" smtClean="0"/>
              <a:t>a </a:t>
            </a:r>
            <a:r>
              <a:rPr lang="en-US" dirty="0"/>
              <a:t>“pure” multipolar </a:t>
            </a:r>
            <a:r>
              <a:rPr lang="en-US" dirty="0" smtClean="0"/>
              <a:t>field can be generated by a specific coil geometry</a:t>
            </a:r>
          </a:p>
        </p:txBody>
      </p:sp>
      <p:grpSp>
        <p:nvGrpSpPr>
          <p:cNvPr id="34824" name="Group 28"/>
          <p:cNvGrpSpPr>
            <a:grpSpLocks/>
          </p:cNvGrpSpPr>
          <p:nvPr/>
        </p:nvGrpSpPr>
        <p:grpSpPr bwMode="auto">
          <a:xfrm>
            <a:off x="3460405" y="2681087"/>
            <a:ext cx="1981200" cy="1106487"/>
            <a:chOff x="4495800" y="2654301"/>
            <a:chExt cx="1981200" cy="1105693"/>
          </a:xfrm>
        </p:grpSpPr>
        <p:pic>
          <p:nvPicPr>
            <p:cNvPr id="34852" name="Picture 20" descr="dip_sch_4"/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9744" y="2907507"/>
              <a:ext cx="907256" cy="700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53" name="Picture 21" descr="dip_sch_4"/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7244" y="2860676"/>
              <a:ext cx="1092994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4495800" y="2654301"/>
              <a:ext cx="1981200" cy="110569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34825" name="Group 27"/>
          <p:cNvGrpSpPr>
            <a:grpSpLocks/>
          </p:cNvGrpSpPr>
          <p:nvPr/>
        </p:nvGrpSpPr>
        <p:grpSpPr bwMode="auto">
          <a:xfrm>
            <a:off x="6203605" y="2693787"/>
            <a:ext cx="1981200" cy="1093787"/>
            <a:chOff x="6684169" y="2667000"/>
            <a:chExt cx="1981200" cy="1092994"/>
          </a:xfrm>
        </p:grpSpPr>
        <p:pic>
          <p:nvPicPr>
            <p:cNvPr id="34849" name="Picture 20" descr="dip_sch_4"/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654528" y="2863453"/>
              <a:ext cx="907256" cy="700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50" name="Picture 21" descr="dip_sch_4"/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829028" y="2816622"/>
              <a:ext cx="1092994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6684169" y="2667000"/>
              <a:ext cx="1981200" cy="109299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34826" name="Group 26"/>
          <p:cNvGrpSpPr>
            <a:grpSpLocks/>
          </p:cNvGrpSpPr>
          <p:nvPr/>
        </p:nvGrpSpPr>
        <p:grpSpPr bwMode="auto">
          <a:xfrm>
            <a:off x="6203605" y="3879649"/>
            <a:ext cx="1981200" cy="1093788"/>
            <a:chOff x="6684169" y="4050506"/>
            <a:chExt cx="1981200" cy="1092994"/>
          </a:xfrm>
        </p:grpSpPr>
        <p:pic>
          <p:nvPicPr>
            <p:cNvPr id="34846" name="Picture 23" descr="quad_sch_4"/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710619">
              <a:off x="6752729" y="4107655"/>
              <a:ext cx="1000126" cy="97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47" name="Picture 22" descr="quad_sch_4"/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560827">
              <a:off x="7696200" y="4186237"/>
              <a:ext cx="864394" cy="807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6684169" y="4050506"/>
              <a:ext cx="1981200" cy="109299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34827" name="Group 25"/>
          <p:cNvGrpSpPr>
            <a:grpSpLocks/>
          </p:cNvGrpSpPr>
          <p:nvPr/>
        </p:nvGrpSpPr>
        <p:grpSpPr bwMode="auto">
          <a:xfrm>
            <a:off x="3460405" y="3900287"/>
            <a:ext cx="2008187" cy="1106487"/>
            <a:chOff x="4495800" y="4071496"/>
            <a:chExt cx="2007394" cy="1105693"/>
          </a:xfrm>
        </p:grpSpPr>
        <p:pic>
          <p:nvPicPr>
            <p:cNvPr id="34843" name="Picture 22" descr="quad_sch_4"/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00" y="4186238"/>
              <a:ext cx="864394" cy="807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44" name="Picture 23" descr="quad_sch_4"/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6288" y="4107656"/>
              <a:ext cx="1000126" cy="97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Rectangle 23"/>
            <p:cNvSpPr/>
            <p:nvPr/>
          </p:nvSpPr>
          <p:spPr>
            <a:xfrm>
              <a:off x="4495800" y="4071496"/>
              <a:ext cx="1980418" cy="110569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aphicFrame>
        <p:nvGraphicFramePr>
          <p:cNvPr id="34828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865763"/>
              </p:ext>
            </p:extLst>
          </p:nvPr>
        </p:nvGraphicFramePr>
        <p:xfrm>
          <a:off x="3079405" y="2708074"/>
          <a:ext cx="284162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8" name="Equation" r:id="rId7" imgW="177569" imgH="215619" progId="Equation.3">
                  <p:embed/>
                </p:oleObj>
              </mc:Choice>
              <mc:Fallback>
                <p:oleObj name="Equation" r:id="rId7" imgW="177569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405" y="2708074"/>
                        <a:ext cx="284162" cy="346075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9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381146"/>
              </p:ext>
            </p:extLst>
          </p:nvPr>
        </p:nvGraphicFramePr>
        <p:xfrm>
          <a:off x="3079405" y="3909812"/>
          <a:ext cx="303212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9" name="Equation" r:id="rId9" imgW="190335" imgH="215713" progId="Equation.3">
                  <p:embed/>
                </p:oleObj>
              </mc:Choice>
              <mc:Fallback>
                <p:oleObj name="Equation" r:id="rId9" imgW="190335" imgH="2157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405" y="3909812"/>
                        <a:ext cx="303212" cy="346075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0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42305"/>
              </p:ext>
            </p:extLst>
          </p:nvPr>
        </p:nvGraphicFramePr>
        <p:xfrm>
          <a:off x="8264180" y="2693787"/>
          <a:ext cx="284162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0" name="Equation" r:id="rId11" imgW="177569" imgH="215619" progId="Equation.3">
                  <p:embed/>
                </p:oleObj>
              </mc:Choice>
              <mc:Fallback>
                <p:oleObj name="Equation" r:id="rId11" imgW="177569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4180" y="2693787"/>
                        <a:ext cx="284162" cy="346075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1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8089615"/>
              </p:ext>
            </p:extLst>
          </p:nvPr>
        </p:nvGraphicFramePr>
        <p:xfrm>
          <a:off x="8238780" y="3884412"/>
          <a:ext cx="303212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1" name="Equation" r:id="rId13" imgW="190335" imgH="215713" progId="Equation.3">
                  <p:embed/>
                </p:oleObj>
              </mc:Choice>
              <mc:Fallback>
                <p:oleObj name="Equation" r:id="rId13" imgW="190335" imgH="2157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8780" y="3884412"/>
                        <a:ext cx="303212" cy="346075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832" name="Group 1"/>
          <p:cNvGrpSpPr>
            <a:grpSpLocks/>
          </p:cNvGrpSpPr>
          <p:nvPr/>
        </p:nvGrpSpPr>
        <p:grpSpPr bwMode="auto">
          <a:xfrm>
            <a:off x="3379442" y="5195687"/>
            <a:ext cx="2062163" cy="1106487"/>
            <a:chOff x="454025" y="5334000"/>
            <a:chExt cx="2062529" cy="1106487"/>
          </a:xfrm>
        </p:grpSpPr>
        <p:pic>
          <p:nvPicPr>
            <p:cNvPr id="34840" name="Picture 24" descr="sex_sch_4"/>
            <p:cNvPicPr>
              <a:picLocks noChangeAspect="1" noChangeArrowheads="1"/>
            </p:cNvPicPr>
            <p:nvPr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460999"/>
              <a:ext cx="1144954" cy="874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41" name="Picture 25" descr="sex_sch_4"/>
            <p:cNvPicPr>
              <a:picLocks noChangeAspect="1" noChangeArrowheads="1"/>
            </p:cNvPicPr>
            <p:nvPr/>
          </p:nvPicPr>
          <p:blipFill>
            <a:blip r:embed="rId1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025" y="5428523"/>
              <a:ext cx="1069975" cy="972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Rectangle 31"/>
            <p:cNvSpPr/>
            <p:nvPr/>
          </p:nvSpPr>
          <p:spPr bwMode="auto">
            <a:xfrm>
              <a:off x="533414" y="5334000"/>
              <a:ext cx="1981552" cy="110648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aphicFrame>
        <p:nvGraphicFramePr>
          <p:cNvPr id="3483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951099"/>
              </p:ext>
            </p:extLst>
          </p:nvPr>
        </p:nvGraphicFramePr>
        <p:xfrm>
          <a:off x="3074642" y="5184574"/>
          <a:ext cx="304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2" name="Equation" r:id="rId17" imgW="190500" imgH="228600" progId="Equation.3">
                  <p:embed/>
                </p:oleObj>
              </mc:Choice>
              <mc:Fallback>
                <p:oleObj name="Equation" r:id="rId17" imgW="190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4642" y="5184574"/>
                        <a:ext cx="304800" cy="3683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834" name="Group 3"/>
          <p:cNvGrpSpPr>
            <a:grpSpLocks/>
          </p:cNvGrpSpPr>
          <p:nvPr/>
        </p:nvGrpSpPr>
        <p:grpSpPr bwMode="auto">
          <a:xfrm>
            <a:off x="6127405" y="5195687"/>
            <a:ext cx="2062162" cy="1093787"/>
            <a:chOff x="3195271" y="5459412"/>
            <a:chExt cx="2062529" cy="1093788"/>
          </a:xfrm>
        </p:grpSpPr>
        <p:pic>
          <p:nvPicPr>
            <p:cNvPr id="34837" name="Picture 24" descr="sex_sch_4"/>
            <p:cNvPicPr>
              <a:picLocks noChangeAspect="1" noChangeArrowheads="1"/>
            </p:cNvPicPr>
            <p:nvPr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800000">
              <a:off x="4112846" y="5497512"/>
              <a:ext cx="1144954" cy="874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38" name="Picture 25" descr="sex_sch_4"/>
            <p:cNvPicPr>
              <a:picLocks noChangeAspect="1" noChangeArrowheads="1"/>
            </p:cNvPicPr>
            <p:nvPr/>
          </p:nvPicPr>
          <p:blipFill>
            <a:blip r:embed="rId1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800000">
              <a:off x="3195271" y="5465036"/>
              <a:ext cx="1069975" cy="972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Rectangle 36"/>
            <p:cNvSpPr/>
            <p:nvPr/>
          </p:nvSpPr>
          <p:spPr bwMode="auto">
            <a:xfrm>
              <a:off x="3276247" y="5459412"/>
              <a:ext cx="1981553" cy="109378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aphicFrame>
        <p:nvGraphicFramePr>
          <p:cNvPr id="3483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45220"/>
              </p:ext>
            </p:extLst>
          </p:nvPr>
        </p:nvGraphicFramePr>
        <p:xfrm>
          <a:off x="8261005" y="5213149"/>
          <a:ext cx="30321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3" name="Equation" r:id="rId19" imgW="190500" imgH="228600" progId="Equation.3">
                  <p:embed/>
                </p:oleObj>
              </mc:Choice>
              <mc:Fallback>
                <p:oleObj name="Equation" r:id="rId19" imgW="190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1005" y="5213149"/>
                        <a:ext cx="303212" cy="366713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98633" y="3053183"/>
            <a:ext cx="137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ipole n=1</a:t>
            </a:r>
            <a:endParaRPr lang="en-US" sz="20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9614" y="4182392"/>
            <a:ext cx="1973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quadrupole n=2</a:t>
            </a:r>
            <a:endParaRPr lang="en-US" sz="20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8633" y="5489609"/>
            <a:ext cx="1787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err="1" smtClean="0">
                <a:latin typeface="Arial" charset="0"/>
                <a:ea typeface="Arial" charset="0"/>
                <a:cs typeface="Arial" charset="0"/>
              </a:rPr>
              <a:t>sextupole</a:t>
            </a:r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 n=3</a:t>
            </a:r>
            <a:endParaRPr lang="en-US" sz="20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41915" y="2162515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skew</a:t>
            </a:r>
            <a:endParaRPr lang="en-US" sz="20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64959" y="2155863"/>
            <a:ext cx="968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normal</a:t>
            </a:r>
            <a:endParaRPr lang="en-US" sz="20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16249" y="6485066"/>
            <a:ext cx="2094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Courtesy P. </a:t>
            </a:r>
            <a:r>
              <a:rPr lang="en-US" sz="1200" b="0" dirty="0" err="1" smtClean="0">
                <a:latin typeface="Arial" charset="0"/>
                <a:ea typeface="Arial" charset="0"/>
                <a:cs typeface="Arial" charset="0"/>
              </a:rPr>
              <a:t>Ferracin</a:t>
            </a:r>
            <a:r>
              <a:rPr lang="en-US" sz="1200" b="0" dirty="0" smtClean="0">
                <a:latin typeface="Arial" charset="0"/>
                <a:ea typeface="Arial" charset="0"/>
                <a:cs typeface="Arial" charset="0"/>
              </a:rPr>
              <a:t>, CERN</a:t>
            </a:r>
            <a:endParaRPr lang="en-US" sz="1200" b="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1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specific about accelerator </a:t>
            </a:r>
            <a:r>
              <a:rPr lang="en-US" dirty="0" smtClean="0"/>
              <a:t>magnets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55496" cy="5598368"/>
          </a:xfrm>
        </p:spPr>
        <p:txBody>
          <a:bodyPr/>
          <a:lstStyle/>
          <a:p>
            <a:r>
              <a:rPr lang="en-US" dirty="0" smtClean="0"/>
              <a:t>Cylindrical volume with perpendicular field </a:t>
            </a:r>
          </a:p>
          <a:p>
            <a:endParaRPr lang="en-US" dirty="0" smtClean="0"/>
          </a:p>
          <a:p>
            <a:r>
              <a:rPr lang="en-US" dirty="0" smtClean="0"/>
              <a:t>Dipoles, </a:t>
            </a:r>
            <a:r>
              <a:rPr lang="en-US" dirty="0" err="1" smtClean="0"/>
              <a:t>quadrupoles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Field quality:</a:t>
            </a:r>
          </a:p>
          <a:p>
            <a:endParaRPr lang="en-US" dirty="0"/>
          </a:p>
          <a:p>
            <a:r>
              <a:rPr lang="en-US" dirty="0" smtClean="0"/>
              <a:t>Field quality formulated and measured in a </a:t>
            </a:r>
            <a:r>
              <a:rPr lang="en-US" dirty="0" err="1" smtClean="0"/>
              <a:t>multipole</a:t>
            </a:r>
            <a:r>
              <a:rPr lang="en-US" dirty="0" smtClean="0"/>
              <a:t> expansion,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Long magnets: dipoles from   6 </a:t>
            </a:r>
            <a:r>
              <a:rPr lang="en-US" dirty="0"/>
              <a:t>m (</a:t>
            </a:r>
            <a:r>
              <a:rPr lang="en-US" dirty="0" err="1"/>
              <a:t>Tevatron</a:t>
            </a:r>
            <a:r>
              <a:rPr lang="en-US" dirty="0" smtClean="0"/>
              <a:t>) to 15 m (LHC)</a:t>
            </a:r>
          </a:p>
          <a:p>
            <a:endParaRPr lang="en-US" dirty="0" smtClean="0"/>
          </a:p>
          <a:p>
            <a:r>
              <a:rPr lang="en-US" dirty="0" smtClean="0"/>
              <a:t>Often magnets are bend (9.14 mm </a:t>
            </a:r>
            <a:r>
              <a:rPr lang="en-US" dirty="0" err="1" smtClean="0"/>
              <a:t>sagitta</a:t>
            </a:r>
            <a:r>
              <a:rPr lang="en-US" dirty="0" smtClean="0"/>
              <a:t> for the LHC dipoles)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715129"/>
              </p:ext>
            </p:extLst>
          </p:nvPr>
        </p:nvGraphicFramePr>
        <p:xfrm>
          <a:off x="2483768" y="3501008"/>
          <a:ext cx="2054965" cy="910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1" name="Equation" r:id="rId3" imgW="1003300" imgH="444500" progId="Equation.3">
                  <p:embed/>
                </p:oleObj>
              </mc:Choice>
              <mc:Fallback>
                <p:oleObj name="Equation" r:id="rId3" imgW="10033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83768" y="3501008"/>
                        <a:ext cx="2054965" cy="910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4" descr="dipole_sk_mnw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268760"/>
            <a:ext cx="2020888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6346478" y="2854673"/>
            <a:ext cx="2646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pPr algn="ctr"/>
            <a:r>
              <a:rPr lang="fr-CH" sz="1000" b="0" dirty="0">
                <a:latin typeface="Arial"/>
                <a:cs typeface="Arial"/>
              </a:rPr>
              <a:t>Artist view of a dipole, from M. N. Wilson « Superconducting Magnets »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989976"/>
              </p:ext>
            </p:extLst>
          </p:nvPr>
        </p:nvGraphicFramePr>
        <p:xfrm>
          <a:off x="1043608" y="4797152"/>
          <a:ext cx="4103688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" name="Equation" r:id="rId6" imgW="2374900" imgH="533400" progId="Equation.3">
                  <p:embed/>
                </p:oleObj>
              </mc:Choice>
              <mc:Fallback>
                <p:oleObj name="Equation" r:id="rId6" imgW="23749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43608" y="4797152"/>
                        <a:ext cx="4103688" cy="922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544" y="2233776"/>
            <a:ext cx="2016224" cy="14128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99792" y="2257008"/>
            <a:ext cx="1526570" cy="13160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2132856"/>
            <a:ext cx="1800200" cy="1739616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196259"/>
              </p:ext>
            </p:extLst>
          </p:nvPr>
        </p:nvGraphicFramePr>
        <p:xfrm>
          <a:off x="6156176" y="5013176"/>
          <a:ext cx="223648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3" name="Equation" r:id="rId11" imgW="1117600" imgH="215900" progId="Equation.3">
                  <p:embed/>
                </p:oleObj>
              </mc:Choice>
              <mc:Fallback>
                <p:oleObj name="Equation" r:id="rId11" imgW="11176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56176" y="5013176"/>
                        <a:ext cx="2236484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24328" y="3429000"/>
            <a:ext cx="1498352" cy="995615"/>
          </a:xfrm>
          <a:prstGeom prst="rect">
            <a:avLst/>
          </a:prstGeom>
        </p:spPr>
      </p:pic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5220072" y="3789040"/>
            <a:ext cx="23762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r>
              <a:rPr lang="fr-CH" sz="1600" b="0" dirty="0" smtClean="0">
                <a:latin typeface="Arial"/>
                <a:cs typeface="Arial"/>
              </a:rPr>
              <a:t>Cos</a:t>
            </a:r>
            <a:r>
              <a:rPr lang="fr-CH" sz="1600" b="0" dirty="0" smtClean="0">
                <a:latin typeface="Symbol" charset="2"/>
                <a:cs typeface="Symbol" charset="2"/>
              </a:rPr>
              <a:t>Q</a:t>
            </a:r>
            <a:r>
              <a:rPr lang="fr-CH" sz="1600" b="0" dirty="0" smtClean="0">
                <a:latin typeface="Arial"/>
                <a:cs typeface="Arial"/>
              </a:rPr>
              <a:t> coil : J = J</a:t>
            </a:r>
            <a:r>
              <a:rPr lang="fr-CH" sz="1600" b="0" baseline="-25000" dirty="0" smtClean="0">
                <a:latin typeface="Arial"/>
                <a:cs typeface="Arial"/>
              </a:rPr>
              <a:t>0</a:t>
            </a:r>
            <a:r>
              <a:rPr lang="fr-CH" sz="1600" b="0" dirty="0" smtClean="0">
                <a:latin typeface="Arial"/>
                <a:cs typeface="Arial"/>
              </a:rPr>
              <a:t> cos</a:t>
            </a:r>
            <a:r>
              <a:rPr lang="fr-CH" sz="1600" b="0" dirty="0">
                <a:latin typeface="Symbol" charset="2"/>
                <a:cs typeface="Symbol" charset="2"/>
              </a:rPr>
              <a:t>Q</a:t>
            </a:r>
            <a:endParaRPr lang="fr-CH" sz="16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133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NPré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20744</TotalTime>
  <Words>4778</Words>
  <Application>Microsoft Macintosh PowerPoint</Application>
  <PresentationFormat>On-screen Show (4:3)</PresentationFormat>
  <Paragraphs>843</Paragraphs>
  <Slides>68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87" baseType="lpstr">
      <vt:lpstr>AppleSymbols</vt:lpstr>
      <vt:lpstr>Book Antiqua</vt:lpstr>
      <vt:lpstr>Calibri</vt:lpstr>
      <vt:lpstr>Calibri Light</vt:lpstr>
      <vt:lpstr>Cambria</vt:lpstr>
      <vt:lpstr>Cambria Math</vt:lpstr>
      <vt:lpstr>Courier New</vt:lpstr>
      <vt:lpstr>MS PGothic</vt:lpstr>
      <vt:lpstr>ＭＳ Ｐゴシック</vt:lpstr>
      <vt:lpstr>ＭＳ ゴシック</vt:lpstr>
      <vt:lpstr>Symbol</vt:lpstr>
      <vt:lpstr>Tahoma</vt:lpstr>
      <vt:lpstr>Times New Roman</vt:lpstr>
      <vt:lpstr>Wingdings</vt:lpstr>
      <vt:lpstr>Arial</vt:lpstr>
      <vt:lpstr>Modèle par défaut</vt:lpstr>
      <vt:lpstr>CERNPrésentation2</vt:lpstr>
      <vt:lpstr>Equation</vt:lpstr>
      <vt:lpstr>Photo Editor Photo</vt:lpstr>
      <vt:lpstr>Superconducting Magnets   </vt:lpstr>
      <vt:lpstr>High Field Accelerator Magnets</vt:lpstr>
      <vt:lpstr>Maxwell equations</vt:lpstr>
      <vt:lpstr>Magnetic field quality: multipole description</vt:lpstr>
      <vt:lpstr>Magnetic Length</vt:lpstr>
      <vt:lpstr>Magnetic fields</vt:lpstr>
      <vt:lpstr> Coils for generating the Perfect Dipole Field  </vt:lpstr>
      <vt:lpstr>Magnet types and higher orders</vt:lpstr>
      <vt:lpstr>What is specific about accelerator magnets ?</vt:lpstr>
      <vt:lpstr>The state of the art: Comparison between dipoles and solenoids</vt:lpstr>
      <vt:lpstr>Superconducting accelerators magnets;                  the state of the art</vt:lpstr>
      <vt:lpstr>Forces</vt:lpstr>
      <vt:lpstr>Stored Energy</vt:lpstr>
      <vt:lpstr>Existing Superconducting  Accelerator dipole magnets (1)</vt:lpstr>
      <vt:lpstr>Existing Superconducting  Accelerator dipole magnets (2)</vt:lpstr>
      <vt:lpstr>Existing Superconducting  Accelerator dipole magnets (3)</vt:lpstr>
      <vt:lpstr>Type II Superconductors</vt:lpstr>
      <vt:lpstr>Superconductivity</vt:lpstr>
      <vt:lpstr>Superconducting materials:  Nb-Ti</vt:lpstr>
      <vt:lpstr>Superconducting materials:  Nb3Sn</vt:lpstr>
      <vt:lpstr>Available Superconductors</vt:lpstr>
      <vt:lpstr>High temperature superconductor zoo</vt:lpstr>
      <vt:lpstr>Superconducting strands: Nb-Ti</vt:lpstr>
      <vt:lpstr>Multifilament wires  Fabrication of Nb-Ti multifilament wires</vt:lpstr>
      <vt:lpstr>Multifilament wires  Fabrication of Nb3Sn multifilament wires</vt:lpstr>
      <vt:lpstr>Nb3Sn strand types</vt:lpstr>
      <vt:lpstr>Superconducting strands and tapes: BSCO</vt:lpstr>
      <vt:lpstr>Superconducting tapes: YBCO</vt:lpstr>
      <vt:lpstr>Superconducting cables for magnets</vt:lpstr>
      <vt:lpstr>Cable types</vt:lpstr>
      <vt:lpstr>Rutherford cables</vt:lpstr>
      <vt:lpstr>How to get high fields in accelerator dipole and quadrupole magnets ?</vt:lpstr>
      <vt:lpstr>The forces with high field dipole and quadrupole magnets</vt:lpstr>
      <vt:lpstr>Electro-magnetic forces</vt:lpstr>
      <vt:lpstr>Conductor stability and AC behaviour</vt:lpstr>
      <vt:lpstr>Quench: a thermal runaway effect  </vt:lpstr>
      <vt:lpstr>Practical accelerator magnet design: Dipoles</vt:lpstr>
      <vt:lpstr>Practical accelerator magnet design: Dipoles</vt:lpstr>
      <vt:lpstr>Quadrupole coil geometries</vt:lpstr>
      <vt:lpstr>Prestress</vt:lpstr>
      <vt:lpstr>Prestress: collars</vt:lpstr>
      <vt:lpstr>Prestress: shrinking cylinder and/or prestress key</vt:lpstr>
      <vt:lpstr>Prestress: Al shrinking cylinder + bladder and keys</vt:lpstr>
      <vt:lpstr>Looking in the kitchen of future magnet development</vt:lpstr>
      <vt:lpstr>Superconducting accelerators magnets;                  the state of the art</vt:lpstr>
      <vt:lpstr>CERN-European development evolution</vt:lpstr>
      <vt:lpstr>Basic magnet technology development for HILUMI and beyond (2004-2013) ; US development evolution</vt:lpstr>
      <vt:lpstr>Basic HFM development :  Some achievements at LBNL (1995-2004) </vt:lpstr>
      <vt:lpstr>Basic HFM development :                                   EuCARD high field dipole (Fresca2):</vt:lpstr>
      <vt:lpstr>Fabrication of Fresca2 coils</vt:lpstr>
      <vt:lpstr>HILUMI IT magnet zoo</vt:lpstr>
      <vt:lpstr>HL-LHC:  MQXF low beta Nb3Sn quadrupole</vt:lpstr>
      <vt:lpstr>HL-LHC: 11 T Dispersion suppressor magnet</vt:lpstr>
      <vt:lpstr>FCC development  (2014 - ... )</vt:lpstr>
      <vt:lpstr>Magnets for FCC and HE-LHC</vt:lpstr>
      <vt:lpstr>FCC: Magnet design for 16 T dipoles, LTS Nb3Sn</vt:lpstr>
      <vt:lpstr>US program lines</vt:lpstr>
      <vt:lpstr>FCC: 16T dipole options</vt:lpstr>
      <vt:lpstr>FCC Nb3Sn performance targets</vt:lpstr>
      <vt:lpstr>HTS: First attempt towards 20 T</vt:lpstr>
      <vt:lpstr>EuCARD2 5T accelerator quality ReBCO magnet</vt:lpstr>
      <vt:lpstr>EuCARD2 5T : Feather0 - Feather-M2.0</vt:lpstr>
      <vt:lpstr>CERN HTS program plan (planning phase)</vt:lpstr>
      <vt:lpstr>Final remark</vt:lpstr>
      <vt:lpstr>Literature on High Field Magnets</vt:lpstr>
      <vt:lpstr>Literature on High Field Magnets (2)</vt:lpstr>
      <vt:lpstr>Acknowledgements</vt:lpstr>
      <vt:lpstr>PowerPoint Presentation</vt:lpstr>
    </vt:vector>
  </TitlesOfParts>
  <Company>DSM/DAPNIA/STCM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Microsoft Office User</cp:lastModifiedBy>
  <cp:revision>1941</cp:revision>
  <cp:lastPrinted>2016-10-03T09:54:47Z</cp:lastPrinted>
  <dcterms:created xsi:type="dcterms:W3CDTF">2010-06-06T10:48:50Z</dcterms:created>
  <dcterms:modified xsi:type="dcterms:W3CDTF">2016-10-03T15:03:19Z</dcterms:modified>
</cp:coreProperties>
</file>