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57" r:id="rId3"/>
    <p:sldId id="272" r:id="rId4"/>
    <p:sldId id="273" r:id="rId5"/>
    <p:sldId id="287" r:id="rId6"/>
    <p:sldId id="274" r:id="rId7"/>
    <p:sldId id="275" r:id="rId8"/>
    <p:sldId id="276" r:id="rId9"/>
    <p:sldId id="271" r:id="rId10"/>
    <p:sldId id="277" r:id="rId11"/>
    <p:sldId id="280" r:id="rId12"/>
    <p:sldId id="279" r:id="rId13"/>
    <p:sldId id="281" r:id="rId14"/>
    <p:sldId id="282" r:id="rId15"/>
    <p:sldId id="283" r:id="rId16"/>
    <p:sldId id="284" r:id="rId17"/>
    <p:sldId id="285" r:id="rId18"/>
    <p:sldId id="286" r:id="rId19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01E89-DBDD-4311-A2BF-99B474397FC3}" type="datetimeFigureOut">
              <a:rPr lang="en-GB" smtClean="0"/>
              <a:t>24/06/2016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95520-0862-44CE-A999-799E0A5A1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864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A7D68-9F2F-4B40-AF32-3BA2FF158A02}" type="datetimeFigureOut">
              <a:rPr lang="en-GB" smtClean="0"/>
              <a:t>24/06/2016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31A29-A6D9-4515-B5AE-87C075060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5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31A29-A6D9-4515-B5AE-87C07506085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353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31A29-A6D9-4515-B5AE-87C07506085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927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31A29-A6D9-4515-B5AE-87C07506085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550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31A29-A6D9-4515-B5AE-87C07506085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92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31A29-A6D9-4515-B5AE-87C07506085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44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31A29-A6D9-4515-B5AE-87C07506085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576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31A29-A6D9-4515-B5AE-87C07506085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656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2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6195"/>
            <a:ext cx="10515600" cy="624090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205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smtClean="0"/>
              <a:t>GBT-FPGA Tutorial – 27/06/2016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7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0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70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http://pacman.web.cern.ch/pacman/wp-content/uploads/2014/03/CERN_logo_white.jp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27/06/2016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6E6B51F-B16E-4825-829B-6877AFF3810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-1"/>
            <a:ext cx="12192000" cy="1030941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 rot="21421217">
            <a:off x="-944051" y="92777"/>
            <a:ext cx="14747905" cy="22855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20" name="Picture 19" descr="http://pacman.web.cern.ch/pacman/wp-content/uploads/2014/03/CERN_logo_white.jpg"/>
          <p:cNvPicPr/>
          <p:nvPr userDrawn="1"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206" y="6104225"/>
            <a:ext cx="647700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64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6" r:id="rId5"/>
    <p:sldLayoutId id="2147483657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GBT-FPGA Tutorial</a:t>
            </a:r>
            <a:endParaRPr lang="en-GB" sz="3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Creation of a reference design in standard mode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6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to implementation the required additional </a:t>
            </a:r>
            <a:r>
              <a:rPr lang="en-GB" dirty="0" smtClean="0"/>
              <a:t>modules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GBTBank</a:t>
            </a:r>
            <a:r>
              <a:rPr lang="en-GB" dirty="0" smtClean="0"/>
              <a:t> reset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Generates the reset signal for the different part of the GBT Bank: TX, RX and MGT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10</a:t>
            </a:fld>
            <a:endParaRPr lang="en-GB"/>
          </a:p>
        </p:txBody>
      </p:sp>
      <p:grpSp>
        <p:nvGrpSpPr>
          <p:cNvPr id="111" name="Group 110"/>
          <p:cNvGrpSpPr/>
          <p:nvPr/>
        </p:nvGrpSpPr>
        <p:grpSpPr>
          <a:xfrm>
            <a:off x="1677541" y="4256936"/>
            <a:ext cx="9182264" cy="1905147"/>
            <a:chOff x="1595083" y="4389120"/>
            <a:chExt cx="9182264" cy="1905147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3166872" y="5983415"/>
              <a:ext cx="7610475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3166872" y="4389120"/>
              <a:ext cx="0" cy="159429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659091" y="4442713"/>
              <a:ext cx="1491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GBT_TX_RESET_O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3166872" y="4709160"/>
              <a:ext cx="7495032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602158" y="4807335"/>
              <a:ext cx="15510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MGT_TX_RESET_O</a:t>
              </a:r>
              <a:endParaRPr lang="en-GB" sz="1400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183091" y="5073782"/>
              <a:ext cx="749900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595083" y="5171183"/>
              <a:ext cx="15606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MGT_RX_RESET_O</a:t>
              </a:r>
              <a:endParaRPr lang="en-GB" sz="1400" dirty="0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3166872" y="5437630"/>
              <a:ext cx="7495032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658057" y="5533327"/>
              <a:ext cx="1491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GBT_RX_RESET_O</a:t>
              </a:r>
              <a:endParaRPr lang="en-GB" sz="1400" dirty="0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3165838" y="5799774"/>
              <a:ext cx="7495032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165838" y="4486874"/>
              <a:ext cx="683786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849624" y="4486874"/>
              <a:ext cx="0" cy="222286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3849624" y="4709160"/>
              <a:ext cx="6811246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3226857" y="5986490"/>
              <a:ext cx="12455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INITIAL_DELAY</a:t>
              </a:r>
              <a:endParaRPr lang="en-GB" sz="1400" dirty="0"/>
            </a:p>
          </p:txBody>
        </p:sp>
        <p:cxnSp>
          <p:nvCxnSpPr>
            <p:cNvPr id="69" name="Straight Connector 68"/>
            <p:cNvCxnSpPr>
              <a:endCxn id="67" idx="0"/>
            </p:cNvCxnSpPr>
            <p:nvPr/>
          </p:nvCxnSpPr>
          <p:spPr>
            <a:xfrm>
              <a:off x="3849624" y="4709160"/>
              <a:ext cx="0" cy="127733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165838" y="4851496"/>
              <a:ext cx="2118886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284724" y="4851496"/>
              <a:ext cx="0" cy="222286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84724" y="5073782"/>
              <a:ext cx="5376146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284724" y="5073782"/>
              <a:ext cx="0" cy="90963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909607" y="5986490"/>
              <a:ext cx="7649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TIME_N</a:t>
              </a:r>
              <a:endParaRPr lang="en-GB" sz="1400" dirty="0"/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3165838" y="5215344"/>
              <a:ext cx="4328686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494524" y="5215344"/>
              <a:ext cx="0" cy="222286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7494524" y="5437630"/>
              <a:ext cx="3166346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6255452" y="4455124"/>
              <a:ext cx="0" cy="16759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7343452" y="4455124"/>
              <a:ext cx="0" cy="16759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3166092" y="5576072"/>
              <a:ext cx="6153055" cy="1416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9319147" y="5576072"/>
              <a:ext cx="0" cy="222286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9319021" y="5798358"/>
              <a:ext cx="1342103" cy="1416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7494524" y="5437630"/>
              <a:ext cx="0" cy="5457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7279438" y="5977192"/>
              <a:ext cx="1038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GAP_DELAY</a:t>
              </a: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9319020" y="5798358"/>
              <a:ext cx="1" cy="18813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8933611" y="5977191"/>
              <a:ext cx="7649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TIME_N</a:t>
              </a:r>
              <a:endParaRPr lang="en-GB" sz="1400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268693" y="4509298"/>
              <a:ext cx="1065775" cy="1653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>
              <a:off x="6354572" y="5629402"/>
              <a:ext cx="900675" cy="0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6315564" y="5323586"/>
              <a:ext cx="1038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GAP_DELAY</a:t>
              </a:r>
            </a:p>
          </p:txBody>
        </p:sp>
      </p:grpSp>
      <p:pic>
        <p:nvPicPr>
          <p:cNvPr id="113" name="Picture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585" y="1624600"/>
            <a:ext cx="5946829" cy="182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8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DEMO</a:t>
            </a:r>
            <a:endParaRPr lang="en-GB" sz="3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5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implementation the required additional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GBT Data pattern generator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12</a:t>
            </a:fld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617519" y="1789484"/>
            <a:ext cx="10956961" cy="2947108"/>
            <a:chOff x="196537" y="1999796"/>
            <a:chExt cx="10956961" cy="2947108"/>
          </a:xfrm>
        </p:grpSpPr>
        <p:sp>
          <p:nvSpPr>
            <p:cNvPr id="7" name="Rounded Rectangle 6"/>
            <p:cNvSpPr/>
            <p:nvPr/>
          </p:nvSpPr>
          <p:spPr>
            <a:xfrm>
              <a:off x="4849712" y="1999796"/>
              <a:ext cx="2638879" cy="294710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>
                  <a:solidFill>
                    <a:schemeClr val="tx1"/>
                  </a:solidFill>
                </a:rPr>
                <a:t>gbt_pattern_generator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031177" y="2341694"/>
              <a:ext cx="1818535" cy="338554"/>
              <a:chOff x="2958025" y="2341694"/>
              <a:chExt cx="1818535" cy="338554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3802743" y="2510971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2958025" y="2341694"/>
                <a:ext cx="8447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RESET_I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336233" y="2584028"/>
              <a:ext cx="2513479" cy="338554"/>
              <a:chOff x="2263081" y="2341694"/>
              <a:chExt cx="2513479" cy="338554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>
                <a:off x="3802743" y="2510971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2263081" y="2341694"/>
                <a:ext cx="15479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TX_FRAMECLK_I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915609" y="3116621"/>
              <a:ext cx="2934103" cy="338554"/>
              <a:chOff x="1842457" y="2341694"/>
              <a:chExt cx="2934103" cy="338554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>
                <a:off x="3802743" y="2510971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842457" y="2341694"/>
                <a:ext cx="19493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TX_ENCODING_SEL_I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906465" y="3364035"/>
              <a:ext cx="2943247" cy="338554"/>
              <a:chOff x="1833313" y="2341694"/>
              <a:chExt cx="2943247" cy="338554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3802743" y="2510971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833313" y="2341694"/>
                <a:ext cx="19493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TEST_PATTERN_SEL_I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641289" y="3871865"/>
              <a:ext cx="3208423" cy="338554"/>
              <a:chOff x="1568137" y="2341694"/>
              <a:chExt cx="3208423" cy="338554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>
                <a:off x="3802743" y="2510971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1568137" y="2341694"/>
                <a:ext cx="22347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STATIC_PATTERN_SCEC_I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623001" y="4093392"/>
              <a:ext cx="3226711" cy="338554"/>
              <a:chOff x="1549849" y="2341694"/>
              <a:chExt cx="3226711" cy="338554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>
                <a:off x="3802743" y="2510971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1549849" y="2341694"/>
                <a:ext cx="22518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STATIC_PATTERN_DATA_I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96537" y="4308238"/>
              <a:ext cx="4653175" cy="338554"/>
              <a:chOff x="123385" y="2341694"/>
              <a:chExt cx="4653175" cy="338554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>
                <a:off x="3802743" y="2510971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123385" y="2341694"/>
                <a:ext cx="36913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STATIC_PATTERN_EXTRADATA_WIDEBUS_I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7486747" y="2341694"/>
              <a:ext cx="2122819" cy="338554"/>
              <a:chOff x="1919079" y="2678983"/>
              <a:chExt cx="2122819" cy="338554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1919079" y="2848260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2882413" y="2678983"/>
                <a:ext cx="11594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TX_DATA_O</a:t>
                </a: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7488591" y="2584028"/>
              <a:ext cx="3664907" cy="338554"/>
              <a:chOff x="1919079" y="2678983"/>
              <a:chExt cx="3664907" cy="338554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1919079" y="2848260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2882413" y="2678983"/>
                <a:ext cx="27015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TX_EXTRA_DATA_WIDEBUS_O</a:t>
                </a:r>
              </a:p>
            </p:txBody>
          </p:sp>
        </p:grpSp>
      </p:grpSp>
      <p:pic>
        <p:nvPicPr>
          <p:cNvPr id="38" name="Picture 37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56" b="41955"/>
          <a:stretch/>
        </p:blipFill>
        <p:spPr bwMode="auto">
          <a:xfrm>
            <a:off x="3392473" y="5011499"/>
            <a:ext cx="6395319" cy="9070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182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implementation the required additional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GBT Data pattern checker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13</a:t>
            </a:fld>
            <a:endParaRPr lang="en-GB"/>
          </a:p>
        </p:txBody>
      </p:sp>
      <p:grpSp>
        <p:nvGrpSpPr>
          <p:cNvPr id="65" name="Group 64"/>
          <p:cNvGrpSpPr/>
          <p:nvPr/>
        </p:nvGrpSpPr>
        <p:grpSpPr>
          <a:xfrm>
            <a:off x="-23331" y="1732334"/>
            <a:ext cx="12272951" cy="4528794"/>
            <a:chOff x="-23331" y="1732334"/>
            <a:chExt cx="12272951" cy="4528794"/>
          </a:xfrm>
        </p:grpSpPr>
        <p:grpSp>
          <p:nvGrpSpPr>
            <p:cNvPr id="49" name="Group 48"/>
            <p:cNvGrpSpPr/>
            <p:nvPr/>
          </p:nvGrpSpPr>
          <p:grpSpPr>
            <a:xfrm>
              <a:off x="-23331" y="1732334"/>
              <a:ext cx="12272951" cy="4528794"/>
              <a:chOff x="686099" y="1789484"/>
              <a:chExt cx="12272951" cy="4528794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>
                <a:off x="4286852" y="3753879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2715186" y="3584602"/>
                <a:ext cx="16501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GBT_RX_READY_I</a:t>
                </a: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4301312" y="4220419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2400462" y="4051142"/>
                <a:ext cx="19622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RX_ENCODING_SEL_I</a:t>
                </a:r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4301312" y="5459595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1248318" y="5281174"/>
                <a:ext cx="30978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RESET_GBTRXREADY_LOST_FLAG_I</a:t>
                </a: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>
                <a:off x="4286852" y="5705590"/>
                <a:ext cx="9738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334442" y="5527169"/>
                <a:ext cx="30978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RESET_DATA_ERRORSEEN_FLAG_I</a:t>
                </a: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686099" y="1789484"/>
                <a:ext cx="12272951" cy="4528794"/>
                <a:chOff x="686099" y="1789484"/>
                <a:chExt cx="12272951" cy="4528794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686099" y="1789484"/>
                  <a:ext cx="10835041" cy="4528794"/>
                  <a:chOff x="265117" y="1999796"/>
                  <a:chExt cx="10835041" cy="4528794"/>
                </a:xfrm>
              </p:grpSpPr>
              <p:sp>
                <p:nvSpPr>
                  <p:cNvPr id="7" name="Rounded Rectangle 6"/>
                  <p:cNvSpPr/>
                  <p:nvPr/>
                </p:nvSpPr>
                <p:spPr>
                  <a:xfrm>
                    <a:off x="4849712" y="1999796"/>
                    <a:ext cx="2638879" cy="4528794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err="1" smtClean="0">
                        <a:solidFill>
                          <a:schemeClr val="tx1"/>
                        </a:solidFill>
                      </a:rPr>
                      <a:t>gbt_pattern_checker</a:t>
                    </a:r>
                    <a:endParaRPr lang="en-GB" dirty="0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3099757" y="2341694"/>
                    <a:ext cx="1749955" cy="338554"/>
                    <a:chOff x="3026605" y="2341694"/>
                    <a:chExt cx="1749955" cy="338554"/>
                  </a:xfrm>
                </p:grpSpPr>
                <p:cxnSp>
                  <p:nvCxnSpPr>
                    <p:cNvPr id="9" name="Straight Arrow Connector 8"/>
                    <p:cNvCxnSpPr/>
                    <p:nvPr/>
                  </p:nvCxnSpPr>
                  <p:spPr>
                    <a:xfrm>
                      <a:off x="3802743" y="2510971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3026605" y="2341694"/>
                      <a:ext cx="844718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RESET_I</a:t>
                      </a:r>
                    </a:p>
                  </p:txBody>
                </p:sp>
              </p:grpSp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2395669" y="2584028"/>
                    <a:ext cx="2454043" cy="338554"/>
                    <a:chOff x="2322517" y="2341694"/>
                    <a:chExt cx="2454043" cy="338554"/>
                  </a:xfrm>
                </p:grpSpPr>
                <p:cxnSp>
                  <p:nvCxnSpPr>
                    <p:cNvPr id="14" name="Straight Arrow Connector 13"/>
                    <p:cNvCxnSpPr/>
                    <p:nvPr/>
                  </p:nvCxnSpPr>
                  <p:spPr>
                    <a:xfrm>
                      <a:off x="3802743" y="2510971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" name="TextBox 14"/>
                    <p:cNvSpPr txBox="1"/>
                    <p:nvPr/>
                  </p:nvSpPr>
                  <p:spPr>
                    <a:xfrm>
                      <a:off x="2322517" y="2341694"/>
                      <a:ext cx="1547988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 smtClean="0"/>
                        <a:t>RX_FRAMECLK_I</a:t>
                      </a:r>
                      <a:endParaRPr lang="en-GB" sz="1600" dirty="0"/>
                    </a:p>
                  </p:txBody>
                </p:sp>
              </p:grpSp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2847101" y="3061757"/>
                    <a:ext cx="2002611" cy="338554"/>
                    <a:chOff x="2773949" y="2286830"/>
                    <a:chExt cx="2002611" cy="338554"/>
                  </a:xfrm>
                </p:grpSpPr>
                <p:cxnSp>
                  <p:nvCxnSpPr>
                    <p:cNvPr id="17" name="Straight Arrow Connector 16"/>
                    <p:cNvCxnSpPr/>
                    <p:nvPr/>
                  </p:nvCxnSpPr>
                  <p:spPr>
                    <a:xfrm>
                      <a:off x="3802743" y="2456107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2773949" y="2286830"/>
                      <a:ext cx="1087349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RX_DATA_I</a:t>
                      </a:r>
                    </a:p>
                  </p:txBody>
                </p:sp>
              </p:grpSp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1307533" y="3290883"/>
                    <a:ext cx="3542179" cy="338554"/>
                    <a:chOff x="1234381" y="2268542"/>
                    <a:chExt cx="3542179" cy="338554"/>
                  </a:xfrm>
                </p:grpSpPr>
                <p:cxnSp>
                  <p:nvCxnSpPr>
                    <p:cNvPr id="20" name="Straight Arrow Connector 19"/>
                    <p:cNvCxnSpPr/>
                    <p:nvPr/>
                  </p:nvCxnSpPr>
                  <p:spPr>
                    <a:xfrm>
                      <a:off x="3802743" y="2437819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1234381" y="2268542"/>
                      <a:ext cx="2629438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RX_EXTRA_DATA_WIDEBUS_I</a:t>
                      </a:r>
                    </a:p>
                  </p:txBody>
                </p:sp>
              </p:grp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1709869" y="4484513"/>
                    <a:ext cx="3139843" cy="338554"/>
                    <a:chOff x="1636717" y="2954342"/>
                    <a:chExt cx="3139843" cy="338554"/>
                  </a:xfrm>
                </p:grpSpPr>
                <p:cxnSp>
                  <p:nvCxnSpPr>
                    <p:cNvPr id="23" name="Straight Arrow Connector 22"/>
                    <p:cNvCxnSpPr/>
                    <p:nvPr/>
                  </p:nvCxnSpPr>
                  <p:spPr>
                    <a:xfrm>
                      <a:off x="3802743" y="3123619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1636717" y="2954342"/>
                      <a:ext cx="2234779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STATIC_PATTERN_SCEC_I</a:t>
                      </a:r>
                    </a:p>
                  </p:txBody>
                </p:sp>
              </p:grp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1691581" y="4706040"/>
                    <a:ext cx="3158131" cy="338554"/>
                    <a:chOff x="1618429" y="2954342"/>
                    <a:chExt cx="3158131" cy="338554"/>
                  </a:xfrm>
                </p:grpSpPr>
                <p:cxnSp>
                  <p:nvCxnSpPr>
                    <p:cNvPr id="26" name="Straight Arrow Connector 25"/>
                    <p:cNvCxnSpPr/>
                    <p:nvPr/>
                  </p:nvCxnSpPr>
                  <p:spPr>
                    <a:xfrm>
                      <a:off x="3802743" y="3123619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1618429" y="2954342"/>
                      <a:ext cx="225183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STATIC_PATTERN_DATA_I</a:t>
                      </a:r>
                    </a:p>
                  </p:txBody>
                </p: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65117" y="4920886"/>
                    <a:ext cx="4584595" cy="338554"/>
                    <a:chOff x="191965" y="2954342"/>
                    <a:chExt cx="4584595" cy="338554"/>
                  </a:xfrm>
                </p:grpSpPr>
                <p:cxnSp>
                  <p:nvCxnSpPr>
                    <p:cNvPr id="29" name="Straight Arrow Connector 28"/>
                    <p:cNvCxnSpPr/>
                    <p:nvPr/>
                  </p:nvCxnSpPr>
                  <p:spPr>
                    <a:xfrm>
                      <a:off x="3802743" y="3123619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191965" y="2954342"/>
                      <a:ext cx="369133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STATIC_PATTERN_EXTRADATA_WIDEBUS_I</a:t>
                      </a:r>
                    </a:p>
                  </p:txBody>
                </p:sp>
              </p:grp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7486747" y="2341694"/>
                    <a:ext cx="3484097" cy="338554"/>
                    <a:chOff x="1919079" y="2678983"/>
                    <a:chExt cx="3484097" cy="338554"/>
                  </a:xfrm>
                </p:grpSpPr>
                <p:cxnSp>
                  <p:nvCxnSpPr>
                    <p:cNvPr id="32" name="Straight Arrow Connector 31"/>
                    <p:cNvCxnSpPr/>
                    <p:nvPr/>
                  </p:nvCxnSpPr>
                  <p:spPr>
                    <a:xfrm>
                      <a:off x="1919079" y="2848260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" name="TextBox 32"/>
                    <p:cNvSpPr txBox="1"/>
                    <p:nvPr/>
                  </p:nvSpPr>
                  <p:spPr>
                    <a:xfrm>
                      <a:off x="2829073" y="2678983"/>
                      <a:ext cx="2574103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GBTRXREADY_LOST_FLAG_O</a:t>
                      </a:r>
                    </a:p>
                  </p:txBody>
                </p: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7488591" y="2955503"/>
                    <a:ext cx="3611567" cy="338554"/>
                    <a:chOff x="1919079" y="3050458"/>
                    <a:chExt cx="3611567" cy="338554"/>
                  </a:xfrm>
                </p:grpSpPr>
                <p:cxnSp>
                  <p:nvCxnSpPr>
                    <p:cNvPr id="35" name="Straight Arrow Connector 34"/>
                    <p:cNvCxnSpPr/>
                    <p:nvPr/>
                  </p:nvCxnSpPr>
                  <p:spPr>
                    <a:xfrm>
                      <a:off x="1919079" y="3219735"/>
                      <a:ext cx="973817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2829073" y="3050458"/>
                      <a:ext cx="2701573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600" dirty="0"/>
                        <a:t>RXDATA_ERRORSEEN_FLAG_O</a:t>
                      </a:r>
                    </a:p>
                  </p:txBody>
                </p:sp>
              </p:grpSp>
            </p:grp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7907729" y="3139808"/>
                  <a:ext cx="97381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8817723" y="2970531"/>
                  <a:ext cx="414132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/>
                    <a:t>RXEXTRADATA_WIDEBUS_ERRORSEEN_FLAG_O</a:t>
                  </a:r>
                </a:p>
              </p:txBody>
            </p:sp>
          </p:grpSp>
        </p:grpSp>
        <p:cxnSp>
          <p:nvCxnSpPr>
            <p:cNvPr id="61" name="Straight Arrow Connector 60"/>
            <p:cNvCxnSpPr/>
            <p:nvPr/>
          </p:nvCxnSpPr>
          <p:spPr>
            <a:xfrm>
              <a:off x="7197586" y="3559951"/>
              <a:ext cx="973817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8107580" y="3390674"/>
              <a:ext cx="19493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RXDATA_ERROR_CNT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7195742" y="3785291"/>
              <a:ext cx="973817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8105736" y="3616014"/>
              <a:ext cx="1933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RXDATA_WORD_CNT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76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DEMO</a:t>
            </a:r>
            <a:endParaRPr lang="en-GB" sz="3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7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to make my design versatile (</a:t>
            </a:r>
            <a:r>
              <a:rPr lang="en-GB" dirty="0" smtClean="0"/>
              <a:t>multi-links, enable/disable features)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Generate statement for multi-links: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Generate statement to enable/disable features: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673" y="1800225"/>
            <a:ext cx="4941189" cy="628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148" y="3408122"/>
            <a:ext cx="5505450" cy="68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2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DEMO</a:t>
            </a:r>
            <a:endParaRPr lang="en-GB" sz="3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to </a:t>
            </a:r>
            <a:r>
              <a:rPr lang="en-GB" dirty="0" smtClean="0"/>
              <a:t>debug the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ISSP and Signal tap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17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976" y="2414049"/>
            <a:ext cx="5049264" cy="27204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948" y="1578500"/>
            <a:ext cx="1323975" cy="62865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14" name="Straight Arrow Connector 13"/>
          <p:cNvCxnSpPr/>
          <p:nvPr/>
        </p:nvCxnSpPr>
        <p:spPr>
          <a:xfrm flipH="1">
            <a:off x="6803136" y="2207150"/>
            <a:ext cx="404812" cy="52682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199" y="4007911"/>
            <a:ext cx="5429250" cy="13335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H="1" flipV="1">
            <a:off x="7500461" y="3632983"/>
            <a:ext cx="500539" cy="35664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199" y="1838461"/>
            <a:ext cx="5014555" cy="442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55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DEMO</a:t>
            </a:r>
            <a:endParaRPr lang="en-GB" sz="3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35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Demo </a:t>
            </a:r>
            <a:r>
              <a:rPr lang="en-GB" dirty="0" smtClean="0"/>
              <a:t>setup and configuration</a:t>
            </a:r>
            <a:endParaRPr lang="en-GB" dirty="0" smtClean="0"/>
          </a:p>
          <a:p>
            <a:r>
              <a:rPr lang="en-GB" dirty="0" smtClean="0"/>
              <a:t>How to implementation the GBT-FPGA IP using records</a:t>
            </a:r>
          </a:p>
          <a:p>
            <a:r>
              <a:rPr lang="en-GB" dirty="0" smtClean="0"/>
              <a:t>How to implementation the required additional modules</a:t>
            </a:r>
          </a:p>
          <a:p>
            <a:r>
              <a:rPr lang="en-GB" dirty="0" smtClean="0"/>
              <a:t>How to make my design versatile (multi-links, enable/disable features)</a:t>
            </a:r>
          </a:p>
          <a:p>
            <a:r>
              <a:rPr lang="en-GB" dirty="0" smtClean="0"/>
              <a:t>How to debug the design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67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 </a:t>
            </a:r>
            <a:r>
              <a:rPr lang="en-GB" dirty="0" smtClean="0"/>
              <a:t>setup and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my demo setup 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539" y="3940536"/>
            <a:ext cx="4237308" cy="19200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984" b="2608"/>
          <a:stretch/>
        </p:blipFill>
        <p:spPr>
          <a:xfrm rot="5400000">
            <a:off x="5416371" y="3011666"/>
            <a:ext cx="1620422" cy="9278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4018" t="14266" r="4834" b="18807"/>
          <a:stretch/>
        </p:blipFill>
        <p:spPr>
          <a:xfrm rot="16200000">
            <a:off x="4520195" y="3043370"/>
            <a:ext cx="1535112" cy="949782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5976851" y="2327564"/>
            <a:ext cx="0" cy="249381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86564" y="2719376"/>
            <a:ext cx="1033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Optical fibber</a:t>
            </a:r>
          </a:p>
          <a:p>
            <a:pPr algn="ctr"/>
            <a:r>
              <a:rPr lang="en-GB" sz="1200" dirty="0" smtClean="0"/>
              <a:t>(SFP)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566339" y="2950209"/>
            <a:ext cx="292169" cy="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34627" y="184373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Clock in </a:t>
            </a:r>
            <a:br>
              <a:rPr lang="en-GB" sz="1200" dirty="0" smtClean="0"/>
            </a:br>
            <a:r>
              <a:rPr lang="en-GB" sz="1200" dirty="0" smtClean="0"/>
              <a:t>(LHC Clock)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162502" y="3741029"/>
            <a:ext cx="886691" cy="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49193" y="3602529"/>
            <a:ext cx="1430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LHC Clock (to FPGA)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162502" y="3932303"/>
            <a:ext cx="886691" cy="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044274" y="3793803"/>
            <a:ext cx="264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Transceiver Clock (to MGT REFCLK pins)</a:t>
            </a:r>
            <a:endParaRPr lang="en-GB" sz="1200" dirty="0"/>
          </a:p>
        </p:txBody>
      </p:sp>
      <p:sp>
        <p:nvSpPr>
          <p:cNvPr id="28" name="Rectangle 27"/>
          <p:cNvSpPr/>
          <p:nvPr/>
        </p:nvSpPr>
        <p:spPr>
          <a:xfrm>
            <a:off x="5594465" y="1737360"/>
            <a:ext cx="4314306" cy="267669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8856303" y="1752968"/>
            <a:ext cx="1052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TTC PON FMC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4313181" y="4025844"/>
            <a:ext cx="4314306" cy="189578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251965" y="5633799"/>
            <a:ext cx="2375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Altera </a:t>
            </a:r>
            <a:r>
              <a:rPr lang="en-GB" sz="1200" dirty="0" err="1" smtClean="0"/>
              <a:t>Arria</a:t>
            </a:r>
            <a:r>
              <a:rPr lang="en-GB" sz="1200" dirty="0" smtClean="0"/>
              <a:t> 10 GX Development kit</a:t>
            </a:r>
            <a:endParaRPr lang="en-GB" sz="1200" dirty="0"/>
          </a:p>
        </p:txBody>
      </p:sp>
      <p:sp>
        <p:nvSpPr>
          <p:cNvPr id="32" name="Rectangle 31"/>
          <p:cNvSpPr/>
          <p:nvPr/>
        </p:nvSpPr>
        <p:spPr>
          <a:xfrm>
            <a:off x="2544393" y="2422800"/>
            <a:ext cx="3294790" cy="186301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2544393" y="2422800"/>
            <a:ext cx="2305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Xilinx FMC (HW-FMC-105-DEBUG)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096841" y="3710895"/>
            <a:ext cx="716019" cy="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4096841" y="3932146"/>
            <a:ext cx="716019" cy="156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27647" y="3671850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SMA OUT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458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145" y="4621735"/>
            <a:ext cx="1400175" cy="3182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 </a:t>
            </a:r>
            <a:r>
              <a:rPr lang="en-GB" dirty="0" smtClean="0"/>
              <a:t>setup and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the clock and data schemes 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3710781"/>
            <a:ext cx="1981200" cy="19716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71604" y="2189249"/>
            <a:ext cx="1238596" cy="9892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SI5338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>
            <a:off x="5410200" y="2954020"/>
            <a:ext cx="1504604" cy="1346965"/>
          </a:xfrm>
          <a:prstGeom prst="bentConnector3">
            <a:avLst>
              <a:gd name="adj1" fmla="val 8149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48350" y="2393404"/>
            <a:ext cx="1507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FrameClk</a:t>
            </a:r>
            <a:r>
              <a:rPr lang="en-GB" sz="1200" dirty="0" smtClean="0"/>
              <a:t> (LHC Clock)</a:t>
            </a:r>
            <a:endParaRPr lang="en-GB" sz="1200" dirty="0"/>
          </a:p>
        </p:txBody>
      </p:sp>
      <p:cxnSp>
        <p:nvCxnSpPr>
          <p:cNvPr id="22" name="Elbow Connector 21"/>
          <p:cNvCxnSpPr/>
          <p:nvPr/>
        </p:nvCxnSpPr>
        <p:spPr>
          <a:xfrm>
            <a:off x="5410200" y="2615763"/>
            <a:ext cx="2138184" cy="1123961"/>
          </a:xfrm>
          <a:prstGeom prst="bentConnector3">
            <a:avLst>
              <a:gd name="adj1" fmla="val 99986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48350" y="2725043"/>
            <a:ext cx="1566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MGT </a:t>
            </a:r>
            <a:r>
              <a:rPr lang="en-GB" sz="1200" dirty="0" err="1" smtClean="0"/>
              <a:t>RefClk</a:t>
            </a:r>
            <a:r>
              <a:rPr lang="en-GB" sz="1200" dirty="0" smtClean="0"/>
              <a:t> (240MHz)</a:t>
            </a:r>
            <a:endParaRPr lang="en-GB" sz="1200" dirty="0"/>
          </a:p>
        </p:txBody>
      </p:sp>
      <p:cxnSp>
        <p:nvCxnSpPr>
          <p:cNvPr id="29" name="Straight Arrow Connector 28"/>
          <p:cNvCxnSpPr>
            <a:endCxn id="9" idx="1"/>
          </p:cNvCxnSpPr>
          <p:nvPr/>
        </p:nvCxnSpPr>
        <p:spPr>
          <a:xfrm>
            <a:off x="3541914" y="2683856"/>
            <a:ext cx="629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68455" y="2546696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LHC Clock</a:t>
            </a:r>
            <a:endParaRPr lang="en-GB" sz="1200" dirty="0"/>
          </a:p>
        </p:txBody>
      </p:sp>
      <p:cxnSp>
        <p:nvCxnSpPr>
          <p:cNvPr id="33" name="Straight Arrow Connector 32"/>
          <p:cNvCxnSpPr>
            <a:stCxn id="8" idx="1"/>
          </p:cNvCxnSpPr>
          <p:nvPr/>
        </p:nvCxnSpPr>
        <p:spPr>
          <a:xfrm flipH="1" flipV="1">
            <a:off x="4790902" y="4696618"/>
            <a:ext cx="21432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810298" y="4880873"/>
            <a:ext cx="21239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81813" y="4445043"/>
            <a:ext cx="645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Data </a:t>
            </a:r>
            <a:r>
              <a:rPr lang="en-GB" sz="1200" dirty="0" err="1" smtClean="0"/>
              <a:t>Tx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967065" y="4662958"/>
            <a:ext cx="660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Data Rx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413057" y="4407849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SFP Connector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2110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 setup and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initialize the SI5338 PLL ?</a:t>
            </a:r>
          </a:p>
          <a:p>
            <a:pPr lvl="1"/>
            <a:r>
              <a:rPr lang="en-GB" dirty="0" smtClean="0"/>
              <a:t>Using the </a:t>
            </a:r>
            <a:r>
              <a:rPr lang="en-GB" dirty="0" err="1" smtClean="0"/>
              <a:t>ClockBuilder</a:t>
            </a:r>
            <a:r>
              <a:rPr lang="en-GB" dirty="0" smtClean="0"/>
              <a:t> tool from </a:t>
            </a:r>
            <a:r>
              <a:rPr lang="en-GB" dirty="0" err="1" smtClean="0"/>
              <a:t>SILabs</a:t>
            </a:r>
            <a:endParaRPr lang="en-GB" dirty="0" smtClean="0"/>
          </a:p>
          <a:p>
            <a:pPr lvl="1"/>
            <a:r>
              <a:rPr lang="en-GB" dirty="0" smtClean="0"/>
              <a:t>I2C bus located on the card</a:t>
            </a:r>
          </a:p>
          <a:p>
            <a:pPr lvl="1"/>
            <a:r>
              <a:rPr lang="en-GB" dirty="0" smtClean="0"/>
              <a:t>I2C </a:t>
            </a:r>
            <a:r>
              <a:rPr lang="en-GB" dirty="0" err="1" smtClean="0"/>
              <a:t>OpenCore</a:t>
            </a:r>
            <a:r>
              <a:rPr lang="en-GB" dirty="0" smtClean="0"/>
              <a:t> IP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5</a:t>
            </a:fld>
            <a:endParaRPr lang="en-GB"/>
          </a:p>
        </p:txBody>
      </p:sp>
      <p:grpSp>
        <p:nvGrpSpPr>
          <p:cNvPr id="43" name="Group 42"/>
          <p:cNvGrpSpPr/>
          <p:nvPr/>
        </p:nvGrpSpPr>
        <p:grpSpPr>
          <a:xfrm>
            <a:off x="2044039" y="3117273"/>
            <a:ext cx="8103922" cy="2380095"/>
            <a:chOff x="1670168" y="3175462"/>
            <a:chExt cx="8103922" cy="2380095"/>
          </a:xfrm>
        </p:grpSpPr>
        <p:sp>
          <p:nvSpPr>
            <p:cNvPr id="17" name="Rectangle 16"/>
            <p:cNvSpPr/>
            <p:nvPr/>
          </p:nvSpPr>
          <p:spPr>
            <a:xfrm>
              <a:off x="4949158" y="3934225"/>
              <a:ext cx="4264579" cy="1621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133574" y="4504263"/>
              <a:ext cx="1075765" cy="599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JTAG Server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7" idx="3"/>
            </p:cNvCxnSpPr>
            <p:nvPr/>
          </p:nvCxnSpPr>
          <p:spPr>
            <a:xfrm flipV="1">
              <a:off x="6209339" y="4803940"/>
              <a:ext cx="144395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477668" y="4564315"/>
              <a:ext cx="9073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Avalon MM</a:t>
              </a:r>
              <a:endParaRPr lang="en-GB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48174" y="4504262"/>
              <a:ext cx="1075765" cy="599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 smtClean="0">
                  <a:solidFill>
                    <a:schemeClr val="tx1"/>
                  </a:solidFill>
                </a:rPr>
                <a:t>OpenCore</a:t>
              </a:r>
              <a:r>
                <a:rPr lang="en-GB" sz="1400" dirty="0" smtClean="0">
                  <a:solidFill>
                    <a:schemeClr val="tx1"/>
                  </a:solidFill>
                </a:rPr>
                <a:t> I2C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8723939" y="4625788"/>
              <a:ext cx="10501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8723938" y="4954921"/>
              <a:ext cx="10501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275264" y="4365762"/>
              <a:ext cx="4372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SDA</a:t>
              </a:r>
              <a:endParaRPr lang="en-GB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275264" y="4702814"/>
              <a:ext cx="4010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SCL</a:t>
              </a:r>
              <a:endParaRPr lang="en-GB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300584" y="3880690"/>
              <a:ext cx="8467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/>
                <a:t>Arria</a:t>
              </a:r>
              <a:r>
                <a:rPr lang="en-GB" sz="1600" dirty="0" smtClean="0"/>
                <a:t> 10</a:t>
              </a:r>
              <a:endParaRPr lang="en-GB" sz="1600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5336771" y="3715789"/>
              <a:ext cx="0" cy="7884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96198" y="3175462"/>
              <a:ext cx="881148" cy="532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On-board </a:t>
              </a:r>
              <a:r>
                <a:rPr lang="en-GB" sz="1200" dirty="0" err="1" smtClean="0">
                  <a:solidFill>
                    <a:schemeClr val="tx1"/>
                  </a:solidFill>
                </a:rPr>
                <a:t>osc</a:t>
              </a:r>
              <a:r>
                <a:rPr lang="en-GB" sz="1200" dirty="0" smtClean="0">
                  <a:solidFill>
                    <a:schemeClr val="tx1"/>
                  </a:solidFill>
                </a:rPr>
                <a:t>.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5336771" y="4143277"/>
              <a:ext cx="239802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7734793" y="4139738"/>
              <a:ext cx="0" cy="3645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096000" y="3774281"/>
              <a:ext cx="0" cy="7299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813286" y="3515911"/>
              <a:ext cx="5631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RESET</a:t>
              </a:r>
              <a:endParaRPr lang="en-GB" sz="1200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6094837" y="4219244"/>
              <a:ext cx="20585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8153400" y="4219244"/>
              <a:ext cx="0" cy="2850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endCxn id="7" idx="1"/>
            </p:cNvCxnSpPr>
            <p:nvPr/>
          </p:nvCxnSpPr>
          <p:spPr>
            <a:xfrm>
              <a:off x="3271694" y="4803939"/>
              <a:ext cx="1861880" cy="2"/>
            </a:xfrm>
            <a:prstGeom prst="straightConnector1">
              <a:avLst/>
            </a:prstGeom>
            <a:ln w="15875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70168" y="4232217"/>
              <a:ext cx="1659716" cy="1025347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2004242" y="4428227"/>
              <a:ext cx="513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TCL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48897" y="4563077"/>
              <a:ext cx="8498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2"/>
                  </a:solidFill>
                </a:rPr>
                <a:t>JTAG cable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966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to implementation the GBT-FPGA IP using </a:t>
            </a:r>
            <a:r>
              <a:rPr lang="en-GB" dirty="0" smtClean="0"/>
              <a:t>records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9284"/>
            <a:ext cx="10515600" cy="4805363"/>
          </a:xfrm>
        </p:spPr>
        <p:txBody>
          <a:bodyPr/>
          <a:lstStyle/>
          <a:p>
            <a:r>
              <a:rPr lang="en-GB" dirty="0" smtClean="0"/>
              <a:t>What is the content of the GBT bank instance?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6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104339" y="2067005"/>
            <a:ext cx="5463348" cy="404180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677626" y="2427318"/>
            <a:ext cx="2161153" cy="15038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971846" y="2426158"/>
            <a:ext cx="1473588" cy="35653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009800" y="1740771"/>
            <a:ext cx="964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gbt_bank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188056" y="2082372"/>
            <a:ext cx="715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gbt_tx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4598639" y="2079367"/>
            <a:ext cx="2301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multi_gigabit_transceiver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6879488" y="2076360"/>
            <a:ext cx="7191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 smtClean="0"/>
              <a:t>gbt_rx</a:t>
            </a:r>
            <a:endParaRPr lang="en-GB" dirty="0"/>
          </a:p>
        </p:txBody>
      </p:sp>
      <p:grpSp>
        <p:nvGrpSpPr>
          <p:cNvPr id="48" name="Group 47"/>
          <p:cNvGrpSpPr/>
          <p:nvPr/>
        </p:nvGrpSpPr>
        <p:grpSpPr>
          <a:xfrm>
            <a:off x="3272448" y="2426939"/>
            <a:ext cx="1307531" cy="2171472"/>
            <a:chOff x="809545" y="2584945"/>
            <a:chExt cx="1307531" cy="2171472"/>
          </a:xfrm>
        </p:grpSpPr>
        <p:sp>
          <p:nvSpPr>
            <p:cNvPr id="22" name="Rectangle 21"/>
            <p:cNvSpPr/>
            <p:nvPr/>
          </p:nvSpPr>
          <p:spPr>
            <a:xfrm>
              <a:off x="809545" y="2584945"/>
              <a:ext cx="1307531" cy="21714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38200" y="2698718"/>
              <a:ext cx="1278876" cy="585765"/>
              <a:chOff x="946292" y="3481398"/>
              <a:chExt cx="1278876" cy="585765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016257" y="3481398"/>
                <a:ext cx="1135272" cy="58576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46292" y="3635780"/>
                <a:ext cx="12788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/>
                  <a:t>gbt_tx_scrambler</a:t>
                </a:r>
                <a:endParaRPr lang="en-GB" sz="1200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889133" y="3393798"/>
              <a:ext cx="1173335" cy="585765"/>
              <a:chOff x="1000080" y="3481398"/>
              <a:chExt cx="1173335" cy="585765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016257" y="3481398"/>
                <a:ext cx="1135272" cy="58576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000080" y="3635780"/>
                <a:ext cx="11733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/>
                  <a:t>gbt_tx_encoder</a:t>
                </a:r>
                <a:endParaRPr lang="en-GB" sz="1200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892595" y="4089203"/>
              <a:ext cx="1160702" cy="585765"/>
              <a:chOff x="1007764" y="3481398"/>
              <a:chExt cx="1160702" cy="585765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1016257" y="3481398"/>
                <a:ext cx="1135272" cy="58576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007764" y="3635780"/>
                <a:ext cx="11607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/>
                  <a:t>gbt_tx_gearbox</a:t>
                </a:r>
                <a:endParaRPr lang="en-GB" sz="1200" dirty="0"/>
              </a:p>
            </p:txBody>
          </p:sp>
        </p:grpSp>
      </p:grpSp>
      <p:sp>
        <p:nvSpPr>
          <p:cNvPr id="49" name="Rectangle 48"/>
          <p:cNvSpPr/>
          <p:nvPr/>
        </p:nvSpPr>
        <p:spPr>
          <a:xfrm>
            <a:off x="5146944" y="2540712"/>
            <a:ext cx="1135272" cy="5857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5361287" y="2695094"/>
            <a:ext cx="695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mgt_std</a:t>
            </a:r>
            <a:endParaRPr lang="en-GB" sz="1200" dirty="0"/>
          </a:p>
        </p:txBody>
      </p:sp>
      <p:sp>
        <p:nvSpPr>
          <p:cNvPr id="51" name="Rectangle 50"/>
          <p:cNvSpPr/>
          <p:nvPr/>
        </p:nvSpPr>
        <p:spPr>
          <a:xfrm>
            <a:off x="5156683" y="3235792"/>
            <a:ext cx="1135272" cy="5857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5278818" y="3390174"/>
            <a:ext cx="876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mgt_latopt</a:t>
            </a:r>
            <a:endParaRPr lang="en-GB" sz="12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6987020" y="2540710"/>
            <a:ext cx="1458413" cy="585765"/>
            <a:chOff x="9782938" y="2972093"/>
            <a:chExt cx="1458413" cy="585765"/>
          </a:xfrm>
        </p:grpSpPr>
        <p:sp>
          <p:nvSpPr>
            <p:cNvPr id="53" name="Rectangle 52"/>
            <p:cNvSpPr/>
            <p:nvPr/>
          </p:nvSpPr>
          <p:spPr>
            <a:xfrm>
              <a:off x="9829851" y="2972093"/>
              <a:ext cx="1335050" cy="5857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782938" y="3126475"/>
              <a:ext cx="14584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gbt_rx_framealigner</a:t>
              </a:r>
              <a:endParaRPr lang="en-GB" sz="1200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031520" y="3931195"/>
            <a:ext cx="1335050" cy="585765"/>
            <a:chOff x="9829851" y="2972093"/>
            <a:chExt cx="1335050" cy="585765"/>
          </a:xfrm>
        </p:grpSpPr>
        <p:sp>
          <p:nvSpPr>
            <p:cNvPr id="57" name="Rectangle 56"/>
            <p:cNvSpPr/>
            <p:nvPr/>
          </p:nvSpPr>
          <p:spPr>
            <a:xfrm>
              <a:off x="9829851" y="2972093"/>
              <a:ext cx="1335050" cy="5857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928934" y="3126475"/>
              <a:ext cx="1174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gbt_rx_decoder</a:t>
              </a:r>
              <a:endParaRPr lang="en-GB" sz="12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31520" y="3231467"/>
            <a:ext cx="1335050" cy="585765"/>
            <a:chOff x="9829851" y="2972093"/>
            <a:chExt cx="1335050" cy="585765"/>
          </a:xfrm>
        </p:grpSpPr>
        <p:sp>
          <p:nvSpPr>
            <p:cNvPr id="60" name="Rectangle 59"/>
            <p:cNvSpPr/>
            <p:nvPr/>
          </p:nvSpPr>
          <p:spPr>
            <a:xfrm>
              <a:off x="9829851" y="2972093"/>
              <a:ext cx="1335050" cy="5857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928934" y="3126475"/>
              <a:ext cx="11623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gbt_rx_gearbox</a:t>
              </a:r>
              <a:endParaRPr lang="en-GB" sz="12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997439" y="4626600"/>
            <a:ext cx="1437573" cy="585765"/>
            <a:chOff x="9782938" y="2972093"/>
            <a:chExt cx="1437573" cy="585765"/>
          </a:xfrm>
        </p:grpSpPr>
        <p:sp>
          <p:nvSpPr>
            <p:cNvPr id="63" name="Rectangle 62"/>
            <p:cNvSpPr/>
            <p:nvPr/>
          </p:nvSpPr>
          <p:spPr>
            <a:xfrm>
              <a:off x="9829851" y="2972093"/>
              <a:ext cx="1335050" cy="5857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782938" y="3126475"/>
              <a:ext cx="14375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gbt_rx_descrambler</a:t>
              </a:r>
              <a:endParaRPr lang="en-GB" sz="1200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047089" y="5309074"/>
            <a:ext cx="1335050" cy="585765"/>
            <a:chOff x="9829851" y="2972093"/>
            <a:chExt cx="1335050" cy="585765"/>
          </a:xfrm>
        </p:grpSpPr>
        <p:sp>
          <p:nvSpPr>
            <p:cNvPr id="66" name="Rectangle 65"/>
            <p:cNvSpPr/>
            <p:nvPr/>
          </p:nvSpPr>
          <p:spPr>
            <a:xfrm>
              <a:off x="9829851" y="2972093"/>
              <a:ext cx="1335050" cy="5857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967354" y="3126475"/>
              <a:ext cx="10349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gbt_rx_status</a:t>
              </a:r>
              <a:endParaRPr lang="en-GB" sz="1200" dirty="0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4255160" y="3885772"/>
            <a:ext cx="3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*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24306" y="2516831"/>
            <a:ext cx="3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*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9712" y="3218471"/>
            <a:ext cx="3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*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099193" y="3223184"/>
            <a:ext cx="28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090227" y="5771583"/>
            <a:ext cx="296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*</a:t>
            </a:r>
            <a:r>
              <a:rPr lang="en-GB" sz="1400" dirty="0" smtClean="0">
                <a:solidFill>
                  <a:srgbClr val="FF0000"/>
                </a:solidFill>
              </a:rPr>
              <a:t>: Contains device specific instances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to implementation the GBT-FPGA IP using </a:t>
            </a:r>
            <a:r>
              <a:rPr lang="en-GB" dirty="0" smtClean="0"/>
              <a:t>records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the GBT Bank interfaces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83" y="1967927"/>
            <a:ext cx="4479758" cy="23037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242" y="1486722"/>
            <a:ext cx="6504758" cy="457511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912397" y="2935116"/>
            <a:ext cx="1237442" cy="2867168"/>
            <a:chOff x="8912397" y="2935116"/>
            <a:chExt cx="1237442" cy="2867168"/>
          </a:xfrm>
        </p:grpSpPr>
        <p:sp>
          <p:nvSpPr>
            <p:cNvPr id="9" name="Rectangle 8"/>
            <p:cNvSpPr/>
            <p:nvPr/>
          </p:nvSpPr>
          <p:spPr>
            <a:xfrm>
              <a:off x="9022747" y="3258589"/>
              <a:ext cx="1127092" cy="254369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912397" y="2935116"/>
              <a:ext cx="938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Records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1000" y="1728327"/>
            <a:ext cx="10872990" cy="4539469"/>
            <a:chOff x="381000" y="1728327"/>
            <a:chExt cx="10872990" cy="4539469"/>
          </a:xfrm>
        </p:grpSpPr>
        <p:sp>
          <p:nvSpPr>
            <p:cNvPr id="14" name="TextBox 13"/>
            <p:cNvSpPr txBox="1"/>
            <p:nvPr/>
          </p:nvSpPr>
          <p:spPr>
            <a:xfrm>
              <a:off x="9768070" y="1728327"/>
              <a:ext cx="148592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2"/>
                  </a:solidFill>
                </a:rPr>
                <a:t>Configuration</a:t>
              </a:r>
              <a:endParaRPr lang="en-GB" b="1" dirty="0">
                <a:solidFill>
                  <a:schemeClr val="accent2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381000" y="2086496"/>
              <a:ext cx="10773180" cy="4181300"/>
              <a:chOff x="381000" y="2086496"/>
              <a:chExt cx="10773180" cy="41813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018416" y="2086496"/>
                <a:ext cx="5135764" cy="669233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90698" y="4447309"/>
                <a:ext cx="5070764" cy="1820487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V="1">
                <a:off x="5444836" y="2755729"/>
                <a:ext cx="573580" cy="1695295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381000" y="4447309"/>
                <a:ext cx="5063836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chemeClr val="accent2"/>
                    </a:solidFill>
                  </a:rPr>
                  <a:t>Warning: </a:t>
                </a:r>
                <a:r>
                  <a:rPr lang="en-GB" sz="1200" dirty="0" smtClean="0"/>
                  <a:t>configuration can be made using two different ways ! Do not mix these to avoid bugs.</a:t>
                </a:r>
              </a:p>
              <a:p>
                <a:endParaRPr lang="en-GB" sz="1200" dirty="0"/>
              </a:p>
              <a:p>
                <a:r>
                  <a:rPr lang="en-GB" sz="1200" i="1" u="sng" dirty="0" smtClean="0"/>
                  <a:t>First way:</a:t>
                </a:r>
                <a:r>
                  <a:rPr lang="en-GB" sz="1200" dirty="0" smtClean="0"/>
                  <a:t> Specify only the GBT_BANK_ID parameters when you implement the module. In this case, the information are </a:t>
                </a:r>
                <a:r>
                  <a:rPr lang="en-GB" sz="1200" dirty="0"/>
                  <a:t>get from the </a:t>
                </a:r>
                <a:r>
                  <a:rPr lang="en-GB" sz="1200" b="1" i="1" dirty="0" err="1" smtClean="0"/>
                  <a:t>gbt_banks_user_setup</a:t>
                </a:r>
                <a:r>
                  <a:rPr lang="en-GB" sz="1200" dirty="0" smtClean="0"/>
                  <a:t> package (</a:t>
                </a:r>
                <a:r>
                  <a:rPr lang="en-GB" sz="1200" dirty="0" err="1" smtClean="0"/>
                  <a:t>gbt_bank</a:t>
                </a:r>
                <a:r>
                  <a:rPr lang="en-GB" sz="1200" dirty="0" smtClean="0"/>
                  <a:t>/</a:t>
                </a:r>
                <a:r>
                  <a:rPr lang="en-GB" sz="1200" dirty="0" err="1" smtClean="0"/>
                  <a:t>your_device</a:t>
                </a:r>
                <a:r>
                  <a:rPr lang="en-GB" sz="1200" dirty="0" smtClean="0"/>
                  <a:t>/</a:t>
                </a:r>
                <a:r>
                  <a:rPr lang="en-GB" sz="1200" dirty="0" err="1" smtClean="0"/>
                  <a:t>xxx_xxx_gbt_bank_user_setup.vhd</a:t>
                </a:r>
                <a:r>
                  <a:rPr lang="en-GB" sz="1200" dirty="0" smtClean="0"/>
                  <a:t>)</a:t>
                </a:r>
              </a:p>
              <a:p>
                <a:endParaRPr lang="en-GB" sz="1200" dirty="0"/>
              </a:p>
              <a:p>
                <a:r>
                  <a:rPr lang="en-GB" sz="1200" i="1" u="sng" dirty="0" smtClean="0"/>
                  <a:t>Second way:</a:t>
                </a:r>
                <a:r>
                  <a:rPr lang="en-GB" sz="1200" dirty="0" smtClean="0"/>
                  <a:t> Specify all the </a:t>
                </a:r>
                <a:r>
                  <a:rPr lang="en-GB" sz="1200" dirty="0" smtClean="0"/>
                  <a:t>parameters </a:t>
                </a:r>
                <a:r>
                  <a:rPr lang="en-GB" sz="1200" b="1" dirty="0" smtClean="0"/>
                  <a:t>except</a:t>
                </a:r>
                <a:r>
                  <a:rPr lang="en-GB" sz="1200" dirty="0" smtClean="0"/>
                  <a:t> </a:t>
                </a:r>
                <a:r>
                  <a:rPr lang="en-GB" sz="1200" dirty="0" smtClean="0"/>
                  <a:t>the GBT_BANK_ID (its value shall be 0, default value).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321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implementation the GBT-FPGA IP using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find records definition?</a:t>
            </a:r>
          </a:p>
          <a:p>
            <a:pPr lvl="1"/>
            <a:r>
              <a:rPr lang="en-GB" dirty="0" smtClean="0"/>
              <a:t>GBT-FPGA User guide</a:t>
            </a:r>
          </a:p>
          <a:p>
            <a:pPr lvl="2"/>
            <a:r>
              <a:rPr lang="en-GB" dirty="0" smtClean="0"/>
              <a:t>2.5. Operating the GBT-FPGA Core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VHDL files</a:t>
            </a:r>
          </a:p>
          <a:p>
            <a:pPr lvl="2"/>
            <a:r>
              <a:rPr lang="en-GB" dirty="0" err="1" smtClean="0"/>
              <a:t>gbt_bank</a:t>
            </a:r>
            <a:r>
              <a:rPr lang="en-GB" dirty="0" smtClean="0"/>
              <a:t>/</a:t>
            </a:r>
            <a:r>
              <a:rPr lang="en-GB" dirty="0" err="1" smtClean="0"/>
              <a:t>core_sources</a:t>
            </a:r>
            <a:r>
              <a:rPr lang="en-GB" dirty="0" smtClean="0"/>
              <a:t>/</a:t>
            </a:r>
            <a:r>
              <a:rPr lang="en-GB" dirty="0" err="1" smtClean="0"/>
              <a:t>gbt_bank_package.vhd</a:t>
            </a:r>
            <a:r>
              <a:rPr lang="en-GB" dirty="0" smtClean="0"/>
              <a:t>: records generic for all the devices</a:t>
            </a:r>
          </a:p>
          <a:p>
            <a:pPr lvl="2"/>
            <a:r>
              <a:rPr lang="en-GB" dirty="0" err="1" smtClean="0"/>
              <a:t>gbt_bank</a:t>
            </a:r>
            <a:r>
              <a:rPr lang="en-GB" dirty="0" smtClean="0"/>
              <a:t>/&lt;device&gt;/</a:t>
            </a:r>
            <a:r>
              <a:rPr lang="en-GB" dirty="0" err="1" smtClean="0"/>
              <a:t>xxx_xxx_gbt_bank_package.vhd</a:t>
            </a:r>
            <a:r>
              <a:rPr lang="en-GB" dirty="0" smtClean="0"/>
              <a:t>: device specific records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913" y="3720049"/>
            <a:ext cx="2243137" cy="26363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631" y="3842753"/>
            <a:ext cx="3319463" cy="245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7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DEMO</a:t>
            </a:r>
            <a:endParaRPr lang="en-GB" sz="3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27/06/2016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GBT-FPGA Tutorial – 27/06/2016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51F-B16E-4825-829B-6877AFF3810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8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22967</TotalTime>
  <Words>573</Words>
  <Application>Microsoft Office PowerPoint</Application>
  <PresentationFormat>Widescreen</PresentationFormat>
  <Paragraphs>207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GBT-FPGA Tutorial</vt:lpstr>
      <vt:lpstr>Outline</vt:lpstr>
      <vt:lpstr>Demo setup and configuration</vt:lpstr>
      <vt:lpstr>Demo setup and configuration</vt:lpstr>
      <vt:lpstr>Demo setup and configuration</vt:lpstr>
      <vt:lpstr>How to implementation the GBT-FPGA IP using records</vt:lpstr>
      <vt:lpstr>How to implementation the GBT-FPGA IP using records</vt:lpstr>
      <vt:lpstr>How to implementation the GBT-FPGA IP using records</vt:lpstr>
      <vt:lpstr>DEMO</vt:lpstr>
      <vt:lpstr>How to implementation the required additional modules</vt:lpstr>
      <vt:lpstr>DEMO</vt:lpstr>
      <vt:lpstr>How to implementation the required additional modules</vt:lpstr>
      <vt:lpstr>How to implementation the required additional modules</vt:lpstr>
      <vt:lpstr>DEMO</vt:lpstr>
      <vt:lpstr>How to make my design versatile (multi-links, enable/disable features)</vt:lpstr>
      <vt:lpstr>DEMO</vt:lpstr>
      <vt:lpstr>How to debug the design</vt:lpstr>
      <vt:lpstr>DEMO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 Maxime Mendez</dc:creator>
  <cp:lastModifiedBy>Julian Maxime Mendez</cp:lastModifiedBy>
  <cp:revision>258</cp:revision>
  <cp:lastPrinted>2015-02-25T09:26:18Z</cp:lastPrinted>
  <dcterms:created xsi:type="dcterms:W3CDTF">2014-10-16T15:06:37Z</dcterms:created>
  <dcterms:modified xsi:type="dcterms:W3CDTF">2016-06-24T14:52:01Z</dcterms:modified>
</cp:coreProperties>
</file>