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4" r:id="rId6"/>
    <p:sldId id="259" r:id="rId7"/>
    <p:sldId id="270" r:id="rId8"/>
    <p:sldId id="295" r:id="rId9"/>
    <p:sldId id="296" r:id="rId10"/>
    <p:sldId id="297" r:id="rId11"/>
    <p:sldId id="298" r:id="rId12"/>
    <p:sldId id="288" r:id="rId13"/>
    <p:sldId id="277" r:id="rId14"/>
    <p:sldId id="287" r:id="rId15"/>
    <p:sldId id="278" r:id="rId16"/>
    <p:sldId id="303" r:id="rId17"/>
    <p:sldId id="273" r:id="rId18"/>
    <p:sldId id="286" r:id="rId19"/>
    <p:sldId id="304" r:id="rId20"/>
    <p:sldId id="301" r:id="rId21"/>
    <p:sldId id="302" r:id="rId22"/>
    <p:sldId id="289" r:id="rId23"/>
    <p:sldId id="290" r:id="rId24"/>
    <p:sldId id="291" r:id="rId25"/>
    <p:sldId id="267" r:id="rId26"/>
    <p:sldId id="2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68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1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69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23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522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76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3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223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9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769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040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E7BC-E671-4E40-99BB-14848BF2C430}" type="datetimeFigureOut">
              <a:rPr lang="en-GB" smtClean="0"/>
              <a:t>08/06/2016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E1F75-14F2-4E3D-A3B3-56337DC005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15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3857" y="226746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sz="5300" dirty="0">
                <a:solidFill>
                  <a:srgbClr val="0000FF"/>
                </a:solidFill>
              </a:rPr>
              <a:t>Position-Sensitive Gaseous Photomultipliers: Research and Applications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42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199" y="114300"/>
            <a:ext cx="6163893" cy="2076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95" y="2101362"/>
            <a:ext cx="6011401" cy="46071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396757" y="504092"/>
            <a:ext cx="2599597" cy="58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525715" y="2580372"/>
            <a:ext cx="914400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25715" y="3825948"/>
            <a:ext cx="230358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525715" y="5263251"/>
            <a:ext cx="1170840" cy="25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4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099" y="87513"/>
            <a:ext cx="5959801" cy="24767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1899" y="2307266"/>
            <a:ext cx="5908201" cy="468186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264875" y="424961"/>
            <a:ext cx="4349263" cy="146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256080" y="1556238"/>
            <a:ext cx="3707428" cy="29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97117" y="2708032"/>
            <a:ext cx="1169377" cy="87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300040" y="4202723"/>
            <a:ext cx="2599598" cy="29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36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6536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Let me highlight some achievements, </a:t>
            </a:r>
            <a:r>
              <a:rPr lang="en-GB" dirty="0" smtClean="0">
                <a:solidFill>
                  <a:srgbClr val="0000FF"/>
                </a:solidFill>
              </a:rPr>
              <a:t>designs, developments </a:t>
            </a:r>
            <a:r>
              <a:rPr lang="en-GB" dirty="0" smtClean="0">
                <a:solidFill>
                  <a:srgbClr val="0000FF"/>
                </a:solidFill>
              </a:rPr>
              <a:t>and </a:t>
            </a:r>
            <a:r>
              <a:rPr lang="en-GB" dirty="0" smtClean="0">
                <a:solidFill>
                  <a:srgbClr val="0000FF"/>
                </a:solidFill>
              </a:rPr>
              <a:t>associated problems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96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871"/>
            <a:ext cx="9144000" cy="1480160"/>
          </a:xfrm>
        </p:spPr>
        <p:txBody>
          <a:bodyPr>
            <a:normAutofit/>
          </a:bodyPr>
          <a:lstStyle/>
          <a:p>
            <a:r>
              <a:rPr lang="en-GB" sz="4400" dirty="0" smtClean="0">
                <a:solidFill>
                  <a:srgbClr val="0000FF"/>
                </a:solidFill>
              </a:rPr>
              <a:t>1.TMAE </a:t>
            </a:r>
            <a:r>
              <a:rPr lang="en-GB" sz="4400" dirty="0" smtClean="0">
                <a:solidFill>
                  <a:srgbClr val="0000FF"/>
                </a:solidFill>
              </a:rPr>
              <a:t>photocathode- was a breakthrough in 1980th</a:t>
            </a:r>
            <a:endParaRPr lang="en-GB" sz="44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137" y="1889670"/>
            <a:ext cx="6117663" cy="42232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54915" y="3105835"/>
            <a:ext cx="37279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Highest QE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, however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chemical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aggressive.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requires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also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careful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cleaning. In books can be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find the  recipes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solutions</a:t>
            </a:r>
          </a:p>
        </p:txBody>
      </p:sp>
    </p:spTree>
    <p:extLst>
      <p:ext uri="{BB962C8B-B14F-4D97-AF65-F5344CB8AC3E}">
        <p14:creationId xmlns:p14="http://schemas.microsoft.com/office/powerpoint/2010/main" val="37193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75104"/>
            <a:ext cx="9144000" cy="1655762"/>
          </a:xfrm>
        </p:spPr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Feedback and its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suppression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97" y="2496064"/>
            <a:ext cx="5268650" cy="28252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284" y="1573424"/>
            <a:ext cx="4088331" cy="411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9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5826"/>
            <a:ext cx="9144000" cy="1409170"/>
          </a:xfrm>
        </p:spPr>
        <p:txBody>
          <a:bodyPr>
            <a:normAutofit/>
          </a:bodyPr>
          <a:lstStyle/>
          <a:p>
            <a:r>
              <a:rPr lang="en-GB" sz="4400" dirty="0" smtClean="0">
                <a:solidFill>
                  <a:srgbClr val="0000FF"/>
                </a:solidFill>
              </a:rPr>
              <a:t>2. Liquid </a:t>
            </a:r>
            <a:r>
              <a:rPr lang="en-GB" sz="4400" dirty="0" smtClean="0">
                <a:solidFill>
                  <a:srgbClr val="0000FF"/>
                </a:solidFill>
              </a:rPr>
              <a:t>photocathode- a nice physical effect</a:t>
            </a:r>
            <a:endParaRPr lang="en-GB" sz="44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954" y="2413000"/>
            <a:ext cx="6856980" cy="416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4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59654"/>
            <a:ext cx="9144000" cy="1260679"/>
          </a:xfrm>
        </p:spPr>
        <p:txBody>
          <a:bodyPr>
            <a:noAutofit/>
          </a:bodyPr>
          <a:lstStyle/>
          <a:p>
            <a:r>
              <a:rPr lang="en-GB" sz="4400" dirty="0" smtClean="0">
                <a:solidFill>
                  <a:srgbClr val="0000FF"/>
                </a:solidFill>
              </a:rPr>
              <a:t>3. Search </a:t>
            </a:r>
            <a:r>
              <a:rPr lang="en-GB" sz="4400" dirty="0" smtClean="0">
                <a:solidFill>
                  <a:srgbClr val="0000FF"/>
                </a:solidFill>
              </a:rPr>
              <a:t>for air-stable solid photocathodes</a:t>
            </a:r>
            <a:endParaRPr lang="en-GB" sz="44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867" y="2803759"/>
            <a:ext cx="3853734" cy="3049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824" y="2432082"/>
            <a:ext cx="3299711" cy="401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001" y="936581"/>
            <a:ext cx="6902246" cy="5989392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2504296" y="2243548"/>
            <a:ext cx="3030784" cy="1757137"/>
          </a:xfrm>
          <a:custGeom>
            <a:avLst/>
            <a:gdLst>
              <a:gd name="connsiteX0" fmla="*/ 0 w 3030784"/>
              <a:gd name="connsiteY0" fmla="*/ 354379 h 1757137"/>
              <a:gd name="connsiteX1" fmla="*/ 156519 w 3030784"/>
              <a:gd name="connsiteY1" fmla="*/ 197860 h 1757137"/>
              <a:gd name="connsiteX2" fmla="*/ 313038 w 3030784"/>
              <a:gd name="connsiteY2" fmla="*/ 152 h 1757137"/>
              <a:gd name="connsiteX3" fmla="*/ 469557 w 3030784"/>
              <a:gd name="connsiteY3" fmla="*/ 230811 h 1757137"/>
              <a:gd name="connsiteX4" fmla="*/ 724930 w 3030784"/>
              <a:gd name="connsiteY4" fmla="*/ 535611 h 1757137"/>
              <a:gd name="connsiteX5" fmla="*/ 996778 w 3030784"/>
              <a:gd name="connsiteY5" fmla="*/ 650941 h 1757137"/>
              <a:gd name="connsiteX6" fmla="*/ 1210962 w 3030784"/>
              <a:gd name="connsiteY6" fmla="*/ 716844 h 1757137"/>
              <a:gd name="connsiteX7" fmla="*/ 1326292 w 3030784"/>
              <a:gd name="connsiteY7" fmla="*/ 716844 h 1757137"/>
              <a:gd name="connsiteX8" fmla="*/ 1466335 w 3030784"/>
              <a:gd name="connsiteY8" fmla="*/ 840411 h 1757137"/>
              <a:gd name="connsiteX9" fmla="*/ 1639330 w 3030784"/>
              <a:gd name="connsiteY9" fmla="*/ 972217 h 1757137"/>
              <a:gd name="connsiteX10" fmla="*/ 1754659 w 3030784"/>
              <a:gd name="connsiteY10" fmla="*/ 1128736 h 1757137"/>
              <a:gd name="connsiteX11" fmla="*/ 2051221 w 3030784"/>
              <a:gd name="connsiteY11" fmla="*/ 1285255 h 1757137"/>
              <a:gd name="connsiteX12" fmla="*/ 2331308 w 3030784"/>
              <a:gd name="connsiteY12" fmla="*/ 1425298 h 1757137"/>
              <a:gd name="connsiteX13" fmla="*/ 2644346 w 3030784"/>
              <a:gd name="connsiteY13" fmla="*/ 1450011 h 1757137"/>
              <a:gd name="connsiteX14" fmla="*/ 2825578 w 3030784"/>
              <a:gd name="connsiteY14" fmla="*/ 1573579 h 1757137"/>
              <a:gd name="connsiteX15" fmla="*/ 3015049 w 3030784"/>
              <a:gd name="connsiteY15" fmla="*/ 1738336 h 1757137"/>
              <a:gd name="connsiteX16" fmla="*/ 3006811 w 3030784"/>
              <a:gd name="connsiteY16" fmla="*/ 1746573 h 175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30784" h="1757137">
                <a:moveTo>
                  <a:pt x="0" y="354379"/>
                </a:moveTo>
                <a:cubicBezTo>
                  <a:pt x="52173" y="305638"/>
                  <a:pt x="104346" y="256898"/>
                  <a:pt x="156519" y="197860"/>
                </a:cubicBezTo>
                <a:cubicBezTo>
                  <a:pt x="208692" y="138822"/>
                  <a:pt x="260865" y="-5340"/>
                  <a:pt x="313038" y="152"/>
                </a:cubicBezTo>
                <a:cubicBezTo>
                  <a:pt x="365211" y="5644"/>
                  <a:pt x="400908" y="141568"/>
                  <a:pt x="469557" y="230811"/>
                </a:cubicBezTo>
                <a:cubicBezTo>
                  <a:pt x="538206" y="320054"/>
                  <a:pt x="637060" y="465589"/>
                  <a:pt x="724930" y="535611"/>
                </a:cubicBezTo>
                <a:cubicBezTo>
                  <a:pt x="812800" y="605633"/>
                  <a:pt x="915773" y="620736"/>
                  <a:pt x="996778" y="650941"/>
                </a:cubicBezTo>
                <a:cubicBezTo>
                  <a:pt x="1077783" y="681146"/>
                  <a:pt x="1156043" y="705860"/>
                  <a:pt x="1210962" y="716844"/>
                </a:cubicBezTo>
                <a:cubicBezTo>
                  <a:pt x="1265881" y="727828"/>
                  <a:pt x="1283730" y="696250"/>
                  <a:pt x="1326292" y="716844"/>
                </a:cubicBezTo>
                <a:cubicBezTo>
                  <a:pt x="1368854" y="737438"/>
                  <a:pt x="1414162" y="797849"/>
                  <a:pt x="1466335" y="840411"/>
                </a:cubicBezTo>
                <a:cubicBezTo>
                  <a:pt x="1518508" y="882973"/>
                  <a:pt x="1591276" y="924163"/>
                  <a:pt x="1639330" y="972217"/>
                </a:cubicBezTo>
                <a:cubicBezTo>
                  <a:pt x="1687384" y="1020271"/>
                  <a:pt x="1686011" y="1076563"/>
                  <a:pt x="1754659" y="1128736"/>
                </a:cubicBezTo>
                <a:cubicBezTo>
                  <a:pt x="1823308" y="1180909"/>
                  <a:pt x="1955113" y="1235828"/>
                  <a:pt x="2051221" y="1285255"/>
                </a:cubicBezTo>
                <a:cubicBezTo>
                  <a:pt x="2147329" y="1334682"/>
                  <a:pt x="2232454" y="1397839"/>
                  <a:pt x="2331308" y="1425298"/>
                </a:cubicBezTo>
                <a:cubicBezTo>
                  <a:pt x="2430162" y="1452757"/>
                  <a:pt x="2561968" y="1425298"/>
                  <a:pt x="2644346" y="1450011"/>
                </a:cubicBezTo>
                <a:cubicBezTo>
                  <a:pt x="2726724" y="1474725"/>
                  <a:pt x="2763794" y="1525525"/>
                  <a:pt x="2825578" y="1573579"/>
                </a:cubicBezTo>
                <a:cubicBezTo>
                  <a:pt x="2887362" y="1621633"/>
                  <a:pt x="2984844" y="1709504"/>
                  <a:pt x="3015049" y="1738336"/>
                </a:cubicBezTo>
                <a:cubicBezTo>
                  <a:pt x="3045254" y="1767168"/>
                  <a:pt x="3026032" y="1756870"/>
                  <a:pt x="3006811" y="1746573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5544058" y="4023073"/>
            <a:ext cx="1985319" cy="2044540"/>
          </a:xfrm>
          <a:custGeom>
            <a:avLst/>
            <a:gdLst>
              <a:gd name="connsiteX0" fmla="*/ 0 w 1985319"/>
              <a:gd name="connsiteY0" fmla="*/ 0 h 2044540"/>
              <a:gd name="connsiteX1" fmla="*/ 214184 w 1985319"/>
              <a:gd name="connsiteY1" fmla="*/ 403654 h 2044540"/>
              <a:gd name="connsiteX2" fmla="*/ 313038 w 1985319"/>
              <a:gd name="connsiteY2" fmla="*/ 609600 h 2044540"/>
              <a:gd name="connsiteX3" fmla="*/ 477795 w 1985319"/>
              <a:gd name="connsiteY3" fmla="*/ 848497 h 2044540"/>
              <a:gd name="connsiteX4" fmla="*/ 593124 w 1985319"/>
              <a:gd name="connsiteY4" fmla="*/ 1054443 h 2044540"/>
              <a:gd name="connsiteX5" fmla="*/ 749643 w 1985319"/>
              <a:gd name="connsiteY5" fmla="*/ 1309816 h 2044540"/>
              <a:gd name="connsiteX6" fmla="*/ 930876 w 1985319"/>
              <a:gd name="connsiteY6" fmla="*/ 1532238 h 2044540"/>
              <a:gd name="connsiteX7" fmla="*/ 1103870 w 1985319"/>
              <a:gd name="connsiteY7" fmla="*/ 1688757 h 2044540"/>
              <a:gd name="connsiteX8" fmla="*/ 1351005 w 1985319"/>
              <a:gd name="connsiteY8" fmla="*/ 1861751 h 2044540"/>
              <a:gd name="connsiteX9" fmla="*/ 1565189 w 1985319"/>
              <a:gd name="connsiteY9" fmla="*/ 1968843 h 2044540"/>
              <a:gd name="connsiteX10" fmla="*/ 1787611 w 1985319"/>
              <a:gd name="connsiteY10" fmla="*/ 2034746 h 2044540"/>
              <a:gd name="connsiteX11" fmla="*/ 1985319 w 1985319"/>
              <a:gd name="connsiteY11" fmla="*/ 2042984 h 204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5319" h="2044540">
                <a:moveTo>
                  <a:pt x="0" y="0"/>
                </a:moveTo>
                <a:cubicBezTo>
                  <a:pt x="81005" y="151027"/>
                  <a:pt x="162011" y="302054"/>
                  <a:pt x="214184" y="403654"/>
                </a:cubicBezTo>
                <a:cubicBezTo>
                  <a:pt x="266357" y="505254"/>
                  <a:pt x="269103" y="535460"/>
                  <a:pt x="313038" y="609600"/>
                </a:cubicBezTo>
                <a:cubicBezTo>
                  <a:pt x="356973" y="683740"/>
                  <a:pt x="431114" y="774357"/>
                  <a:pt x="477795" y="848497"/>
                </a:cubicBezTo>
                <a:cubicBezTo>
                  <a:pt x="524476" y="922637"/>
                  <a:pt x="547816" y="977556"/>
                  <a:pt x="593124" y="1054443"/>
                </a:cubicBezTo>
                <a:cubicBezTo>
                  <a:pt x="638432" y="1131330"/>
                  <a:pt x="693351" y="1230183"/>
                  <a:pt x="749643" y="1309816"/>
                </a:cubicBezTo>
                <a:cubicBezTo>
                  <a:pt x="805935" y="1389449"/>
                  <a:pt x="871838" y="1469081"/>
                  <a:pt x="930876" y="1532238"/>
                </a:cubicBezTo>
                <a:cubicBezTo>
                  <a:pt x="989914" y="1595395"/>
                  <a:pt x="1033849" y="1633838"/>
                  <a:pt x="1103870" y="1688757"/>
                </a:cubicBezTo>
                <a:cubicBezTo>
                  <a:pt x="1173891" y="1743676"/>
                  <a:pt x="1274119" y="1815070"/>
                  <a:pt x="1351005" y="1861751"/>
                </a:cubicBezTo>
                <a:cubicBezTo>
                  <a:pt x="1427891" y="1908432"/>
                  <a:pt x="1492421" y="1940011"/>
                  <a:pt x="1565189" y="1968843"/>
                </a:cubicBezTo>
                <a:cubicBezTo>
                  <a:pt x="1637957" y="1997676"/>
                  <a:pt x="1717589" y="2022389"/>
                  <a:pt x="1787611" y="2034746"/>
                </a:cubicBezTo>
                <a:cubicBezTo>
                  <a:pt x="1857633" y="2047103"/>
                  <a:pt x="1921476" y="2045043"/>
                  <a:pt x="1985319" y="2042984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2496058" y="1378727"/>
            <a:ext cx="2677297" cy="2059908"/>
          </a:xfrm>
          <a:custGeom>
            <a:avLst/>
            <a:gdLst>
              <a:gd name="connsiteX0" fmla="*/ 0 w 2677297"/>
              <a:gd name="connsiteY0" fmla="*/ 0 h 2059908"/>
              <a:gd name="connsiteX1" fmla="*/ 156519 w 2677297"/>
              <a:gd name="connsiteY1" fmla="*/ 189470 h 2059908"/>
              <a:gd name="connsiteX2" fmla="*/ 280087 w 2677297"/>
              <a:gd name="connsiteY2" fmla="*/ 362465 h 2059908"/>
              <a:gd name="connsiteX3" fmla="*/ 453081 w 2677297"/>
              <a:gd name="connsiteY3" fmla="*/ 601362 h 2059908"/>
              <a:gd name="connsiteX4" fmla="*/ 634314 w 2677297"/>
              <a:gd name="connsiteY4" fmla="*/ 864973 h 2059908"/>
              <a:gd name="connsiteX5" fmla="*/ 815546 w 2677297"/>
              <a:gd name="connsiteY5" fmla="*/ 1136822 h 2059908"/>
              <a:gd name="connsiteX6" fmla="*/ 1021492 w 2677297"/>
              <a:gd name="connsiteY6" fmla="*/ 1532238 h 2059908"/>
              <a:gd name="connsiteX7" fmla="*/ 1161535 w 2677297"/>
              <a:gd name="connsiteY7" fmla="*/ 1655805 h 2059908"/>
              <a:gd name="connsiteX8" fmla="*/ 1276865 w 2677297"/>
              <a:gd name="connsiteY8" fmla="*/ 1738184 h 2059908"/>
              <a:gd name="connsiteX9" fmla="*/ 1433384 w 2677297"/>
              <a:gd name="connsiteY9" fmla="*/ 1886465 h 2059908"/>
              <a:gd name="connsiteX10" fmla="*/ 1631092 w 2677297"/>
              <a:gd name="connsiteY10" fmla="*/ 1894703 h 2059908"/>
              <a:gd name="connsiteX11" fmla="*/ 1861751 w 2677297"/>
              <a:gd name="connsiteY11" fmla="*/ 1886465 h 2059908"/>
              <a:gd name="connsiteX12" fmla="*/ 2001795 w 2677297"/>
              <a:gd name="connsiteY12" fmla="*/ 1911178 h 2059908"/>
              <a:gd name="connsiteX13" fmla="*/ 2191265 w 2677297"/>
              <a:gd name="connsiteY13" fmla="*/ 1985319 h 2059908"/>
              <a:gd name="connsiteX14" fmla="*/ 2364259 w 2677297"/>
              <a:gd name="connsiteY14" fmla="*/ 2059459 h 2059908"/>
              <a:gd name="connsiteX15" fmla="*/ 2677297 w 2677297"/>
              <a:gd name="connsiteY15" fmla="*/ 2018270 h 2059908"/>
              <a:gd name="connsiteX16" fmla="*/ 2677297 w 2677297"/>
              <a:gd name="connsiteY16" fmla="*/ 2018270 h 205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77297" h="2059908">
                <a:moveTo>
                  <a:pt x="0" y="0"/>
                </a:moveTo>
                <a:cubicBezTo>
                  <a:pt x="54919" y="64529"/>
                  <a:pt x="109838" y="129059"/>
                  <a:pt x="156519" y="189470"/>
                </a:cubicBezTo>
                <a:cubicBezTo>
                  <a:pt x="203200" y="249881"/>
                  <a:pt x="280087" y="362465"/>
                  <a:pt x="280087" y="362465"/>
                </a:cubicBezTo>
                <a:cubicBezTo>
                  <a:pt x="329514" y="431114"/>
                  <a:pt x="394043" y="517611"/>
                  <a:pt x="453081" y="601362"/>
                </a:cubicBezTo>
                <a:cubicBezTo>
                  <a:pt x="512119" y="685113"/>
                  <a:pt x="573903" y="775730"/>
                  <a:pt x="634314" y="864973"/>
                </a:cubicBezTo>
                <a:cubicBezTo>
                  <a:pt x="694725" y="954216"/>
                  <a:pt x="751016" y="1025611"/>
                  <a:pt x="815546" y="1136822"/>
                </a:cubicBezTo>
                <a:cubicBezTo>
                  <a:pt x="880076" y="1248033"/>
                  <a:pt x="963827" y="1445741"/>
                  <a:pt x="1021492" y="1532238"/>
                </a:cubicBezTo>
                <a:cubicBezTo>
                  <a:pt x="1079157" y="1618735"/>
                  <a:pt x="1118973" y="1621481"/>
                  <a:pt x="1161535" y="1655805"/>
                </a:cubicBezTo>
                <a:cubicBezTo>
                  <a:pt x="1204097" y="1690129"/>
                  <a:pt x="1231557" y="1699741"/>
                  <a:pt x="1276865" y="1738184"/>
                </a:cubicBezTo>
                <a:cubicBezTo>
                  <a:pt x="1322173" y="1776627"/>
                  <a:pt x="1374346" y="1860379"/>
                  <a:pt x="1433384" y="1886465"/>
                </a:cubicBezTo>
                <a:cubicBezTo>
                  <a:pt x="1492422" y="1912551"/>
                  <a:pt x="1559698" y="1894703"/>
                  <a:pt x="1631092" y="1894703"/>
                </a:cubicBezTo>
                <a:cubicBezTo>
                  <a:pt x="1702486" y="1894703"/>
                  <a:pt x="1799967" y="1883719"/>
                  <a:pt x="1861751" y="1886465"/>
                </a:cubicBezTo>
                <a:cubicBezTo>
                  <a:pt x="1923535" y="1889211"/>
                  <a:pt x="1946876" y="1894702"/>
                  <a:pt x="2001795" y="1911178"/>
                </a:cubicBezTo>
                <a:cubicBezTo>
                  <a:pt x="2056714" y="1927654"/>
                  <a:pt x="2130854" y="1960606"/>
                  <a:pt x="2191265" y="1985319"/>
                </a:cubicBezTo>
                <a:cubicBezTo>
                  <a:pt x="2251676" y="2010033"/>
                  <a:pt x="2283254" y="2053967"/>
                  <a:pt x="2364259" y="2059459"/>
                </a:cubicBezTo>
                <a:cubicBezTo>
                  <a:pt x="2445264" y="2064951"/>
                  <a:pt x="2677297" y="2018270"/>
                  <a:pt x="2677297" y="2018270"/>
                </a:cubicBezTo>
                <a:lnTo>
                  <a:pt x="2677297" y="2018270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5198069" y="3388759"/>
            <a:ext cx="2401892" cy="2703841"/>
          </a:xfrm>
          <a:custGeom>
            <a:avLst/>
            <a:gdLst>
              <a:gd name="connsiteX0" fmla="*/ 0 w 2401892"/>
              <a:gd name="connsiteY0" fmla="*/ 0 h 2703841"/>
              <a:gd name="connsiteX1" fmla="*/ 247135 w 2401892"/>
              <a:gd name="connsiteY1" fmla="*/ 115330 h 2703841"/>
              <a:gd name="connsiteX2" fmla="*/ 502508 w 2401892"/>
              <a:gd name="connsiteY2" fmla="*/ 280087 h 2703841"/>
              <a:gd name="connsiteX3" fmla="*/ 683740 w 2401892"/>
              <a:gd name="connsiteY3" fmla="*/ 453081 h 2703841"/>
              <a:gd name="connsiteX4" fmla="*/ 832021 w 2401892"/>
              <a:gd name="connsiteY4" fmla="*/ 626076 h 2703841"/>
              <a:gd name="connsiteX5" fmla="*/ 1013254 w 2401892"/>
              <a:gd name="connsiteY5" fmla="*/ 799071 h 2703841"/>
              <a:gd name="connsiteX6" fmla="*/ 1153297 w 2401892"/>
              <a:gd name="connsiteY6" fmla="*/ 1169773 h 2703841"/>
              <a:gd name="connsiteX7" fmla="*/ 1318054 w 2401892"/>
              <a:gd name="connsiteY7" fmla="*/ 1482811 h 2703841"/>
              <a:gd name="connsiteX8" fmla="*/ 1573427 w 2401892"/>
              <a:gd name="connsiteY8" fmla="*/ 1894703 h 2703841"/>
              <a:gd name="connsiteX9" fmla="*/ 1696994 w 2401892"/>
              <a:gd name="connsiteY9" fmla="*/ 2092411 h 2703841"/>
              <a:gd name="connsiteX10" fmla="*/ 2108886 w 2401892"/>
              <a:gd name="connsiteY10" fmla="*/ 2438400 h 2703841"/>
              <a:gd name="connsiteX11" fmla="*/ 2306594 w 2401892"/>
              <a:gd name="connsiteY11" fmla="*/ 2570206 h 2703841"/>
              <a:gd name="connsiteX12" fmla="*/ 2397211 w 2401892"/>
              <a:gd name="connsiteY12" fmla="*/ 2685535 h 2703841"/>
              <a:gd name="connsiteX13" fmla="*/ 2380735 w 2401892"/>
              <a:gd name="connsiteY13" fmla="*/ 2702011 h 2703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01892" h="2703841">
                <a:moveTo>
                  <a:pt x="0" y="0"/>
                </a:moveTo>
                <a:cubicBezTo>
                  <a:pt x="81692" y="34324"/>
                  <a:pt x="163384" y="68649"/>
                  <a:pt x="247135" y="115330"/>
                </a:cubicBezTo>
                <a:cubicBezTo>
                  <a:pt x="330886" y="162011"/>
                  <a:pt x="429741" y="223795"/>
                  <a:pt x="502508" y="280087"/>
                </a:cubicBezTo>
                <a:cubicBezTo>
                  <a:pt x="575275" y="336379"/>
                  <a:pt x="628821" y="395416"/>
                  <a:pt x="683740" y="453081"/>
                </a:cubicBezTo>
                <a:cubicBezTo>
                  <a:pt x="738659" y="510746"/>
                  <a:pt x="777102" y="568411"/>
                  <a:pt x="832021" y="626076"/>
                </a:cubicBezTo>
                <a:cubicBezTo>
                  <a:pt x="886940" y="683741"/>
                  <a:pt x="959708" y="708455"/>
                  <a:pt x="1013254" y="799071"/>
                </a:cubicBezTo>
                <a:cubicBezTo>
                  <a:pt x="1066800" y="889687"/>
                  <a:pt x="1102497" y="1055816"/>
                  <a:pt x="1153297" y="1169773"/>
                </a:cubicBezTo>
                <a:cubicBezTo>
                  <a:pt x="1204097" y="1283730"/>
                  <a:pt x="1248032" y="1361989"/>
                  <a:pt x="1318054" y="1482811"/>
                </a:cubicBezTo>
                <a:cubicBezTo>
                  <a:pt x="1388076" y="1603633"/>
                  <a:pt x="1573427" y="1894703"/>
                  <a:pt x="1573427" y="1894703"/>
                </a:cubicBezTo>
                <a:cubicBezTo>
                  <a:pt x="1636584" y="1996303"/>
                  <a:pt x="1607751" y="2001795"/>
                  <a:pt x="1696994" y="2092411"/>
                </a:cubicBezTo>
                <a:cubicBezTo>
                  <a:pt x="1786237" y="2183027"/>
                  <a:pt x="2007286" y="2358768"/>
                  <a:pt x="2108886" y="2438400"/>
                </a:cubicBezTo>
                <a:cubicBezTo>
                  <a:pt x="2210486" y="2518032"/>
                  <a:pt x="2258540" y="2529017"/>
                  <a:pt x="2306594" y="2570206"/>
                </a:cubicBezTo>
                <a:cubicBezTo>
                  <a:pt x="2354648" y="2611395"/>
                  <a:pt x="2384854" y="2663568"/>
                  <a:pt x="2397211" y="2685535"/>
                </a:cubicBezTo>
                <a:cubicBezTo>
                  <a:pt x="2409568" y="2707503"/>
                  <a:pt x="2395151" y="2704757"/>
                  <a:pt x="2380735" y="2702011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6717" y="4000685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TMAE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0155" y="184828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CsI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31426" y="2535274"/>
            <a:ext cx="349281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CsI</a:t>
            </a:r>
            <a:r>
              <a:rPr lang="en-US" dirty="0" smtClean="0">
                <a:solidFill>
                  <a:srgbClr val="C00000"/>
                </a:solidFill>
              </a:rPr>
              <a:t> has quantum efficiency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comparable </a:t>
            </a:r>
            <a:r>
              <a:rPr lang="en-US" dirty="0" smtClean="0">
                <a:solidFill>
                  <a:srgbClr val="C00000"/>
                </a:solidFill>
              </a:rPr>
              <a:t>to TMAE, but is not</a:t>
            </a:r>
          </a:p>
          <a:p>
            <a:r>
              <a:rPr lang="en-US" dirty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hemically </a:t>
            </a:r>
            <a:r>
              <a:rPr lang="en-US" dirty="0" smtClean="0">
                <a:solidFill>
                  <a:srgbClr val="C00000"/>
                </a:solidFill>
              </a:rPr>
              <a:t>aggressive, tolerates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 a shot contact with air and </a:t>
            </a:r>
          </a:p>
          <a:p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hus </a:t>
            </a:r>
            <a:r>
              <a:rPr lang="en-US" dirty="0" smtClean="0">
                <a:solidFill>
                  <a:srgbClr val="C00000"/>
                </a:solidFill>
              </a:rPr>
              <a:t>it is much easier </a:t>
            </a:r>
            <a:r>
              <a:rPr lang="en-US" dirty="0" smtClean="0">
                <a:solidFill>
                  <a:srgbClr val="C00000"/>
                </a:solidFill>
              </a:rPr>
              <a:t>to handle.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This is why it fully replace TMAE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in most of detectors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has also potential foe better time</a:t>
            </a:r>
          </a:p>
          <a:p>
            <a:r>
              <a:rPr lang="en-US" dirty="0">
                <a:solidFill>
                  <a:srgbClr val="C00000"/>
                </a:solidFill>
              </a:rPr>
              <a:t>r</a:t>
            </a:r>
            <a:r>
              <a:rPr lang="en-US" dirty="0" smtClean="0">
                <a:solidFill>
                  <a:srgbClr val="C00000"/>
                </a:solidFill>
              </a:rPr>
              <a:t>esolution since there is practically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no jitter in creation photoelectrons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99921" y="141978"/>
            <a:ext cx="5378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00FF"/>
                </a:solidFill>
              </a:rPr>
              <a:t>4. </a:t>
            </a:r>
            <a:r>
              <a:rPr lang="en-GB" sz="4000" dirty="0" smtClean="0">
                <a:solidFill>
                  <a:srgbClr val="0000FF"/>
                </a:solidFill>
              </a:rPr>
              <a:t>CsI</a:t>
            </a:r>
            <a:r>
              <a:rPr lang="en-GB" sz="4000" dirty="0" smtClean="0">
                <a:solidFill>
                  <a:srgbClr val="0000FF"/>
                </a:solidFill>
              </a:rPr>
              <a:t> </a:t>
            </a:r>
            <a:r>
              <a:rPr lang="en-GB" sz="4000" dirty="0" smtClean="0">
                <a:solidFill>
                  <a:srgbClr val="0000FF"/>
                </a:solidFill>
              </a:rPr>
              <a:t>photocathode</a:t>
            </a:r>
            <a:endParaRPr lang="en-GB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34962"/>
            <a:ext cx="9144000" cy="23876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Feedback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problem  also exists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, hut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the electronics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was improved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with time ,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so</a:t>
            </a:r>
            <a:b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the operation at lower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gains 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becomes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</a:rPr>
              <a:t>possible</a:t>
            </a:r>
            <a:endParaRPr lang="en-GB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278439"/>
            <a:ext cx="9144000" cy="1655762"/>
          </a:xfrm>
        </p:spPr>
        <p:txBody>
          <a:bodyPr/>
          <a:lstStyle/>
          <a:p>
            <a:r>
              <a:rPr lang="en-GB" dirty="0" smtClean="0"/>
              <a:t>One of the </a:t>
            </a:r>
            <a:r>
              <a:rPr lang="en-GB" dirty="0" smtClean="0"/>
              <a:t>remaining problems –is discharges induced </a:t>
            </a:r>
            <a:r>
              <a:rPr lang="en-GB" dirty="0" smtClean="0"/>
              <a:t>at </a:t>
            </a:r>
            <a:r>
              <a:rPr lang="en-GB" dirty="0" smtClean="0"/>
              <a:t>high rate environment </a:t>
            </a:r>
            <a:r>
              <a:rPr lang="en-GB" dirty="0" smtClean="0"/>
              <a:t>(COMPASS)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892" y="3067666"/>
            <a:ext cx="2621773" cy="1533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8535" y="3511416"/>
            <a:ext cx="2089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</a:t>
            </a:r>
            <a:r>
              <a:rPr lang="en-US" sz="1400" dirty="0" smtClean="0"/>
              <a:t>CsI</a:t>
            </a:r>
            <a:r>
              <a:rPr lang="en-US" sz="1400" dirty="0" smtClean="0"/>
              <a:t> -RICH detector small</a:t>
            </a:r>
          </a:p>
          <a:p>
            <a:r>
              <a:rPr lang="en-US" sz="1400" dirty="0" smtClean="0"/>
              <a:t>feedback was even useful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527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5. The </a:t>
            </a:r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GB" dirty="0" smtClean="0">
                <a:solidFill>
                  <a:srgbClr val="0000FF"/>
                </a:solidFill>
              </a:rPr>
              <a:t>uture</a:t>
            </a:r>
            <a:r>
              <a:rPr lang="en-GB" dirty="0" smtClean="0">
                <a:solidFill>
                  <a:srgbClr val="0000FF"/>
                </a:solidFill>
              </a:rPr>
              <a:t>: </a:t>
            </a:r>
            <a:r>
              <a:rPr lang="en-GB" dirty="0" smtClean="0">
                <a:solidFill>
                  <a:srgbClr val="0000FF"/>
                </a:solidFill>
              </a:rPr>
              <a:t>gaseous detectors sensitive to visible light?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3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252790" y="3769813"/>
            <a:ext cx="2545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Publisher-IGI Global, USA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Release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Date: May,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2016,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15 Chapters, 562 pages 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68557" y="871000"/>
            <a:ext cx="9152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00FF"/>
                </a:solidFill>
              </a:rPr>
              <a:t>We would like to present our new work - a book</a:t>
            </a:r>
            <a:endParaRPr lang="en-GB" sz="36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10232" y="5172215"/>
            <a:ext cx="6466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Its main focus is on new designs, technological aspects 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and physics of operation of </a:t>
            </a:r>
            <a:r>
              <a:rPr lang="en-GB" dirty="0" smtClean="0">
                <a:solidFill>
                  <a:srgbClr val="C00000"/>
                </a:solidFill>
              </a:rPr>
              <a:t>positon- </a:t>
            </a:r>
            <a:r>
              <a:rPr lang="en-GB" dirty="0" smtClean="0">
                <a:solidFill>
                  <a:srgbClr val="C00000"/>
                </a:solidFill>
              </a:rPr>
              <a:t>sensitive photomultipliers, 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so  </a:t>
            </a:r>
            <a:r>
              <a:rPr lang="en-GB" dirty="0" smtClean="0">
                <a:solidFill>
                  <a:srgbClr val="C00000"/>
                </a:solidFill>
              </a:rPr>
              <a:t>it </a:t>
            </a:r>
            <a:r>
              <a:rPr lang="en-GB" dirty="0" smtClean="0">
                <a:solidFill>
                  <a:srgbClr val="C00000"/>
                </a:solidFill>
              </a:rPr>
              <a:t>fits well this working group</a:t>
            </a:r>
            <a:r>
              <a:rPr lang="en-GB" dirty="0">
                <a:solidFill>
                  <a:srgbClr val="C00000"/>
                </a:solidFill>
              </a:rPr>
              <a:t> </a:t>
            </a:r>
            <a:endParaRPr lang="en-GB" i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793" y="2409965"/>
            <a:ext cx="2960644" cy="400673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78806" y="234906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By Tom 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Francke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Myon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Sweden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Vladimir 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Peskov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165504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38504" y="1840974"/>
            <a:ext cx="3793098" cy="1655762"/>
          </a:xfrm>
        </p:spPr>
        <p:txBody>
          <a:bodyPr>
            <a:normAutofit fontScale="70000" lnSpcReduction="20000"/>
          </a:bodyPr>
          <a:lstStyle/>
          <a:p>
            <a:r>
              <a:rPr lang="en-GB" sz="4200" dirty="0" smtClean="0">
                <a:solidFill>
                  <a:srgbClr val="C00000"/>
                </a:solidFill>
              </a:rPr>
              <a:t>Famous </a:t>
            </a:r>
            <a:r>
              <a:rPr lang="en-GB" sz="4200" dirty="0" smtClean="0">
                <a:solidFill>
                  <a:srgbClr val="C00000"/>
                </a:solidFill>
              </a:rPr>
              <a:t>Charpak</a:t>
            </a:r>
            <a:r>
              <a:rPr lang="en-GB" sz="4200" dirty="0" smtClean="0">
                <a:solidFill>
                  <a:srgbClr val="C00000"/>
                </a:solidFill>
              </a:rPr>
              <a:t> </a:t>
            </a:r>
            <a:r>
              <a:rPr lang="en-GB" sz="4200" dirty="0" smtClean="0">
                <a:solidFill>
                  <a:srgbClr val="C00000"/>
                </a:solidFill>
              </a:rPr>
              <a:t>joke:</a:t>
            </a:r>
          </a:p>
          <a:p>
            <a:r>
              <a:rPr lang="en-GB" dirty="0" smtClean="0"/>
              <a:t>“The </a:t>
            </a:r>
            <a:r>
              <a:rPr lang="en-GB" dirty="0" smtClean="0"/>
              <a:t>next Noble prize </a:t>
            </a:r>
            <a:r>
              <a:rPr lang="en-GB" dirty="0" smtClean="0"/>
              <a:t>in the </a:t>
            </a:r>
            <a:r>
              <a:rPr lang="en-GB" dirty="0" smtClean="0"/>
              <a:t>field of gaseous detectors will </a:t>
            </a:r>
            <a:r>
              <a:rPr lang="en-GB" dirty="0" smtClean="0"/>
              <a:t>be given </a:t>
            </a:r>
            <a:r>
              <a:rPr lang="en-GB" dirty="0" smtClean="0"/>
              <a:t>the persons who </a:t>
            </a:r>
            <a:r>
              <a:rPr lang="en-GB" dirty="0" smtClean="0"/>
              <a:t>develop position-sensitive gaseous detectors </a:t>
            </a:r>
            <a:r>
              <a:rPr lang="en-GB" dirty="0" smtClean="0"/>
              <a:t>sensitive to </a:t>
            </a:r>
            <a:r>
              <a:rPr lang="en-GB" dirty="0" smtClean="0"/>
              <a:t>visible light”</a:t>
            </a:r>
            <a:endParaRPr lang="en-GB" dirty="0" smtClean="0"/>
          </a:p>
        </p:txBody>
      </p:sp>
      <p:pic>
        <p:nvPicPr>
          <p:cNvPr id="1026" name="Picture 2" descr="charpak_discu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43" y="672979"/>
            <a:ext cx="6719327" cy="507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extravaganzi.com/wp-content/uploads/2015/09/Francis-Peyton-Rous-Nobel-Prize-Medal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599" y="3656336"/>
            <a:ext cx="1688041" cy="168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28" y="230083"/>
            <a:ext cx="4587857" cy="23326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731" y="2635067"/>
            <a:ext cx="4193930" cy="31907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19049" y="1500529"/>
            <a:ext cx="5275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First Hamamatsu gaseous detectors sensitive to visible</a:t>
            </a:r>
          </a:p>
          <a:p>
            <a:r>
              <a:rPr lang="en-GB" dirty="0" smtClean="0"/>
              <a:t> light had gains ~ </a:t>
            </a:r>
            <a:r>
              <a:rPr lang="en-GB" dirty="0"/>
              <a:t>10 now is </a:t>
            </a:r>
            <a:r>
              <a:rPr lang="en-GB" dirty="0" smtClean="0">
                <a:solidFill>
                  <a:srgbClr val="C00000"/>
                </a:solidFill>
              </a:rPr>
              <a:t>~10000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740" y="3205184"/>
            <a:ext cx="3514480" cy="35332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10200" y="230083"/>
            <a:ext cx="34451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The progress</a:t>
            </a:r>
            <a:endParaRPr 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8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66837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Applications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38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466" y="1412069"/>
            <a:ext cx="3744393" cy="283187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772900" y="3428999"/>
            <a:ext cx="256586" cy="307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494" y="4495803"/>
            <a:ext cx="7639840" cy="21928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5067" y="380998"/>
            <a:ext cx="766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The main application is,  of course, RICH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181" y="1506388"/>
            <a:ext cx="3550760" cy="251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097" y="1787633"/>
            <a:ext cx="4876201" cy="39770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1604" y="2071567"/>
            <a:ext cx="3225000" cy="32398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51662" y="372533"/>
            <a:ext cx="789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Other applications were mentioned as well, like plasma diagnostic, astrophysics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ets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0496"/>
            <a:ext cx="9144000" cy="1197504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Conclusions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45770"/>
            <a:ext cx="9144000" cy="1655762"/>
          </a:xfrm>
        </p:spPr>
        <p:txBody>
          <a:bodyPr>
            <a:noAutofit/>
          </a:bodyPr>
          <a:lstStyle/>
          <a:p>
            <a:pPr algn="l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We tried to give in this book an exhaustive compilation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of knowledge on photosensitive gaseous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detectors: their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technology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, main design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physics of operation.</a:t>
            </a:r>
          </a:p>
          <a:p>
            <a:pPr algn="l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We think that one of its important feature is that it contains unpublished or difficult reachable information on handling some products, like cleaning of TMAE, preparation of some photocathodes etc.</a:t>
            </a: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The latest, probably has a special value because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people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participating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in these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exciting developments and possessing  the unique “know- how”  are gradually  stepping down from the scientific activity and their experience can be lost</a:t>
            </a:r>
          </a:p>
          <a:p>
            <a:pPr algn="l"/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GB" sz="2000" dirty="0" smtClean="0">
                <a:solidFill>
                  <a:srgbClr val="C00000"/>
                </a:solidFill>
              </a:rPr>
              <a:t>We hope the book  will be useful for researches, technicians, engineers, university professors and especially for students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1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89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6638" y="275074"/>
            <a:ext cx="8411361" cy="2387600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accent2">
                    <a:lumMod val="75000"/>
                  </a:schemeClr>
                </a:solidFill>
              </a:rPr>
              <a:t>Let me first present my co-author Tom </a:t>
            </a:r>
            <a:r>
              <a:rPr lang="en-GB" sz="4800" dirty="0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GB" sz="4800" dirty="0" smtClean="0">
                <a:solidFill>
                  <a:schemeClr val="accent2">
                    <a:lumMod val="75000"/>
                  </a:schemeClr>
                </a:solidFill>
              </a:rPr>
              <a:t>rancke</a:t>
            </a:r>
            <a:endParaRPr lang="en-GB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 met at CERN in 1986, where he worked on photosensitive substances and later on </a:t>
            </a:r>
            <a:r>
              <a:rPr lang="en-GB" dirty="0" smtClean="0"/>
              <a:t>various RICH designs. </a:t>
            </a:r>
            <a:r>
              <a:rPr lang="en-GB" dirty="0" smtClean="0"/>
              <a:t>Then we continue to collaborate in Sweden, where he lead the </a:t>
            </a:r>
            <a:r>
              <a:rPr lang="en-GB" dirty="0" smtClean="0"/>
              <a:t>XCouter</a:t>
            </a:r>
            <a:r>
              <a:rPr lang="en-GB" dirty="0" smtClean="0"/>
              <a:t> </a:t>
            </a:r>
            <a:r>
              <a:rPr lang="en-GB" dirty="0" smtClean="0"/>
              <a:t>company,  </a:t>
            </a:r>
            <a:r>
              <a:rPr lang="en-GB" dirty="0" smtClean="0"/>
              <a:t>developing </a:t>
            </a:r>
            <a:r>
              <a:rPr lang="en-GB" dirty="0" smtClean="0"/>
              <a:t>micropattern</a:t>
            </a:r>
            <a:r>
              <a:rPr lang="en-GB" dirty="0" smtClean="0"/>
              <a:t> detectors for medical application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23" y="816526"/>
            <a:ext cx="1427010" cy="1427010"/>
          </a:xfrm>
          <a:prstGeom prst="rect">
            <a:avLst/>
          </a:prstGeom>
        </p:spPr>
      </p:pic>
      <p:pic>
        <p:nvPicPr>
          <p:cNvPr id="3074" name="Picture 2" descr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529" y="5092301"/>
            <a:ext cx="21431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09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5967" y="475913"/>
            <a:ext cx="9144000" cy="1135807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General notes: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15412"/>
            <a:ext cx="9144000" cy="3361038"/>
          </a:xfrm>
        </p:spPr>
        <p:txBody>
          <a:bodyPr>
            <a:noAutofit/>
          </a:bodyPr>
          <a:lstStyle/>
          <a:p>
            <a:r>
              <a:rPr lang="en-GB" sz="2000" dirty="0" smtClean="0"/>
              <a:t>The book summarizes the experience of many groups in developments of photocathodes and position sensitive multipliers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Why are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these detectors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unique, why they deserved to be described in a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dedicated book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The main advantage is-a </a:t>
            </a:r>
            <a:r>
              <a:rPr lang="en-GB" sz="2800" u="sng" dirty="0" smtClean="0">
                <a:solidFill>
                  <a:srgbClr val="C00000"/>
                </a:solidFill>
              </a:rPr>
              <a:t>large sensitive area</a:t>
            </a:r>
            <a:r>
              <a:rPr lang="en-GB" sz="2800" dirty="0" smtClean="0">
                <a:solidFill>
                  <a:srgbClr val="C00000"/>
                </a:solidFill>
              </a:rPr>
              <a:t>, since there are no constrains on the window size.</a:t>
            </a:r>
          </a:p>
          <a:p>
            <a:r>
              <a:rPr lang="en-GB" sz="1600" dirty="0" smtClean="0"/>
              <a:t>(Vacuum </a:t>
            </a:r>
            <a:r>
              <a:rPr lang="en-GB" sz="1600" dirty="0" smtClean="0"/>
              <a:t>detectors max. </a:t>
            </a:r>
            <a:r>
              <a:rPr lang="en-GB" sz="1600" dirty="0" smtClean="0"/>
              <a:t>diameter </a:t>
            </a:r>
            <a:r>
              <a:rPr lang="en-GB" sz="1600" dirty="0" smtClean="0"/>
              <a:t>is 20 inch for PM and for MCP 8x8 </a:t>
            </a:r>
            <a:r>
              <a:rPr lang="en-GB" sz="1600" dirty="0" smtClean="0"/>
              <a:t>inch2)</a:t>
            </a:r>
            <a:endParaRPr lang="en-GB" sz="1600" dirty="0" smtClean="0"/>
          </a:p>
          <a:p>
            <a:r>
              <a:rPr lang="en-GB" sz="2800" dirty="0" smtClean="0">
                <a:solidFill>
                  <a:srgbClr val="C00000"/>
                </a:solidFill>
              </a:rPr>
              <a:t>They are also </a:t>
            </a:r>
            <a:r>
              <a:rPr lang="en-GB" sz="2800" u="sng" dirty="0" smtClean="0">
                <a:solidFill>
                  <a:srgbClr val="C00000"/>
                </a:solidFill>
              </a:rPr>
              <a:t>position -sensitive</a:t>
            </a:r>
          </a:p>
          <a:p>
            <a:endParaRPr lang="en-GB" dirty="0">
              <a:solidFill>
                <a:srgbClr val="C00000"/>
              </a:solidFill>
            </a:endParaRPr>
          </a:p>
          <a:p>
            <a:endParaRPr lang="en-GB" dirty="0" smtClean="0">
              <a:solidFill>
                <a:srgbClr val="C00000"/>
              </a:solidFill>
            </a:endParaRPr>
          </a:p>
          <a:p>
            <a:r>
              <a:rPr lang="en-GB" sz="1600" dirty="0" smtClean="0"/>
              <a:t>(let me remind you that gaseous detectors were the first electronic position-sensitive detectors </a:t>
            </a:r>
          </a:p>
          <a:p>
            <a:r>
              <a:rPr lang="en-GB" sz="1600" i="1" dirty="0" smtClean="0"/>
              <a:t>(PMT were not position-sensitive and MCP and </a:t>
            </a:r>
            <a:r>
              <a:rPr lang="en-GB" sz="1600" i="1" dirty="0" smtClean="0"/>
              <a:t>multianode</a:t>
            </a:r>
            <a:r>
              <a:rPr lang="en-GB" sz="1600" i="1" dirty="0" smtClean="0"/>
              <a:t> PMTs appeared latter)</a:t>
            </a:r>
          </a:p>
          <a:p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40" y="160867"/>
            <a:ext cx="1620047" cy="1078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2357" y="5621867"/>
            <a:ext cx="1391057" cy="108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3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3161" y="167383"/>
            <a:ext cx="2262137" cy="20342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12" y="258094"/>
            <a:ext cx="3217021" cy="2032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30030" y="4956206"/>
            <a:ext cx="1401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ALICE RICH-</a:t>
            </a:r>
          </a:p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ach </a:t>
            </a:r>
            <a:r>
              <a:rPr lang="en-US" dirty="0" smtClean="0">
                <a:solidFill>
                  <a:srgbClr val="C00000"/>
                </a:solidFill>
              </a:rPr>
              <a:t>module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40x60cm2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28880" y="650791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8x8 inch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23300" y="1139391"/>
            <a:ext cx="1279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Vacuum PMT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277693" y="1156324"/>
            <a:ext cx="1488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Vacuum MCP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1066" y="2399370"/>
            <a:ext cx="6652095" cy="44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99684"/>
            <a:ext cx="9144000" cy="23876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This is why </a:t>
            </a:r>
            <a:r>
              <a:rPr lang="en-GB" sz="4000" dirty="0" smtClean="0">
                <a:solidFill>
                  <a:srgbClr val="FF0000"/>
                </a:solidFill>
              </a:rPr>
              <a:t>micropattern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en-GB" sz="4000" dirty="0" smtClean="0">
                <a:solidFill>
                  <a:srgbClr val="FF0000"/>
                </a:solidFill>
              </a:rPr>
              <a:t>structures </a:t>
            </a:r>
            <a:r>
              <a:rPr lang="en-GB" sz="4000" dirty="0" smtClean="0">
                <a:solidFill>
                  <a:srgbClr val="FF0000"/>
                </a:solidFill>
              </a:rPr>
              <a:t>are so important in gaseous PMTs:</a:t>
            </a:r>
            <a:br>
              <a:rPr lang="en-GB" sz="4000" dirty="0" smtClean="0">
                <a:solidFill>
                  <a:srgbClr val="FF0000"/>
                </a:solidFill>
              </a:rPr>
            </a:br>
            <a:r>
              <a:rPr lang="en-GB" sz="4000" dirty="0" smtClean="0">
                <a:solidFill>
                  <a:srgbClr val="FF0000"/>
                </a:solidFill>
              </a:rPr>
              <a:t>due to their geometry they </a:t>
            </a:r>
            <a:r>
              <a:rPr lang="en-GB" sz="4000" dirty="0" smtClean="0">
                <a:solidFill>
                  <a:srgbClr val="FF0000"/>
                </a:solidFill>
              </a:rPr>
              <a:t>are capable to </a:t>
            </a:r>
            <a:r>
              <a:rPr lang="en-GB" sz="4000" u="sng" dirty="0" smtClean="0">
                <a:solidFill>
                  <a:srgbClr val="FF0000"/>
                </a:solidFill>
              </a:rPr>
              <a:t>supress </a:t>
            </a:r>
            <a:r>
              <a:rPr lang="en-GB" sz="4000" u="sng" dirty="0" smtClean="0">
                <a:solidFill>
                  <a:srgbClr val="FF0000"/>
                </a:solidFill>
              </a:rPr>
              <a:t>photon and ion feedbacks</a:t>
            </a:r>
            <a:endParaRPr lang="en-GB" sz="4000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499" y="576320"/>
            <a:ext cx="1086624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problems</a:t>
            </a:r>
            <a:r>
              <a:rPr lang="en-GB" sz="2400" dirty="0"/>
              <a:t>, </a:t>
            </a:r>
            <a:r>
              <a:rPr lang="en-GB" sz="2400" dirty="0" smtClean="0"/>
              <a:t>however </a:t>
            </a:r>
            <a:r>
              <a:rPr lang="en-GB" sz="2400" dirty="0"/>
              <a:t>are: </a:t>
            </a:r>
            <a:r>
              <a:rPr lang="en-GB" sz="2400" dirty="0" smtClean="0"/>
              <a:t>feedback, </a:t>
            </a:r>
            <a:r>
              <a:rPr lang="en-GB" sz="2400" dirty="0"/>
              <a:t>cathode </a:t>
            </a:r>
            <a:r>
              <a:rPr lang="en-GB" sz="2400" dirty="0" smtClean="0"/>
              <a:t>degradation by ion </a:t>
            </a:r>
            <a:r>
              <a:rPr lang="en-GB" sz="2400" dirty="0" smtClean="0"/>
              <a:t>bombardment, etc.</a:t>
            </a:r>
            <a:endParaRPr lang="en-GB" sz="24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948" y="4389827"/>
            <a:ext cx="2453054" cy="22578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016" y="4328154"/>
            <a:ext cx="3381209" cy="2232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0377" y="4322538"/>
            <a:ext cx="2341797" cy="223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Book structure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7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023" y="61546"/>
            <a:ext cx="6388978" cy="671732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936631" y="1688124"/>
            <a:ext cx="33498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957144" y="3050931"/>
            <a:ext cx="2828194" cy="29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86808" y="4592513"/>
            <a:ext cx="4727330" cy="5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6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299" y="96715"/>
            <a:ext cx="7559401" cy="660302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2936631" y="668215"/>
            <a:ext cx="1380392" cy="87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957144" y="2201012"/>
            <a:ext cx="4656994" cy="146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957144" y="3701562"/>
            <a:ext cx="1869833" cy="29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57144" y="5222630"/>
            <a:ext cx="2828194" cy="29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7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626</Words>
  <Application>Microsoft Office PowerPoint</Application>
  <PresentationFormat>Widescreen</PresentationFormat>
  <Paragraphs>70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Position-Sensitive Gaseous Photomultipliers: Research and Applications </vt:lpstr>
      <vt:lpstr>PowerPoint Presentation</vt:lpstr>
      <vt:lpstr>Let me first present my co-author Tom Francke</vt:lpstr>
      <vt:lpstr>General notes:</vt:lpstr>
      <vt:lpstr>PowerPoint Presentation</vt:lpstr>
      <vt:lpstr>This is why micropattern structures are so important in gaseous PMTs: due to their geometry they are capable to supress photon and ion feedbacks</vt:lpstr>
      <vt:lpstr>Book structure</vt:lpstr>
      <vt:lpstr>PowerPoint Presentation</vt:lpstr>
      <vt:lpstr>PowerPoint Presentation</vt:lpstr>
      <vt:lpstr>PowerPoint Presentation</vt:lpstr>
      <vt:lpstr>PowerPoint Presentation</vt:lpstr>
      <vt:lpstr>Let me highlight some achievements, designs, developments and associated problems</vt:lpstr>
      <vt:lpstr>1.TMAE photocathode- was a breakthrough in 1980th</vt:lpstr>
      <vt:lpstr>PowerPoint Presentation</vt:lpstr>
      <vt:lpstr>2. Liquid photocathode- a nice physical effect</vt:lpstr>
      <vt:lpstr>3. Search for air-stable solid photocathodes</vt:lpstr>
      <vt:lpstr>PowerPoint Presentation</vt:lpstr>
      <vt:lpstr>Feedback problem  also exists , hut the electronics was improved with time , so the operation at lower gains  becomes possible</vt:lpstr>
      <vt:lpstr>5. The future: gaseous detectors sensitive to visible light?</vt:lpstr>
      <vt:lpstr>PowerPoint Presentation</vt:lpstr>
      <vt:lpstr>PowerPoint Presentation</vt:lpstr>
      <vt:lpstr>Applications</vt:lpstr>
      <vt:lpstr>PowerPoint Presentation</vt:lpstr>
      <vt:lpstr>PowerPoint Presentation</vt:lpstr>
      <vt:lpstr>Conclusions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Position-Sensitive Gaseous Photomultipliers: Research and Applications </dc:title>
  <dc:creator>Win7</dc:creator>
  <cp:lastModifiedBy>Physics</cp:lastModifiedBy>
  <cp:revision>99</cp:revision>
  <dcterms:created xsi:type="dcterms:W3CDTF">2016-06-01T08:48:51Z</dcterms:created>
  <dcterms:modified xsi:type="dcterms:W3CDTF">2016-06-08T07:40:02Z</dcterms:modified>
</cp:coreProperties>
</file>