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27" r:id="rId2"/>
    <p:sldId id="328" r:id="rId3"/>
    <p:sldId id="281" r:id="rId4"/>
    <p:sldId id="305" r:id="rId5"/>
    <p:sldId id="294" r:id="rId6"/>
    <p:sldId id="293" r:id="rId7"/>
    <p:sldId id="296" r:id="rId8"/>
    <p:sldId id="289" r:id="rId9"/>
    <p:sldId id="295" r:id="rId10"/>
    <p:sldId id="297" r:id="rId11"/>
    <p:sldId id="298" r:id="rId12"/>
    <p:sldId id="332" r:id="rId13"/>
    <p:sldId id="333" r:id="rId14"/>
    <p:sldId id="334" r:id="rId15"/>
    <p:sldId id="335" r:id="rId16"/>
    <p:sldId id="336" r:id="rId17"/>
    <p:sldId id="337" r:id="rId18"/>
    <p:sldId id="341" r:id="rId19"/>
    <p:sldId id="339" r:id="rId20"/>
    <p:sldId id="340" r:id="rId21"/>
    <p:sldId id="338" r:id="rId22"/>
    <p:sldId id="299" r:id="rId23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38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EC8D24C-C186-4069-859C-798E7DE8101F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04997DB-F711-4E19-B733-77B0AC722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015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CBEDB-2CE9-42AE-8A37-2709A39FE3C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err="1" smtClean="0"/>
              <a:t>Tezinsko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polje</a:t>
            </a:r>
            <a:r>
              <a:rPr lang="en-US" baseline="0" dirty="0" smtClean="0"/>
              <a:t> je 1.48 </a:t>
            </a:r>
            <a:r>
              <a:rPr lang="en-US" baseline="0" dirty="0" err="1" smtClean="0"/>
              <a:t>po</a:t>
            </a:r>
            <a:r>
              <a:rPr lang="en-US" baseline="0" dirty="0" smtClean="0"/>
              <a:t> mm </a:t>
            </a:r>
            <a:r>
              <a:rPr lang="en-US" baseline="0" dirty="0" err="1" smtClean="0"/>
              <a:t>koje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izracunato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rieglerovom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rastojanje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</a:t>
            </a:r>
            <a:r>
              <a:rPr lang="en-US" baseline="0" dirty="0" smtClean="0"/>
              <a:t> 0.3 mm (</a:t>
            </a:r>
            <a:r>
              <a:rPr lang="en-US" baseline="0" dirty="0" err="1" smtClean="0"/>
              <a:t>Riegler</a:t>
            </a:r>
            <a:r>
              <a:rPr lang="en-US" baseline="0" dirty="0" smtClean="0"/>
              <a:t> 2003).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CBEDB-2CE9-42AE-8A37-2709A39FE3C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997DB-F711-4E19-B733-77B0AC72216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997DB-F711-4E19-B733-77B0AC72216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1755A-8229-4E96-92F9-1113AD9E981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55EF8-8045-4D8B-895B-A87F828B5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52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3" descr="LGEko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6" y="392430"/>
            <a:ext cx="854964" cy="13830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4274" y="2334276"/>
            <a:ext cx="77754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Microscopic and fluid modeling of</a:t>
            </a:r>
            <a:br>
              <a:rPr lang="en-US" sz="3200" b="1" dirty="0" smtClean="0"/>
            </a:br>
            <a:r>
              <a:rPr lang="en-US" sz="3200" b="1" dirty="0" smtClean="0"/>
              <a:t> Resistive Plate Chambers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500" y="3862992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Danko</a:t>
            </a:r>
            <a:r>
              <a:rPr lang="en-US" sz="2400" dirty="0" smtClean="0"/>
              <a:t> Bo</a:t>
            </a:r>
            <a:r>
              <a:rPr lang="x-none" sz="2400" smtClean="0"/>
              <a:t>šnjaković</a:t>
            </a:r>
            <a:r>
              <a:rPr lang="en-US" sz="2400" dirty="0" smtClean="0"/>
              <a:t> </a:t>
            </a:r>
            <a:r>
              <a:rPr lang="sr-Latn-CS" sz="2400" dirty="0" smtClean="0"/>
              <a:t>and </a:t>
            </a:r>
            <a:r>
              <a:rPr lang="en-US" sz="2400" dirty="0" smtClean="0"/>
              <a:t>Sa</a:t>
            </a:r>
            <a:r>
              <a:rPr lang="x-none" sz="2400" smtClean="0"/>
              <a:t>ša Dujko</a:t>
            </a:r>
            <a:endParaRPr lang="en-US" sz="2400" dirty="0"/>
          </a:p>
          <a:p>
            <a:pPr algn="ctr"/>
            <a:endParaRPr lang="sr-Latn-CS" sz="1000" dirty="0" smtClean="0"/>
          </a:p>
          <a:p>
            <a:pPr algn="ctr"/>
            <a:r>
              <a:rPr lang="en-US" sz="2000" i="1" dirty="0" smtClean="0"/>
              <a:t>Institute of Physics, University of </a:t>
            </a:r>
            <a:r>
              <a:rPr lang="en-US" sz="2000" i="1" dirty="0" smtClean="0"/>
              <a:t>Belgrade, Serbia</a:t>
            </a:r>
            <a:endParaRPr lang="x-none" sz="2000" i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114422" y="5802868"/>
            <a:ext cx="2915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RD51 collaboration meeting </a:t>
            </a:r>
            <a:br>
              <a:rPr lang="en-US" dirty="0" smtClean="0"/>
            </a:br>
            <a:r>
              <a:rPr lang="en-US" dirty="0" smtClean="0"/>
              <a:t>CERN, June</a:t>
            </a:r>
            <a:r>
              <a:rPr lang="sr-Latn-CS" dirty="0" smtClean="0"/>
              <a:t> </a:t>
            </a:r>
            <a:r>
              <a:rPr lang="en-US" dirty="0" smtClean="0"/>
              <a:t>2016</a:t>
            </a:r>
            <a:endParaRPr lang="sr-Latn-CS" dirty="0" smtClean="0"/>
          </a:p>
          <a:p>
            <a:pPr algn="ctr"/>
            <a:endParaRPr lang="en-US" dirty="0"/>
          </a:p>
        </p:txBody>
      </p:sp>
      <p:pic>
        <p:nvPicPr>
          <p:cNvPr id="10" name="Picture 9" descr="logo-IPB-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9351" y="366714"/>
            <a:ext cx="1637491" cy="1419212"/>
          </a:xfrm>
          <a:prstGeom prst="rect">
            <a:avLst/>
          </a:prstGeom>
        </p:spPr>
      </p:pic>
    </p:spTree>
  </p:cSld>
  <p:clrMapOvr>
    <a:masterClrMapping/>
  </p:clrMapOvr>
  <p:transition advTm="146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0"/>
            <a:ext cx="68793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x-none" sz="2400" b="1" u="sng" dirty="0" smtClean="0">
                <a:cs typeface="Arial" charset="0"/>
              </a:rPr>
              <a:t>Results</a:t>
            </a:r>
            <a:r>
              <a:rPr lang="x-none" sz="2400" b="1" u="sng" smtClean="0">
                <a:cs typeface="Arial" charset="0"/>
              </a:rPr>
              <a:t>: </a:t>
            </a:r>
            <a:r>
              <a:rPr lang="en-US" sz="2400" b="1" u="sng" dirty="0" smtClean="0">
                <a:cs typeface="Arial" charset="0"/>
              </a:rPr>
              <a:t>Realistic RPC events. Timing and efficiency </a:t>
            </a:r>
            <a:r>
              <a:rPr lang="en-US" sz="2400" dirty="0" smtClean="0"/>
              <a:t>†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95149" y="6550223"/>
            <a:ext cx="6748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†</a:t>
            </a:r>
            <a:r>
              <a:rPr lang="x-none" sz="1400" dirty="0" smtClean="0"/>
              <a:t> D. Bošnjaković, Z.Lj. Petrović and S. Dujko (2014</a:t>
            </a:r>
            <a:r>
              <a:rPr lang="x-none" sz="1400" smtClean="0"/>
              <a:t>), </a:t>
            </a:r>
            <a:r>
              <a:rPr lang="x-none" sz="1400">
                <a:solidFill>
                  <a:prstClr val="black"/>
                </a:solidFill>
              </a:rPr>
              <a:t>J. Instrum.</a:t>
            </a:r>
            <a:r>
              <a:rPr lang="x-none" sz="1400" dirty="0">
                <a:solidFill>
                  <a:prstClr val="black"/>
                </a:solidFill>
              </a:rPr>
              <a:t> </a:t>
            </a:r>
            <a:r>
              <a:rPr lang="x-none" sz="1400" b="1" dirty="0">
                <a:solidFill>
                  <a:prstClr val="black"/>
                </a:solidFill>
              </a:rPr>
              <a:t>9</a:t>
            </a:r>
            <a:r>
              <a:rPr lang="x-none" sz="1400" dirty="0">
                <a:solidFill>
                  <a:prstClr val="black"/>
                </a:solidFill>
              </a:rPr>
              <a:t>, P09012.</a:t>
            </a:r>
            <a:endParaRPr lang="x-none" sz="14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304800" y="533400"/>
            <a:ext cx="44100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G</a:t>
            </a:r>
            <a:r>
              <a:rPr lang="x-none" sz="1600" smtClean="0"/>
              <a:t>as mixture of </a:t>
            </a:r>
            <a:r>
              <a:rPr lang="en-US" sz="1600" dirty="0" smtClean="0"/>
              <a:t>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(85%), iso-C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10</a:t>
            </a:r>
            <a:r>
              <a:rPr lang="en-US" sz="1600" dirty="0" smtClean="0"/>
              <a:t> (5%) and SF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(10%); 3 different cross section sets for  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4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Primary ionization: 7.5 </a:t>
            </a:r>
            <a:r>
              <a:rPr lang="en-US" sz="1600" dirty="0" err="1" smtClean="0"/>
              <a:t>cl</a:t>
            </a:r>
            <a:r>
              <a:rPr lang="en-US" sz="1600" dirty="0" smtClean="0"/>
              <a:t>/mm; 1/n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and HEED cluster size distributions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0.3 mm gas gap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Threshold was set to 2 </a:t>
            </a:r>
            <a:r>
              <a:rPr lang="en-US" sz="1600" dirty="0" err="1" smtClean="0"/>
              <a:t>fC</a:t>
            </a:r>
            <a:r>
              <a:rPr lang="en-US" sz="1600" dirty="0" smtClean="0"/>
              <a:t> (corresponds to about 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 electrons in the gap, no space charge) </a:t>
            </a:r>
          </a:p>
          <a:p>
            <a:pPr>
              <a:buFont typeface="Arial" pitchFamily="34" charset="0"/>
              <a:buChar char="•"/>
            </a:pPr>
            <a:r>
              <a:rPr lang="x-none" sz="1600" dirty="0" smtClean="0"/>
              <a:t> </a:t>
            </a:r>
            <a:r>
              <a:rPr lang="en-US" sz="1600" dirty="0" smtClean="0"/>
              <a:t>Comparison with measurements by </a:t>
            </a:r>
            <a:br>
              <a:rPr lang="en-US" sz="1600" dirty="0" smtClean="0"/>
            </a:br>
            <a:r>
              <a:rPr lang="en-US" sz="1600" dirty="0" smtClean="0"/>
              <a:t>Lopes et al. (2012)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500042"/>
            <a:ext cx="3714776" cy="297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429000"/>
            <a:ext cx="371888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580" y="3154537"/>
            <a:ext cx="4143404" cy="334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6072198" y="5286388"/>
            <a:ext cx="294735" cy="1661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523272" y="688074"/>
            <a:ext cx="753732" cy="20928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HEED</a:t>
            </a:r>
          </a:p>
          <a:p>
            <a:endParaRPr lang="en-US" sz="1600" b="1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our </a:t>
            </a:r>
          </a:p>
          <a:p>
            <a:r>
              <a:rPr lang="en-US" sz="1600" dirty="0" smtClean="0"/>
              <a:t>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4 </a:t>
            </a:r>
          </a:p>
          <a:p>
            <a:r>
              <a:rPr lang="en-US" sz="1600" dirty="0" smtClean="0"/>
              <a:t>set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5587125" y="3669596"/>
            <a:ext cx="294735" cy="2137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00694" y="357187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HEED</a:t>
            </a:r>
            <a:endParaRPr lang="en-US" sz="1600" b="1" dirty="0"/>
          </a:p>
        </p:txBody>
      </p:sp>
      <p:sp>
        <p:nvSpPr>
          <p:cNvPr id="22" name="Rectangle 21"/>
          <p:cNvSpPr/>
          <p:nvPr/>
        </p:nvSpPr>
        <p:spPr>
          <a:xfrm>
            <a:off x="2120530" y="3357562"/>
            <a:ext cx="294735" cy="1661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858148" y="3594454"/>
            <a:ext cx="294735" cy="1661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752843" y="3526720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(2012)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003936" y="3274835"/>
            <a:ext cx="5597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(2012)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215206" y="1785926"/>
            <a:ext cx="112389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E/N = 439 Td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8559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729" y="300425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200" b="1" dirty="0"/>
              <a:t>Computing </a:t>
            </a:r>
            <a:r>
              <a:rPr lang="x-none" sz="3200" b="1" dirty="0" smtClean="0"/>
              <a:t>requirements</a:t>
            </a:r>
          </a:p>
        </p:txBody>
      </p:sp>
      <p:pic>
        <p:nvPicPr>
          <p:cNvPr id="15362" name="Picture 2" descr="C:\Users\D\Desktop\JInst\image0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3216275" cy="2132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D\Desktop\JInst\image0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495" b="11791"/>
          <a:stretch/>
        </p:blipFill>
        <p:spPr bwMode="auto">
          <a:xfrm>
            <a:off x="611559" y="1196752"/>
            <a:ext cx="3216275" cy="3039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03768" y="4646280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x-none" sz="2400" dirty="0" smtClean="0"/>
              <a:t>Our MC RPC simulation with 10000 events takes about </a:t>
            </a:r>
            <a:r>
              <a:rPr lang="x-none" sz="2400" i="1" dirty="0" smtClean="0"/>
              <a:t>2 days </a:t>
            </a:r>
            <a:r>
              <a:rPr lang="x-none" sz="2400" dirty="0" smtClean="0"/>
              <a:t>of computation time on 300 CPU cores (14400 CPU hours).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298153" y="1465907"/>
            <a:ext cx="432048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x-none" sz="2400" dirty="0" smtClean="0"/>
              <a:t>The calculations were performed on our lab’s computing system:</a:t>
            </a:r>
          </a:p>
          <a:p>
            <a:pPr>
              <a:spcBef>
                <a:spcPts val="600"/>
              </a:spcBef>
            </a:pPr>
            <a:r>
              <a:rPr lang="x-none" sz="2400" i="1" dirty="0" smtClean="0"/>
              <a:t>5 nodes x </a:t>
            </a:r>
            <a:r>
              <a:rPr lang="x-none" sz="2400" i="1" dirty="0"/>
              <a:t>4 </a:t>
            </a:r>
            <a:r>
              <a:rPr lang="x-none" sz="2400" i="1" dirty="0" smtClean="0"/>
              <a:t>CPUs AMD </a:t>
            </a:r>
            <a:r>
              <a:rPr lang="x-none" sz="2400" i="1" dirty="0"/>
              <a:t>Opteron 6272 </a:t>
            </a:r>
            <a:r>
              <a:rPr lang="x-none" sz="2400" i="1" dirty="0" smtClean="0"/>
              <a:t>@ 2.1GHz (16 cores)</a:t>
            </a:r>
          </a:p>
          <a:p>
            <a:pPr>
              <a:spcBef>
                <a:spcPts val="600"/>
              </a:spcBef>
            </a:pPr>
            <a:r>
              <a:rPr lang="x-none" sz="2400" b="1" dirty="0" smtClean="0"/>
              <a:t>Total # CPU cores:  320</a:t>
            </a:r>
          </a:p>
          <a:p>
            <a:pPr>
              <a:spcBef>
                <a:spcPts val="600"/>
              </a:spcBef>
            </a:pPr>
            <a:r>
              <a:rPr lang="x-none" sz="2400" b="1" dirty="0" smtClean="0"/>
              <a:t>Total RAM:  768 GB  </a:t>
            </a:r>
            <a:endParaRPr 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385496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815019" y="5166771"/>
            <a:ext cx="4093701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Numerical scheme</a:t>
            </a:r>
          </a:p>
          <a:p>
            <a:endParaRPr lang="en-US" sz="3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sr-Latn-CS" sz="1600" dirty="0" smtClean="0"/>
              <a:t>S</a:t>
            </a:r>
            <a:r>
              <a:rPr lang="en-US" sz="1600" dirty="0" err="1" smtClean="0"/>
              <a:t>patial</a:t>
            </a:r>
            <a:r>
              <a:rPr lang="en-US" sz="1600" dirty="0" smtClean="0"/>
              <a:t> derivative:	2nd order central </a:t>
            </a:r>
            <a:r>
              <a:rPr lang="en-US" sz="1600" dirty="0" smtClean="0"/>
              <a:t> finite difference</a:t>
            </a:r>
            <a:endParaRPr lang="sr-Latn-C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sr-Latn-CS" sz="1600" dirty="0" smtClean="0"/>
              <a:t>Time integration</a:t>
            </a:r>
            <a:r>
              <a:rPr lang="en-US" sz="1600" dirty="0" smtClean="0"/>
              <a:t>:	4</a:t>
            </a:r>
            <a:r>
              <a:rPr lang="sr-Latn-CS" sz="1600" dirty="0" smtClean="0"/>
              <a:t>th order </a:t>
            </a:r>
            <a:r>
              <a:rPr lang="en-US" sz="1600" dirty="0" err="1" smtClean="0"/>
              <a:t>Runge-Kutta</a:t>
            </a:r>
            <a:r>
              <a:rPr lang="en-US" sz="1600" dirty="0" smtClean="0"/>
              <a:t> method</a:t>
            </a:r>
          </a:p>
          <a:p>
            <a:endParaRPr lang="en-US" sz="16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0"/>
            <a:ext cx="34000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classical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dirty="0" smtClean="0">
                <a:cs typeface="Arial" charset="0"/>
              </a:rPr>
              <a:t> model</a:t>
            </a:r>
            <a:endParaRPr lang="en-US" sz="2400" b="1" u="sng" dirty="0">
              <a:cs typeface="Arial" charset="0"/>
            </a:endParaRPr>
          </a:p>
        </p:txBody>
      </p:sp>
      <p:pic>
        <p:nvPicPr>
          <p:cNvPr id="97282" name="Picture 2" descr="http://latex2png.com/output/latex_ff6519dba7164e6a42064d0d483ee19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980728"/>
            <a:ext cx="4297909" cy="411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4" name="Picture 4" descr="http://latex2png.com/output/latex_71b9b758660c59390a9130777a375de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485930"/>
            <a:ext cx="2888590" cy="3600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6" name="Picture 6" descr="http://latex2png.com/output/latex_ff8b31b624ddea6cec06255c2951666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2848807"/>
            <a:ext cx="4067480" cy="1012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8" name="Picture 8" descr="http://latex2png.com/output/latex_ef64358a3e14c47cdf3d8fa510ed219c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4309535"/>
            <a:ext cx="3651885" cy="909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0" name="Picture 10" descr="http://latex2png.com/output/latex_89ba1cf61525fa7dd59e9d43e8ba50f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5218906"/>
            <a:ext cx="2898877" cy="514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2" name="Picture 12" descr="http://latex2png.com/output/latex_465ac161f2d486243ae8f26377a6803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6237306"/>
            <a:ext cx="4285564" cy="4320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96" y="620688"/>
            <a:ext cx="386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600" b="1" dirty="0" smtClean="0"/>
              <a:t>Transport equations for electrons and ions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1988840"/>
            <a:ext cx="4460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600" b="1" dirty="0" smtClean="0"/>
              <a:t>Electric field (the charge is deposited inside the cylinder with radius R</a:t>
            </a:r>
            <a:r>
              <a:rPr lang="en-US" sz="1600" b="1" baseline="-25000" dirty="0" smtClean="0"/>
              <a:t>0</a:t>
            </a:r>
            <a:r>
              <a:rPr lang="en-US" sz="1600" b="1" dirty="0" smtClean="0"/>
              <a:t> and distributed uniformly in the radial direction)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496" y="5877272"/>
            <a:ext cx="3114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600" b="1" dirty="0" smtClean="0"/>
              <a:t>Induced current (</a:t>
            </a:r>
            <a:r>
              <a:rPr lang="en-US" sz="1600" b="1" dirty="0" err="1" smtClean="0"/>
              <a:t>Ramo’s</a:t>
            </a:r>
            <a:r>
              <a:rPr lang="en-US" sz="1600" b="1" dirty="0" smtClean="0"/>
              <a:t> theorem)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496" y="3944248"/>
            <a:ext cx="260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600" b="1" dirty="0" smtClean="0"/>
              <a:t>Photoionization source term</a:t>
            </a:r>
            <a:endParaRPr lang="en-US" sz="16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88024" y="789092"/>
            <a:ext cx="4032448" cy="1487780"/>
            <a:chOff x="4860032" y="395953"/>
            <a:chExt cx="4032448" cy="1487780"/>
          </a:xfrm>
        </p:grpSpPr>
        <p:sp>
          <p:nvSpPr>
            <p:cNvPr id="4" name="TextBox 3"/>
            <p:cNvSpPr txBox="1"/>
            <p:nvPr/>
          </p:nvSpPr>
          <p:spPr>
            <a:xfrm>
              <a:off x="7344308" y="395953"/>
              <a:ext cx="1548172" cy="584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‘first-order’</a:t>
              </a:r>
            </a:p>
            <a:p>
              <a:pPr algn="ctr"/>
              <a:r>
                <a:rPr lang="en-US" sz="1600" dirty="0" smtClean="0"/>
                <a:t>model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44308" y="1052736"/>
              <a:ext cx="1548172" cy="83099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model based on hydrodynamic approximation</a:t>
              </a:r>
              <a:endParaRPr lang="en-US" sz="1600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860032" y="694437"/>
              <a:ext cx="1584176" cy="646331"/>
              <a:chOff x="4860032" y="548680"/>
              <a:chExt cx="1584176" cy="646331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4860032" y="548680"/>
                <a:ext cx="1584176" cy="646331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Transport data</a:t>
                </a:r>
              </a:p>
              <a:p>
                <a:pPr algn="ctr"/>
                <a:r>
                  <a:rPr lang="en-US" dirty="0" smtClean="0"/>
                  <a:t>  </a:t>
                </a:r>
                <a:endParaRPr lang="en-US" dirty="0"/>
              </a:p>
            </p:txBody>
          </p:sp>
          <p:pic>
            <p:nvPicPr>
              <p:cNvPr id="97294" name="Picture 14" descr="http://latex2png.com/output/latex_7b3b79ae107baabf2ced41ca7a0e5154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9477" y="908720"/>
                <a:ext cx="749752" cy="2381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9" name="Straight Connector 8"/>
            <p:cNvCxnSpPr/>
            <p:nvPr/>
          </p:nvCxnSpPr>
          <p:spPr>
            <a:xfrm>
              <a:off x="6444208" y="852681"/>
              <a:ext cx="9001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444208" y="1173536"/>
              <a:ext cx="9001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601549" y="1124744"/>
              <a:ext cx="5389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bulk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29602" y="548680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flux</a:t>
              </a:r>
              <a:endParaRPr lang="en-US" sz="1600" dirty="0"/>
            </a:p>
          </p:txBody>
        </p:sp>
      </p:grpSp>
      <p:pic>
        <p:nvPicPr>
          <p:cNvPr id="97296" name="Picture 16" descr="http://latex2png.com/output/latex_7bf3e97829f13e6e0a88a2635264700c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23238"/>
            <a:ext cx="2912364" cy="189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8" name="Picture 18" descr="http://latex2png.com/output/latex_cb53e5a188964ba04662e61d31314e3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00715"/>
            <a:ext cx="3739896" cy="491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300" name="Picture 20" descr="http://latex2png.com/output/latex_15e9d45ce42345728a0c51ab1f97a93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02842"/>
            <a:ext cx="3794760" cy="194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4788024" y="2492896"/>
            <a:ext cx="1952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600" b="1" dirty="0" smtClean="0"/>
              <a:t>Boundary conditions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815020" y="3528788"/>
            <a:ext cx="1607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600" b="1" dirty="0" smtClean="0"/>
              <a:t>Initial conditions</a:t>
            </a:r>
            <a:endParaRPr lang="en-US" sz="1600" b="1" dirty="0"/>
          </a:p>
        </p:txBody>
      </p:sp>
    </p:spTree>
    <p:extLst>
      <p:ext uri="{BB962C8B-B14F-4D97-AF65-F5344CB8AC3E}">
        <p14:creationId xmlns="" xmlns:p14="http://schemas.microsoft.com/office/powerpoint/2010/main" val="11028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5720" y="642918"/>
            <a:ext cx="678661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Avalanche and streamer development in </a:t>
            </a:r>
            <a:r>
              <a:rPr lang="x-none" sz="2000" b="1" smtClean="0"/>
              <a:t>ATLAS </a:t>
            </a:r>
            <a:r>
              <a:rPr lang="en-US" sz="2000" b="1" dirty="0" smtClean="0"/>
              <a:t>triggering RPC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gas mixture:  </a:t>
            </a:r>
            <a:r>
              <a:rPr lang="x-none" smtClean="0"/>
              <a:t>94.7%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 </a:t>
            </a:r>
            <a:r>
              <a:rPr lang="x-none" smtClean="0"/>
              <a:t>5%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x-none" smtClean="0"/>
              <a:t>+ </a:t>
            </a:r>
            <a:r>
              <a:rPr lang="en-US" dirty="0" smtClean="0"/>
              <a:t>0.3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</a:t>
            </a:r>
            <a:r>
              <a:rPr lang="en-US" baseline="-25000" dirty="0" smtClean="0"/>
              <a:t>0</a:t>
            </a:r>
            <a:r>
              <a:rPr lang="en-US" dirty="0" smtClean="0"/>
              <a:t>/N = 196 Td (operating field)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bulk data</a:t>
            </a:r>
            <a:r>
              <a:rPr lang="sr-Latn-RS" dirty="0" smtClean="0"/>
              <a:t> </a:t>
            </a:r>
            <a:r>
              <a:rPr lang="en-US" dirty="0" smtClean="0"/>
              <a:t>are assumed</a:t>
            </a:r>
          </a:p>
          <a:p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0"/>
            <a:ext cx="50944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classical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</a:t>
            </a:r>
            <a:r>
              <a:rPr lang="x-none" sz="2400" b="1" u="sng" smtClean="0">
                <a:cs typeface="Arial" charset="0"/>
              </a:rPr>
              <a:t>model</a:t>
            </a:r>
            <a:r>
              <a:rPr lang="en-GB" sz="2400" b="1" u="sng" dirty="0" smtClean="0">
                <a:cs typeface="Arial" charset="0"/>
              </a:rPr>
              <a:t>:  an example</a:t>
            </a:r>
            <a:endParaRPr lang="en-US" sz="2400" b="1" u="sng" dirty="0">
              <a:cs typeface="Arial" charset="0"/>
            </a:endParaRPr>
          </a:p>
        </p:txBody>
      </p:sp>
      <p:pic>
        <p:nvPicPr>
          <p:cNvPr id="27653" name="Picture 5" descr="D:\Fluid_Codes\60prvog_reda\15d_fotojon_atlas_exc\Console1\Console1\rd51_anim_atla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6" y="1933601"/>
            <a:ext cx="8934450" cy="5210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45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05222424"/>
              </p:ext>
            </p:extLst>
          </p:nvPr>
        </p:nvGraphicFramePr>
        <p:xfrm>
          <a:off x="125429" y="660226"/>
          <a:ext cx="6804025" cy="6153150"/>
        </p:xfrm>
        <a:graphic>
          <a:graphicData uri="http://schemas.openxmlformats.org/presentationml/2006/ole">
            <p:oleObj spid="_x0000_s14385" name="Graph" r:id="rId3" imgW="6804355" imgH="6153302" progId="Origin50.Graph">
              <p:embed/>
            </p:oleObj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0"/>
            <a:ext cx="79843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classical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 induced </a:t>
            </a:r>
            <a:r>
              <a:rPr lang="en-US" sz="2400" b="1" u="sng" dirty="0" smtClean="0">
                <a:cs typeface="Arial" charset="0"/>
              </a:rPr>
              <a:t>current (flux </a:t>
            </a:r>
            <a:r>
              <a:rPr lang="en-US" sz="2400" b="1" u="sng" dirty="0" err="1" smtClean="0">
                <a:cs typeface="Arial" charset="0"/>
              </a:rPr>
              <a:t>vs</a:t>
            </a:r>
            <a:r>
              <a:rPr lang="en-US" sz="2400" b="1" u="sng" dirty="0" smtClean="0">
                <a:cs typeface="Arial" charset="0"/>
              </a:rPr>
              <a:t> bulk data)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9454" y="808664"/>
            <a:ext cx="21289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triggering RPC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x-none" smtClean="0"/>
              <a:t>94.7</a:t>
            </a:r>
            <a:r>
              <a:rPr lang="x-none" smtClean="0"/>
              <a:t>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</a:t>
            </a:r>
            <a:r>
              <a:rPr lang="x-none" smtClean="0"/>
              <a:t>5</a:t>
            </a:r>
            <a:r>
              <a:rPr lang="x-none" smtClean="0"/>
              <a:t>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x-none" smtClean="0"/>
              <a:t>+ </a:t>
            </a:r>
            <a:endParaRPr lang="en-GB" dirty="0" smtClean="0"/>
          </a:p>
          <a:p>
            <a:r>
              <a:rPr lang="en-US" dirty="0" smtClean="0"/>
              <a:t>   0.3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en-US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 gas gap: 2 mm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929454" y="2786058"/>
            <a:ext cx="19586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timing RPC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GB" dirty="0" smtClean="0"/>
              <a:t> 90</a:t>
            </a:r>
            <a:r>
              <a:rPr lang="x-none" smtClean="0"/>
              <a:t>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</a:t>
            </a:r>
            <a:r>
              <a:rPr lang="x-none" smtClean="0"/>
              <a:t>5</a:t>
            </a:r>
            <a:r>
              <a:rPr lang="x-none" smtClean="0"/>
              <a:t>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x-none" smtClean="0"/>
              <a:t>+ </a:t>
            </a:r>
            <a:endParaRPr lang="en-GB" dirty="0" smtClean="0"/>
          </a:p>
          <a:p>
            <a:r>
              <a:rPr lang="en-US" dirty="0" smtClean="0"/>
              <a:t>   5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en-US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 gas gap: 0.25 mm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929454" y="4775462"/>
            <a:ext cx="18415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</a:t>
            </a:r>
            <a:r>
              <a:rPr lang="en-US" dirty="0" smtClean="0"/>
              <a:t> RPC 2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GB" dirty="0" smtClean="0"/>
              <a:t> 85</a:t>
            </a:r>
            <a:r>
              <a:rPr lang="x-none" smtClean="0"/>
              <a:t>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</a:t>
            </a:r>
            <a:r>
              <a:rPr lang="x-none" smtClean="0"/>
              <a:t>5</a:t>
            </a:r>
            <a:r>
              <a:rPr lang="x-none" smtClean="0"/>
              <a:t>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x-none" smtClean="0"/>
              <a:t>+ </a:t>
            </a:r>
            <a:endParaRPr lang="en-GB" dirty="0" smtClean="0"/>
          </a:p>
          <a:p>
            <a:r>
              <a:rPr lang="en-US" dirty="0" smtClean="0"/>
              <a:t>   10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en-US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 gas gap: 0.3 mm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8925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90599861"/>
              </p:ext>
            </p:extLst>
          </p:nvPr>
        </p:nvGraphicFramePr>
        <p:xfrm>
          <a:off x="4752552" y="71414"/>
          <a:ext cx="4105728" cy="3386880"/>
        </p:xfrm>
        <a:graphic>
          <a:graphicData uri="http://schemas.openxmlformats.org/presentationml/2006/ole">
            <p:oleObj spid="_x0000_s15500" name="Graph" r:id="rId3" imgW="3421075" imgH="2822448" progId="Origin50.Graph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65414385"/>
              </p:ext>
            </p:extLst>
          </p:nvPr>
        </p:nvGraphicFramePr>
        <p:xfrm>
          <a:off x="142844" y="3462867"/>
          <a:ext cx="4110912" cy="3404160"/>
        </p:xfrm>
        <a:graphic>
          <a:graphicData uri="http://schemas.openxmlformats.org/presentationml/2006/ole">
            <p:oleObj spid="_x0000_s15501" name="Graph" r:id="rId4" imgW="3425952" imgH="2837078" progId="Origin50.Graph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28662" y="3643314"/>
            <a:ext cx="112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ALICE TOF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95221866"/>
              </p:ext>
            </p:extLst>
          </p:nvPr>
        </p:nvGraphicFramePr>
        <p:xfrm>
          <a:off x="4678248" y="3564456"/>
          <a:ext cx="4180032" cy="3293568"/>
        </p:xfrm>
        <a:graphic>
          <a:graphicData uri="http://schemas.openxmlformats.org/presentationml/2006/ole">
            <p:oleObj spid="_x0000_s15502" name="Graph" r:id="rId5" imgW="3483254" imgH="2744419" progId="Origin50.Graph">
              <p:embed/>
            </p:oleObj>
          </a:graphicData>
        </a:graphic>
      </p:graphicFrame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0"/>
            <a:ext cx="44621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classical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</a:t>
            </a:r>
            <a:br>
              <a:rPr lang="en-US" sz="2400" b="1" u="sng" dirty="0" smtClean="0">
                <a:cs typeface="Arial" charset="0"/>
              </a:rPr>
            </a:br>
            <a:r>
              <a:rPr lang="en-US" sz="2400" b="1" u="sng" dirty="0" smtClean="0">
                <a:cs typeface="Arial" charset="0"/>
              </a:rPr>
              <a:t>induced </a:t>
            </a:r>
            <a:r>
              <a:rPr lang="en-US" sz="2400" b="1" u="sng" dirty="0" smtClean="0">
                <a:cs typeface="Arial" charset="0"/>
              </a:rPr>
              <a:t>charge (flux </a:t>
            </a:r>
            <a:r>
              <a:rPr lang="en-US" sz="2400" b="1" u="sng" dirty="0" err="1" smtClean="0">
                <a:cs typeface="Arial" charset="0"/>
              </a:rPr>
              <a:t>vs</a:t>
            </a:r>
            <a:r>
              <a:rPr lang="en-US" sz="2400" b="1" u="sng" dirty="0" smtClean="0">
                <a:cs typeface="Arial" charset="0"/>
              </a:rPr>
              <a:t> bulk data)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9903" y="3631172"/>
            <a:ext cx="112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ALICE TOF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052736"/>
            <a:ext cx="44644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maximum difference between induced charges</a:t>
            </a:r>
            <a:r>
              <a:rPr lang="en-US" dirty="0"/>
              <a:t> </a:t>
            </a:r>
            <a:r>
              <a:rPr lang="en-US" dirty="0" smtClean="0"/>
              <a:t>calculated using flux and bulk data is about 80% for the ATLAS RPC and few hundred percent for timing RPCs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Due </a:t>
            </a:r>
            <a:r>
              <a:rPr lang="en-US" dirty="0"/>
              <a:t>space charge </a:t>
            </a:r>
            <a:r>
              <a:rPr lang="en-US" dirty="0" smtClean="0"/>
              <a:t>effects at higher electric fields, this difference is about 6% for ATLAS RPC and about 30% for timing RPCs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74762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18170128"/>
              </p:ext>
            </p:extLst>
          </p:nvPr>
        </p:nvGraphicFramePr>
        <p:xfrm>
          <a:off x="4599019" y="115888"/>
          <a:ext cx="4473575" cy="3276600"/>
        </p:xfrm>
        <a:graphic>
          <a:graphicData uri="http://schemas.openxmlformats.org/presentationml/2006/ole">
            <p:oleObj spid="_x0000_s16512" name="Graph" r:id="rId3" imgW="3890467" imgH="2849270" progId="Origin50.Graph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2499161"/>
              </p:ext>
            </p:extLst>
          </p:nvPr>
        </p:nvGraphicFramePr>
        <p:xfrm>
          <a:off x="4586319" y="3573310"/>
          <a:ext cx="4476750" cy="3201987"/>
        </p:xfrm>
        <a:graphic>
          <a:graphicData uri="http://schemas.openxmlformats.org/presentationml/2006/ole">
            <p:oleObj spid="_x0000_s16513" name="Graph" r:id="rId4" imgW="3892906" imgH="2784653" progId="Origin50.Graph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74582124"/>
              </p:ext>
            </p:extLst>
          </p:nvPr>
        </p:nvGraphicFramePr>
        <p:xfrm>
          <a:off x="71406" y="3496933"/>
          <a:ext cx="4430713" cy="3275013"/>
        </p:xfrm>
        <a:graphic>
          <a:graphicData uri="http://schemas.openxmlformats.org/presentationml/2006/ole">
            <p:oleObj spid="_x0000_s16514" name="Graph" r:id="rId5" imgW="3847795" imgH="2849270" progId="Origin50.Graph">
              <p:embed/>
            </p:oleObj>
          </a:graphicData>
        </a:graphic>
      </p:graphicFrame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0"/>
            <a:ext cx="398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classical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</a:t>
            </a:r>
            <a:br>
              <a:rPr lang="en-US" sz="2400" b="1" u="sng" dirty="0" smtClean="0">
                <a:cs typeface="Arial" charset="0"/>
              </a:rPr>
            </a:br>
            <a:r>
              <a:rPr lang="en-US" sz="2400" b="1" u="sng" dirty="0" smtClean="0">
                <a:cs typeface="Arial" charset="0"/>
              </a:rPr>
              <a:t>different </a:t>
            </a:r>
            <a:r>
              <a:rPr lang="x-none" sz="2400" b="1" u="sng" smtClean="0"/>
              <a:t>C</a:t>
            </a:r>
            <a:r>
              <a:rPr lang="x-none" sz="2400" b="1" u="sng" baseline="-25000" smtClean="0"/>
              <a:t>2</a:t>
            </a:r>
            <a:r>
              <a:rPr lang="x-none" sz="2400" b="1" u="sng" smtClean="0"/>
              <a:t>H</a:t>
            </a:r>
            <a:r>
              <a:rPr lang="x-none" sz="2400" b="1" u="sng" baseline="-25000" smtClean="0"/>
              <a:t>2</a:t>
            </a:r>
            <a:r>
              <a:rPr lang="x-none" sz="2400" b="1" u="sng" smtClean="0"/>
              <a:t>F</a:t>
            </a:r>
            <a:r>
              <a:rPr lang="x-none" sz="2400" b="1" u="sng" baseline="-25000" smtClean="0"/>
              <a:t>4 </a:t>
            </a:r>
            <a:r>
              <a:rPr lang="en-US" sz="2400" b="1" u="sng" dirty="0" smtClean="0">
                <a:cs typeface="Arial" charset="0"/>
              </a:rPr>
              <a:t>cross </a:t>
            </a:r>
            <a:r>
              <a:rPr lang="en-US" sz="2400" b="1" u="sng" dirty="0" smtClean="0">
                <a:cs typeface="Arial" charset="0"/>
              </a:rPr>
              <a:t>sections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937751"/>
            <a:ext cx="39384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x-none" dirty="0" smtClean="0"/>
              <a:t>ATLAS </a:t>
            </a:r>
            <a:r>
              <a:rPr lang="x-none" dirty="0" err="1" smtClean="0"/>
              <a:t>triggering</a:t>
            </a:r>
            <a:r>
              <a:rPr lang="x-none" dirty="0" smtClean="0"/>
              <a:t> RPC</a:t>
            </a:r>
            <a:endParaRPr lang="en-US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gas mixture</a:t>
            </a: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>94.7</a:t>
            </a:r>
            <a:r>
              <a:rPr lang="x-none" smtClean="0"/>
              <a:t>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 </a:t>
            </a:r>
            <a:r>
              <a:rPr lang="x-none" dirty="0" smtClean="0"/>
              <a:t>5</a:t>
            </a:r>
            <a:r>
              <a:rPr lang="x-none" smtClean="0"/>
              <a:t>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x-none" smtClean="0"/>
              <a:t>+ </a:t>
            </a:r>
            <a:r>
              <a:rPr lang="en-US" dirty="0" smtClean="0"/>
              <a:t>0.3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x-none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x-none" dirty="0" smtClean="0"/>
              <a:t>2 mm gas </a:t>
            </a:r>
            <a:r>
              <a:rPr lang="x-none" dirty="0" err="1" smtClean="0"/>
              <a:t>gap</a:t>
            </a:r>
            <a:endParaRPr lang="x-none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x-none" dirty="0" smtClean="0"/>
              <a:t>E0/N = </a:t>
            </a:r>
            <a:r>
              <a:rPr lang="en-US" dirty="0" smtClean="0"/>
              <a:t>196</a:t>
            </a:r>
            <a:r>
              <a:rPr lang="x-none" dirty="0" smtClean="0"/>
              <a:t> Td  (</a:t>
            </a:r>
            <a:r>
              <a:rPr lang="x-none" dirty="0" err="1" smtClean="0"/>
              <a:t>operating</a:t>
            </a:r>
            <a:r>
              <a:rPr lang="x-none" dirty="0" smtClean="0"/>
              <a:t> </a:t>
            </a:r>
            <a:r>
              <a:rPr lang="x-none" dirty="0" err="1" smtClean="0"/>
              <a:t>point</a:t>
            </a:r>
            <a:r>
              <a:rPr lang="x-none" dirty="0" smtClean="0"/>
              <a:t>)</a:t>
            </a:r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endParaRPr lang="x-none" dirty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the observed differences stem from</a:t>
            </a:r>
            <a:br>
              <a:rPr lang="en-US" dirty="0" smtClean="0"/>
            </a:br>
            <a:r>
              <a:rPr lang="en-US" dirty="0" smtClean="0"/>
              <a:t>different drift velocities and effective</a:t>
            </a:r>
            <a:br>
              <a:rPr lang="en-US" dirty="0" smtClean="0"/>
            </a:br>
            <a:r>
              <a:rPr lang="en-US" dirty="0" smtClean="0"/>
              <a:t>ionization rates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17406" y="282134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 smtClean="0"/>
              <a:t>t = </a:t>
            </a:r>
            <a:r>
              <a:rPr lang="en-US" sz="1600" dirty="0" smtClean="0"/>
              <a:t>6.29</a:t>
            </a:r>
            <a:r>
              <a:rPr lang="x-none" sz="1600" dirty="0" smtClean="0"/>
              <a:t> </a:t>
            </a:r>
            <a:r>
              <a:rPr lang="x-none" sz="1600" dirty="0" err="1" smtClean="0"/>
              <a:t>ns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740352" y="5157192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 smtClean="0"/>
              <a:t>t = </a:t>
            </a:r>
            <a:r>
              <a:rPr lang="en-US" sz="1600" dirty="0" smtClean="0"/>
              <a:t>10.76</a:t>
            </a:r>
            <a:r>
              <a:rPr lang="x-none" sz="1600" dirty="0" smtClean="0"/>
              <a:t> </a:t>
            </a:r>
            <a:r>
              <a:rPr lang="x-none" sz="1600" dirty="0" err="1" smtClean="0"/>
              <a:t>ns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3645024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 smtClean="0"/>
              <a:t>t = </a:t>
            </a:r>
            <a:r>
              <a:rPr lang="en-US" sz="1600" dirty="0" smtClean="0"/>
              <a:t>13.13</a:t>
            </a:r>
            <a:r>
              <a:rPr lang="x-none" sz="1600" dirty="0" smtClean="0"/>
              <a:t> </a:t>
            </a:r>
            <a:r>
              <a:rPr lang="x-none" sz="1600" dirty="0" err="1" smtClean="0"/>
              <a:t>ns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7341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06639999"/>
              </p:ext>
            </p:extLst>
          </p:nvPr>
        </p:nvGraphicFramePr>
        <p:xfrm>
          <a:off x="5511800" y="241300"/>
          <a:ext cx="3354388" cy="2095500"/>
        </p:xfrm>
        <a:graphic>
          <a:graphicData uri="http://schemas.openxmlformats.org/presentationml/2006/ole">
            <p:oleObj spid="_x0000_s17577" name="Graph" r:id="rId3" imgW="3354019" imgH="2099462" progId="Origin50.Graph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72481931"/>
              </p:ext>
            </p:extLst>
          </p:nvPr>
        </p:nvGraphicFramePr>
        <p:xfrm>
          <a:off x="5582103" y="4713114"/>
          <a:ext cx="3359150" cy="2100262"/>
        </p:xfrm>
        <a:graphic>
          <a:graphicData uri="http://schemas.openxmlformats.org/presentationml/2006/ole">
            <p:oleObj spid="_x0000_s17578" name="Graph" r:id="rId4" imgW="3358896" imgH="2099462" progId="Origin50.Graph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8199470" y="260648"/>
            <a:ext cx="693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ea typeface="Calibri"/>
                <a:cs typeface="Times New Roman"/>
              </a:rPr>
              <a:t>8 kV </a:t>
            </a:r>
            <a:endParaRPr lang="en-US" sz="1200" dirty="0" smtClean="0">
              <a:ea typeface="Calibri"/>
              <a:cs typeface="Times New Roman"/>
            </a:endParaRPr>
          </a:p>
          <a:p>
            <a:pPr algn="r"/>
            <a:r>
              <a:rPr lang="en-US" sz="1200" dirty="0" smtClean="0">
                <a:ea typeface="Calibri"/>
                <a:cs typeface="Times New Roman"/>
              </a:rPr>
              <a:t>(</a:t>
            </a:r>
            <a:r>
              <a:rPr lang="en-US" sz="1200" dirty="0">
                <a:ea typeface="Calibri"/>
                <a:cs typeface="Times New Roman"/>
              </a:rPr>
              <a:t>160 Td)</a:t>
            </a:r>
            <a:endParaRPr lang="en-US" sz="20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18562079"/>
              </p:ext>
            </p:extLst>
          </p:nvPr>
        </p:nvGraphicFramePr>
        <p:xfrm>
          <a:off x="5576367" y="2480867"/>
          <a:ext cx="3290887" cy="2100262"/>
        </p:xfrm>
        <a:graphic>
          <a:graphicData uri="http://schemas.openxmlformats.org/presentationml/2006/ole">
            <p:oleObj spid="_x0000_s17579" name="Graph" r:id="rId5" imgW="3290621" imgH="2099462" progId="Origin50.Graph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6084168" y="2492896"/>
            <a:ext cx="777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ea typeface="Calibri"/>
                <a:cs typeface="Times New Roman"/>
              </a:rPr>
              <a:t>9.8 </a:t>
            </a:r>
            <a:r>
              <a:rPr lang="en-US" sz="1400" dirty="0" smtClean="0">
                <a:ea typeface="Calibri"/>
                <a:cs typeface="Times New Roman"/>
              </a:rPr>
              <a:t>kV</a:t>
            </a:r>
          </a:p>
          <a:p>
            <a:r>
              <a:rPr lang="en-US" sz="1400" dirty="0" smtClean="0">
                <a:ea typeface="Calibri"/>
                <a:cs typeface="Times New Roman"/>
              </a:rPr>
              <a:t>(196 </a:t>
            </a:r>
            <a:r>
              <a:rPr lang="en-US" sz="1400" dirty="0">
                <a:ea typeface="Calibri"/>
                <a:cs typeface="Times New Roman"/>
              </a:rPr>
              <a:t>Td)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6066459" y="4749207"/>
            <a:ext cx="777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ea typeface="Calibri"/>
                <a:cs typeface="Times New Roman"/>
              </a:rPr>
              <a:t>10.7 kV </a:t>
            </a:r>
            <a:endParaRPr lang="en-US" sz="1400" dirty="0" smtClean="0">
              <a:ea typeface="Calibri"/>
              <a:cs typeface="Times New Roman"/>
            </a:endParaRPr>
          </a:p>
          <a:p>
            <a:r>
              <a:rPr lang="en-US" sz="1400" dirty="0" smtClean="0">
                <a:ea typeface="Calibri"/>
                <a:cs typeface="Times New Roman"/>
              </a:rPr>
              <a:t>(</a:t>
            </a:r>
            <a:r>
              <a:rPr lang="en-US" sz="1400" dirty="0">
                <a:ea typeface="Calibri"/>
                <a:cs typeface="Times New Roman"/>
              </a:rPr>
              <a:t>213 Td)</a:t>
            </a:r>
            <a:endParaRPr lang="en-US" sz="2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9855661"/>
              </p:ext>
            </p:extLst>
          </p:nvPr>
        </p:nvGraphicFramePr>
        <p:xfrm>
          <a:off x="142844" y="2749003"/>
          <a:ext cx="4857752" cy="4037583"/>
        </p:xfrm>
        <a:graphic>
          <a:graphicData uri="http://schemas.openxmlformats.org/presentationml/2006/ole">
            <p:oleObj spid="_x0000_s17580" name="Graph" r:id="rId6" imgW="3412541" imgH="2837078" progId="Origin50.Graph">
              <p:embed/>
            </p:oleObj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0"/>
            <a:ext cx="398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classical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</a:t>
            </a:r>
            <a:br>
              <a:rPr lang="en-US" sz="2400" b="1" u="sng" dirty="0" smtClean="0">
                <a:cs typeface="Arial" charset="0"/>
              </a:rPr>
            </a:br>
            <a:r>
              <a:rPr lang="en-US" sz="2400" b="1" u="sng" dirty="0" smtClean="0">
                <a:cs typeface="Arial" charset="0"/>
              </a:rPr>
              <a:t>different </a:t>
            </a:r>
            <a:r>
              <a:rPr lang="x-none" sz="2400" b="1" u="sng" smtClean="0"/>
              <a:t>C</a:t>
            </a:r>
            <a:r>
              <a:rPr lang="x-none" sz="2400" b="1" u="sng" baseline="-25000" smtClean="0"/>
              <a:t>2</a:t>
            </a:r>
            <a:r>
              <a:rPr lang="x-none" sz="2400" b="1" u="sng" smtClean="0"/>
              <a:t>H</a:t>
            </a:r>
            <a:r>
              <a:rPr lang="x-none" sz="2400" b="1" u="sng" baseline="-25000" smtClean="0"/>
              <a:t>2</a:t>
            </a:r>
            <a:r>
              <a:rPr lang="x-none" sz="2400" b="1" u="sng" smtClean="0"/>
              <a:t>F</a:t>
            </a:r>
            <a:r>
              <a:rPr lang="x-none" sz="2400" b="1" u="sng" baseline="-25000" smtClean="0"/>
              <a:t>4 </a:t>
            </a:r>
            <a:r>
              <a:rPr lang="en-US" sz="2400" b="1" u="sng" dirty="0" smtClean="0">
                <a:cs typeface="Arial" charset="0"/>
              </a:rPr>
              <a:t>cross </a:t>
            </a:r>
            <a:r>
              <a:rPr lang="en-US" sz="2400" b="1" u="sng" dirty="0" smtClean="0">
                <a:cs typeface="Arial" charset="0"/>
              </a:rPr>
              <a:t>sections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980728"/>
            <a:ext cx="3916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dirty="0" smtClean="0"/>
              <a:t>Induced signals in </a:t>
            </a:r>
            <a:r>
              <a:rPr lang="x-none" dirty="0" smtClean="0"/>
              <a:t>ATLAS </a:t>
            </a:r>
            <a:r>
              <a:rPr lang="x-none" dirty="0" err="1" smtClean="0"/>
              <a:t>triggering</a:t>
            </a:r>
            <a:r>
              <a:rPr lang="x-none" dirty="0" smtClean="0"/>
              <a:t> RPC</a:t>
            </a:r>
            <a:endParaRPr lang="en-US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gas mixture</a:t>
            </a: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>94.7</a:t>
            </a:r>
            <a:r>
              <a:rPr lang="x-none" smtClean="0"/>
              <a:t>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 </a:t>
            </a:r>
            <a:r>
              <a:rPr lang="x-none" dirty="0" smtClean="0"/>
              <a:t>5</a:t>
            </a:r>
            <a:r>
              <a:rPr lang="x-none" smtClean="0"/>
              <a:t>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x-none" smtClean="0"/>
              <a:t>+ </a:t>
            </a:r>
            <a:r>
              <a:rPr lang="en-US" dirty="0" smtClean="0"/>
              <a:t>0.3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x-none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x-none" dirty="0" smtClean="0"/>
              <a:t>2 mm gas </a:t>
            </a:r>
            <a:r>
              <a:rPr lang="x-none" dirty="0" err="1" smtClean="0"/>
              <a:t>gap</a:t>
            </a:r>
            <a:endParaRPr lang="x-none" dirty="0" smtClean="0"/>
          </a:p>
        </p:txBody>
      </p:sp>
    </p:spTree>
    <p:extLst>
      <p:ext uri="{BB962C8B-B14F-4D97-AF65-F5344CB8AC3E}">
        <p14:creationId xmlns="" xmlns:p14="http://schemas.microsoft.com/office/powerpoint/2010/main" val="9892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523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41416309"/>
              </p:ext>
            </p:extLst>
          </p:nvPr>
        </p:nvGraphicFramePr>
        <p:xfrm>
          <a:off x="4926044" y="71414"/>
          <a:ext cx="4146550" cy="3354388"/>
        </p:xfrm>
        <a:graphic>
          <a:graphicData uri="http://schemas.openxmlformats.org/presentationml/2006/ole">
            <p:oleObj spid="_x0000_s95316" name="Graph" r:id="rId4" imgW="3456432" imgH="2799283" progId="Origin50.Graph">
              <p:embed/>
            </p:oleObj>
          </a:graphicData>
        </a:graphic>
      </p:graphicFrame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52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19114061"/>
              </p:ext>
            </p:extLst>
          </p:nvPr>
        </p:nvGraphicFramePr>
        <p:xfrm>
          <a:off x="4948238" y="3429000"/>
          <a:ext cx="4119562" cy="3352800"/>
        </p:xfrm>
        <a:graphic>
          <a:graphicData uri="http://schemas.openxmlformats.org/presentationml/2006/ole">
            <p:oleObj spid="_x0000_s95317" name="Graph" r:id="rId5" imgW="3432048" imgH="2799283" progId="Origin50.Graph">
              <p:embed/>
            </p:oleObj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0"/>
            <a:ext cx="54168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 based on hydrodynamic</a:t>
            </a:r>
            <a:br>
              <a:rPr lang="en-US" sz="2400" b="1" u="sng" dirty="0" smtClean="0">
                <a:cs typeface="Arial" charset="0"/>
              </a:rPr>
            </a:br>
            <a:r>
              <a:rPr lang="en-US" sz="2400" b="1" u="sng" dirty="0" smtClean="0">
                <a:cs typeface="Arial" charset="0"/>
              </a:rPr>
              <a:t>approximation (“corrected model”)</a:t>
            </a:r>
            <a:endParaRPr lang="en-US" sz="2400" b="1" u="sng" dirty="0">
              <a:cs typeface="Arial" charset="0"/>
            </a:endParaRPr>
          </a:p>
        </p:txBody>
      </p:sp>
      <p:pic>
        <p:nvPicPr>
          <p:cNvPr id="95243" name="Picture 11"/>
          <p:cNvPicPr>
            <a:picLocks noChangeAspect="1" noChangeArrowheads="1"/>
          </p:cNvPicPr>
          <p:nvPr/>
        </p:nvPicPr>
        <p:blipFill rotWithShape="1">
          <a:blip r:embed="rId6" cstate="print"/>
          <a:srcRect l="1" r="48379"/>
          <a:stretch/>
        </p:blipFill>
        <p:spPr bwMode="auto">
          <a:xfrm>
            <a:off x="357158" y="1644190"/>
            <a:ext cx="1260789" cy="43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44" name="Picture 12"/>
          <p:cNvPicPr>
            <a:picLocks noChangeAspect="1" noChangeArrowheads="1"/>
          </p:cNvPicPr>
          <p:nvPr/>
        </p:nvPicPr>
        <p:blipFill>
          <a:blip r:embed="rId7" cstate="print"/>
          <a:srcRect r="2692"/>
          <a:stretch>
            <a:fillRect/>
          </a:stretch>
        </p:blipFill>
        <p:spPr bwMode="auto">
          <a:xfrm>
            <a:off x="348467" y="1124744"/>
            <a:ext cx="4319505" cy="50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45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0154" y="2420888"/>
            <a:ext cx="4368757" cy="462002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5246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3256643"/>
            <a:ext cx="4417388" cy="52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47" name="Picture 15"/>
          <p:cNvPicPr>
            <a:picLocks noChangeAspect="1" noChangeArrowheads="1"/>
          </p:cNvPicPr>
          <p:nvPr/>
        </p:nvPicPr>
        <p:blipFill>
          <a:blip r:embed="rId10" cstate="print"/>
          <a:srcRect l="29882" r="29092" b="80233"/>
          <a:stretch>
            <a:fillRect/>
          </a:stretch>
        </p:blipFill>
        <p:spPr bwMode="auto">
          <a:xfrm>
            <a:off x="620444" y="5500703"/>
            <a:ext cx="1046474" cy="36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48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81213" y="6533070"/>
            <a:ext cx="1083145" cy="2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10" cstate="print"/>
          <a:srcRect l="26409" t="41048" r="25994" b="42023"/>
          <a:stretch>
            <a:fillRect/>
          </a:stretch>
        </p:blipFill>
        <p:spPr bwMode="auto">
          <a:xfrm>
            <a:off x="628756" y="5866205"/>
            <a:ext cx="1214077" cy="3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5"/>
          <p:cNvPicPr>
            <a:picLocks noChangeAspect="1" noChangeArrowheads="1"/>
          </p:cNvPicPr>
          <p:nvPr/>
        </p:nvPicPr>
        <p:blipFill>
          <a:blip r:embed="rId10" cstate="print"/>
          <a:srcRect l="71" t="80582" r="656" b="1997"/>
          <a:stretch>
            <a:fillRect/>
          </a:stretch>
        </p:blipFill>
        <p:spPr bwMode="auto">
          <a:xfrm>
            <a:off x="645382" y="6215082"/>
            <a:ext cx="2532179" cy="31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140756" y="518913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Calculation of source term coefficients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42844" y="2071678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Source term due to ionization/attachment</a:t>
            </a:r>
            <a:endParaRPr lang="en-US" sz="1600" b="1" dirty="0"/>
          </a:p>
        </p:txBody>
      </p:sp>
      <p:pic>
        <p:nvPicPr>
          <p:cNvPr id="95250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4085622"/>
            <a:ext cx="39275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142844" y="2996952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Photoionization source term</a:t>
            </a:r>
            <a:endParaRPr lang="en-US" sz="1600" b="1" dirty="0"/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 rotWithShape="1">
          <a:blip r:embed="rId6" cstate="print"/>
          <a:srcRect l="63817" r="3017"/>
          <a:stretch/>
        </p:blipFill>
        <p:spPr bwMode="auto">
          <a:xfrm>
            <a:off x="2339752" y="1644190"/>
            <a:ext cx="810059" cy="43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91680" y="1717434"/>
            <a:ext cx="4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and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42844" y="830997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Transport equations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42844" y="3861048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Electric field</a:t>
            </a:r>
            <a:endParaRPr lang="en-US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72804" y="6501782"/>
            <a:ext cx="647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where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547665" y="990601"/>
            <a:ext cx="1649968" cy="26848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708434" y="990601"/>
            <a:ext cx="489199" cy="29003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237" name="Rectangle 95236"/>
          <p:cNvSpPr/>
          <p:nvPr/>
        </p:nvSpPr>
        <p:spPr>
          <a:xfrm>
            <a:off x="3131840" y="816967"/>
            <a:ext cx="8298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flux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270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90023723"/>
              </p:ext>
            </p:extLst>
          </p:nvPr>
        </p:nvGraphicFramePr>
        <p:xfrm>
          <a:off x="4643438" y="115888"/>
          <a:ext cx="4510087" cy="3278187"/>
        </p:xfrm>
        <a:graphic>
          <a:graphicData uri="http://schemas.openxmlformats.org/presentationml/2006/ole">
            <p:oleObj spid="_x0000_s72831" name="Graph" r:id="rId3" imgW="3920947" imgH="2849270" progId="Origin50.Graph">
              <p:embed/>
            </p:oleObj>
          </a:graphicData>
        </a:graphic>
      </p:graphicFrame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27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69205509"/>
              </p:ext>
            </p:extLst>
          </p:nvPr>
        </p:nvGraphicFramePr>
        <p:xfrm>
          <a:off x="4643438" y="3535363"/>
          <a:ext cx="4510087" cy="3278187"/>
        </p:xfrm>
        <a:graphic>
          <a:graphicData uri="http://schemas.openxmlformats.org/presentationml/2006/ole">
            <p:oleObj spid="_x0000_s72832" name="Graph" r:id="rId4" imgW="3920947" imgH="2849270" progId="Origin50.Graph">
              <p:embed/>
            </p:oleObj>
          </a:graphicData>
        </a:graphic>
      </p:graphicFrame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27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3405366"/>
              </p:ext>
            </p:extLst>
          </p:nvPr>
        </p:nvGraphicFramePr>
        <p:xfrm>
          <a:off x="107950" y="3627438"/>
          <a:ext cx="4500563" cy="3186112"/>
        </p:xfrm>
        <a:graphic>
          <a:graphicData uri="http://schemas.openxmlformats.org/presentationml/2006/ole">
            <p:oleObj spid="_x0000_s72833" name="Graph" r:id="rId5" imgW="3913632" imgH="2771242" progId="Origin50.Graph">
              <p:embed/>
            </p:oleObj>
          </a:graphicData>
        </a:graphic>
      </p:graphicFrame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45279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corrected</a:t>
            </a:r>
            <a:r>
              <a:rPr lang="x-none" sz="2400" b="1" u="sng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</a:t>
            </a:r>
            <a:br>
              <a:rPr lang="en-US" sz="2400" b="1" u="sng" dirty="0" smtClean="0">
                <a:cs typeface="Arial" charset="0"/>
              </a:rPr>
            </a:br>
            <a:r>
              <a:rPr lang="x-none" sz="2400" b="1" u="sng" dirty="0" err="1" smtClean="0">
                <a:cs typeface="Arial" charset="0"/>
              </a:rPr>
              <a:t>avalanche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x-none" sz="2400" b="1" u="sng" dirty="0" err="1" smtClean="0">
                <a:cs typeface="Arial" charset="0"/>
              </a:rPr>
              <a:t>and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x-none" sz="2400" b="1" u="sng" dirty="0" err="1" smtClean="0">
                <a:cs typeface="Arial" charset="0"/>
              </a:rPr>
              <a:t>streamer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x-none" sz="2400" b="1" u="sng" dirty="0" err="1" smtClean="0">
                <a:cs typeface="Arial" charset="0"/>
              </a:rPr>
              <a:t>evolution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7406" y="282134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 smtClean="0"/>
              <a:t>t = 0.45 </a:t>
            </a:r>
            <a:r>
              <a:rPr lang="x-none" sz="1600" dirty="0" err="1" smtClean="0"/>
              <a:t>ns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917406" y="3717032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 smtClean="0"/>
              <a:t>t = 0.92 </a:t>
            </a:r>
            <a:r>
              <a:rPr lang="x-none" sz="1600" dirty="0" err="1" smtClean="0"/>
              <a:t>ns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3717032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 smtClean="0"/>
              <a:t>t = 1.07 </a:t>
            </a:r>
            <a:r>
              <a:rPr lang="x-none" sz="1600" dirty="0" err="1" smtClean="0"/>
              <a:t>ns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937751"/>
            <a:ext cx="418370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x-none" dirty="0" smtClean="0"/>
              <a:t>ALICE </a:t>
            </a:r>
            <a:r>
              <a:rPr lang="x-none" dirty="0" err="1" smtClean="0"/>
              <a:t>timing</a:t>
            </a:r>
            <a:r>
              <a:rPr lang="x-none" dirty="0" smtClean="0"/>
              <a:t> RPC gas </a:t>
            </a:r>
            <a:r>
              <a:rPr lang="x-none" dirty="0" err="1" smtClean="0"/>
              <a:t>mixture</a:t>
            </a:r>
            <a:r>
              <a:rPr lang="x-none" dirty="0" smtClean="0"/>
              <a:t>:</a:t>
            </a:r>
            <a:br>
              <a:rPr lang="x-none" dirty="0" smtClean="0"/>
            </a:br>
            <a:r>
              <a:rPr lang="x-none" dirty="0" smtClean="0"/>
              <a:t>90</a:t>
            </a:r>
            <a:r>
              <a:rPr lang="x-none" smtClean="0"/>
              <a:t>% </a:t>
            </a:r>
            <a:r>
              <a:rPr lang="x-none" smtClean="0"/>
              <a:t>C</a:t>
            </a:r>
            <a:r>
              <a:rPr lang="x-none" baseline="-25000" smtClean="0"/>
              <a:t>2</a:t>
            </a:r>
            <a:r>
              <a:rPr lang="x-none" smtClean="0"/>
              <a:t>H</a:t>
            </a:r>
            <a:r>
              <a:rPr lang="x-none" baseline="-25000" smtClean="0"/>
              <a:t>2</a:t>
            </a:r>
            <a:r>
              <a:rPr lang="x-none" smtClean="0"/>
              <a:t>F</a:t>
            </a:r>
            <a:r>
              <a:rPr lang="x-none" baseline="-25000" smtClean="0"/>
              <a:t>4 </a:t>
            </a:r>
            <a:r>
              <a:rPr lang="x-none" smtClean="0"/>
              <a:t>+ </a:t>
            </a:r>
            <a:r>
              <a:rPr lang="x-none" dirty="0" smtClean="0"/>
              <a:t>5</a:t>
            </a:r>
            <a:r>
              <a:rPr lang="x-none" smtClean="0"/>
              <a:t>% </a:t>
            </a:r>
            <a:r>
              <a:rPr lang="en-US" dirty="0" smtClean="0"/>
              <a:t>i-C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x-none" smtClean="0"/>
              <a:t>+ </a:t>
            </a:r>
            <a:r>
              <a:rPr lang="x-none" dirty="0" smtClean="0"/>
              <a:t>5</a:t>
            </a:r>
            <a:r>
              <a:rPr lang="x-none" smtClean="0"/>
              <a:t>% </a:t>
            </a:r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endParaRPr lang="x-none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x-none" dirty="0" smtClean="0"/>
              <a:t>0.25 mm gas </a:t>
            </a:r>
            <a:r>
              <a:rPr lang="x-none" dirty="0" err="1" smtClean="0"/>
              <a:t>gap</a:t>
            </a:r>
            <a:endParaRPr lang="x-none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x-none" dirty="0" smtClean="0"/>
              <a:t>E0/N = 415 Td  (</a:t>
            </a:r>
            <a:r>
              <a:rPr lang="x-none" dirty="0" err="1" smtClean="0"/>
              <a:t>operating</a:t>
            </a:r>
            <a:r>
              <a:rPr lang="x-none" dirty="0" smtClean="0"/>
              <a:t> </a:t>
            </a:r>
            <a:r>
              <a:rPr lang="x-none" dirty="0" err="1" smtClean="0"/>
              <a:t>point</a:t>
            </a:r>
            <a:r>
              <a:rPr lang="x-none" dirty="0" smtClean="0"/>
              <a:t>)</a:t>
            </a:r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endParaRPr lang="x-none" dirty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during the avalanche phase, profiles </a:t>
            </a:r>
            <a:br>
              <a:rPr lang="en-US" dirty="0" smtClean="0"/>
            </a:br>
            <a:r>
              <a:rPr lang="en-US" dirty="0" smtClean="0"/>
              <a:t>match </a:t>
            </a:r>
            <a:r>
              <a:rPr lang="en-US" dirty="0"/>
              <a:t>with those from bulk case</a:t>
            </a:r>
            <a:endParaRPr lang="en-US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positive streamer velocity is also similar</a:t>
            </a:r>
            <a:br>
              <a:rPr lang="en-US" dirty="0" smtClean="0"/>
            </a:br>
            <a:r>
              <a:rPr lang="en-US" dirty="0" smtClean="0"/>
              <a:t>to that from bulk 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06" y="0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Outline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928670"/>
            <a:ext cx="449603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/>
              <a:t>  Introduction</a:t>
            </a:r>
            <a:endParaRPr 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/>
              <a:t>  M</a:t>
            </a:r>
            <a:r>
              <a:rPr lang="en-US" sz="2400" b="1" dirty="0" smtClean="0"/>
              <a:t>icroscopic Monte </a:t>
            </a:r>
            <a:r>
              <a:rPr lang="en-US" sz="2400" b="1" dirty="0" smtClean="0"/>
              <a:t>Carlo </a:t>
            </a:r>
            <a:r>
              <a:rPr lang="en-US" sz="2400" b="1" dirty="0" smtClean="0"/>
              <a:t>model</a:t>
            </a:r>
            <a:endParaRPr 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/>
              <a:t>  Classical fluid model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/>
              <a:t>  “Corrected” fluid model</a:t>
            </a:r>
            <a:endParaRPr lang="en-US" sz="2400" b="1" dirty="0" smtClean="0"/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 smtClean="0"/>
              <a:t>  Conclusion </a:t>
            </a:r>
            <a:r>
              <a:rPr lang="en-US" sz="2400" b="1" dirty="0" smtClean="0"/>
              <a:t>and future work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advTm="343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5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65370943"/>
              </p:ext>
            </p:extLst>
          </p:nvPr>
        </p:nvGraphicFramePr>
        <p:xfrm>
          <a:off x="561975" y="966811"/>
          <a:ext cx="3455988" cy="2938463"/>
        </p:xfrm>
        <a:graphic>
          <a:graphicData uri="http://schemas.openxmlformats.org/presentationml/2006/ole">
            <p:oleObj spid="_x0000_s96416" name="Graph" r:id="rId4" imgW="3290621" imgH="2799283" progId="Origin50.Graph">
              <p:embed/>
            </p:oleObj>
          </a:graphicData>
        </a:graphic>
      </p:graphicFrame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39937829"/>
              </p:ext>
            </p:extLst>
          </p:nvPr>
        </p:nvGraphicFramePr>
        <p:xfrm>
          <a:off x="487363" y="3892574"/>
          <a:ext cx="3519487" cy="2938462"/>
        </p:xfrm>
        <a:graphic>
          <a:graphicData uri="http://schemas.openxmlformats.org/presentationml/2006/ole">
            <p:oleObj spid="_x0000_s96417" name="Graph" r:id="rId5" imgW="3352800" imgH="2799283" progId="Origin50.Graph">
              <p:embed/>
            </p:oleObj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72629451"/>
              </p:ext>
            </p:extLst>
          </p:nvPr>
        </p:nvGraphicFramePr>
        <p:xfrm>
          <a:off x="5122863" y="963636"/>
          <a:ext cx="3551237" cy="2963863"/>
        </p:xfrm>
        <a:graphic>
          <a:graphicData uri="http://schemas.openxmlformats.org/presentationml/2006/ole">
            <p:oleObj spid="_x0000_s96418" name="Graph" r:id="rId6" imgW="3382061" imgH="2822448" progId="Origin50.Graph">
              <p:embed/>
            </p:oleObj>
          </a:graphicData>
        </a:graphic>
      </p:graphicFrame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61105326"/>
              </p:ext>
            </p:extLst>
          </p:nvPr>
        </p:nvGraphicFramePr>
        <p:xfrm>
          <a:off x="5068888" y="3894161"/>
          <a:ext cx="3513137" cy="2963863"/>
        </p:xfrm>
        <a:graphic>
          <a:graphicData uri="http://schemas.openxmlformats.org/presentationml/2006/ole">
            <p:oleObj spid="_x0000_s96419" name="Graph" r:id="rId7" imgW="3345485" imgH="2822448" progId="Origin50.Graph">
              <p:embed/>
            </p:oleObj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0"/>
            <a:ext cx="7092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corrected</a:t>
            </a:r>
            <a:r>
              <a:rPr lang="x-none" sz="2400" b="1" u="sng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</a:t>
            </a:r>
            <a:r>
              <a:rPr lang="x-none" sz="2400" b="1" u="sng" dirty="0" err="1" smtClean="0">
                <a:cs typeface="Arial" charset="0"/>
              </a:rPr>
              <a:t>induced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x-none" sz="2400" b="1" u="sng" dirty="0" err="1" smtClean="0">
                <a:cs typeface="Arial" charset="0"/>
              </a:rPr>
              <a:t>signals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9166" y="1148466"/>
            <a:ext cx="7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95670" y="1148466"/>
            <a:ext cx="7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59166" y="4059800"/>
            <a:ext cx="112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TOF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4050508"/>
            <a:ext cx="112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TOF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71604" y="642918"/>
            <a:ext cx="168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Induced current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286512" y="642918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Induced charge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27974892"/>
              </p:ext>
            </p:extLst>
          </p:nvPr>
        </p:nvGraphicFramePr>
        <p:xfrm>
          <a:off x="3883025" y="2557463"/>
          <a:ext cx="5081588" cy="4256087"/>
        </p:xfrm>
        <a:graphic>
          <a:graphicData uri="http://schemas.openxmlformats.org/presentationml/2006/ole">
            <p:oleObj spid="_x0000_s71743" name="Graph" r:id="rId3" imgW="3388157" imgH="2837078" progId="Origin50.Graph">
              <p:embed/>
            </p:oleObj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0"/>
            <a:ext cx="7092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cs typeface="Arial" charset="0"/>
              </a:rPr>
              <a:t>1</a:t>
            </a:r>
            <a:r>
              <a:rPr lang="x-none" sz="2400" b="1" u="sng" dirty="0" smtClean="0">
                <a:cs typeface="Arial" charset="0"/>
              </a:rPr>
              <a:t>.5</a:t>
            </a:r>
            <a:r>
              <a:rPr lang="en-US" sz="2400" b="1" u="sng" dirty="0" smtClean="0">
                <a:cs typeface="Arial" charset="0"/>
              </a:rPr>
              <a:t>D </a:t>
            </a:r>
            <a:r>
              <a:rPr lang="x-none" sz="2400" b="1" u="sng" dirty="0" err="1" smtClean="0">
                <a:cs typeface="Arial" charset="0"/>
              </a:rPr>
              <a:t>corrected</a:t>
            </a:r>
            <a:r>
              <a:rPr lang="x-none" sz="2400" b="1" u="sng" smtClean="0">
                <a:cs typeface="Arial" charset="0"/>
              </a:rPr>
              <a:t> </a:t>
            </a:r>
            <a:r>
              <a:rPr lang="en-US" sz="2400" b="1" u="sng" dirty="0" smtClean="0">
                <a:cs typeface="Arial" charset="0"/>
              </a:rPr>
              <a:t>fluid</a:t>
            </a:r>
            <a:r>
              <a:rPr lang="x-none" sz="2400" b="1" u="sng" smtClean="0">
                <a:cs typeface="Arial" charset="0"/>
              </a:rPr>
              <a:t> model</a:t>
            </a:r>
            <a:r>
              <a:rPr lang="en-US" sz="2400" b="1" u="sng" dirty="0" smtClean="0">
                <a:cs typeface="Arial" charset="0"/>
              </a:rPr>
              <a:t>: </a:t>
            </a:r>
            <a:r>
              <a:rPr lang="x-none" sz="2400" b="1" u="sng" dirty="0" err="1" smtClean="0">
                <a:cs typeface="Arial" charset="0"/>
              </a:rPr>
              <a:t>induced</a:t>
            </a:r>
            <a:r>
              <a:rPr lang="x-none" sz="2400" b="1" u="sng" dirty="0" smtClean="0">
                <a:cs typeface="Arial" charset="0"/>
              </a:rPr>
              <a:t> </a:t>
            </a:r>
            <a:r>
              <a:rPr lang="x-none" sz="2400" b="1" u="sng" dirty="0" err="1" smtClean="0">
                <a:cs typeface="Arial" charset="0"/>
              </a:rPr>
              <a:t>signals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757153"/>
            <a:ext cx="50354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Application of </a:t>
            </a:r>
            <a:r>
              <a:rPr lang="en-US" sz="2000" b="1" dirty="0" err="1" smtClean="0"/>
              <a:t>Ramo’s</a:t>
            </a:r>
            <a:r>
              <a:rPr lang="en-US" sz="2000" b="1" dirty="0" smtClean="0"/>
              <a:t> theorem</a:t>
            </a:r>
          </a:p>
          <a:p>
            <a:endParaRPr lang="en-US" sz="2000" dirty="0" smtClean="0"/>
          </a:p>
          <a:p>
            <a:r>
              <a:rPr lang="en-US" sz="2000" dirty="0" smtClean="0"/>
              <a:t>In general, should total flux be </a:t>
            </a:r>
            <a:r>
              <a:rPr lang="en-US" sz="2000" dirty="0" smtClean="0"/>
              <a:t>included i.e.</a:t>
            </a:r>
            <a:endParaRPr lang="en-US" sz="2000" dirty="0"/>
          </a:p>
        </p:txBody>
      </p:sp>
      <p:pic>
        <p:nvPicPr>
          <p:cNvPr id="71715" name="Picture 35" descr="http://latex2png.com/output/latex_bd9419666b6727d6fe44dd1ea905a69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74" y="1920222"/>
            <a:ext cx="3163640" cy="5726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7" name="Picture 37" descr="http://latex2png.com/output/latex_374766566012a08050b2a234f63105e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549" y="2724962"/>
            <a:ext cx="1638509" cy="2606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2636912"/>
            <a:ext cx="4126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w</a:t>
            </a:r>
            <a:r>
              <a:rPr lang="en-US" sz="2000" dirty="0" smtClean="0"/>
              <a:t>here flux density                                ?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79512" y="3388930"/>
            <a:ext cx="3617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000" dirty="0" smtClean="0"/>
              <a:t>Hydrodynamic approximation</a:t>
            </a:r>
            <a:endParaRPr lang="en-US" sz="2000" dirty="0"/>
          </a:p>
        </p:txBody>
      </p:sp>
      <p:pic>
        <p:nvPicPr>
          <p:cNvPr id="71720" name="Picture 40" descr="http://latex2png.com/output/latex_1783ad5325442350cca3965639f99629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043"/>
          <a:stretch/>
        </p:blipFill>
        <p:spPr bwMode="auto">
          <a:xfrm>
            <a:off x="336274" y="4013426"/>
            <a:ext cx="3448375" cy="207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79512" y="4581128"/>
            <a:ext cx="3703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000" dirty="0" smtClean="0"/>
              <a:t>Implementation in fluid model</a:t>
            </a:r>
            <a:endParaRPr lang="en-US" sz="2000" dirty="0"/>
          </a:p>
        </p:txBody>
      </p:sp>
      <p:pic>
        <p:nvPicPr>
          <p:cNvPr id="71723" name="Picture 43" descr="http://latex2png.com/output/latex_2dfdca15262132412b9cca8d14b1a22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65" y="5082335"/>
            <a:ext cx="3306947" cy="506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907704" y="5621178"/>
            <a:ext cx="3999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vs</a:t>
            </a:r>
            <a:endParaRPr lang="en-US" sz="2000" dirty="0"/>
          </a:p>
        </p:txBody>
      </p:sp>
      <p:pic>
        <p:nvPicPr>
          <p:cNvPr id="71725" name="Picture 45" descr="http://latex2png.com/output/latex_2b486685658d0f741d279010811e145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93296"/>
            <a:ext cx="3694176" cy="512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5740170" y="1920222"/>
            <a:ext cx="0" cy="1292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772436" y="1920222"/>
            <a:ext cx="0" cy="11453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76056" y="1270501"/>
            <a:ext cx="1266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ATLAS RPC</a:t>
            </a:r>
          </a:p>
          <a:p>
            <a:pPr algn="ctr"/>
            <a:r>
              <a:rPr lang="en-US" dirty="0" smtClean="0"/>
              <a:t>max=0.33%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99693" y="1270501"/>
            <a:ext cx="1545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ALICE TOF RPC</a:t>
            </a:r>
          </a:p>
          <a:p>
            <a:pPr algn="ctr"/>
            <a:r>
              <a:rPr lang="en-US" dirty="0" smtClean="0"/>
              <a:t>max=0.95%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36"/>
            <a:ext cx="8229600" cy="1143000"/>
          </a:xfrm>
        </p:spPr>
        <p:txBody>
          <a:bodyPr>
            <a:normAutofit/>
          </a:bodyPr>
          <a:lstStyle/>
          <a:p>
            <a:r>
              <a:rPr lang="x-none" sz="4000" b="1" dirty="0" smtClean="0"/>
              <a:t>Conclusion and further work</a:t>
            </a:r>
            <a:endParaRPr lang="x-none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621446"/>
            <a:ext cx="88392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x-none" sz="2000" b="1" dirty="0" smtClean="0"/>
              <a:t>We have developed </a:t>
            </a:r>
            <a:r>
              <a:rPr lang="x-none" sz="2000" b="1" smtClean="0"/>
              <a:t>a </a:t>
            </a:r>
            <a:r>
              <a:rPr lang="en-US" sz="2000" b="1" dirty="0" smtClean="0"/>
              <a:t>3D </a:t>
            </a:r>
            <a:r>
              <a:rPr lang="en-US" sz="2000" b="1" dirty="0" smtClean="0"/>
              <a:t>Monte Carlo microscopic model for </a:t>
            </a:r>
            <a:r>
              <a:rPr lang="en-US" sz="2000" b="1" dirty="0" smtClean="0"/>
              <a:t>timing </a:t>
            </a:r>
            <a:r>
              <a:rPr lang="en-US" sz="2000" b="1" dirty="0" smtClean="0"/>
              <a:t>resolution and efficiency </a:t>
            </a:r>
            <a:r>
              <a:rPr lang="x-none" sz="2000" b="1" smtClean="0"/>
              <a:t>of </a:t>
            </a:r>
            <a:r>
              <a:rPr lang="x-none" sz="2000" b="1" smtClean="0"/>
              <a:t>RPC</a:t>
            </a:r>
            <a:r>
              <a:rPr lang="en-GB" sz="2000" b="1" dirty="0" smtClean="0"/>
              <a:t>s</a:t>
            </a:r>
            <a:r>
              <a:rPr lang="x-none" sz="2000" b="1" smtClean="0"/>
              <a:t> </a:t>
            </a:r>
            <a:r>
              <a:rPr lang="x-none" sz="2000" b="1" dirty="0" smtClean="0"/>
              <a:t>with low </a:t>
            </a:r>
            <a:r>
              <a:rPr lang="x-none" sz="2000" b="1" smtClean="0"/>
              <a:t>signal </a:t>
            </a:r>
            <a:r>
              <a:rPr lang="en-GB" sz="2000" b="1" dirty="0" smtClean="0"/>
              <a:t>discrimination </a:t>
            </a:r>
            <a:r>
              <a:rPr lang="x-none" sz="2000" b="1" smtClean="0"/>
              <a:t>threshold</a:t>
            </a:r>
            <a:endParaRPr lang="en-US" sz="1600" dirty="0" smtClean="0"/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en-US" sz="2000" b="1" dirty="0" smtClean="0"/>
              <a:t>A full microscopic model </a:t>
            </a:r>
            <a:r>
              <a:rPr lang="en-US" sz="2000" b="1" dirty="0" smtClean="0"/>
              <a:t>for </a:t>
            </a:r>
            <a:r>
              <a:rPr lang="en-US" sz="2000" b="1" dirty="0" smtClean="0"/>
              <a:t>RPCs would have to be able to simulate realistic thresholds. </a:t>
            </a:r>
            <a:r>
              <a:rPr lang="en-US" sz="2000" b="1" dirty="0" smtClean="0"/>
              <a:t>I</a:t>
            </a:r>
            <a:r>
              <a:rPr lang="en-US" sz="2000" b="1" dirty="0" smtClean="0"/>
              <a:t>t should also follow the signal development until the end so that charge spectra can be obtained. This would require the inclusion of space charge effects.</a:t>
            </a:r>
            <a:br>
              <a:rPr lang="en-US" sz="2000" b="1" dirty="0" smtClean="0"/>
            </a:br>
            <a:r>
              <a:rPr lang="en-US" sz="2000" b="1" dirty="0" smtClean="0"/>
              <a:t>Problem:  </a:t>
            </a:r>
            <a:r>
              <a:rPr lang="en-US" sz="2000" dirty="0" smtClean="0"/>
              <a:t>l</a:t>
            </a:r>
            <a:r>
              <a:rPr lang="en-US" sz="2000" dirty="0" smtClean="0"/>
              <a:t>imited </a:t>
            </a:r>
            <a:r>
              <a:rPr lang="en-US" sz="2000" dirty="0" smtClean="0"/>
              <a:t>computing resources </a:t>
            </a:r>
            <a:br>
              <a:rPr lang="en-US" sz="2000" dirty="0" smtClean="0"/>
            </a:br>
            <a:r>
              <a:rPr lang="en-US" sz="2000" b="1" dirty="0" smtClean="0"/>
              <a:t>Possible solution:  </a:t>
            </a:r>
            <a:r>
              <a:rPr lang="en-US" sz="2000" dirty="0" smtClean="0"/>
              <a:t>PIC/MC simulation with super particles</a:t>
            </a:r>
          </a:p>
          <a:p>
            <a:pPr>
              <a:spcBef>
                <a:spcPts val="600"/>
              </a:spcBef>
            </a:pPr>
            <a:endParaRPr lang="en-US" sz="2000" dirty="0" smtClean="0"/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dirty="0" smtClean="0"/>
              <a:t>We have developed a </a:t>
            </a:r>
            <a:r>
              <a:rPr lang="en-US" sz="2000" b="1" dirty="0" smtClean="0"/>
              <a:t>1.5D classical fluid model and also a model based on hydrodynamic approximation. Using these models we have shown how different transport data used as input affect the calculated RPC signals.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b="1" dirty="0" smtClean="0"/>
              <a:t> These models should be compared with local mean energy model and PIC/MC simulation.</a:t>
            </a:r>
            <a:endParaRPr lang="en-US" sz="2000" dirty="0" smtClean="0"/>
          </a:p>
          <a:p>
            <a:pPr>
              <a:spcBef>
                <a:spcPts val="600"/>
              </a:spcBef>
            </a:pPr>
            <a:endParaRPr lang="en-US" sz="20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8342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1457325"/>
            <a:ext cx="75819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7015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Resistive Plate Chamber (RPC): principles of operation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1268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Developed by </a:t>
            </a:r>
            <a:r>
              <a:rPr lang="en-US" dirty="0" err="1" smtClean="0"/>
              <a:t>Santonico</a:t>
            </a:r>
            <a:r>
              <a:rPr lang="en-US" dirty="0" smtClean="0"/>
              <a:t> and </a:t>
            </a:r>
            <a:r>
              <a:rPr lang="en-US" dirty="0" err="1" smtClean="0"/>
              <a:t>Cardarelli</a:t>
            </a:r>
            <a:r>
              <a:rPr lang="en-US" dirty="0" smtClean="0"/>
              <a:t> </a:t>
            </a:r>
            <a:r>
              <a:rPr lang="x-none" dirty="0"/>
              <a:t>(</a:t>
            </a:r>
            <a:r>
              <a:rPr lang="en-US" dirty="0" smtClean="0"/>
              <a:t>1981</a:t>
            </a:r>
            <a:r>
              <a:rPr lang="x-none" dirty="0" smtClean="0"/>
              <a:t>)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Consists of two parallel plate electrodes made of material of high volume resistivity for </a:t>
            </a:r>
            <a:r>
              <a:rPr lang="en-US" dirty="0" err="1" smtClean="0"/>
              <a:t>supression</a:t>
            </a:r>
            <a:r>
              <a:rPr lang="en-US" dirty="0" smtClean="0"/>
              <a:t> of destructive discharges.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4185" y="5040868"/>
            <a:ext cx="35041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Resistive material: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glass </a:t>
            </a:r>
            <a:r>
              <a:rPr lang="en-US" dirty="0" smtClean="0">
                <a:solidFill>
                  <a:prstClr val="black"/>
                </a:solidFill>
              </a:rPr>
              <a:t>(ρ = 10</a:t>
            </a:r>
            <a:r>
              <a:rPr lang="en-US" baseline="30000" dirty="0" smtClean="0">
                <a:solidFill>
                  <a:prstClr val="black"/>
                </a:solidFill>
              </a:rPr>
              <a:t>12</a:t>
            </a:r>
            <a:r>
              <a:rPr lang="en-US" dirty="0" smtClean="0">
                <a:solidFill>
                  <a:prstClr val="black"/>
                </a:solidFill>
              </a:rPr>
              <a:t>-10</a:t>
            </a:r>
            <a:r>
              <a:rPr lang="en-US" baseline="30000" dirty="0" smtClean="0">
                <a:solidFill>
                  <a:prstClr val="black"/>
                </a:solidFill>
              </a:rPr>
              <a:t>13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l-GR" dirty="0" smtClean="0">
                <a:solidFill>
                  <a:prstClr val="black"/>
                </a:solidFill>
              </a:rPr>
              <a:t>Ω</a:t>
            </a:r>
            <a:r>
              <a:rPr lang="en-US" dirty="0" smtClean="0">
                <a:solidFill>
                  <a:prstClr val="black"/>
                </a:solidFill>
              </a:rPr>
              <a:t>cm).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bakelite</a:t>
            </a:r>
            <a:r>
              <a:rPr lang="en-US" dirty="0" smtClean="0"/>
              <a:t> </a:t>
            </a:r>
            <a:r>
              <a:rPr lang="en-US" dirty="0" smtClean="0">
                <a:solidFill>
                  <a:prstClr val="black"/>
                </a:solidFill>
              </a:rPr>
              <a:t>(ρ = 10</a:t>
            </a:r>
            <a:r>
              <a:rPr lang="en-US" baseline="30000" dirty="0" smtClean="0">
                <a:solidFill>
                  <a:prstClr val="black"/>
                </a:solidFill>
              </a:rPr>
              <a:t>12</a:t>
            </a:r>
            <a:r>
              <a:rPr lang="en-US" dirty="0" smtClean="0">
                <a:solidFill>
                  <a:prstClr val="black"/>
                </a:solidFill>
              </a:rPr>
              <a:t>-10</a:t>
            </a:r>
            <a:r>
              <a:rPr lang="en-US" baseline="30000" dirty="0" smtClean="0">
                <a:solidFill>
                  <a:prstClr val="black"/>
                </a:solidFill>
              </a:rPr>
              <a:t>12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l-GR" dirty="0" smtClean="0">
                <a:solidFill>
                  <a:prstClr val="black"/>
                </a:solidFill>
              </a:rPr>
              <a:t>Ω</a:t>
            </a:r>
            <a:r>
              <a:rPr lang="en-US" dirty="0" smtClean="0">
                <a:solidFill>
                  <a:prstClr val="black"/>
                </a:solidFill>
              </a:rPr>
              <a:t>cm).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50128" y="5029200"/>
            <a:ext cx="471225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Operating conditions: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atmospheric pressure, room temp.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reduced electric fields: 200 to 400 Td.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x-none" smtClean="0"/>
              <a:t>ing</a:t>
            </a:r>
            <a:r>
              <a:rPr lang="en-US" dirty="0" smtClean="0"/>
              <a:t> resolution: 50 </a:t>
            </a:r>
            <a:r>
              <a:rPr lang="en-US" dirty="0" err="1" smtClean="0"/>
              <a:t>ps</a:t>
            </a:r>
            <a:r>
              <a:rPr lang="en-US" dirty="0" smtClean="0"/>
              <a:t> to ~1 ns.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spatial resolution:  ~1 mm.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counting rate capability: up to ~1 </a:t>
            </a:r>
            <a:r>
              <a:rPr lang="en-US" dirty="0" smtClean="0">
                <a:solidFill>
                  <a:prstClr val="black"/>
                </a:solidFill>
              </a:rPr>
              <a:t>kHz/cm</a:t>
            </a:r>
            <a:r>
              <a:rPr lang="en-US" baseline="30000" dirty="0" smtClean="0">
                <a:solidFill>
                  <a:prstClr val="black"/>
                </a:solidFill>
              </a:rPr>
              <a:t>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019800"/>
            <a:ext cx="254371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Gas mixtures:</a:t>
            </a:r>
          </a:p>
          <a:p>
            <a:r>
              <a:rPr lang="en-US" dirty="0" err="1" smtClean="0"/>
              <a:t>Ar</a:t>
            </a:r>
            <a:r>
              <a:rPr lang="en-US" dirty="0" smtClean="0"/>
              <a:t>,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F</a:t>
            </a:r>
            <a:r>
              <a:rPr lang="en-US" baseline="-25000" dirty="0" smtClean="0"/>
              <a:t>4</a:t>
            </a:r>
            <a:r>
              <a:rPr lang="en-US" dirty="0" smtClean="0"/>
              <a:t>, iso-C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, SF</a:t>
            </a:r>
            <a:r>
              <a:rPr lang="en-US" baseline="-25000" dirty="0" smtClean="0"/>
              <a:t>6</a:t>
            </a:r>
            <a:r>
              <a:rPr lang="en-US" dirty="0" smtClean="0"/>
              <a:t>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156176" y="1844824"/>
            <a:ext cx="576064" cy="273630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28184" y="1484784"/>
            <a:ext cx="1811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incoming particle</a:t>
            </a:r>
            <a:endParaRPr lang="x-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2240" y="404745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(taken from C. Lippmann, PhD </a:t>
            </a:r>
            <a:r>
              <a:rPr lang="en-US" sz="1200" i="1" dirty="0" smtClean="0"/>
              <a:t>thesis)</a:t>
            </a:r>
            <a:endParaRPr lang="en-US" sz="1200" i="1" dirty="0"/>
          </a:p>
        </p:txBody>
      </p:sp>
    </p:spTree>
    <p:extLst>
      <p:ext uri="{BB962C8B-B14F-4D97-AF65-F5344CB8AC3E}">
        <p14:creationId xmlns="" xmlns:p14="http://schemas.microsoft.com/office/powerpoint/2010/main" val="1789541384"/>
      </p:ext>
    </p:extLst>
  </p:cSld>
  <p:clrMapOvr>
    <a:masterClrMapping/>
  </p:clrMapOvr>
  <p:transition advTm="1565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445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Simulation and modeling of RPCs</a:t>
            </a:r>
            <a:endParaRPr lang="en-US" sz="24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4315" y="785794"/>
          <a:ext cx="8215371" cy="5773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2643207"/>
              </a:tblGrid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Model(s)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Advantages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Disadvantages</a:t>
                      </a:r>
                      <a:endParaRPr lang="en-US" sz="2000" dirty="0"/>
                    </a:p>
                  </a:txBody>
                  <a:tcPr anchor="ctr"/>
                </a:tc>
              </a:tr>
              <a:tr h="62253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Analytical</a:t>
                      </a:r>
                    </a:p>
                    <a:p>
                      <a:r>
                        <a:rPr lang="en-US" sz="1600" i="1" dirty="0" smtClean="0"/>
                        <a:t>e.g.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i="1" baseline="0" dirty="0" err="1" smtClean="0"/>
                        <a:t>Riegler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i="1" baseline="0" dirty="0" smtClean="0"/>
                        <a:t>NIMA</a:t>
                      </a:r>
                      <a:r>
                        <a:rPr lang="en-US" sz="16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602 (2009) 377; </a:t>
                      </a:r>
                      <a:r>
                        <a:rPr lang="en-US" sz="1600" i="1" baseline="0" dirty="0" err="1" smtClean="0"/>
                        <a:t>Fonte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i="1" baseline="0" dirty="0" smtClean="0"/>
                        <a:t>JINST 8 (2013) P11001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Can</a:t>
                      </a:r>
                      <a:r>
                        <a:rPr lang="en-US" baseline="0" dirty="0" smtClean="0"/>
                        <a:t> provide general conclusions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Often approximate</a:t>
                      </a:r>
                      <a:endParaRPr lang="en-US" dirty="0"/>
                    </a:p>
                  </a:txBody>
                  <a:tcPr/>
                </a:tc>
              </a:tr>
              <a:tr h="62253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Fluid equations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e.g. </a:t>
                      </a:r>
                      <a:r>
                        <a:rPr lang="en-US" sz="1600" i="1" dirty="0" err="1" smtClean="0"/>
                        <a:t>Moshaii</a:t>
                      </a:r>
                      <a:r>
                        <a:rPr lang="en-US" sz="1600" i="1" dirty="0" smtClean="0"/>
                        <a:t> </a:t>
                      </a:r>
                      <a:r>
                        <a:rPr lang="en-US" sz="1600" i="1" dirty="0" smtClean="0"/>
                        <a:t>NIMA 661 (2012) </a:t>
                      </a:r>
                      <a:r>
                        <a:rPr lang="en-US" sz="1600" i="1" dirty="0" smtClean="0"/>
                        <a:t>S168; </a:t>
                      </a:r>
                      <a:r>
                        <a:rPr lang="en-US" sz="1600" i="1" dirty="0" err="1" smtClean="0"/>
                        <a:t>Fonte</a:t>
                      </a:r>
                      <a:r>
                        <a:rPr lang="en-US" sz="1600" i="1" dirty="0" smtClean="0"/>
                        <a:t> IEEE</a:t>
                      </a:r>
                      <a:r>
                        <a:rPr lang="en-US" sz="1600" i="1" baseline="0" dirty="0" smtClean="0"/>
                        <a:t> TNS 43 (1996) 2135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Space</a:t>
                      </a:r>
                      <a:r>
                        <a:rPr lang="en-US" baseline="0" dirty="0" smtClean="0"/>
                        <a:t> charge effects, </a:t>
                      </a:r>
                      <a:r>
                        <a:rPr lang="en-US" baseline="0" dirty="0" err="1" smtClean="0"/>
                        <a:t>photoionization</a:t>
                      </a:r>
                      <a:r>
                        <a:rPr lang="en-US" baseline="0" dirty="0" smtClean="0"/>
                        <a:t> and recombination can be </a:t>
                      </a:r>
                      <a:r>
                        <a:rPr lang="en-US" baseline="0" dirty="0" smtClean="0"/>
                        <a:t>relatively easily </a:t>
                      </a:r>
                      <a:r>
                        <a:rPr lang="en-US" baseline="0" dirty="0" smtClean="0"/>
                        <a:t>included</a:t>
                      </a:r>
                      <a:endParaRPr lang="en-US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Computationally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efficient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Provide average quantities (deterministic)</a:t>
                      </a:r>
                      <a:endParaRPr lang="en-US" dirty="0"/>
                    </a:p>
                  </a:txBody>
                  <a:tcPr/>
                </a:tc>
              </a:tr>
              <a:tr h="62253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Macroscopic  stochastic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baseline="0" dirty="0" smtClean="0"/>
                        <a:t>e.g. </a:t>
                      </a:r>
                      <a:r>
                        <a:rPr lang="en-US" sz="1600" i="1" baseline="0" dirty="0" err="1" smtClean="0"/>
                        <a:t>Riegler</a:t>
                      </a:r>
                      <a:r>
                        <a:rPr lang="en-US" sz="1600" i="1" baseline="0" dirty="0" smtClean="0"/>
                        <a:t> et al</a:t>
                      </a:r>
                      <a:r>
                        <a:rPr lang="en-US" sz="1600" i="1" baseline="0" dirty="0" smtClean="0"/>
                        <a:t>. NIMA </a:t>
                      </a:r>
                      <a:r>
                        <a:rPr lang="en-US" sz="1600" i="1" baseline="0" dirty="0" smtClean="0"/>
                        <a:t>500 (2003) 144; </a:t>
                      </a:r>
                      <a:r>
                        <a:rPr lang="en-US" sz="1600" i="1" baseline="0" dirty="0" err="1" smtClean="0"/>
                        <a:t>Salim</a:t>
                      </a:r>
                      <a:r>
                        <a:rPr lang="en-US" sz="1600" i="1" baseline="0" dirty="0" smtClean="0"/>
                        <a:t> et </a:t>
                      </a:r>
                      <a:r>
                        <a:rPr lang="en-US" sz="1600" i="1" baseline="0" dirty="0" smtClean="0"/>
                        <a:t>al</a:t>
                      </a:r>
                      <a:r>
                        <a:rPr lang="en-US" sz="1600" i="1" baseline="0" dirty="0" smtClean="0"/>
                        <a:t>. JINST 7 (2012</a:t>
                      </a:r>
                      <a:r>
                        <a:rPr lang="en-US" sz="1600" i="1" baseline="0" dirty="0" smtClean="0"/>
                        <a:t>) </a:t>
                      </a:r>
                      <a:r>
                        <a:rPr lang="en-US" sz="1600" i="1" baseline="0" dirty="0" smtClean="0"/>
                        <a:t>P11019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Provide stochastic quantities such as efficiency,</a:t>
                      </a:r>
                      <a:r>
                        <a:rPr lang="en-US" baseline="0" dirty="0" smtClean="0"/>
                        <a:t> timing resolution and charge spectra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Computationally</a:t>
                      </a:r>
                      <a:r>
                        <a:rPr lang="en-US" baseline="0" dirty="0" smtClean="0"/>
                        <a:t> efficient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Based on different</a:t>
                      </a:r>
                      <a:r>
                        <a:rPr lang="en-US" baseline="0" dirty="0" smtClean="0"/>
                        <a:t> models of avalanche fluctuations (e.g. </a:t>
                      </a:r>
                      <a:r>
                        <a:rPr lang="en-US" baseline="0" dirty="0" err="1" smtClean="0"/>
                        <a:t>Legler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Polya</a:t>
                      </a:r>
                      <a:r>
                        <a:rPr lang="en-US" baseline="0" dirty="0" smtClean="0"/>
                        <a:t>) which can be approximate</a:t>
                      </a:r>
                      <a:endParaRPr lang="en-US" dirty="0"/>
                    </a:p>
                  </a:txBody>
                  <a:tcPr/>
                </a:tc>
              </a:tr>
              <a:tr h="62253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Microscopic</a:t>
                      </a:r>
                      <a:r>
                        <a:rPr lang="en-US" b="1" baseline="0" dirty="0" smtClean="0"/>
                        <a:t> stochastic</a:t>
                      </a:r>
                    </a:p>
                    <a:p>
                      <a:r>
                        <a:rPr lang="en-US" sz="1600" i="1" baseline="0" dirty="0" smtClean="0"/>
                        <a:t>e.g. </a:t>
                      </a:r>
                      <a:r>
                        <a:rPr lang="sr-Latn-CS" sz="1600" i="1" baseline="0" dirty="0" smtClean="0"/>
                        <a:t>Bošnjaković </a:t>
                      </a:r>
                      <a:r>
                        <a:rPr lang="en-US" sz="1600" i="1" baseline="0" dirty="0" smtClean="0"/>
                        <a:t>et al</a:t>
                      </a:r>
                      <a:r>
                        <a:rPr lang="en-US" sz="1600" i="1" baseline="0" dirty="0" smtClean="0"/>
                        <a:t>. </a:t>
                      </a:r>
                      <a:r>
                        <a:rPr lang="en-US" sz="1600" i="1" baseline="0" dirty="0" smtClean="0"/>
                        <a:t>JINST  9 (2014) P09012</a:t>
                      </a:r>
                      <a:endParaRPr lang="en-US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Provide stochastic quantities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Accurate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Computationally</a:t>
                      </a:r>
                      <a:r>
                        <a:rPr lang="en-US" baseline="0" dirty="0" smtClean="0"/>
                        <a:t> demanding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258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0"/>
            <a:ext cx="6175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x-none" sz="2400" b="1" u="sng" dirty="0" smtClean="0">
                <a:cs typeface="Arial" charset="0"/>
              </a:rPr>
              <a:t>Our </a:t>
            </a:r>
            <a:r>
              <a:rPr lang="en-US" sz="2400" b="1" u="sng" dirty="0" smtClean="0">
                <a:cs typeface="Arial" charset="0"/>
              </a:rPr>
              <a:t>“</a:t>
            </a:r>
            <a:r>
              <a:rPr lang="x-none" sz="2400" b="1" u="sng" dirty="0" smtClean="0">
                <a:cs typeface="Arial" charset="0"/>
              </a:rPr>
              <a:t>microscopic</a:t>
            </a:r>
            <a:r>
              <a:rPr lang="en-US" sz="2400" b="1" u="sng" dirty="0" smtClean="0">
                <a:cs typeface="Arial" charset="0"/>
              </a:rPr>
              <a:t>” Monte </a:t>
            </a:r>
            <a:r>
              <a:rPr lang="en-US" sz="2400" b="1" u="sng" dirty="0">
                <a:cs typeface="Arial" charset="0"/>
              </a:rPr>
              <a:t>Carlo </a:t>
            </a:r>
            <a:r>
              <a:rPr lang="x-none" sz="2400" b="1" u="sng" dirty="0" smtClean="0">
                <a:cs typeface="Arial" charset="0"/>
              </a:rPr>
              <a:t>model of RPC</a:t>
            </a:r>
            <a:r>
              <a:rPr lang="en-US" sz="2400" dirty="0"/>
              <a:t> †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52400" y="688047"/>
            <a:ext cx="878231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Tx/>
              <a:buChar char="•"/>
            </a:pPr>
            <a:r>
              <a:rPr lang="x-none" sz="1600"/>
              <a:t> </a:t>
            </a:r>
            <a:r>
              <a:rPr lang="en-GB" sz="1600" dirty="0" smtClean="0"/>
              <a:t> </a:t>
            </a:r>
            <a:r>
              <a:rPr lang="x-none" sz="1600" b="1" smtClean="0"/>
              <a:t>Based </a:t>
            </a:r>
            <a:r>
              <a:rPr lang="x-none" sz="1600" b="1" dirty="0" smtClean="0"/>
              <a:t>on tracking of each electron and its collisions with the background gas in a bounded space between the cathode and the ’absorbing’ anode</a:t>
            </a: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1600" b="1" dirty="0" smtClean="0"/>
              <a:t> </a:t>
            </a:r>
            <a:r>
              <a:rPr lang="x-none" sz="1600" b="1" smtClean="0"/>
              <a:t> </a:t>
            </a:r>
            <a:r>
              <a:rPr lang="x-none" sz="1600" b="1" dirty="0" smtClean="0"/>
              <a:t>Includes primary ionization and signal induction </a:t>
            </a:r>
            <a:endParaRPr lang="en-AU" sz="1600" dirty="0" smtClean="0"/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x-none" b="1" dirty="0" smtClean="0"/>
              <a:t> </a:t>
            </a:r>
            <a:r>
              <a:rPr lang="x-none" sz="1600" b="1" dirty="0" smtClean="0"/>
              <a:t>E</a:t>
            </a:r>
            <a:r>
              <a:rPr lang="en-AU" sz="1600" b="1" dirty="0" err="1" smtClean="0"/>
              <a:t>lectron</a:t>
            </a:r>
            <a:r>
              <a:rPr lang="en-AU" sz="1600" b="1" dirty="0" smtClean="0"/>
              <a:t> path</a:t>
            </a:r>
            <a:r>
              <a:rPr lang="x-none" sz="1600" b="1" dirty="0" smtClean="0"/>
              <a:t> is determined using </a:t>
            </a:r>
            <a:r>
              <a:rPr lang="en-AU" sz="1600" b="1" dirty="0" smtClean="0"/>
              <a:t>an </a:t>
            </a:r>
            <a:r>
              <a:rPr lang="en-AU" sz="1600" b="1" dirty="0"/>
              <a:t>analytical solution for the equation of the electron </a:t>
            </a:r>
            <a:r>
              <a:rPr lang="en-AU" sz="1600" b="1" dirty="0" smtClean="0"/>
              <a:t>motion</a:t>
            </a:r>
            <a:endParaRPr lang="x-none" sz="1600" b="1" dirty="0"/>
          </a:p>
          <a:p>
            <a:pPr>
              <a:buClr>
                <a:schemeClr val="accent2"/>
              </a:buClr>
            </a:pPr>
            <a:endParaRPr lang="x-none" b="1" dirty="0" smtClean="0"/>
          </a:p>
          <a:p>
            <a:pPr>
              <a:buClr>
                <a:schemeClr val="accent2"/>
              </a:buClr>
            </a:pPr>
            <a:r>
              <a:rPr lang="en-AU" b="1" dirty="0" smtClean="0"/>
              <a:t>Determination of a probability and nature of a collision;</a:t>
            </a:r>
            <a:endParaRPr lang="en-AU" b="1" dirty="0"/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35294646"/>
              </p:ext>
            </p:extLst>
          </p:nvPr>
        </p:nvGraphicFramePr>
        <p:xfrm>
          <a:off x="296862" y="2486174"/>
          <a:ext cx="2613025" cy="665162"/>
        </p:xfrm>
        <a:graphic>
          <a:graphicData uri="http://schemas.openxmlformats.org/presentationml/2006/ole">
            <p:oleObj spid="_x0000_s6584" name="Equation" r:id="rId3" imgW="2095500" imgH="533400" progId="">
              <p:embed/>
            </p:oleObj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263900" y="2492524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Probability density that the collision occurs in the time interval (</a:t>
            </a:r>
            <a:r>
              <a:rPr lang="en-US" i="1" dirty="0" err="1"/>
              <a:t>t</a:t>
            </a:r>
            <a:r>
              <a:rPr lang="en-US" dirty="0" err="1"/>
              <a:t>,</a:t>
            </a:r>
            <a:r>
              <a:rPr lang="en-US" i="1" dirty="0" err="1"/>
              <a:t>t</a:t>
            </a:r>
            <a:r>
              <a:rPr lang="en-US" dirty="0" err="1"/>
              <a:t>+</a:t>
            </a:r>
            <a:r>
              <a:rPr lang="en-US" i="1" dirty="0" err="1"/>
              <a:t>dt</a:t>
            </a:r>
            <a:r>
              <a:rPr lang="en-US" dirty="0"/>
              <a:t>)</a:t>
            </a:r>
            <a:endParaRPr lang="en-AU" dirty="0"/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99856103"/>
              </p:ext>
            </p:extLst>
          </p:nvPr>
        </p:nvGraphicFramePr>
        <p:xfrm>
          <a:off x="1112837" y="3213249"/>
          <a:ext cx="812800" cy="506412"/>
        </p:xfrm>
        <a:graphic>
          <a:graphicData uri="http://schemas.openxmlformats.org/presentationml/2006/ole">
            <p:oleObj spid="_x0000_s6585" name="Equation" r:id="rId4" imgW="660113" imgH="406224" progId="">
              <p:embed/>
            </p:oleObj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04687329"/>
              </p:ext>
            </p:extLst>
          </p:nvPr>
        </p:nvGraphicFramePr>
        <p:xfrm>
          <a:off x="871537" y="3789511"/>
          <a:ext cx="1457325" cy="604838"/>
        </p:xfrm>
        <a:graphic>
          <a:graphicData uri="http://schemas.openxmlformats.org/presentationml/2006/ole">
            <p:oleObj spid="_x0000_s6586" name="Equation" r:id="rId5" imgW="1167893" imgH="482391" progId="">
              <p:embed/>
            </p:oleObj>
          </a:graphicData>
        </a:graphic>
      </p:graphicFrame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248025" y="3213249"/>
            <a:ext cx="433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cs typeface="Arial" charset="0"/>
              </a:rPr>
              <a:t>Relative probabilities of collisional processes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248025" y="3860949"/>
            <a:ext cx="405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cs typeface="Arial" charset="0"/>
              </a:rPr>
              <a:t>The nature </a:t>
            </a:r>
            <a:r>
              <a:rPr lang="en-US" i="1" dirty="0">
                <a:cs typeface="Arial" charset="0"/>
              </a:rPr>
              <a:t>k</a:t>
            </a:r>
            <a:r>
              <a:rPr lang="en-US" dirty="0">
                <a:cs typeface="Arial" charset="0"/>
              </a:rPr>
              <a:t> of </a:t>
            </a:r>
            <a:r>
              <a:rPr lang="en-US" dirty="0" err="1">
                <a:cs typeface="Arial" charset="0"/>
              </a:rPr>
              <a:t>collisional</a:t>
            </a:r>
            <a:r>
              <a:rPr lang="en-US" dirty="0">
                <a:cs typeface="Arial" charset="0"/>
              </a:rPr>
              <a:t> process occurs 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76212" y="4437211"/>
            <a:ext cx="36515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</a:pPr>
            <a:r>
              <a:rPr lang="en-AU" b="1" dirty="0" smtClean="0"/>
              <a:t>Procedure </a:t>
            </a:r>
            <a:r>
              <a:rPr lang="en-AU" b="1" dirty="0"/>
              <a:t>for the collision </a:t>
            </a:r>
            <a:r>
              <a:rPr lang="en-AU" b="1" dirty="0" smtClean="0"/>
              <a:t>dynamics</a:t>
            </a:r>
          </a:p>
          <a:p>
            <a:pPr>
              <a:buClr>
                <a:schemeClr val="accent2"/>
              </a:buClr>
              <a:buFont typeface="Arial" pitchFamily="34" charset="0"/>
              <a:buChar char="•"/>
            </a:pPr>
            <a:r>
              <a:rPr lang="en-AU" b="1" dirty="0" smtClean="0"/>
              <a:t> </a:t>
            </a:r>
            <a:r>
              <a:rPr lang="en-AU" dirty="0" smtClean="0"/>
              <a:t>I</a:t>
            </a:r>
            <a:r>
              <a:rPr lang="en-AU" dirty="0" smtClean="0"/>
              <a:t>sotropic scattering is assumed</a:t>
            </a:r>
            <a:endParaRPr lang="en-AU" dirty="0"/>
          </a:p>
        </p:txBody>
      </p: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5018088" y="4653111"/>
            <a:ext cx="3344863" cy="1046163"/>
            <a:chOff x="3736" y="3095"/>
            <a:chExt cx="2107" cy="659"/>
          </a:xfrm>
        </p:grpSpPr>
        <p:sp>
          <p:nvSpPr>
            <p:cNvPr id="12" name="Line 15"/>
            <p:cNvSpPr>
              <a:spLocks noChangeAspect="1" noChangeShapeType="1"/>
            </p:cNvSpPr>
            <p:nvPr/>
          </p:nvSpPr>
          <p:spPr bwMode="auto">
            <a:xfrm>
              <a:off x="4022" y="3397"/>
              <a:ext cx="7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16"/>
            <p:cNvSpPr>
              <a:spLocks noChangeAspect="1" noChangeArrowheads="1"/>
            </p:cNvSpPr>
            <p:nvPr/>
          </p:nvSpPr>
          <p:spPr bwMode="auto">
            <a:xfrm>
              <a:off x="4752" y="3317"/>
              <a:ext cx="143" cy="15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7"/>
            <p:cNvSpPr>
              <a:spLocks noChangeAspect="1" noChangeShapeType="1"/>
            </p:cNvSpPr>
            <p:nvPr/>
          </p:nvSpPr>
          <p:spPr bwMode="auto">
            <a:xfrm flipV="1">
              <a:off x="4895" y="3095"/>
              <a:ext cx="588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8"/>
            <p:cNvSpPr>
              <a:spLocks noChangeAspect="1" noChangeShapeType="1"/>
            </p:cNvSpPr>
            <p:nvPr/>
          </p:nvSpPr>
          <p:spPr bwMode="auto">
            <a:xfrm>
              <a:off x="4927" y="3397"/>
              <a:ext cx="8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9"/>
            <p:cNvSpPr>
              <a:spLocks noChangeAspect="1" noChangeShapeType="1"/>
            </p:cNvSpPr>
            <p:nvPr/>
          </p:nvSpPr>
          <p:spPr bwMode="auto">
            <a:xfrm>
              <a:off x="5483" y="3127"/>
              <a:ext cx="0" cy="4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Aspect="1" noChangeShapeType="1"/>
            </p:cNvSpPr>
            <p:nvPr/>
          </p:nvSpPr>
          <p:spPr bwMode="auto">
            <a:xfrm>
              <a:off x="4895" y="3444"/>
              <a:ext cx="572" cy="1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Arc 21"/>
            <p:cNvSpPr>
              <a:spLocks noChangeAspect="1"/>
            </p:cNvSpPr>
            <p:nvPr/>
          </p:nvSpPr>
          <p:spPr bwMode="auto">
            <a:xfrm>
              <a:off x="5118" y="3255"/>
              <a:ext cx="63" cy="25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9085"/>
                <a:gd name="T2" fmla="*/ 12683 w 21600"/>
                <a:gd name="T3" fmla="*/ 39085 h 39085"/>
                <a:gd name="T4" fmla="*/ 0 w 21600"/>
                <a:gd name="T5" fmla="*/ 21600 h 39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9085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520"/>
                    <a:pt x="18284" y="35021"/>
                    <a:pt x="12682" y="39084"/>
                  </a:cubicBezTo>
                </a:path>
                <a:path w="21600" h="39085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520"/>
                    <a:pt x="18284" y="35021"/>
                    <a:pt x="12682" y="3908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22"/>
            <p:cNvSpPr>
              <a:spLocks noChangeAspect="1"/>
            </p:cNvSpPr>
            <p:nvPr/>
          </p:nvSpPr>
          <p:spPr bwMode="auto">
            <a:xfrm flipV="1">
              <a:off x="5483" y="3397"/>
              <a:ext cx="159" cy="20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3"/>
            <p:cNvSpPr>
              <a:spLocks noChangeAspect="1" noChangeShapeType="1"/>
            </p:cNvSpPr>
            <p:nvPr/>
          </p:nvSpPr>
          <p:spPr bwMode="auto">
            <a:xfrm>
              <a:off x="5563" y="3492"/>
              <a:ext cx="79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24"/>
            <p:cNvSpPr txBox="1">
              <a:spLocks noChangeAspect="1" noChangeArrowheads="1"/>
            </p:cNvSpPr>
            <p:nvPr/>
          </p:nvSpPr>
          <p:spPr bwMode="auto">
            <a:xfrm>
              <a:off x="5626" y="3402"/>
              <a:ext cx="21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>
                  <a:latin typeface="Symbol" pitchFamily="18" charset="2"/>
                  <a:cs typeface="Arial" charset="0"/>
                </a:rPr>
                <a:t>f</a:t>
              </a:r>
            </a:p>
          </p:txBody>
        </p:sp>
        <p:sp>
          <p:nvSpPr>
            <p:cNvPr id="22" name="Text Box 25"/>
            <p:cNvSpPr txBox="1">
              <a:spLocks noChangeAspect="1" noChangeArrowheads="1"/>
            </p:cNvSpPr>
            <p:nvPr/>
          </p:nvSpPr>
          <p:spPr bwMode="auto">
            <a:xfrm>
              <a:off x="5188" y="3196"/>
              <a:ext cx="21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>
                  <a:latin typeface="Symbol" pitchFamily="18" charset="2"/>
                  <a:cs typeface="Arial" charset="0"/>
                </a:rPr>
                <a:t>q</a:t>
              </a:r>
            </a:p>
          </p:txBody>
        </p:sp>
        <p:sp>
          <p:nvSpPr>
            <p:cNvPr id="23" name="Line 26"/>
            <p:cNvSpPr>
              <a:spLocks noChangeAspect="1" noChangeShapeType="1"/>
            </p:cNvSpPr>
            <p:nvPr/>
          </p:nvSpPr>
          <p:spPr bwMode="auto">
            <a:xfrm flipV="1">
              <a:off x="5133" y="3317"/>
              <a:ext cx="80" cy="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7"/>
            <p:cNvSpPr>
              <a:spLocks noChangeAspect="1" noChangeArrowheads="1"/>
            </p:cNvSpPr>
            <p:nvPr/>
          </p:nvSpPr>
          <p:spPr bwMode="auto">
            <a:xfrm>
              <a:off x="3974" y="3381"/>
              <a:ext cx="32" cy="31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Text Box 28"/>
            <p:cNvSpPr txBox="1">
              <a:spLocks noChangeAspect="1" noChangeArrowheads="1"/>
            </p:cNvSpPr>
            <p:nvPr/>
          </p:nvSpPr>
          <p:spPr bwMode="auto">
            <a:xfrm>
              <a:off x="3736" y="3430"/>
              <a:ext cx="60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cs typeface="Arial" charset="0"/>
                </a:rPr>
                <a:t>electron</a:t>
              </a:r>
            </a:p>
          </p:txBody>
        </p:sp>
        <p:sp>
          <p:nvSpPr>
            <p:cNvPr id="26" name="Text Box 29"/>
            <p:cNvSpPr txBox="1">
              <a:spLocks noChangeAspect="1" noChangeArrowheads="1"/>
            </p:cNvSpPr>
            <p:nvPr/>
          </p:nvSpPr>
          <p:spPr bwMode="auto">
            <a:xfrm>
              <a:off x="4530" y="3521"/>
              <a:ext cx="66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cs typeface="Arial" charset="0"/>
                </a:rPr>
                <a:t>molecule</a:t>
              </a:r>
            </a:p>
          </p:txBody>
        </p:sp>
        <p:sp>
          <p:nvSpPr>
            <p:cNvPr id="27" name="Text Box 30"/>
            <p:cNvSpPr txBox="1">
              <a:spLocks noChangeAspect="1" noChangeArrowheads="1"/>
            </p:cNvSpPr>
            <p:nvPr/>
          </p:nvSpPr>
          <p:spPr bwMode="auto">
            <a:xfrm>
              <a:off x="4093" y="3113"/>
              <a:ext cx="23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>
                  <a:cs typeface="Arial" charset="0"/>
                </a:rPr>
                <a:t>v</a:t>
              </a:r>
              <a:r>
                <a:rPr lang="en-US" sz="2400" baseline="-25000">
                  <a:cs typeface="Arial" charset="0"/>
                </a:rPr>
                <a:t>i</a:t>
              </a:r>
              <a:endParaRPr lang="en-US" sz="2400">
                <a:cs typeface="Arial" charset="0"/>
              </a:endParaRPr>
            </a:p>
          </p:txBody>
        </p:sp>
      </p:grpSp>
      <p:graphicFrame>
        <p:nvGraphicFramePr>
          <p:cNvPr id="28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44563533"/>
              </p:ext>
            </p:extLst>
          </p:nvPr>
        </p:nvGraphicFramePr>
        <p:xfrm>
          <a:off x="512762" y="5786586"/>
          <a:ext cx="2586038" cy="666750"/>
        </p:xfrm>
        <a:graphic>
          <a:graphicData uri="http://schemas.openxmlformats.org/presentationml/2006/ole">
            <p:oleObj spid="_x0000_s6587" name="Equation" r:id="rId6" imgW="2057400" imgH="533400" progId="">
              <p:embed/>
            </p:oleObj>
          </a:graphicData>
        </a:graphic>
      </p:graphicFrame>
      <p:graphicFrame>
        <p:nvGraphicFramePr>
          <p:cNvPr id="29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37317109"/>
              </p:ext>
            </p:extLst>
          </p:nvPr>
        </p:nvGraphicFramePr>
        <p:xfrm>
          <a:off x="881062" y="5156349"/>
          <a:ext cx="639763" cy="255587"/>
        </p:xfrm>
        <a:graphic>
          <a:graphicData uri="http://schemas.openxmlformats.org/presentationml/2006/ole">
            <p:oleObj spid="_x0000_s6588" name="Equation" r:id="rId7" imgW="507780" imgH="203112" progId="">
              <p:embed/>
            </p:oleObj>
          </a:graphicData>
        </a:graphic>
      </p:graphicFrame>
      <p:graphicFrame>
        <p:nvGraphicFramePr>
          <p:cNvPr id="30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33194412"/>
              </p:ext>
            </p:extLst>
          </p:nvPr>
        </p:nvGraphicFramePr>
        <p:xfrm>
          <a:off x="801687" y="5489724"/>
          <a:ext cx="1295400" cy="315912"/>
        </p:xfrm>
        <a:graphic>
          <a:graphicData uri="http://schemas.openxmlformats.org/presentationml/2006/ole">
            <p:oleObj spid="_x0000_s6589" name="Equation" r:id="rId8" imgW="1040948" imgH="253890" progId="">
              <p:embed/>
            </p:oleObj>
          </a:graphicData>
        </a:graphic>
      </p:graphicFrame>
      <p:sp>
        <p:nvSpPr>
          <p:cNvPr id="31" name="Text Box 35"/>
          <p:cNvSpPr txBox="1">
            <a:spLocks noChangeArrowheads="1"/>
          </p:cNvSpPr>
          <p:nvPr/>
        </p:nvSpPr>
        <p:spPr bwMode="auto">
          <a:xfrm>
            <a:off x="2136775" y="5084911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cs typeface="Arial" charset="0"/>
              </a:rPr>
              <a:t>The </a:t>
            </a:r>
            <a:r>
              <a:rPr lang="en-US" dirty="0" err="1">
                <a:cs typeface="Arial" charset="0"/>
              </a:rPr>
              <a:t>azymuthal</a:t>
            </a:r>
            <a:r>
              <a:rPr lang="en-US" dirty="0">
                <a:cs typeface="Arial" charset="0"/>
              </a:rPr>
              <a:t> angle </a:t>
            </a:r>
            <a:r>
              <a:rPr lang="en-US" dirty="0">
                <a:latin typeface="Symbol" pitchFamily="18" charset="2"/>
                <a:cs typeface="Arial" charset="0"/>
              </a:rPr>
              <a:t>f</a:t>
            </a:r>
            <a:r>
              <a:rPr lang="en-US" dirty="0">
                <a:cs typeface="Arial" charset="0"/>
              </a:rPr>
              <a:t> </a:t>
            </a:r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2136775" y="5445274"/>
            <a:ext cx="1852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cs typeface="Arial" charset="0"/>
              </a:rPr>
              <a:t>The polar angle </a:t>
            </a:r>
            <a:r>
              <a:rPr lang="en-US" dirty="0">
                <a:latin typeface="Symbol" pitchFamily="18" charset="2"/>
                <a:cs typeface="Arial" charset="0"/>
              </a:rPr>
              <a:t>q</a:t>
            </a:r>
            <a:r>
              <a:rPr lang="en-US" dirty="0">
                <a:cs typeface="Arial" charset="0"/>
              </a:rPr>
              <a:t> </a:t>
            </a: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3248025" y="5946924"/>
            <a:ext cx="56866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cs typeface="Arial" charset="0"/>
              </a:rPr>
              <a:t>The change in the electron energy after an elastic collision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411760" y="6540898"/>
            <a:ext cx="6748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†</a:t>
            </a:r>
            <a:r>
              <a:rPr lang="x-none" sz="1400" dirty="0" smtClean="0"/>
              <a:t> D. Bošnjaković, Z.Lj. Petrović and S. Dujko (2014</a:t>
            </a:r>
            <a:r>
              <a:rPr lang="x-none" sz="1400" smtClean="0"/>
              <a:t>), </a:t>
            </a:r>
            <a:r>
              <a:rPr lang="x-none" sz="1400">
                <a:solidFill>
                  <a:prstClr val="black"/>
                </a:solidFill>
              </a:rPr>
              <a:t>J. Instrum.</a:t>
            </a:r>
            <a:r>
              <a:rPr lang="x-none" sz="1400" dirty="0">
                <a:solidFill>
                  <a:prstClr val="black"/>
                </a:solidFill>
              </a:rPr>
              <a:t> </a:t>
            </a:r>
            <a:r>
              <a:rPr lang="x-none" sz="1400" b="1" dirty="0">
                <a:solidFill>
                  <a:prstClr val="black"/>
                </a:solidFill>
              </a:rPr>
              <a:t>9</a:t>
            </a:r>
            <a:r>
              <a:rPr lang="x-none" sz="1400" dirty="0">
                <a:solidFill>
                  <a:prstClr val="black"/>
                </a:solidFill>
              </a:rPr>
              <a:t>, P09012.</a:t>
            </a:r>
            <a:endParaRPr lang="x-none" sz="14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5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2434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x-none" sz="2800" b="1" dirty="0" smtClean="0"/>
              <a:t>C</a:t>
            </a:r>
            <a:r>
              <a:rPr lang="x-none" sz="2800" b="1" baseline="-25000" dirty="0" smtClean="0"/>
              <a:t>2</a:t>
            </a:r>
            <a:r>
              <a:rPr lang="x-none" sz="2800" b="1" dirty="0" smtClean="0"/>
              <a:t>H</a:t>
            </a:r>
            <a:r>
              <a:rPr lang="x-none" sz="2800" b="1" baseline="-25000" dirty="0" smtClean="0"/>
              <a:t>2</a:t>
            </a:r>
            <a:r>
              <a:rPr lang="x-none" sz="2800" b="1" dirty="0" smtClean="0"/>
              <a:t>F</a:t>
            </a:r>
            <a:r>
              <a:rPr lang="x-none" sz="2800" b="1" baseline="-25000" dirty="0" smtClean="0"/>
              <a:t>4</a:t>
            </a:r>
            <a:r>
              <a:rPr lang="x-none" sz="2800" b="1" dirty="0" smtClean="0"/>
              <a:t> cross sections</a:t>
            </a:r>
            <a:endParaRPr lang="en-US" sz="2800" b="1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83699395"/>
              </p:ext>
            </p:extLst>
          </p:nvPr>
        </p:nvGraphicFramePr>
        <p:xfrm>
          <a:off x="1043608" y="753275"/>
          <a:ext cx="6480720" cy="4921497"/>
        </p:xfrm>
        <a:graphic>
          <a:graphicData uri="http://schemas.openxmlformats.org/presentationml/2006/ole">
            <p:oleObj spid="_x0000_s5195" name="Graph" r:id="rId3" imgW="3417418" imgH="2594458" progId="Origin50.Graph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763688" y="5640131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solidFill>
                  <a:prstClr val="black"/>
                </a:solidFill>
                <a:cs typeface="Arial" pitchFamily="34" charset="0"/>
              </a:rPr>
              <a:t>Cross sections for </a:t>
            </a:r>
            <a:r>
              <a:rPr lang="x-none" dirty="0"/>
              <a:t>C</a:t>
            </a:r>
            <a:r>
              <a:rPr lang="x-none" baseline="-25000" dirty="0"/>
              <a:t>2</a:t>
            </a:r>
            <a:r>
              <a:rPr lang="x-none" dirty="0"/>
              <a:t>H</a:t>
            </a:r>
            <a:r>
              <a:rPr lang="x-none" baseline="-25000" dirty="0"/>
              <a:t>2</a:t>
            </a:r>
            <a:r>
              <a:rPr lang="x-none" dirty="0"/>
              <a:t>F</a:t>
            </a:r>
            <a:r>
              <a:rPr lang="x-none" baseline="-25000" dirty="0"/>
              <a:t>4</a:t>
            </a:r>
            <a:r>
              <a:rPr lang="x-none" dirty="0"/>
              <a:t> </a:t>
            </a:r>
            <a:r>
              <a:rPr lang="x-none" dirty="0" smtClean="0"/>
              <a:t>were </a:t>
            </a:r>
            <a:r>
              <a:rPr lang="x-none" smtClean="0">
                <a:solidFill>
                  <a:prstClr val="black"/>
                </a:solidFill>
                <a:cs typeface="Arial" pitchFamily="34" charset="0"/>
              </a:rPr>
              <a:t>d</a:t>
            </a:r>
            <a:r>
              <a:rPr lang="en-US" dirty="0" err="1">
                <a:solidFill>
                  <a:prstClr val="black"/>
                </a:solidFill>
                <a:cs typeface="Arial" pitchFamily="34" charset="0"/>
              </a:rPr>
              <a:t>eveloped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 by our 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group†</a:t>
            </a:r>
            <a:r>
              <a:rPr lang="x-none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using 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measured swarm data from </a:t>
            </a:r>
            <a:r>
              <a:rPr lang="en-US" dirty="0" err="1">
                <a:solidFill>
                  <a:prstClr val="black"/>
                </a:solidFill>
                <a:cs typeface="Arial" pitchFamily="34" charset="0"/>
              </a:rPr>
              <a:t>Urquijo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 et al. (2009).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6486237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† </a:t>
            </a:r>
            <a:r>
              <a:rPr lang="da-DK" dirty="0" smtClean="0">
                <a:latin typeface="+mj-lt"/>
              </a:rPr>
              <a:t>O</a:t>
            </a:r>
            <a:r>
              <a:rPr lang="da-DK" dirty="0">
                <a:latin typeface="+mj-lt"/>
              </a:rPr>
              <a:t>. Šašić et al</a:t>
            </a:r>
            <a:r>
              <a:rPr lang="da-DK" dirty="0" smtClean="0">
                <a:latin typeface="+mj-lt"/>
              </a:rPr>
              <a:t>.</a:t>
            </a:r>
            <a:r>
              <a:rPr lang="da-DK" dirty="0">
                <a:latin typeface="+mj-lt"/>
              </a:rPr>
              <a:t> (2013)</a:t>
            </a:r>
            <a:r>
              <a:rPr lang="da-DK" dirty="0" smtClean="0">
                <a:latin typeface="+mj-lt"/>
              </a:rPr>
              <a:t>, </a:t>
            </a:r>
            <a:r>
              <a:rPr lang="da-DK" i="1" dirty="0">
                <a:latin typeface="+mj-lt"/>
              </a:rPr>
              <a:t>J. Phys. D</a:t>
            </a:r>
            <a:r>
              <a:rPr lang="da-DK" dirty="0">
                <a:latin typeface="+mj-lt"/>
              </a:rPr>
              <a:t> </a:t>
            </a:r>
            <a:r>
              <a:rPr lang="da-DK" b="1" dirty="0" smtClean="0">
                <a:latin typeface="+mj-lt"/>
              </a:rPr>
              <a:t>46</a:t>
            </a:r>
            <a:r>
              <a:rPr lang="da-DK" dirty="0" smtClean="0">
                <a:latin typeface="+mj-lt"/>
              </a:rPr>
              <a:t>,</a:t>
            </a:r>
            <a:r>
              <a:rPr lang="x-none" dirty="0" smtClean="0">
                <a:latin typeface="+mj-lt"/>
              </a:rPr>
              <a:t> </a:t>
            </a:r>
            <a:r>
              <a:rPr lang="da-DK" dirty="0" smtClean="0">
                <a:latin typeface="+mj-lt"/>
              </a:rPr>
              <a:t>325201.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2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38448595"/>
              </p:ext>
            </p:extLst>
          </p:nvPr>
        </p:nvGraphicFramePr>
        <p:xfrm>
          <a:off x="4903171" y="3292640"/>
          <a:ext cx="4106821" cy="3291174"/>
        </p:xfrm>
        <a:graphic>
          <a:graphicData uri="http://schemas.openxmlformats.org/presentationml/2006/ole">
            <p:oleObj spid="_x0000_s7324" name="Graph" r:id="rId3" imgW="3421075" imgH="2741981" progId="Origin50.Graph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1982120"/>
              </p:ext>
            </p:extLst>
          </p:nvPr>
        </p:nvGraphicFramePr>
        <p:xfrm>
          <a:off x="4974855" y="254000"/>
          <a:ext cx="4071938" cy="3159125"/>
        </p:xfrm>
        <a:graphic>
          <a:graphicData uri="http://schemas.openxmlformats.org/presentationml/2006/ole">
            <p:oleObj spid="_x0000_s7325" name="Graph" r:id="rId4" imgW="3393034" imgH="2632253" progId="Origin50.Graph">
              <p:embed/>
            </p:oleObj>
          </a:graphicData>
        </a:graphic>
      </p:graphicFrame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0"/>
            <a:ext cx="48018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x-none" sz="2400" b="1" u="sng" dirty="0" smtClean="0">
                <a:cs typeface="Arial" charset="0"/>
              </a:rPr>
              <a:t>Results: Single-electron avalanches</a:t>
            </a:r>
            <a:r>
              <a:rPr lang="en-US" sz="2400" dirty="0" smtClean="0"/>
              <a:t>†</a:t>
            </a:r>
            <a:endParaRPr lang="en-US" sz="2400" b="1" u="sng" dirty="0"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6339728"/>
            <a:ext cx="6748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†</a:t>
            </a:r>
            <a:r>
              <a:rPr lang="x-none" sz="1400" dirty="0" smtClean="0"/>
              <a:t> D. Bošnjaković, Z.Lj. Petrović and S. Dujko (2014</a:t>
            </a:r>
            <a:r>
              <a:rPr lang="x-none" sz="1400" smtClean="0"/>
              <a:t>), </a:t>
            </a:r>
            <a:r>
              <a:rPr lang="x-none" sz="1400">
                <a:solidFill>
                  <a:prstClr val="black"/>
                </a:solidFill>
              </a:rPr>
              <a:t>J. Instrum.</a:t>
            </a:r>
            <a:r>
              <a:rPr lang="x-none" sz="1400" dirty="0">
                <a:solidFill>
                  <a:prstClr val="black"/>
                </a:solidFill>
              </a:rPr>
              <a:t> </a:t>
            </a:r>
            <a:r>
              <a:rPr lang="x-none" sz="1400" b="1" dirty="0">
                <a:solidFill>
                  <a:prstClr val="black"/>
                </a:solidFill>
              </a:rPr>
              <a:t>9</a:t>
            </a:r>
            <a:r>
              <a:rPr lang="x-none" sz="1400" dirty="0">
                <a:solidFill>
                  <a:prstClr val="black"/>
                </a:solidFill>
              </a:rPr>
              <a:t>, P09012.</a:t>
            </a:r>
            <a:endParaRPr lang="x-none" sz="1400" dirty="0" smtClean="0"/>
          </a:p>
          <a:p>
            <a:r>
              <a:rPr lang="x-none" sz="1400" smtClean="0"/>
              <a:t>‡</a:t>
            </a:r>
            <a:r>
              <a:rPr lang="en-US" sz="1400" dirty="0" smtClean="0"/>
              <a:t> W. </a:t>
            </a:r>
            <a:r>
              <a:rPr lang="en-US" sz="1400" dirty="0" err="1" smtClean="0"/>
              <a:t>Riegler</a:t>
            </a:r>
            <a:r>
              <a:rPr lang="en-US" sz="1400" dirty="0" smtClean="0"/>
              <a:t> (2009), </a:t>
            </a:r>
            <a:r>
              <a:rPr lang="en-US" sz="1400" dirty="0" err="1" smtClean="0"/>
              <a:t>Nucl</a:t>
            </a:r>
            <a:r>
              <a:rPr lang="en-US" sz="1400" dirty="0" smtClean="0"/>
              <a:t>. </a:t>
            </a:r>
            <a:r>
              <a:rPr lang="en-US" sz="1400" dirty="0" err="1" smtClean="0"/>
              <a:t>Instrum</a:t>
            </a:r>
            <a:r>
              <a:rPr lang="en-US" sz="1400" dirty="0" smtClean="0"/>
              <a:t>. Meth. A </a:t>
            </a:r>
            <a:r>
              <a:rPr lang="en-US" sz="1400" b="1" dirty="0" smtClean="0"/>
              <a:t>602</a:t>
            </a:r>
            <a:r>
              <a:rPr lang="en-US" sz="1400" dirty="0" smtClean="0"/>
              <a:t>, 377.</a:t>
            </a:r>
            <a:endParaRPr lang="x-none" sz="14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179512" y="655528"/>
            <a:ext cx="4743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We </a:t>
            </a:r>
            <a:r>
              <a:rPr lang="en-US" dirty="0" smtClean="0"/>
              <a:t>simulate</a:t>
            </a:r>
            <a:r>
              <a:rPr lang="x-none" dirty="0" smtClean="0"/>
              <a:t>d</a:t>
            </a:r>
            <a:r>
              <a:rPr lang="en-US" dirty="0" smtClean="0"/>
              <a:t> 2×10</a:t>
            </a:r>
            <a:r>
              <a:rPr lang="en-US" baseline="30000" dirty="0" smtClean="0"/>
              <a:t>4</a:t>
            </a:r>
            <a:r>
              <a:rPr lang="en-US" dirty="0" smtClean="0"/>
              <a:t> single-electron avalanches</a:t>
            </a:r>
            <a:r>
              <a:rPr lang="en-US" dirty="0"/>
              <a:t> </a:t>
            </a:r>
            <a:r>
              <a:rPr lang="x-none" smtClean="0"/>
              <a:t>in </a:t>
            </a:r>
            <a:r>
              <a:rPr lang="x-none" dirty="0" smtClean="0"/>
              <a:t>a gas mixture </a:t>
            </a:r>
            <a:r>
              <a:rPr lang="x-none" smtClean="0"/>
              <a:t>of </a:t>
            </a:r>
            <a:r>
              <a:rPr lang="en-US" dirty="0"/>
              <a:t>85</a:t>
            </a:r>
            <a:r>
              <a:rPr lang="en-US" dirty="0" smtClean="0"/>
              <a:t>%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F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+ 5</a:t>
            </a:r>
            <a:r>
              <a:rPr lang="en-US" dirty="0" smtClean="0"/>
              <a:t>% iso-C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 + 10% SF</a:t>
            </a:r>
            <a:r>
              <a:rPr lang="en-US" baseline="-25000" dirty="0" smtClean="0"/>
              <a:t>6</a:t>
            </a:r>
            <a:r>
              <a:rPr lang="en-US" dirty="0" smtClean="0"/>
              <a:t> (a timing RPC mixture)</a:t>
            </a:r>
            <a:r>
              <a:rPr lang="x-none" smtClean="0"/>
              <a:t> 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x-none" smtClean="0"/>
              <a:t>Threshold</a:t>
            </a:r>
            <a:r>
              <a:rPr lang="x-none" dirty="0" smtClean="0"/>
              <a:t>: </a:t>
            </a:r>
            <a:r>
              <a:rPr lang="x-none" smtClean="0"/>
              <a:t>10000 electrons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x-none" smtClean="0"/>
              <a:t>E/N </a:t>
            </a:r>
            <a:r>
              <a:rPr lang="x-none" dirty="0" smtClean="0"/>
              <a:t>= 439 Td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82149" y="4237714"/>
            <a:ext cx="478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solidFill>
                  <a:srgbClr val="FF0000"/>
                </a:solidFill>
              </a:rPr>
              <a:t>An analytical model </a:t>
            </a:r>
            <a:r>
              <a:rPr lang="x-none" smtClean="0">
                <a:solidFill>
                  <a:srgbClr val="FF0000"/>
                </a:solidFill>
              </a:rPr>
              <a:t>for time response</a:t>
            </a:r>
            <a:r>
              <a:rPr lang="en-US" dirty="0" smtClean="0">
                <a:solidFill>
                  <a:srgbClr val="FF0000"/>
                </a:solidFill>
              </a:rPr>
              <a:t> functions</a:t>
            </a:r>
            <a:r>
              <a:rPr lang="x-none" smtClean="0">
                <a:solidFill>
                  <a:srgbClr val="FF0000"/>
                </a:solidFill>
              </a:rPr>
              <a:t>‡</a:t>
            </a:r>
            <a:endParaRPr lang="x-none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8244408" y="2176205"/>
            <a:ext cx="0" cy="4780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380312" y="2599920"/>
            <a:ext cx="1244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400" dirty="0" smtClean="0">
                <a:solidFill>
                  <a:srgbClr val="FF0000"/>
                </a:solidFill>
              </a:rPr>
              <a:t>Legler’s model</a:t>
            </a:r>
            <a:endParaRPr lang="x-none" sz="1400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458641" y="5428598"/>
            <a:ext cx="162552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724128" y="83671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80112" y="1340768"/>
            <a:ext cx="1262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Deviation from the exponential dependence</a:t>
            </a:r>
            <a:endParaRPr lang="x-none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809554" y="1433505"/>
            <a:ext cx="1010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400" b="1" dirty="0" smtClean="0"/>
              <a:t>(t = 290 ps)</a:t>
            </a:r>
            <a:endParaRPr lang="en-US" sz="1200" b="1" dirty="0"/>
          </a:p>
        </p:txBody>
      </p:sp>
      <p:pic>
        <p:nvPicPr>
          <p:cNvPr id="7309" name="Picture 141" descr="http://latex2png.com/output/latex_84dde001a6c5944a3e1f4109390d2e3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852935"/>
            <a:ext cx="4455010" cy="9081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13" name="Picture 145" descr="http://latex2png.com/output/latex_fd2581874e3264f160b05de0e1b870b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1" y="4737036"/>
            <a:ext cx="3942893" cy="804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512" y="2326233"/>
            <a:ext cx="3642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Legler’s</a:t>
            </a:r>
            <a:r>
              <a:rPr lang="en-US" dirty="0" smtClean="0">
                <a:solidFill>
                  <a:srgbClr val="FF0000"/>
                </a:solidFill>
              </a:rPr>
              <a:t> model of avalanche statistics</a:t>
            </a:r>
            <a:endParaRPr lang="x-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419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454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u="sng" dirty="0" smtClean="0"/>
              <a:t>Primary ionization</a:t>
            </a:r>
            <a:endParaRPr lang="en-US" sz="2400" u="sng" dirty="0"/>
          </a:p>
        </p:txBody>
      </p:sp>
      <p:pic>
        <p:nvPicPr>
          <p:cNvPr id="4" name="Picture 7" descr="C:\talks\elba2003\clu_num_elba_760_2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5929" y="1334565"/>
            <a:ext cx="3451757" cy="3451757"/>
          </a:xfrm>
          <a:prstGeom prst="rect">
            <a:avLst/>
          </a:prstGeom>
          <a:noFill/>
        </p:spPr>
      </p:pic>
      <p:pic>
        <p:nvPicPr>
          <p:cNvPr id="5" name="Picture 9" descr="C:\talks\elba2003\clusiz_elb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333358"/>
            <a:ext cx="3452964" cy="3452964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rot="10800000">
            <a:off x="2454000" y="3096948"/>
            <a:ext cx="500065" cy="1588"/>
          </a:xfrm>
          <a:prstGeom prst="straightConnector1">
            <a:avLst/>
          </a:prstGeom>
          <a:ln w="254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28926" y="292893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ymbol" pitchFamily="18" charset="2"/>
              </a:rPr>
              <a:t>1/l = 7.5 </a:t>
            </a:r>
            <a:r>
              <a:rPr lang="en-US" sz="1400" dirty="0" err="1" smtClean="0"/>
              <a:t>cl</a:t>
            </a:r>
            <a:r>
              <a:rPr lang="en-US" sz="1400" dirty="0" smtClean="0"/>
              <a:t>/mm</a:t>
            </a:r>
            <a:endParaRPr lang="en-US" sz="1400" dirty="0" smtClean="0">
              <a:latin typeface="Symbol" pitchFamily="18" charset="2"/>
            </a:endParaRPr>
          </a:p>
          <a:p>
            <a:r>
              <a:rPr lang="en-US" sz="1400" dirty="0" smtClean="0"/>
              <a:t>(MIPs)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14744" y="4714884"/>
            <a:ext cx="5429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taken from W. </a:t>
            </a:r>
            <a:r>
              <a:rPr lang="en-US" sz="1400" i="1" dirty="0" err="1" smtClean="0"/>
              <a:t>Riegler</a:t>
            </a:r>
            <a:r>
              <a:rPr lang="en-US" sz="1400" i="1" dirty="0" smtClean="0"/>
              <a:t>, C. Lippmann, R. </a:t>
            </a:r>
            <a:r>
              <a:rPr lang="en-US" sz="1400" i="1" dirty="0" err="1" smtClean="0"/>
              <a:t>Veenhof</a:t>
            </a:r>
            <a:r>
              <a:rPr lang="en-US" sz="1400" i="1" dirty="0" smtClean="0"/>
              <a:t>, NIMA 500 (2003) 144</a:t>
            </a:r>
            <a:endParaRPr lang="en-US" sz="1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5277397" y="6334780"/>
            <a:ext cx="472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†</a:t>
            </a:r>
            <a:r>
              <a:rPr lang="x-none" sz="1400" dirty="0" smtClean="0"/>
              <a:t> </a:t>
            </a:r>
            <a:r>
              <a:rPr lang="en-US" sz="1400" dirty="0" smtClean="0"/>
              <a:t>I.B</a:t>
            </a:r>
            <a:r>
              <a:rPr lang="en-US" sz="1400" dirty="0"/>
              <a:t>. </a:t>
            </a:r>
            <a:r>
              <a:rPr lang="en-US" sz="1400" dirty="0" smtClean="0"/>
              <a:t>Smirnov</a:t>
            </a:r>
            <a:r>
              <a:rPr lang="x-none" sz="1400" dirty="0" smtClean="0"/>
              <a:t> </a:t>
            </a:r>
            <a:r>
              <a:rPr lang="en-US" sz="1400" dirty="0" smtClean="0"/>
              <a:t>(</a:t>
            </a:r>
            <a:r>
              <a:rPr lang="en-US" sz="1400" dirty="0"/>
              <a:t>2005</a:t>
            </a:r>
            <a:r>
              <a:rPr lang="en-US" sz="1400" dirty="0" smtClean="0"/>
              <a:t>), </a:t>
            </a:r>
            <a:r>
              <a:rPr lang="en-US" sz="1400" i="1" dirty="0"/>
              <a:t>Modeling of ionization produced by fast charged particles in gases</a:t>
            </a:r>
            <a:r>
              <a:rPr lang="en-US" sz="1400" dirty="0"/>
              <a:t>, </a:t>
            </a:r>
            <a:r>
              <a:rPr lang="en-US" sz="1400" dirty="0" err="1"/>
              <a:t>Nucl</a:t>
            </a:r>
            <a:r>
              <a:rPr lang="en-US" sz="1400" dirty="0"/>
              <a:t>. </a:t>
            </a:r>
            <a:r>
              <a:rPr lang="en-US" sz="1400" dirty="0" err="1"/>
              <a:t>Instrum</a:t>
            </a:r>
            <a:r>
              <a:rPr lang="en-US" sz="1400" dirty="0"/>
              <a:t>. Meth. </a:t>
            </a:r>
            <a:r>
              <a:rPr lang="en-US" sz="1400" dirty="0" smtClean="0"/>
              <a:t>A </a:t>
            </a:r>
            <a:r>
              <a:rPr lang="en-US" sz="1400" b="1" dirty="0" smtClean="0"/>
              <a:t>554</a:t>
            </a:r>
            <a:r>
              <a:rPr lang="x-none" sz="1400" smtClean="0"/>
              <a:t>, </a:t>
            </a:r>
            <a:r>
              <a:rPr lang="en-US" sz="1400" dirty="0" smtClean="0"/>
              <a:t>474.</a:t>
            </a:r>
            <a:endParaRPr lang="x-none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072074"/>
            <a:ext cx="447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u="sng" dirty="0" smtClean="0"/>
              <a:t>Signal induction (</a:t>
            </a:r>
            <a:r>
              <a:rPr lang="x-none" sz="2400" u="sng" smtClean="0"/>
              <a:t>Ramo’s theorem)</a:t>
            </a:r>
            <a:endParaRPr lang="en-US" sz="2400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500035" y="571480"/>
            <a:ext cx="8286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Primary ionization consists of point-like clusters. The distance between neighboring clusters is exponentially distributed. Mean distance between clusters and cluster size distribution are calculated using HEED. </a:t>
            </a:r>
            <a:endParaRPr lang="en-US" sz="1600" dirty="0"/>
          </a:p>
        </p:txBody>
      </p:sp>
      <p:pic>
        <p:nvPicPr>
          <p:cNvPr id="2124" name="Picture 76" descr="http://latex2png.com/output/latex_2a8790ec2e7b52374c24e640dcab466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5786454"/>
            <a:ext cx="3500462" cy="66247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428596" y="5929330"/>
            <a:ext cx="1747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Induced current: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93019" y="5952480"/>
            <a:ext cx="2325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electron velocity</a:t>
            </a:r>
          </a:p>
          <a:p>
            <a:r>
              <a:rPr lang="en-US" dirty="0" smtClean="0"/>
              <a:t>“flux drift velocity”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585695" y="5917755"/>
            <a:ext cx="428628" cy="428628"/>
          </a:xfrm>
          <a:prstGeom prst="ellipse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rot="10800000" flipV="1">
            <a:off x="6018836" y="6145233"/>
            <a:ext cx="624869" cy="9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105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pc_anim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383" y="836712"/>
            <a:ext cx="8137017" cy="4320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5661248"/>
            <a:ext cx="8305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Temporal evolution of an RPC signal for 3 primary clusters consisting of 1, 10 and 100 electrons, respectively. The reduced electric field is set to 421 Td and the gas mixture of C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H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F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:iso-C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H</a:t>
            </a:r>
            <a:r>
              <a:rPr lang="en-US" sz="1400" baseline="-25000" dirty="0" smtClean="0"/>
              <a:t>10</a:t>
            </a:r>
            <a:r>
              <a:rPr lang="en-US" sz="1400" dirty="0" smtClean="0"/>
              <a:t>:SF</a:t>
            </a:r>
            <a:r>
              <a:rPr lang="en-US" sz="1400" baseline="-25000" dirty="0" smtClean="0"/>
              <a:t>6</a:t>
            </a:r>
            <a:r>
              <a:rPr lang="en-US" sz="1400" dirty="0" smtClean="0"/>
              <a:t>=85:5:10 was considered.  </a:t>
            </a:r>
            <a:endParaRPr lang="en-US" sz="14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0"/>
            <a:ext cx="6175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x-none" sz="2400" b="1" u="sng" dirty="0" smtClean="0">
                <a:cs typeface="Arial" charset="0"/>
              </a:rPr>
              <a:t>Our </a:t>
            </a:r>
            <a:r>
              <a:rPr lang="en-US" sz="2400" b="1" u="sng" dirty="0" smtClean="0">
                <a:cs typeface="Arial" charset="0"/>
              </a:rPr>
              <a:t>“</a:t>
            </a:r>
            <a:r>
              <a:rPr lang="x-none" sz="2400" b="1" u="sng" dirty="0" smtClean="0">
                <a:cs typeface="Arial" charset="0"/>
              </a:rPr>
              <a:t>microscopic</a:t>
            </a:r>
            <a:r>
              <a:rPr lang="en-US" sz="2400" b="1" u="sng" dirty="0" smtClean="0">
                <a:cs typeface="Arial" charset="0"/>
              </a:rPr>
              <a:t>” Monte </a:t>
            </a:r>
            <a:r>
              <a:rPr lang="en-US" sz="2400" b="1" u="sng" dirty="0">
                <a:cs typeface="Arial" charset="0"/>
              </a:rPr>
              <a:t>Carlo </a:t>
            </a:r>
            <a:r>
              <a:rPr lang="x-none" sz="2400" b="1" u="sng" dirty="0" smtClean="0">
                <a:cs typeface="Arial" charset="0"/>
              </a:rPr>
              <a:t>model of RPC</a:t>
            </a:r>
            <a:r>
              <a:rPr lang="en-US" sz="2400" dirty="0"/>
              <a:t> †</a:t>
            </a:r>
            <a:endParaRPr lang="en-US" sz="2400" b="1" u="sng" dirty="0">
              <a:cs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339752" y="4725144"/>
            <a:ext cx="0" cy="50405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332729" y="4725144"/>
            <a:ext cx="0" cy="50405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593000" y="4725144"/>
            <a:ext cx="0" cy="50405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23728" y="5229200"/>
            <a:ext cx="2825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400" i="1" dirty="0" smtClean="0"/>
              <a:t>Initial positions of primary clusters.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11760" y="6540898"/>
            <a:ext cx="6748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†</a:t>
            </a:r>
            <a:r>
              <a:rPr lang="x-none" sz="1400" dirty="0" smtClean="0"/>
              <a:t> D. Bošnjaković, Z.Lj. Petrović and S. Dujko (2014</a:t>
            </a:r>
            <a:r>
              <a:rPr lang="x-none" sz="1400" smtClean="0"/>
              <a:t>), </a:t>
            </a:r>
            <a:r>
              <a:rPr lang="x-none" sz="1400">
                <a:solidFill>
                  <a:prstClr val="black"/>
                </a:solidFill>
              </a:rPr>
              <a:t>J. Instrum.</a:t>
            </a:r>
            <a:r>
              <a:rPr lang="x-none" sz="1400" dirty="0">
                <a:solidFill>
                  <a:prstClr val="black"/>
                </a:solidFill>
              </a:rPr>
              <a:t> </a:t>
            </a:r>
            <a:r>
              <a:rPr lang="x-none" sz="1400" b="1" dirty="0">
                <a:solidFill>
                  <a:prstClr val="black"/>
                </a:solidFill>
              </a:rPr>
              <a:t>9</a:t>
            </a:r>
            <a:r>
              <a:rPr lang="x-none" sz="1400" dirty="0">
                <a:solidFill>
                  <a:prstClr val="black"/>
                </a:solidFill>
              </a:rPr>
              <a:t>, P09012.</a:t>
            </a:r>
            <a:endParaRPr lang="x-none" sz="1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84326" y="48126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50" b="1" dirty="0" smtClean="0"/>
              <a:t>CATHODE</a:t>
            </a:r>
            <a:endParaRPr lang="en-US" sz="105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4812650"/>
            <a:ext cx="5966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50" b="1" dirty="0" smtClean="0"/>
              <a:t>ANODE</a:t>
            </a:r>
            <a:endParaRPr lang="en-US" sz="1050" b="1" dirty="0"/>
          </a:p>
        </p:txBody>
      </p:sp>
    </p:spTree>
    <p:extLst>
      <p:ext uri="{BB962C8B-B14F-4D97-AF65-F5344CB8AC3E}">
        <p14:creationId xmlns="" xmlns:p14="http://schemas.microsoft.com/office/powerpoint/2010/main" val="30695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6342</TotalTime>
  <Words>1493</Words>
  <Application>Microsoft Office PowerPoint</Application>
  <PresentationFormat>On-screen Show (4:3)</PresentationFormat>
  <Paragraphs>236</Paragraphs>
  <Slides>22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Equation</vt:lpstr>
      <vt:lpstr>Graph</vt:lpstr>
      <vt:lpstr>Slide 1</vt:lpstr>
      <vt:lpstr>Slide 2</vt:lpstr>
      <vt:lpstr>Slide 3</vt:lpstr>
      <vt:lpstr>Slide 4</vt:lpstr>
      <vt:lpstr>Slide 5</vt:lpstr>
      <vt:lpstr>C2H2F4 cross sections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Conclusion and further work</vt:lpstr>
    </vt:vector>
  </TitlesOfParts>
  <Company>IF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Modelovanje gasnih detektora čestica visokih energija primenom tehnike elektronskih rojeva</dc:title>
  <dc:creator>D</dc:creator>
  <cp:lastModifiedBy>Sasa Dujko</cp:lastModifiedBy>
  <cp:revision>299</cp:revision>
  <dcterms:created xsi:type="dcterms:W3CDTF">2014-10-13T09:39:18Z</dcterms:created>
  <dcterms:modified xsi:type="dcterms:W3CDTF">2016-06-08T22:39:38Z</dcterms:modified>
</cp:coreProperties>
</file>