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3" r:id="rId4"/>
    <p:sldId id="258" r:id="rId5"/>
    <p:sldId id="260" r:id="rId6"/>
    <p:sldId id="259" r:id="rId7"/>
    <p:sldId id="264" r:id="rId8"/>
    <p:sldId id="262" r:id="rId9"/>
    <p:sldId id="271" r:id="rId10"/>
    <p:sldId id="276" r:id="rId11"/>
    <p:sldId id="277" r:id="rId12"/>
    <p:sldId id="279" r:id="rId13"/>
    <p:sldId id="268" r:id="rId14"/>
    <p:sldId id="278" r:id="rId15"/>
    <p:sldId id="280" r:id="rId16"/>
    <p:sldId id="281" r:id="rId17"/>
    <p:sldId id="269" r:id="rId18"/>
    <p:sldId id="267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5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6222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282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961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801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1736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731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34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17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590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726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558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7BCE4-237C-1349-9EA3-264DDB2E3BB8}" type="datetimeFigureOut">
              <a:rPr lang="en-US" smtClean="0"/>
              <a:t>10/10/16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5D3FD4-3A42-E549-AD16-7FBEDF66B8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54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Undulator-based THz source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Jürgen Pfingstner</a:t>
            </a:r>
          </a:p>
          <a:p>
            <a:r>
              <a:rPr lang="en-US" dirty="0" smtClean="0"/>
              <a:t>4. October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601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Operational considerations</a:t>
            </a:r>
            <a:endParaRPr lang="en-US" dirty="0"/>
          </a:p>
        </p:txBody>
      </p:sp>
      <p:pic>
        <p:nvPicPr>
          <p:cNvPr id="5" name="Picture 4" descr="Screen Shot 2016-10-06 at 15.32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199" y="2121694"/>
            <a:ext cx="2634203" cy="2552943"/>
          </a:xfrm>
          <a:prstGeom prst="rect">
            <a:avLst/>
          </a:prstGeom>
        </p:spPr>
      </p:pic>
      <p:pic>
        <p:nvPicPr>
          <p:cNvPr id="6" name="Picture 5" descr="Screen Shot 2016-10-06 at 16.20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7679" y="2282419"/>
            <a:ext cx="3687322" cy="219595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73727" y="1440728"/>
            <a:ext cx="5391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A setup for a uniform charge profile has been found: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1nC, 20 pulses, 10° gun phase, R</a:t>
            </a:r>
            <a:r>
              <a:rPr lang="en-US" baseline="-25000" dirty="0" smtClean="0"/>
              <a:t>56 </a:t>
            </a:r>
            <a:r>
              <a:rPr lang="en-US" dirty="0" smtClean="0"/>
              <a:t>= -3.5 cm</a:t>
            </a:r>
            <a:endParaRPr lang="en-US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1226126" y="4791222"/>
            <a:ext cx="731750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It will be difficult enough to create a proper bunching at one frequency.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Proposition to keep tuning manageable</a:t>
            </a:r>
            <a:r>
              <a:rPr lang="en-US" dirty="0" smtClean="0"/>
              <a:t>:</a:t>
            </a:r>
            <a:endParaRPr lang="en-US" dirty="0" smtClean="0"/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Keep beam setting </a:t>
            </a:r>
            <a:r>
              <a:rPr lang="en-US" dirty="0" smtClean="0"/>
              <a:t>before bunch compressor fixed.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Separation of </a:t>
            </a:r>
            <a:r>
              <a:rPr lang="en-US" dirty="0" smtClean="0"/>
              <a:t>linearisation</a:t>
            </a:r>
            <a:r>
              <a:rPr lang="en-US" dirty="0" smtClean="0"/>
              <a:t> and compression: no dogleg with </a:t>
            </a:r>
            <a:r>
              <a:rPr lang="en-US" dirty="0" smtClean="0"/>
              <a:t>sextupoles</a:t>
            </a:r>
            <a:r>
              <a:rPr lang="en-US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But this will create only one specific </a:t>
            </a:r>
            <a:r>
              <a:rPr lang="en-US" dirty="0" smtClean="0"/>
              <a:t>bunching </a:t>
            </a:r>
            <a:r>
              <a:rPr lang="en-US" dirty="0" smtClean="0"/>
              <a:t>(see next slide).</a:t>
            </a:r>
          </a:p>
        </p:txBody>
      </p:sp>
    </p:spTree>
    <p:extLst>
      <p:ext uri="{BB962C8B-B14F-4D97-AF65-F5344CB8AC3E}">
        <p14:creationId xmlns:p14="http://schemas.microsoft.com/office/powerpoint/2010/main" val="1832278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tuning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591582"/>
            <a:ext cx="8308131" cy="4525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Tuning with </a:t>
            </a:r>
            <a:r>
              <a:rPr lang="en-US" sz="2000" dirty="0"/>
              <a:t>v</a:t>
            </a:r>
            <a:r>
              <a:rPr lang="en-US" sz="2000" dirty="0" smtClean="0"/>
              <a:t>ariable </a:t>
            </a:r>
            <a:r>
              <a:rPr lang="en-US" sz="2000" i="1" dirty="0" smtClean="0"/>
              <a:t>R</a:t>
            </a:r>
            <a:r>
              <a:rPr lang="en-US" sz="2000" i="1" baseline="-25000" dirty="0" smtClean="0"/>
              <a:t>56</a:t>
            </a:r>
            <a:r>
              <a:rPr lang="en-US" sz="2000" dirty="0" smtClean="0"/>
              <a:t> of </a:t>
            </a:r>
            <a:r>
              <a:rPr lang="en-US" sz="2000" dirty="0" smtClean="0">
                <a:solidFill>
                  <a:srgbClr val="000090"/>
                </a:solidFill>
              </a:rPr>
              <a:t>BC</a:t>
            </a:r>
            <a:r>
              <a:rPr lang="en-US" sz="2000" dirty="0" smtClean="0"/>
              <a:t> (pulse length change). 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e-bunching only achieved for very limited frequency range.</a:t>
            </a:r>
          </a:p>
          <a:p>
            <a:r>
              <a:rPr lang="en-US" sz="2000" dirty="0" smtClean="0"/>
              <a:t>Undulator simulations show that also a not re-bunched beam can be used, since the remaining energy modulation converts to bunching in undulator.</a:t>
            </a:r>
          </a:p>
          <a:p>
            <a:pPr lvl="1"/>
            <a:endParaRPr lang="en-US" sz="1100" dirty="0" smtClean="0"/>
          </a:p>
          <a:p>
            <a:r>
              <a:rPr lang="en-US" sz="2000" dirty="0" smtClean="0"/>
              <a:t>Challenges of a compression with factor 1 – 20:</a:t>
            </a:r>
          </a:p>
          <a:p>
            <a:pPr lvl="1"/>
            <a:r>
              <a:rPr lang="en-US" sz="2000" dirty="0"/>
              <a:t>W</a:t>
            </a:r>
            <a:r>
              <a:rPr lang="en-US" sz="2000" dirty="0" smtClean="0"/>
              <a:t>ith current setup, </a:t>
            </a:r>
            <a:r>
              <a:rPr lang="en-US" sz="2000" dirty="0" smtClean="0">
                <a:solidFill>
                  <a:srgbClr val="000090"/>
                </a:solidFill>
              </a:rPr>
              <a:t>frequency range still limited to 1 – 4 THz</a:t>
            </a:r>
            <a:r>
              <a:rPr lang="en-US" sz="2000" dirty="0" smtClean="0"/>
              <a:t>, since </a:t>
            </a:r>
            <a:r>
              <a:rPr lang="en-US" sz="2000" dirty="0" smtClean="0">
                <a:solidFill>
                  <a:srgbClr val="000090"/>
                </a:solidFill>
              </a:rPr>
              <a:t>energy modulation will smear too much above</a:t>
            </a:r>
            <a:r>
              <a:rPr lang="en-US" sz="2000" dirty="0" smtClean="0"/>
              <a:t>. </a:t>
            </a:r>
          </a:p>
          <a:p>
            <a:pPr lvl="1"/>
            <a:r>
              <a:rPr lang="en-US" sz="2000" dirty="0" smtClean="0"/>
              <a:t>To increase range, an </a:t>
            </a:r>
            <a:r>
              <a:rPr lang="en-US" sz="2000" dirty="0" smtClean="0">
                <a:solidFill>
                  <a:srgbClr val="000090"/>
                </a:solidFill>
              </a:rPr>
              <a:t>strong increase of the energy chirp would help</a:t>
            </a:r>
            <a:r>
              <a:rPr lang="en-US" sz="2000" dirty="0" smtClean="0"/>
              <a:t>, since smaller </a:t>
            </a:r>
            <a:r>
              <a:rPr lang="en-US" sz="2000" i="1" dirty="0" smtClean="0"/>
              <a:t>R</a:t>
            </a:r>
            <a:r>
              <a:rPr lang="en-US" sz="2000" i="1" baseline="-25000" dirty="0" smtClean="0"/>
              <a:t>56</a:t>
            </a:r>
            <a:r>
              <a:rPr lang="en-US" sz="2000" dirty="0" smtClean="0"/>
              <a:t> can be used.  This would be in general beneficial for the challenging bunch compression of a factor 20. </a:t>
            </a:r>
          </a:p>
          <a:p>
            <a:pPr lvl="1"/>
            <a:r>
              <a:rPr lang="en-US" sz="2000" dirty="0" smtClean="0"/>
              <a:t>Also, </a:t>
            </a:r>
            <a:r>
              <a:rPr lang="en-US" sz="2000" dirty="0" smtClean="0">
                <a:solidFill>
                  <a:srgbClr val="000090"/>
                </a:solidFill>
              </a:rPr>
              <a:t>higher-order non-</a:t>
            </a:r>
            <a:r>
              <a:rPr lang="en-US" sz="2000" dirty="0" smtClean="0">
                <a:solidFill>
                  <a:srgbClr val="000090"/>
                </a:solidFill>
              </a:rPr>
              <a:t>linearities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/>
              <a:t>may become a problem at one point. </a:t>
            </a:r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9302601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3</a:t>
            </a:r>
            <a:r>
              <a:rPr lang="en-US" sz="4800" dirty="0" smtClean="0"/>
              <a:t>. Test scenario for CALIFES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1682493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4" name="Straight Connector 83"/>
          <p:cNvCxnSpPr/>
          <p:nvPr/>
        </p:nvCxnSpPr>
        <p:spPr>
          <a:xfrm>
            <a:off x="6357793" y="2827407"/>
            <a:ext cx="36879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814643" y="2781716"/>
            <a:ext cx="996938" cy="8065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382666" y="2789781"/>
            <a:ext cx="36879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566" y="150540"/>
            <a:ext cx="5467389" cy="1143000"/>
          </a:xfrm>
        </p:spPr>
        <p:txBody>
          <a:bodyPr/>
          <a:lstStyle/>
          <a:p>
            <a:r>
              <a:rPr lang="en-US" dirty="0" smtClean="0"/>
              <a:t>Facility layout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3320" y="2568108"/>
            <a:ext cx="404091" cy="4387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73905" y="2568108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549502" y="2568108"/>
            <a:ext cx="40177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321" y="3087779"/>
            <a:ext cx="5728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G</a:t>
            </a:r>
            <a:r>
              <a:rPr lang="en-US" dirty="0" smtClean="0"/>
              <a:t>un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14712" y="3155734"/>
            <a:ext cx="68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96096" y="3168718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X</a:t>
            </a:r>
            <a:r>
              <a:rPr lang="en-US" dirty="0" smtClean="0"/>
              <a:t>-band</a:t>
            </a:r>
          </a:p>
          <a:p>
            <a:pPr algn="ctr"/>
            <a:r>
              <a:rPr lang="en-US" dirty="0" smtClean="0"/>
              <a:t>lineariser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7748644" y="3345177"/>
            <a:ext cx="1256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CTR diagnostics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3074304" y="2626867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3360682" y="2324338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3780991" y="2333536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>
            <a:off x="4067369" y="2618824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>
            <a:stCxn id="4" idx="3"/>
            <a:endCxn id="5" idx="1"/>
          </p:cNvCxnSpPr>
          <p:nvPr/>
        </p:nvCxnSpPr>
        <p:spPr>
          <a:xfrm>
            <a:off x="1017411" y="2787472"/>
            <a:ext cx="55649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7" idx="5"/>
          </p:cNvCxnSpPr>
          <p:nvPr/>
        </p:nvCxnSpPr>
        <p:spPr>
          <a:xfrm>
            <a:off x="4353748" y="2774688"/>
            <a:ext cx="358386" cy="15093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6" idx="3"/>
            <a:endCxn id="14" idx="1"/>
          </p:cNvCxnSpPr>
          <p:nvPr/>
        </p:nvCxnSpPr>
        <p:spPr>
          <a:xfrm flipV="1">
            <a:off x="2951278" y="2782731"/>
            <a:ext cx="218486" cy="4741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5" idx="3"/>
            <a:endCxn id="6" idx="1"/>
          </p:cNvCxnSpPr>
          <p:nvPr/>
        </p:nvCxnSpPr>
        <p:spPr>
          <a:xfrm>
            <a:off x="2385551" y="2787472"/>
            <a:ext cx="1639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4" idx="5"/>
            <a:endCxn id="15" idx="5"/>
          </p:cNvCxnSpPr>
          <p:nvPr/>
        </p:nvCxnSpPr>
        <p:spPr>
          <a:xfrm flipV="1">
            <a:off x="3360683" y="2480201"/>
            <a:ext cx="95458" cy="3025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6" idx="1"/>
            <a:endCxn id="17" idx="1"/>
          </p:cNvCxnSpPr>
          <p:nvPr/>
        </p:nvCxnSpPr>
        <p:spPr>
          <a:xfrm>
            <a:off x="4067369" y="2489399"/>
            <a:ext cx="95460" cy="285289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5" idx="1"/>
            <a:endCxn id="16" idx="5"/>
          </p:cNvCxnSpPr>
          <p:nvPr/>
        </p:nvCxnSpPr>
        <p:spPr>
          <a:xfrm>
            <a:off x="3647060" y="2480201"/>
            <a:ext cx="229390" cy="9198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4" idx="3"/>
          </p:cNvCxnSpPr>
          <p:nvPr/>
        </p:nvCxnSpPr>
        <p:spPr>
          <a:xfrm flipH="1">
            <a:off x="1017411" y="2620062"/>
            <a:ext cx="394861" cy="16741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412273" y="2175790"/>
            <a:ext cx="0" cy="44427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90051" y="1477404"/>
            <a:ext cx="15189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omb laser system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45306" y="3168718"/>
            <a:ext cx="55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BC1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660084" y="2570417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645179" y="2570417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4701282" y="3187125"/>
            <a:ext cx="68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ACC2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5676409" y="3190010"/>
            <a:ext cx="681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ACC3</a:t>
            </a:r>
          </a:p>
        </p:txBody>
      </p:sp>
      <p:sp>
        <p:nvSpPr>
          <p:cNvPr id="61" name="Rectangle 60"/>
          <p:cNvSpPr/>
          <p:nvPr/>
        </p:nvSpPr>
        <p:spPr>
          <a:xfrm rot="3131896">
            <a:off x="8454567" y="2449881"/>
            <a:ext cx="124459" cy="6496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1017411" y="1737063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Isosceles Triangle 74"/>
          <p:cNvSpPr/>
          <p:nvPr/>
        </p:nvSpPr>
        <p:spPr>
          <a:xfrm>
            <a:off x="6660119" y="2623484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Isosceles Triangle 75"/>
          <p:cNvSpPr/>
          <p:nvPr/>
        </p:nvSpPr>
        <p:spPr>
          <a:xfrm rot="10800000">
            <a:off x="6946497" y="2320955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Isosceles Triangle 76"/>
          <p:cNvSpPr/>
          <p:nvPr/>
        </p:nvSpPr>
        <p:spPr>
          <a:xfrm rot="10800000">
            <a:off x="7366806" y="2330153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Isosceles Triangle 77"/>
          <p:cNvSpPr/>
          <p:nvPr/>
        </p:nvSpPr>
        <p:spPr>
          <a:xfrm>
            <a:off x="7653184" y="2615441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9" name="Straight Connector 78"/>
          <p:cNvCxnSpPr>
            <a:stCxn id="75" idx="5"/>
            <a:endCxn id="76" idx="5"/>
          </p:cNvCxnSpPr>
          <p:nvPr/>
        </p:nvCxnSpPr>
        <p:spPr>
          <a:xfrm flipV="1">
            <a:off x="6946498" y="2476818"/>
            <a:ext cx="95458" cy="30253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stCxn id="77" idx="1"/>
            <a:endCxn id="78" idx="1"/>
          </p:cNvCxnSpPr>
          <p:nvPr/>
        </p:nvCxnSpPr>
        <p:spPr>
          <a:xfrm>
            <a:off x="7653184" y="2486016"/>
            <a:ext cx="95460" cy="285289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/>
          <p:cNvCxnSpPr>
            <a:stCxn id="76" idx="1"/>
            <a:endCxn id="77" idx="5"/>
          </p:cNvCxnSpPr>
          <p:nvPr/>
        </p:nvCxnSpPr>
        <p:spPr>
          <a:xfrm>
            <a:off x="7232875" y="2476818"/>
            <a:ext cx="229390" cy="9198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7013618" y="3190010"/>
            <a:ext cx="550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BC2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474574" y="3814521"/>
            <a:ext cx="445983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Tuning:</a:t>
            </a:r>
          </a:p>
          <a:p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BC1: Variable R</a:t>
            </a:r>
            <a:r>
              <a:rPr lang="en-US" sz="1600" baseline="-25000" dirty="0" smtClean="0"/>
              <a:t>56</a:t>
            </a:r>
            <a:r>
              <a:rPr lang="en-US" sz="1600" dirty="0" smtClean="0"/>
              <a:t> to bring bunch to right length (frequency).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ACC2, ACC3: phase change can be used to de-chirper, but additional acceleration is at the moment unavoidable.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BC2: creates bunching by tilting up the energy spread from longitudinal space charge.</a:t>
            </a:r>
            <a:endParaRPr lang="en-US" sz="1600" dirty="0"/>
          </a:p>
        </p:txBody>
      </p:sp>
      <p:sp>
        <p:nvSpPr>
          <p:cNvPr id="89" name="TextBox 88"/>
          <p:cNvSpPr txBox="1"/>
          <p:nvPr/>
        </p:nvSpPr>
        <p:spPr>
          <a:xfrm>
            <a:off x="5382667" y="3978606"/>
            <a:ext cx="362209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New hardware</a:t>
            </a:r>
            <a:r>
              <a:rPr lang="en-US" b="1" dirty="0" smtClean="0"/>
              <a:t>:</a:t>
            </a:r>
            <a:endParaRPr lang="en-US" b="1" dirty="0" smtClean="0"/>
          </a:p>
          <a:p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Comb laser system.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X-band </a:t>
            </a:r>
            <a:r>
              <a:rPr lang="en-US" sz="1600" dirty="0" smtClean="0"/>
              <a:t>lineariser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BC1 between ACC1 and ACC2.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BC2.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CTR diagnostics.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If ACC2, ACC3 could be freely tuned, THz could be created in undulator.</a:t>
            </a:r>
          </a:p>
          <a:p>
            <a:endParaRPr lang="en-US" sz="1000" b="1" dirty="0" smtClean="0"/>
          </a:p>
        </p:txBody>
      </p:sp>
      <p:sp>
        <p:nvSpPr>
          <p:cNvPr id="93" name="TextBox 92"/>
          <p:cNvSpPr txBox="1"/>
          <p:nvPr/>
        </p:nvSpPr>
        <p:spPr>
          <a:xfrm>
            <a:off x="5670537" y="861851"/>
            <a:ext cx="3141044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Limitation:</a:t>
            </a:r>
          </a:p>
          <a:p>
            <a:endParaRPr lang="en-US" sz="1000" b="1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E</a:t>
            </a:r>
            <a:r>
              <a:rPr lang="en-US" sz="1600" baseline="-25000" dirty="0" smtClean="0"/>
              <a:t>min</a:t>
            </a:r>
            <a:r>
              <a:rPr lang="en-US" sz="1600" dirty="0" smtClean="0"/>
              <a:t> = 130MeV.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</a:t>
            </a:r>
            <a:r>
              <a:rPr lang="en-US" sz="1600" dirty="0" smtClean="0"/>
              <a:t>Thz</a:t>
            </a:r>
            <a:r>
              <a:rPr lang="en-US" sz="1600" dirty="0" smtClean="0"/>
              <a:t> with undulator, since too long.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124189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2678"/>
            <a:ext cx="8229600" cy="1143000"/>
          </a:xfrm>
        </p:spPr>
        <p:txBody>
          <a:bodyPr/>
          <a:lstStyle/>
          <a:p>
            <a:r>
              <a:rPr lang="en-US" dirty="0" smtClean="0"/>
              <a:t>UV laser </a:t>
            </a:r>
            <a:r>
              <a:rPr lang="en-US" dirty="0" smtClean="0"/>
              <a:t>stacking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290400"/>
            <a:ext cx="4034455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/>
              <a:t>Laser stacking principle:</a:t>
            </a:r>
            <a:endParaRPr lang="en-US" sz="2000" b="1" dirty="0" smtClean="0"/>
          </a:p>
          <a:p>
            <a:pPr marL="0" indent="0">
              <a:buNone/>
            </a:pPr>
            <a:endParaRPr lang="en-US" sz="1000" b="1" dirty="0" smtClean="0"/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Birefringent</a:t>
            </a:r>
            <a:r>
              <a:rPr lang="en-US" sz="1800" dirty="0" smtClean="0">
                <a:solidFill>
                  <a:srgbClr val="000090"/>
                </a:solidFill>
              </a:rPr>
              <a:t> crystal</a:t>
            </a:r>
            <a:r>
              <a:rPr lang="en-US" sz="1800" dirty="0" smtClean="0"/>
              <a:t> (α-BBO). </a:t>
            </a:r>
          </a:p>
          <a:p>
            <a:pPr lvl="1"/>
            <a:r>
              <a:rPr lang="en-US" sz="1800" dirty="0" smtClean="0"/>
              <a:t>Different indices of refraction in different directions.</a:t>
            </a:r>
          </a:p>
          <a:p>
            <a:pPr lvl="1"/>
            <a:r>
              <a:rPr lang="en-US" sz="1800" dirty="0" smtClean="0"/>
              <a:t>Vertically and horizontally </a:t>
            </a:r>
            <a:r>
              <a:rPr lang="en-US" sz="1800" dirty="0" smtClean="0"/>
              <a:t>polarised</a:t>
            </a:r>
            <a:r>
              <a:rPr lang="en-US" sz="1800" dirty="0" smtClean="0"/>
              <a:t> light will be differently delayed.</a:t>
            </a:r>
          </a:p>
          <a:p>
            <a:pPr lvl="1"/>
            <a:r>
              <a:rPr lang="en-US" sz="1800" dirty="0" smtClean="0"/>
              <a:t>2mm crystal = 1ps delay. 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 smtClean="0"/>
              <a:t>4 </a:t>
            </a:r>
            <a:r>
              <a:rPr lang="en-US" sz="1800" dirty="0"/>
              <a:t>α-BBO with different lengths that are 45° rotated </a:t>
            </a:r>
            <a:r>
              <a:rPr lang="en-US" sz="1800" dirty="0"/>
              <a:t>w.r.t</a:t>
            </a:r>
            <a:r>
              <a:rPr lang="en-US" sz="1800" dirty="0"/>
              <a:t>. </a:t>
            </a:r>
            <a:r>
              <a:rPr lang="en-US" sz="1800" dirty="0" smtClean="0"/>
              <a:t>to each </a:t>
            </a:r>
            <a:r>
              <a:rPr lang="en-US" sz="1800" dirty="0"/>
              <a:t>other. </a:t>
            </a:r>
          </a:p>
          <a:p>
            <a:pPr marL="457200" lvl="1" indent="0">
              <a:buNone/>
            </a:pPr>
            <a:r>
              <a:rPr lang="en-US" sz="1800" dirty="0" smtClean="0"/>
              <a:t> </a:t>
            </a:r>
            <a:endParaRPr lang="en-US" sz="1800" dirty="0" smtClean="0"/>
          </a:p>
          <a:p>
            <a:pPr lvl="1"/>
            <a:endParaRPr lang="en-US" dirty="0"/>
          </a:p>
        </p:txBody>
      </p:sp>
      <p:pic>
        <p:nvPicPr>
          <p:cNvPr id="5" name="Picture 4" descr="Screen Shot 2016-10-07 at 16.18.2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310" y="4670315"/>
            <a:ext cx="3330019" cy="1449175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600073" y="1308170"/>
            <a:ext cx="424383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 smtClean="0"/>
              <a:t>Full laser </a:t>
            </a:r>
            <a:r>
              <a:rPr lang="en-US" sz="2000" b="1" dirty="0" smtClean="0"/>
              <a:t>facility</a:t>
            </a:r>
          </a:p>
          <a:p>
            <a:pPr marL="0" indent="0">
              <a:buFont typeface="Arial"/>
              <a:buNone/>
            </a:pPr>
            <a:endParaRPr lang="en-US" sz="1000" b="1" dirty="0" smtClean="0"/>
          </a:p>
          <a:p>
            <a:pPr lvl="1"/>
            <a:r>
              <a:rPr lang="en-US" sz="1800" dirty="0" smtClean="0"/>
              <a:t>Cathodes </a:t>
            </a:r>
            <a:r>
              <a:rPr lang="en-US" sz="1800" dirty="0" smtClean="0"/>
              <a:t>needs </a:t>
            </a:r>
            <a:r>
              <a:rPr lang="en-US" sz="1800" dirty="0" smtClean="0">
                <a:solidFill>
                  <a:srgbClr val="000090"/>
                </a:solidFill>
              </a:rPr>
              <a:t>UV laser </a:t>
            </a:r>
            <a:r>
              <a:rPr lang="en-US" sz="1800" dirty="0" smtClean="0">
                <a:solidFill>
                  <a:srgbClr val="000090"/>
                </a:solidFill>
              </a:rPr>
              <a:t>pulse</a:t>
            </a:r>
            <a:r>
              <a:rPr lang="en-US" sz="1800" dirty="0" smtClean="0"/>
              <a:t>. </a:t>
            </a:r>
            <a:endParaRPr lang="en-US" sz="1800" dirty="0" smtClean="0"/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3x up-conversion </a:t>
            </a:r>
            <a:r>
              <a:rPr lang="en-US" sz="1800" dirty="0" smtClean="0"/>
              <a:t>from IR laser </a:t>
            </a:r>
            <a:endParaRPr lang="en-US" sz="1800" dirty="0" smtClean="0"/>
          </a:p>
          <a:p>
            <a:pPr lvl="1"/>
            <a:r>
              <a:rPr lang="en-US" sz="1800" dirty="0" smtClean="0"/>
              <a:t>For 1Thz Pulse length must be ≈0.5ps </a:t>
            </a:r>
            <a:r>
              <a:rPr lang="en-US" sz="1800" dirty="0" smtClean="0"/>
              <a:t>FWHM</a:t>
            </a:r>
            <a:r>
              <a:rPr lang="en-US" sz="1800" dirty="0" smtClean="0"/>
              <a:t>.</a:t>
            </a:r>
          </a:p>
          <a:p>
            <a:pPr lvl="1"/>
            <a:r>
              <a:rPr lang="en-US" sz="1800" b="1" dirty="0" smtClean="0"/>
              <a:t>Problem: Current </a:t>
            </a:r>
            <a:r>
              <a:rPr lang="en-US" sz="1800" b="1" dirty="0" smtClean="0"/>
              <a:t>Nd:YAG</a:t>
            </a:r>
            <a:r>
              <a:rPr lang="en-US" sz="1800" b="1" dirty="0" smtClean="0"/>
              <a:t> system ≈8-10ps. We need </a:t>
            </a:r>
            <a:r>
              <a:rPr lang="en-US" sz="1800" b="1" dirty="0" smtClean="0"/>
              <a:t>Ti:Sa</a:t>
            </a:r>
            <a:r>
              <a:rPr lang="en-US" sz="1800" b="1" dirty="0" smtClean="0"/>
              <a:t> system!</a:t>
            </a:r>
            <a:endParaRPr lang="en-US" sz="1800" b="1" dirty="0" smtClean="0"/>
          </a:p>
          <a:p>
            <a:pPr lvl="1"/>
            <a:r>
              <a:rPr lang="en-US" sz="1800" dirty="0" smtClean="0">
                <a:solidFill>
                  <a:srgbClr val="000090"/>
                </a:solidFill>
              </a:rPr>
              <a:t>Baseline </a:t>
            </a:r>
            <a:r>
              <a:rPr lang="en-US" sz="1800" dirty="0" smtClean="0">
                <a:solidFill>
                  <a:srgbClr val="000090"/>
                </a:solidFill>
              </a:rPr>
              <a:t>1THz. Could it be </a:t>
            </a:r>
            <a:r>
              <a:rPr lang="en-US" sz="1800" dirty="0" smtClean="0">
                <a:solidFill>
                  <a:srgbClr val="000090"/>
                </a:solidFill>
              </a:rPr>
              <a:t>increased to 5Thz (see next slide)?</a:t>
            </a:r>
            <a:endParaRPr lang="en-US" sz="1800" dirty="0" smtClean="0">
              <a:solidFill>
                <a:srgbClr val="000090"/>
              </a:solidFill>
            </a:endParaRPr>
          </a:p>
          <a:p>
            <a:pPr marL="457200" lvl="1" indent="0">
              <a:buNone/>
            </a:pPr>
            <a:endParaRPr lang="en-US" sz="1800" dirty="0"/>
          </a:p>
        </p:txBody>
      </p:sp>
      <p:grpSp>
        <p:nvGrpSpPr>
          <p:cNvPr id="9" name="Group 8"/>
          <p:cNvGrpSpPr/>
          <p:nvPr/>
        </p:nvGrpSpPr>
        <p:grpSpPr>
          <a:xfrm>
            <a:off x="4878865" y="4434013"/>
            <a:ext cx="4125742" cy="1467495"/>
            <a:chOff x="4878865" y="4805773"/>
            <a:chExt cx="4125742" cy="1467495"/>
          </a:xfrm>
        </p:grpSpPr>
        <p:pic>
          <p:nvPicPr>
            <p:cNvPr id="7" name="Picture 6" descr="Screen Shot 2016-10-07 at 16.24.0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218" y="4805773"/>
              <a:ext cx="3924389" cy="1228565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4878865" y="5972378"/>
              <a:ext cx="588561" cy="3008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2653514" y="6135071"/>
            <a:ext cx="3738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Taken from L. Yan, IPAC10, WEPD051.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835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Bunch compressor specification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22476" y="1584476"/>
            <a:ext cx="3398762" cy="4708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Limit for compression factor C: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Removal of energy chirp after compression.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/>
              <a:t>I</a:t>
            </a:r>
            <a:r>
              <a:rPr lang="en-US" dirty="0" smtClean="0"/>
              <a:t>nitial energy spread. </a:t>
            </a:r>
          </a:p>
          <a:p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Maximal C≈5</a:t>
            </a:r>
            <a:r>
              <a:rPr lang="en-US" dirty="0" smtClean="0"/>
              <a:t>. 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This already assumes </a:t>
            </a:r>
            <a:r>
              <a:rPr lang="en-US" dirty="0" smtClean="0"/>
              <a:t>φ</a:t>
            </a:r>
            <a:r>
              <a:rPr lang="en-US" baseline="-25000" dirty="0" smtClean="0"/>
              <a:t>RF</a:t>
            </a:r>
            <a:r>
              <a:rPr lang="en-US" dirty="0" smtClean="0"/>
              <a:t>=90° in ACC2 and ACC3.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General limitation for tuning range. </a:t>
            </a:r>
          </a:p>
          <a:p>
            <a:pPr marL="285750" indent="-285750">
              <a:buFont typeface="Arial"/>
              <a:buChar char="•"/>
            </a:pPr>
            <a:endParaRPr lang="en-US" sz="1000" dirty="0"/>
          </a:p>
          <a:p>
            <a:pPr marL="285750" indent="-285750">
              <a:buFont typeface="Arial"/>
              <a:buChar char="•"/>
            </a:pPr>
            <a:r>
              <a:rPr lang="en-US" b="1" dirty="0" smtClean="0"/>
              <a:t>Bunch compressor: </a:t>
            </a:r>
          </a:p>
          <a:p>
            <a:pPr marL="742950" lvl="1" indent="-285750">
              <a:buFont typeface="Lucida Grande"/>
              <a:buChar char="-"/>
            </a:pPr>
            <a:r>
              <a:rPr lang="en-US" i="1" dirty="0" smtClean="0"/>
              <a:t>L</a:t>
            </a:r>
            <a:r>
              <a:rPr lang="en-US" dirty="0" smtClean="0"/>
              <a:t> = 0.75m.</a:t>
            </a:r>
          </a:p>
          <a:p>
            <a:pPr marL="742950" lvl="1" indent="-285750">
              <a:buFont typeface="Lucida Grande"/>
              <a:buChar char="-"/>
            </a:pPr>
            <a:r>
              <a:rPr lang="el-GR" i="1" dirty="0" smtClean="0"/>
              <a:t>Θ</a:t>
            </a:r>
            <a:r>
              <a:rPr lang="en-US" dirty="0" smtClean="0"/>
              <a:t> = 15°.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Δ</a:t>
            </a:r>
            <a:r>
              <a:rPr lang="en-US" i="1" dirty="0" smtClean="0"/>
              <a:t>ε</a:t>
            </a:r>
            <a:r>
              <a:rPr lang="en-US" i="1" baseline="-25000" dirty="0" smtClean="0"/>
              <a:t>x,CSR</a:t>
            </a:r>
            <a:r>
              <a:rPr lang="en-US" dirty="0" smtClean="0"/>
              <a:t> = 1.7%.</a:t>
            </a:r>
          </a:p>
          <a:p>
            <a:pPr marL="285750" indent="-285750">
              <a:buFont typeface="Lucida Grande"/>
              <a:buChar char="-"/>
            </a:pPr>
            <a:endParaRPr lang="en-US" sz="1000" dirty="0"/>
          </a:p>
          <a:p>
            <a:pPr marL="285750" indent="-285750">
              <a:buFont typeface="Lucida Grande"/>
              <a:buChar char="-"/>
            </a:pPr>
            <a:r>
              <a:rPr lang="en-US" dirty="0" smtClean="0"/>
              <a:t>No estimate for second BC yet.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4073289" y="1265776"/>
            <a:ext cx="4637701" cy="3471333"/>
            <a:chOff x="4049099" y="1737481"/>
            <a:chExt cx="4637701" cy="3471333"/>
          </a:xfrm>
        </p:grpSpPr>
        <p:pic>
          <p:nvPicPr>
            <p:cNvPr id="4" name="Picture 3" descr="bc_limit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9099" y="1737481"/>
              <a:ext cx="4637701" cy="3471333"/>
            </a:xfrm>
            <a:prstGeom prst="rect">
              <a:avLst/>
            </a:prstGeom>
          </p:spPr>
        </p:pic>
        <p:sp>
          <p:nvSpPr>
            <p:cNvPr id="6" name="Oval 5"/>
            <p:cNvSpPr/>
            <p:nvPr/>
          </p:nvSpPr>
          <p:spPr>
            <a:xfrm>
              <a:off x="5522686" y="2630109"/>
              <a:ext cx="162681" cy="15723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6089953" y="3519109"/>
              <a:ext cx="162681" cy="157238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019800" y="3064933"/>
              <a:ext cx="10335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R</a:t>
              </a:r>
              <a:r>
                <a:rPr lang="en-US" sz="1400" i="1" baseline="-25000" dirty="0" smtClean="0"/>
                <a:t>56 </a:t>
              </a:r>
              <a:r>
                <a:rPr lang="en-US" sz="1400" dirty="0" smtClean="0"/>
                <a:t>= -11cm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47270" y="2527302"/>
              <a:ext cx="10788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/>
                <a:t>R</a:t>
              </a:r>
              <a:r>
                <a:rPr lang="en-US" sz="1400" i="1" baseline="-25000" dirty="0" smtClean="0"/>
                <a:t>56 </a:t>
              </a:r>
              <a:r>
                <a:rPr lang="en-US" sz="1400" dirty="0" smtClean="0"/>
                <a:t>= -3.3cm</a:t>
              </a:r>
              <a:endParaRPr lang="en-US" sz="1400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H="1" flipV="1">
              <a:off x="5647270" y="2901951"/>
              <a:ext cx="372530" cy="617158"/>
            </a:xfrm>
            <a:prstGeom prst="straightConnector1">
              <a:avLst/>
            </a:prstGeom>
            <a:ln>
              <a:solidFill>
                <a:schemeClr val="tx1"/>
              </a:solidFill>
              <a:tailEnd type="stealt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221238" y="4992099"/>
            <a:ext cx="45772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 smtClean="0"/>
              <a:t>How could 1-20 THz be reached at all?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Full range at once seems impossible.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Two</a:t>
            </a:r>
            <a:r>
              <a:rPr lang="en-US" dirty="0" smtClean="0"/>
              <a:t> </a:t>
            </a:r>
            <a:r>
              <a:rPr lang="en-US" dirty="0" smtClean="0"/>
              <a:t>laser and gun setups: </a:t>
            </a:r>
            <a:r>
              <a:rPr lang="en-US" dirty="0" smtClean="0"/>
              <a:t>1</a:t>
            </a:r>
            <a:r>
              <a:rPr lang="en-US" dirty="0"/>
              <a:t> </a:t>
            </a:r>
            <a:r>
              <a:rPr lang="en-US" dirty="0" smtClean="0"/>
              <a:t>and 5</a:t>
            </a:r>
            <a:r>
              <a:rPr lang="en-US" dirty="0" smtClean="0"/>
              <a:t> </a:t>
            </a:r>
            <a:r>
              <a:rPr lang="en-US" dirty="0" smtClean="0"/>
              <a:t>THz.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/>
              <a:t>Tune</a:t>
            </a:r>
            <a:r>
              <a:rPr lang="en-US" dirty="0" smtClean="0"/>
              <a:t> </a:t>
            </a:r>
            <a:r>
              <a:rPr lang="en-US" dirty="0" smtClean="0"/>
              <a:t>with BC </a:t>
            </a:r>
            <a:r>
              <a:rPr lang="en-US" dirty="0" smtClean="0"/>
              <a:t>with C=1-5</a:t>
            </a:r>
            <a:r>
              <a:rPr lang="en-US" dirty="0" smtClean="0"/>
              <a:t>.</a:t>
            </a:r>
          </a:p>
          <a:p>
            <a:pPr marL="742950" lvl="1" indent="-285750">
              <a:buFont typeface="Lucida Grande"/>
              <a:buChar char="-"/>
            </a:pPr>
            <a:r>
              <a:rPr lang="en-US" dirty="0" smtClean="0">
                <a:solidFill>
                  <a:srgbClr val="000090"/>
                </a:solidFill>
              </a:rPr>
              <a:t>Laser pulse length &lt; 100 </a:t>
            </a:r>
            <a:r>
              <a:rPr lang="en-US" dirty="0" smtClean="0">
                <a:solidFill>
                  <a:srgbClr val="000090"/>
                </a:solidFill>
              </a:rPr>
              <a:t>fs</a:t>
            </a:r>
            <a:r>
              <a:rPr lang="en-US" dirty="0" smtClean="0">
                <a:solidFill>
                  <a:srgbClr val="000090"/>
                </a:solidFill>
              </a:rPr>
              <a:t> FWHM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3906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Diagnostics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20834" cy="4525963"/>
          </a:xfrm>
        </p:spPr>
        <p:txBody>
          <a:bodyPr/>
          <a:lstStyle/>
          <a:p>
            <a:r>
              <a:rPr lang="en-US" sz="1800" dirty="0" smtClean="0"/>
              <a:t>At SPARC a the following system has been used. </a:t>
            </a:r>
          </a:p>
          <a:p>
            <a:r>
              <a:rPr lang="en-US" sz="1800" dirty="0" smtClean="0"/>
              <a:t>CTR due to a </a:t>
            </a:r>
            <a:r>
              <a:rPr lang="en-US" sz="1800" dirty="0" smtClean="0">
                <a:solidFill>
                  <a:srgbClr val="000090"/>
                </a:solidFill>
              </a:rPr>
              <a:t>metal </a:t>
            </a:r>
            <a:r>
              <a:rPr lang="en-US" sz="1800" dirty="0" smtClean="0">
                <a:solidFill>
                  <a:srgbClr val="000090"/>
                </a:solidFill>
              </a:rPr>
              <a:t>coated </a:t>
            </a:r>
            <a:r>
              <a:rPr lang="en-US" sz="1800" dirty="0" smtClean="0">
                <a:solidFill>
                  <a:srgbClr val="000090"/>
                </a:solidFill>
              </a:rPr>
              <a:t>foil</a:t>
            </a:r>
            <a:r>
              <a:rPr lang="en-US" sz="1800" dirty="0" smtClean="0"/>
              <a:t>. </a:t>
            </a:r>
          </a:p>
          <a:p>
            <a:r>
              <a:rPr lang="en-US" sz="1800" dirty="0" smtClean="0">
                <a:solidFill>
                  <a:srgbClr val="000090"/>
                </a:solidFill>
              </a:rPr>
              <a:t>Interferometer</a:t>
            </a:r>
            <a:r>
              <a:rPr lang="en-US" sz="1800" dirty="0" smtClean="0"/>
              <a:t> creates autocorrelation function</a:t>
            </a:r>
          </a:p>
          <a:p>
            <a:r>
              <a:rPr lang="en-US" sz="1800" dirty="0" smtClean="0"/>
              <a:t>Scanning measurement.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 descr="Screen Shot 2016-10-06 at 17.36.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084" y="2264195"/>
            <a:ext cx="2593416" cy="1993737"/>
          </a:xfrm>
          <a:prstGeom prst="rect">
            <a:avLst/>
          </a:prstGeom>
        </p:spPr>
      </p:pic>
      <p:pic>
        <p:nvPicPr>
          <p:cNvPr id="5" name="Picture 4" descr="Screen Shot 2016-10-06 at 17.36.5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183" y="4232137"/>
            <a:ext cx="2549993" cy="1918007"/>
          </a:xfrm>
          <a:prstGeom prst="rect">
            <a:avLst/>
          </a:prstGeom>
        </p:spPr>
      </p:pic>
      <p:pic>
        <p:nvPicPr>
          <p:cNvPr id="6" name="Picture 5" descr="Screen Shot 2016-10-06 at 17.37.0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095" y="4264584"/>
            <a:ext cx="2491905" cy="1963319"/>
          </a:xfrm>
          <a:prstGeom prst="rect">
            <a:avLst/>
          </a:prstGeom>
        </p:spPr>
      </p:pic>
      <p:pic>
        <p:nvPicPr>
          <p:cNvPr id="7" name="Picture 6" descr="Screen Shot 2016-10-06 at 17.37.2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20" y="3987949"/>
            <a:ext cx="3800544" cy="2379414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1041013" y="3538332"/>
            <a:ext cx="2311050" cy="0"/>
          </a:xfrm>
          <a:prstGeom prst="line">
            <a:avLst/>
          </a:prstGeom>
          <a:ln>
            <a:solidFill>
              <a:srgbClr val="FF6600"/>
            </a:solidFill>
            <a:prstDash val="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 rot="3131896">
            <a:off x="1950228" y="3221051"/>
            <a:ext cx="124459" cy="6496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685815" y="3143714"/>
            <a:ext cx="1046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</a:t>
            </a:r>
            <a:r>
              <a:rPr lang="en-US" sz="1400" dirty="0" smtClean="0"/>
              <a:t>omb beam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672635" y="3098771"/>
            <a:ext cx="4165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foil</a:t>
            </a:r>
            <a:endParaRPr lang="en-US" sz="1400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2029975" y="3650364"/>
            <a:ext cx="10410" cy="61422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111625" y="4924220"/>
            <a:ext cx="574190" cy="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2111625" y="5083272"/>
            <a:ext cx="553538" cy="1417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2116651" y="5149497"/>
            <a:ext cx="0" cy="550894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1964252" y="5083272"/>
            <a:ext cx="10410" cy="61422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1278645" y="4999117"/>
            <a:ext cx="553538" cy="14170"/>
          </a:xfrm>
          <a:prstGeom prst="line">
            <a:avLst/>
          </a:prstGeom>
          <a:ln>
            <a:solidFill>
              <a:schemeClr val="accent3">
                <a:lumMod val="60000"/>
                <a:lumOff val="4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39362" y="6316516"/>
            <a:ext cx="24020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Autocorrelation measurement</a:t>
            </a:r>
            <a:endParaRPr lang="en-US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5028735" y="6316516"/>
            <a:ext cx="3587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Taken from E. </a:t>
            </a:r>
            <a:r>
              <a:rPr lang="en-US" sz="1400" dirty="0" smtClean="0"/>
              <a:t>Chiadroni</a:t>
            </a:r>
            <a:r>
              <a:rPr lang="en-US" sz="1400" dirty="0" smtClean="0"/>
              <a:t> et al, IPAC11 THPS101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37726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</a:t>
            </a:r>
            <a:r>
              <a:rPr lang="en-US" dirty="0" smtClean="0"/>
              <a:t>.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999500" cy="471351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Two THz source concept for the </a:t>
            </a:r>
            <a:r>
              <a:rPr lang="en-US" dirty="0" smtClean="0"/>
              <a:t>SwissFEL</a:t>
            </a:r>
            <a:r>
              <a:rPr lang="en-US" dirty="0" smtClean="0"/>
              <a:t> under study. </a:t>
            </a:r>
          </a:p>
          <a:p>
            <a:r>
              <a:rPr lang="en-US" dirty="0" smtClean="0"/>
              <a:t>Report on the </a:t>
            </a:r>
            <a:r>
              <a:rPr lang="en-US" dirty="0" smtClean="0">
                <a:solidFill>
                  <a:srgbClr val="000090"/>
                </a:solidFill>
              </a:rPr>
              <a:t>comb-beam undulator-based THz source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Challenges: </a:t>
            </a:r>
          </a:p>
          <a:p>
            <a:pPr lvl="1"/>
            <a:r>
              <a:rPr lang="en-US" dirty="0" smtClean="0"/>
              <a:t>To get a </a:t>
            </a:r>
            <a:r>
              <a:rPr lang="en-US" dirty="0" smtClean="0">
                <a:solidFill>
                  <a:srgbClr val="000090"/>
                </a:solidFill>
              </a:rPr>
              <a:t>uniform enough longitudinal phase space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At SPAC with </a:t>
            </a:r>
            <a:r>
              <a:rPr lang="en-US" dirty="0" smtClean="0"/>
              <a:t>max. </a:t>
            </a:r>
            <a:r>
              <a:rPr lang="en-US" dirty="0" smtClean="0"/>
              <a:t>4 </a:t>
            </a:r>
            <a:r>
              <a:rPr lang="en-US" dirty="0" smtClean="0"/>
              <a:t>bunches. Here with 16 bunches. </a:t>
            </a:r>
            <a:endParaRPr lang="en-US" dirty="0"/>
          </a:p>
          <a:p>
            <a:pPr lvl="1"/>
            <a:r>
              <a:rPr lang="en-US" dirty="0" smtClean="0"/>
              <a:t>Additionally, bunch length should be </a:t>
            </a:r>
            <a:r>
              <a:rPr lang="en-US" dirty="0" smtClean="0">
                <a:solidFill>
                  <a:srgbClr val="000090"/>
                </a:solidFill>
              </a:rPr>
              <a:t>tuned without destroying energy modulation.</a:t>
            </a:r>
            <a:r>
              <a:rPr lang="en-US" dirty="0" smtClean="0"/>
              <a:t> </a:t>
            </a:r>
          </a:p>
          <a:p>
            <a:r>
              <a:rPr lang="en-US" dirty="0" smtClean="0"/>
              <a:t>It would be necessary to test these concept, since it is a significant step </a:t>
            </a:r>
            <a:r>
              <a:rPr lang="en-US" dirty="0" smtClean="0"/>
              <a:t>w.r.t</a:t>
            </a:r>
            <a:r>
              <a:rPr lang="en-US" dirty="0" smtClean="0"/>
              <a:t>. performed experiments. </a:t>
            </a:r>
          </a:p>
          <a:p>
            <a:endParaRPr lang="en-US" dirty="0" smtClean="0"/>
          </a:p>
          <a:p>
            <a:r>
              <a:rPr lang="en-US" b="1" dirty="0" smtClean="0"/>
              <a:t>Additional equipment:</a:t>
            </a:r>
          </a:p>
          <a:p>
            <a:pPr lvl="1"/>
            <a:r>
              <a:rPr lang="en-US" dirty="0" smtClean="0"/>
              <a:t>Comb laser </a:t>
            </a:r>
            <a:r>
              <a:rPr lang="en-US" dirty="0" smtClean="0"/>
              <a:t>system (new </a:t>
            </a:r>
            <a:r>
              <a:rPr lang="en-US" dirty="0" smtClean="0"/>
              <a:t>Ti:Sa</a:t>
            </a:r>
            <a:r>
              <a:rPr lang="en-US" dirty="0" smtClean="0"/>
              <a:t> laser), </a:t>
            </a:r>
            <a:r>
              <a:rPr lang="en-US" dirty="0" smtClean="0"/>
              <a:t>X-band </a:t>
            </a:r>
            <a:r>
              <a:rPr lang="en-US" dirty="0" smtClean="0"/>
              <a:t>lineariser</a:t>
            </a:r>
            <a:r>
              <a:rPr lang="en-US" dirty="0" smtClean="0"/>
              <a:t>, 2xBC, CTR diagnostics,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referable individual RF setting for ACC1, ACC2</a:t>
            </a:r>
          </a:p>
        </p:txBody>
      </p:sp>
    </p:spTree>
    <p:extLst>
      <p:ext uri="{BB962C8B-B14F-4D97-AF65-F5344CB8AC3E}">
        <p14:creationId xmlns:p14="http://schemas.microsoft.com/office/powerpoint/2010/main" val="16217629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Thank you for your attention!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94327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6636" y="1935021"/>
            <a:ext cx="4248728" cy="403398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Comb beam generation</a:t>
            </a:r>
          </a:p>
          <a:p>
            <a:pPr marL="0" indent="0">
              <a:buNone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Test scenario for CALIFES </a:t>
            </a:r>
          </a:p>
          <a:p>
            <a:pPr marL="514350" indent="-514350">
              <a:buFont typeface="+mj-lt"/>
              <a:buAutoNum type="arabicPeriod"/>
            </a:pPr>
            <a:endParaRPr lang="en-US" sz="1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Conclusions</a:t>
            </a:r>
            <a:endParaRPr lang="en-US" sz="2800" dirty="0"/>
          </a:p>
        </p:txBody>
      </p:sp>
      <p:pic>
        <p:nvPicPr>
          <p:cNvPr id="4" name="Picture 3" descr="Screen Shot 2016-10-06 at 15.32.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25" y="2012471"/>
            <a:ext cx="3741136" cy="3625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963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 smtClean="0"/>
              <a:t>1. Introduction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44911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THz source for </a:t>
            </a:r>
            <a:r>
              <a:rPr lang="en-US" dirty="0" smtClean="0"/>
              <a:t>SwissFEL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0454" y="1600200"/>
            <a:ext cx="4126345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/>
              <a:t>Request from material scientists: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sz="2000" i="1" dirty="0" smtClean="0"/>
              <a:t>f</a:t>
            </a:r>
            <a:r>
              <a:rPr lang="en-US" sz="2000" i="1" baseline="-25000" dirty="0" smtClean="0"/>
              <a:t>THz</a:t>
            </a:r>
            <a:r>
              <a:rPr lang="en-US" sz="2000" dirty="0" smtClean="0"/>
              <a:t> = 1 – 20 THz (</a:t>
            </a:r>
            <a:r>
              <a:rPr lang="en-US" sz="2000" i="1" dirty="0" smtClean="0"/>
              <a:t>λ</a:t>
            </a:r>
            <a:r>
              <a:rPr lang="en-US" sz="2000" i="1" baseline="-25000" dirty="0" smtClean="0"/>
              <a:t>THz</a:t>
            </a:r>
            <a:r>
              <a:rPr lang="en-US" sz="2000" dirty="0" smtClean="0"/>
              <a:t> = 300 – 15μm)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i="1" dirty="0" smtClean="0"/>
              <a:t>E</a:t>
            </a:r>
            <a:r>
              <a:rPr lang="en-US" sz="2000" i="1" baseline="-25000" dirty="0" smtClean="0"/>
              <a:t>p</a:t>
            </a:r>
            <a:r>
              <a:rPr lang="en-US" sz="2000" dirty="0" smtClean="0"/>
              <a:t> ≈ 100μJ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dirty="0" smtClean="0"/>
              <a:t> </a:t>
            </a:r>
            <a:r>
              <a:rPr lang="en-US" sz="2000" dirty="0" smtClean="0"/>
              <a:t>Δ</a:t>
            </a:r>
            <a:r>
              <a:rPr lang="en-US" sz="2000" i="1" dirty="0" smtClean="0"/>
              <a:t>ω</a:t>
            </a:r>
            <a:r>
              <a:rPr lang="en-US" sz="2000" dirty="0" smtClean="0"/>
              <a:t>/</a:t>
            </a:r>
            <a:r>
              <a:rPr lang="en-US" sz="2000" i="1" dirty="0" smtClean="0"/>
              <a:t>ω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&lt; 10% (pref. 5%)</a:t>
            </a:r>
          </a:p>
          <a:p>
            <a:pPr lvl="1"/>
            <a:endParaRPr lang="en-US" sz="800" dirty="0" smtClean="0"/>
          </a:p>
          <a:p>
            <a:pPr lvl="1"/>
            <a:r>
              <a:rPr lang="en-US" sz="2000" dirty="0" smtClean="0"/>
              <a:t>Phase </a:t>
            </a:r>
            <a:r>
              <a:rPr lang="en-US" sz="2000" dirty="0" smtClean="0"/>
              <a:t>locked</a:t>
            </a:r>
            <a:endParaRPr lang="en-US" sz="2000" dirty="0" smtClean="0"/>
          </a:p>
          <a:p>
            <a:pPr lvl="1"/>
            <a:endParaRPr lang="en-US" sz="800" dirty="0" smtClean="0"/>
          </a:p>
          <a:p>
            <a:pPr lvl="1"/>
            <a:r>
              <a:rPr lang="en-US" sz="2000" i="1" dirty="0"/>
              <a:t>f</a:t>
            </a:r>
            <a:r>
              <a:rPr lang="en-US" sz="2000" i="1" baseline="-25000" dirty="0" smtClean="0"/>
              <a:t>rep</a:t>
            </a:r>
            <a:r>
              <a:rPr lang="en-US" sz="2000" dirty="0" smtClean="0"/>
              <a:t> = 100Hz</a:t>
            </a:r>
            <a:endParaRPr lang="en-US" sz="2000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86509" y="1752600"/>
            <a:ext cx="385849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800" dirty="0" smtClean="0"/>
              <a:t>Motivation:</a:t>
            </a:r>
          </a:p>
          <a:p>
            <a:pPr marL="0" indent="0">
              <a:buNone/>
            </a:pPr>
            <a:endParaRPr lang="en-US" sz="1000" dirty="0" smtClean="0"/>
          </a:p>
          <a:p>
            <a:pPr lvl="1"/>
            <a:r>
              <a:rPr lang="en-US" sz="2000" dirty="0" smtClean="0"/>
              <a:t>Vibrations within the material lattice occur manly in the THz regime:</a:t>
            </a:r>
          </a:p>
          <a:p>
            <a:pPr lvl="2"/>
            <a:r>
              <a:rPr lang="en-US" sz="1600" dirty="0" smtClean="0"/>
              <a:t>Free electrons (</a:t>
            </a:r>
            <a:r>
              <a:rPr lang="en-US" sz="1600" dirty="0" smtClean="0"/>
              <a:t>plasmon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Lattice vibrations (phonon)</a:t>
            </a:r>
          </a:p>
          <a:p>
            <a:pPr lvl="2"/>
            <a:r>
              <a:rPr lang="en-US" sz="1600" dirty="0" smtClean="0"/>
              <a:t>Spin coupling  (</a:t>
            </a:r>
            <a:r>
              <a:rPr lang="en-US" sz="1600" dirty="0" smtClean="0"/>
              <a:t>magnon</a:t>
            </a:r>
            <a:r>
              <a:rPr lang="en-US" sz="1600" dirty="0" smtClean="0"/>
              <a:t>)</a:t>
            </a:r>
          </a:p>
          <a:p>
            <a:pPr lvl="2"/>
            <a:r>
              <a:rPr lang="is-IS" sz="1600" dirty="0" smtClean="0"/>
              <a:t>...</a:t>
            </a:r>
          </a:p>
          <a:p>
            <a:pPr marL="914400" lvl="2" indent="0">
              <a:buNone/>
            </a:pPr>
            <a:endParaRPr lang="is-IS" sz="1600" dirty="0" smtClean="0"/>
          </a:p>
          <a:p>
            <a:pPr lvl="1"/>
            <a:r>
              <a:rPr lang="is-IS" sz="2000" dirty="0" smtClean="0"/>
              <a:t>To study these effects, material excitation with THz source.</a:t>
            </a:r>
          </a:p>
        </p:txBody>
      </p:sp>
    </p:spTree>
    <p:extLst>
      <p:ext uri="{BB962C8B-B14F-4D97-AF65-F5344CB8AC3E}">
        <p14:creationId xmlns:p14="http://schemas.microsoft.com/office/powerpoint/2010/main" val="939555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468745" y="1829990"/>
            <a:ext cx="3440545" cy="1430488"/>
            <a:chOff x="468745" y="2707411"/>
            <a:chExt cx="3440545" cy="1430488"/>
          </a:xfrm>
        </p:grpSpPr>
        <p:pic>
          <p:nvPicPr>
            <p:cNvPr id="4" name="Picture 3" descr="Screen Shot 2016-10-05 at 16.52.08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520" y="2874822"/>
              <a:ext cx="3254414" cy="1263077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68745" y="2707411"/>
              <a:ext cx="3440545" cy="4502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 1: THz source based on wakefield modulation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4064" y="1802672"/>
            <a:ext cx="333522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Principle: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Energy modulation via wakefield of dielectric structure. </a:t>
            </a:r>
          </a:p>
          <a:p>
            <a:pPr marL="342900" indent="-342900">
              <a:buFont typeface="+mj-lt"/>
              <a:buAutoNum type="arabicPeriod"/>
            </a:pPr>
            <a:endParaRPr lang="en-US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Conversion into intensity modulation via bunch compressor.</a:t>
            </a:r>
          </a:p>
          <a:p>
            <a:pPr marL="342900" indent="-342900">
              <a:buFont typeface="+mj-lt"/>
              <a:buAutoNum type="arabicPeriod"/>
            </a:pPr>
            <a:endParaRPr lang="en-US" sz="1000" dirty="0" smtClean="0"/>
          </a:p>
          <a:p>
            <a:pPr marL="342900" indent="-342900">
              <a:buFont typeface="+mj-lt"/>
              <a:buAutoNum type="arabicPeriod"/>
            </a:pPr>
            <a:r>
              <a:rPr lang="en-US" sz="1600" dirty="0" smtClean="0"/>
              <a:t>Energy extraction via a second structure (PETS principle)</a:t>
            </a:r>
            <a:r>
              <a:rPr lang="en-US" sz="1600" dirty="0" smtClean="0"/>
              <a:t>.</a:t>
            </a:r>
            <a:endParaRPr lang="en-US" sz="160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4778919" y="1802672"/>
            <a:ext cx="333522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Tuning: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sz="2400" b="1" dirty="0"/>
          </a:p>
          <a:p>
            <a:endParaRPr lang="en-US" b="1" dirty="0" smtClean="0"/>
          </a:p>
          <a:p>
            <a:r>
              <a:rPr lang="en-US" b="1" dirty="0" smtClean="0"/>
              <a:t>Advantages:</a:t>
            </a:r>
          </a:p>
          <a:p>
            <a:endParaRPr lang="en-US" sz="1600" b="1" dirty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Bunch of </a:t>
            </a:r>
            <a:r>
              <a:rPr lang="en-US" sz="1600" dirty="0" smtClean="0"/>
              <a:t>SwissFEL</a:t>
            </a:r>
            <a:r>
              <a:rPr lang="en-US" sz="1600" dirty="0" smtClean="0"/>
              <a:t> would be used for source. </a:t>
            </a:r>
          </a:p>
          <a:p>
            <a:pPr marL="285750" indent="-285750">
              <a:buFont typeface="Arial"/>
              <a:buChar char="•"/>
            </a:pPr>
            <a:endParaRPr lang="en-US" sz="1000" dirty="0" smtClean="0"/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Construction and operation cost is nearly negligible. </a:t>
            </a:r>
            <a:endParaRPr lang="en-US" sz="1600" dirty="0" smtClean="0"/>
          </a:p>
          <a:p>
            <a:pPr marL="285750" indent="-285750">
              <a:buFont typeface="Arial"/>
              <a:buChar char="•"/>
            </a:pPr>
            <a:endParaRPr lang="en-US" sz="1600" b="1" dirty="0"/>
          </a:p>
          <a:p>
            <a:r>
              <a:rPr lang="en-US" sz="1600" dirty="0"/>
              <a:t>Studied by </a:t>
            </a:r>
            <a:r>
              <a:rPr lang="en-US" sz="1600" dirty="0"/>
              <a:t>Simona</a:t>
            </a:r>
            <a:r>
              <a:rPr lang="en-US" sz="1600" dirty="0"/>
              <a:t> </a:t>
            </a:r>
            <a:r>
              <a:rPr lang="en-US" sz="1600" dirty="0"/>
              <a:t>Bettoni</a:t>
            </a:r>
            <a:endParaRPr lang="en-US" sz="1600" dirty="0"/>
          </a:p>
          <a:p>
            <a:endParaRPr lang="en-US" sz="1600" b="1" dirty="0" smtClean="0"/>
          </a:p>
          <a:p>
            <a:endParaRPr lang="en-US" b="1" dirty="0"/>
          </a:p>
        </p:txBody>
      </p:sp>
      <p:pic>
        <p:nvPicPr>
          <p:cNvPr id="9" name="Picture 8" descr="Screen Shot 2016-10-06 at 13.59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094" y="2385685"/>
            <a:ext cx="2483276" cy="112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117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Option 2: Undulator-based THZ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5565"/>
            <a:ext cx="3722255" cy="484216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smtClean="0"/>
              <a:t>Undulator parameter:</a:t>
            </a:r>
          </a:p>
          <a:p>
            <a:endParaRPr lang="en-US" sz="1800" dirty="0" smtClean="0"/>
          </a:p>
          <a:p>
            <a:r>
              <a:rPr lang="en-US" sz="1800" dirty="0" smtClean="0"/>
              <a:t>Challenge to go to so large </a:t>
            </a:r>
            <a:r>
              <a:rPr lang="en-US" sz="1800" i="1" dirty="0" smtClean="0"/>
              <a:t>λ</a:t>
            </a:r>
            <a:r>
              <a:rPr lang="en-US" sz="1800" i="1" baseline="-25000" dirty="0" smtClean="0"/>
              <a:t>THz</a:t>
            </a:r>
            <a:r>
              <a:rPr lang="en-US" sz="1800" dirty="0" smtClean="0"/>
              <a:t>.</a:t>
            </a:r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 smtClean="0">
                <a:solidFill>
                  <a:srgbClr val="000090"/>
                </a:solidFill>
              </a:rPr>
              <a:t>Helical undulator </a:t>
            </a:r>
            <a:r>
              <a:rPr lang="en-US" sz="1800" dirty="0" smtClean="0"/>
              <a:t>(symmetric strong natural focusing).</a:t>
            </a:r>
          </a:p>
          <a:p>
            <a:endParaRPr lang="en-US" sz="1000" dirty="0" smtClean="0"/>
          </a:p>
          <a:p>
            <a:r>
              <a:rPr lang="en-US" sz="1800" dirty="0" smtClean="0"/>
              <a:t>γ</a:t>
            </a:r>
            <a:r>
              <a:rPr lang="en-US" sz="1800" dirty="0" smtClean="0"/>
              <a:t> = 50 (</a:t>
            </a:r>
            <a:r>
              <a:rPr lang="en-US" sz="1800" i="1" dirty="0" smtClean="0"/>
              <a:t>E</a:t>
            </a:r>
            <a:r>
              <a:rPr lang="en-US" sz="1800" i="1" baseline="-25000" dirty="0" smtClean="0"/>
              <a:t>b</a:t>
            </a:r>
            <a:r>
              <a:rPr lang="en-US" sz="1800" dirty="0" smtClean="0"/>
              <a:t>=25MeV, space charge).</a:t>
            </a:r>
          </a:p>
          <a:p>
            <a:endParaRPr lang="en-US" sz="1000" dirty="0" smtClean="0"/>
          </a:p>
          <a:p>
            <a:r>
              <a:rPr lang="en-US" sz="1800" i="1" dirty="0" smtClean="0"/>
              <a:t>λ</a:t>
            </a:r>
            <a:r>
              <a:rPr lang="en-US" sz="1800" i="1" baseline="-25000" dirty="0" smtClean="0"/>
              <a:t>u</a:t>
            </a:r>
            <a:r>
              <a:rPr lang="en-US" sz="1800" dirty="0" smtClean="0"/>
              <a:t> = 6cm (compactness).</a:t>
            </a:r>
          </a:p>
          <a:p>
            <a:endParaRPr lang="en-US" sz="1000" dirty="0" smtClean="0"/>
          </a:p>
          <a:p>
            <a:r>
              <a:rPr lang="en-US" sz="1800" i="1" dirty="0" smtClean="0"/>
              <a:t>K</a:t>
            </a:r>
            <a:r>
              <a:rPr lang="en-US" sz="1800" i="1" baseline="-25000" dirty="0" smtClean="0"/>
              <a:t>0</a:t>
            </a:r>
            <a:r>
              <a:rPr lang="en-US" sz="1800" dirty="0" smtClean="0"/>
              <a:t> = 0.75 - 4.9 (for tuning); equals to </a:t>
            </a:r>
            <a:r>
              <a:rPr lang="en-US" sz="1800" i="1" dirty="0" smtClean="0"/>
              <a:t>B</a:t>
            </a:r>
            <a:r>
              <a:rPr lang="en-US" sz="1800" i="1" baseline="-25000" dirty="0" smtClean="0"/>
              <a:t>0</a:t>
            </a:r>
            <a:r>
              <a:rPr lang="en-US" sz="1800" dirty="0" smtClean="0"/>
              <a:t> = 0.09T – 0.88T.</a:t>
            </a:r>
          </a:p>
          <a:p>
            <a:endParaRPr lang="en-US" sz="1000" baseline="-25000" dirty="0"/>
          </a:p>
          <a:p>
            <a:r>
              <a:rPr lang="en-US" sz="1800" i="1" dirty="0" smtClean="0"/>
              <a:t>Q</a:t>
            </a:r>
            <a:r>
              <a:rPr lang="en-US" sz="1800" dirty="0" smtClean="0"/>
              <a:t> = 1nC charge necessary.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14455" y="1600200"/>
            <a:ext cx="4064000" cy="4807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800" dirty="0" smtClean="0"/>
              <a:t>Phase locking:</a:t>
            </a:r>
          </a:p>
          <a:p>
            <a:endParaRPr lang="en-US" sz="1800" dirty="0" smtClean="0"/>
          </a:p>
          <a:p>
            <a:r>
              <a:rPr lang="en-US" sz="1800" b="1" dirty="0" smtClean="0"/>
              <a:t>SASE: </a:t>
            </a:r>
            <a:r>
              <a:rPr lang="en-US" sz="1800" dirty="0" smtClean="0"/>
              <a:t>easy, but no phase locking.</a:t>
            </a:r>
          </a:p>
          <a:p>
            <a:pPr lvl="1"/>
            <a:endParaRPr lang="en-US" sz="900" dirty="0"/>
          </a:p>
          <a:p>
            <a:r>
              <a:rPr lang="en-US" sz="1800" b="1" dirty="0" smtClean="0"/>
              <a:t>Seeding: </a:t>
            </a:r>
            <a:r>
              <a:rPr lang="en-US" sz="1800" dirty="0" smtClean="0"/>
              <a:t>THz lasers not quite strong enough.</a:t>
            </a:r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b="1" dirty="0" smtClean="0"/>
              <a:t>Comb beam: </a:t>
            </a:r>
            <a:r>
              <a:rPr lang="en-US" sz="1800" dirty="0"/>
              <a:t>c</a:t>
            </a:r>
            <a:r>
              <a:rPr lang="en-US" sz="1800" dirty="0" smtClean="0"/>
              <a:t>reate bunching before undulator.  </a:t>
            </a:r>
          </a:p>
        </p:txBody>
      </p:sp>
      <p:pic>
        <p:nvPicPr>
          <p:cNvPr id="8" name="Picture 7" descr="Screen Shot 2016-10-05 at 10.41.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0818" y="2798971"/>
            <a:ext cx="1962728" cy="636961"/>
          </a:xfrm>
          <a:prstGeom prst="rect">
            <a:avLst/>
          </a:prstGeom>
        </p:spPr>
      </p:pic>
      <p:pic>
        <p:nvPicPr>
          <p:cNvPr id="6" name="Picture 5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8589" y="3577789"/>
            <a:ext cx="950640" cy="921993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5937057" y="4014362"/>
            <a:ext cx="1111466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Screen Shot 2016-10-05 at 10.47.1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057" y="3668278"/>
            <a:ext cx="1180325" cy="36493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249319" y="3848632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Screen Shot 2016-10-05 at 10.35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084" y="5392669"/>
            <a:ext cx="950640" cy="921993"/>
          </a:xfrm>
          <a:prstGeom prst="rect">
            <a:avLst/>
          </a:prstGeom>
        </p:spPr>
      </p:pic>
      <p:sp>
        <p:nvSpPr>
          <p:cNvPr id="16" name="Rounded Rectangle 15"/>
          <p:cNvSpPr/>
          <p:nvPr/>
        </p:nvSpPr>
        <p:spPr>
          <a:xfrm>
            <a:off x="6020187" y="5609887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378629" y="5675057"/>
            <a:ext cx="553960" cy="45580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6195677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6380397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>
            <a:off x="6553572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6738292" y="5612202"/>
            <a:ext cx="121987" cy="320473"/>
          </a:xfrm>
          <a:prstGeom prst="roundRect">
            <a:avLst>
              <a:gd name="adj" fmla="val 40196"/>
            </a:avLst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806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2696152"/>
            <a:ext cx="7772400" cy="1470025"/>
          </a:xfrm>
        </p:spPr>
        <p:txBody>
          <a:bodyPr>
            <a:normAutofit/>
          </a:bodyPr>
          <a:lstStyle/>
          <a:p>
            <a:r>
              <a:rPr lang="en-US" sz="4800" dirty="0"/>
              <a:t>2</a:t>
            </a:r>
            <a:r>
              <a:rPr lang="en-US" sz="4800" dirty="0" smtClean="0"/>
              <a:t>. Comb beam generation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19138880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6" y="752801"/>
            <a:ext cx="2939943" cy="1143000"/>
          </a:xfrm>
        </p:spPr>
        <p:txBody>
          <a:bodyPr>
            <a:noAutofit/>
          </a:bodyPr>
          <a:lstStyle/>
          <a:p>
            <a:r>
              <a:rPr lang="en-US" sz="3600" dirty="0"/>
              <a:t>C</a:t>
            </a:r>
            <a:r>
              <a:rPr lang="en-US" sz="3600" dirty="0" smtClean="0"/>
              <a:t>omb beam facility</a:t>
            </a:r>
            <a:endParaRPr lang="en-US" sz="3600" dirty="0"/>
          </a:p>
        </p:txBody>
      </p:sp>
      <p:sp>
        <p:nvSpPr>
          <p:cNvPr id="4" name="Rectangle 3"/>
          <p:cNvSpPr/>
          <p:nvPr/>
        </p:nvSpPr>
        <p:spPr>
          <a:xfrm>
            <a:off x="1102590" y="4046378"/>
            <a:ext cx="404091" cy="43872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63175" y="4046378"/>
            <a:ext cx="81164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38772" y="4046378"/>
            <a:ext cx="40177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091334" y="4046378"/>
            <a:ext cx="401776" cy="43872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531" y="4046378"/>
            <a:ext cx="811646" cy="438727"/>
          </a:xfrm>
          <a:prstGeom prst="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76113" y="4566049"/>
            <a:ext cx="83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S-band</a:t>
            </a:r>
          </a:p>
          <a:p>
            <a:pPr algn="ctr"/>
            <a:r>
              <a:rPr lang="en-US" dirty="0" smtClean="0"/>
              <a:t>gun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01542" y="4646988"/>
            <a:ext cx="8357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S-band</a:t>
            </a:r>
          </a:p>
          <a:p>
            <a:pPr algn="ctr"/>
            <a:r>
              <a:rPr lang="en-US" dirty="0" smtClean="0"/>
              <a:t>ACC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769760" y="4658655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X</a:t>
            </a:r>
            <a:r>
              <a:rPr lang="en-US" dirty="0" smtClean="0"/>
              <a:t>-band</a:t>
            </a:r>
          </a:p>
          <a:p>
            <a:pPr algn="ctr"/>
            <a:r>
              <a:rPr lang="en-US" dirty="0" smtClean="0"/>
              <a:t>lineariser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914531" y="4626450"/>
            <a:ext cx="111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undulator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60353" y="4695605"/>
            <a:ext cx="11604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S/X-band</a:t>
            </a:r>
          </a:p>
          <a:p>
            <a:pPr algn="ctr"/>
            <a:r>
              <a:rPr lang="en-US" dirty="0"/>
              <a:t>d</a:t>
            </a:r>
            <a:r>
              <a:rPr lang="en-US" dirty="0" smtClean="0"/>
              <a:t>e-chirper</a:t>
            </a:r>
          </a:p>
        </p:txBody>
      </p:sp>
      <p:sp>
        <p:nvSpPr>
          <p:cNvPr id="14" name="Isosceles Triangle 13"/>
          <p:cNvSpPr/>
          <p:nvPr/>
        </p:nvSpPr>
        <p:spPr>
          <a:xfrm>
            <a:off x="3826460" y="4098332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4368558" y="3583408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 rot="10800000">
            <a:off x="4761941" y="3583407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Isosceles Triangle 16"/>
          <p:cNvSpPr/>
          <p:nvPr/>
        </p:nvSpPr>
        <p:spPr>
          <a:xfrm>
            <a:off x="5311205" y="4098332"/>
            <a:ext cx="381838" cy="311727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 w="254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8" name="Straight Connector 17"/>
          <p:cNvCxnSpPr>
            <a:stCxn id="4" idx="3"/>
            <a:endCxn id="5" idx="1"/>
          </p:cNvCxnSpPr>
          <p:nvPr/>
        </p:nvCxnSpPr>
        <p:spPr>
          <a:xfrm>
            <a:off x="1506681" y="4265742"/>
            <a:ext cx="556494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604331" y="4265742"/>
            <a:ext cx="4214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14" idx="1"/>
          </p:cNvCxnSpPr>
          <p:nvPr/>
        </p:nvCxnSpPr>
        <p:spPr>
          <a:xfrm flipV="1">
            <a:off x="3440548" y="4254196"/>
            <a:ext cx="481372" cy="13855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90746" y="4265742"/>
            <a:ext cx="42142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5" idx="3"/>
            <a:endCxn id="6" idx="1"/>
          </p:cNvCxnSpPr>
          <p:nvPr/>
        </p:nvCxnSpPr>
        <p:spPr>
          <a:xfrm>
            <a:off x="2874821" y="4265742"/>
            <a:ext cx="16395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4" idx="5"/>
            <a:endCxn id="15" idx="5"/>
          </p:cNvCxnSpPr>
          <p:nvPr/>
        </p:nvCxnSpPr>
        <p:spPr>
          <a:xfrm flipV="1">
            <a:off x="4112839" y="3739271"/>
            <a:ext cx="351178" cy="514925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6" idx="1"/>
            <a:endCxn id="17" idx="1"/>
          </p:cNvCxnSpPr>
          <p:nvPr/>
        </p:nvCxnSpPr>
        <p:spPr>
          <a:xfrm>
            <a:off x="5048319" y="3739270"/>
            <a:ext cx="358346" cy="514926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15" idx="1"/>
            <a:endCxn id="16" idx="5"/>
          </p:cNvCxnSpPr>
          <p:nvPr/>
        </p:nvCxnSpPr>
        <p:spPr>
          <a:xfrm flipV="1">
            <a:off x="4654936" y="3739270"/>
            <a:ext cx="202464" cy="1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4" idx="3"/>
          </p:cNvCxnSpPr>
          <p:nvPr/>
        </p:nvCxnSpPr>
        <p:spPr>
          <a:xfrm flipH="1">
            <a:off x="1506681" y="4098332"/>
            <a:ext cx="394861" cy="16741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901542" y="3372124"/>
            <a:ext cx="1" cy="72620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040085" y="3321665"/>
            <a:ext cx="1211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omb laser</a:t>
            </a:r>
          </a:p>
        </p:txBody>
      </p:sp>
      <p:pic>
        <p:nvPicPr>
          <p:cNvPr id="36" name="Picture 35" descr="Screen Shot 2016-10-06 at 14.23.3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5365" y="2868742"/>
            <a:ext cx="1585189" cy="452923"/>
          </a:xfrm>
          <a:prstGeom prst="rect">
            <a:avLst/>
          </a:prstGeom>
        </p:spPr>
      </p:pic>
      <p:pic>
        <p:nvPicPr>
          <p:cNvPr id="37" name="Picture 36" descr="Screen Shot 2016-10-06 at 14.38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888" y="5366423"/>
            <a:ext cx="2752393" cy="680699"/>
          </a:xfrm>
          <a:prstGeom prst="rect">
            <a:avLst/>
          </a:prstGeom>
        </p:spPr>
      </p:pic>
      <p:pic>
        <p:nvPicPr>
          <p:cNvPr id="38" name="Picture 37" descr="Screen Shot 2016-10-06 at 14.38.3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331" y="5869477"/>
            <a:ext cx="2852834" cy="466270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3945307" y="4681871"/>
            <a:ext cx="15942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Variable bunch </a:t>
            </a:r>
          </a:p>
          <a:p>
            <a:pPr algn="ctr"/>
            <a:r>
              <a:rPr lang="en-US" dirty="0" smtClean="0"/>
              <a:t>compressor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6720759" y="4485105"/>
            <a:ext cx="321968" cy="11699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 flipV="1">
            <a:off x="1711911" y="4410060"/>
            <a:ext cx="189632" cy="802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70207" y="5655048"/>
            <a:ext cx="9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Current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05233" y="6388593"/>
            <a:ext cx="9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Current</a:t>
            </a:r>
          </a:p>
        </p:txBody>
      </p:sp>
      <p:pic>
        <p:nvPicPr>
          <p:cNvPr id="51" name="Picture 50" descr="Screen Shot 2016-10-06 at 14.45.57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5215" y="478053"/>
            <a:ext cx="4170831" cy="2026553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 flipH="1">
            <a:off x="4750396" y="347483"/>
            <a:ext cx="11544" cy="2521259"/>
          </a:xfrm>
          <a:prstGeom prst="line">
            <a:avLst/>
          </a:prstGeom>
          <a:ln w="12700">
            <a:solidFill>
              <a:schemeClr val="tx1"/>
            </a:solidFill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761940" y="2868742"/>
            <a:ext cx="4016096" cy="0"/>
          </a:xfrm>
          <a:prstGeom prst="line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699344" y="6151081"/>
            <a:ext cx="358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mearing due to space charge effect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3686687" y="1660812"/>
            <a:ext cx="13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δ</a:t>
            </a:r>
            <a:r>
              <a:rPr lang="en-US" dirty="0" smtClean="0"/>
              <a:t>=Δ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i="1" baseline="-25000" dirty="0" smtClean="0"/>
              <a:t>0</a:t>
            </a:r>
            <a:endParaRPr lang="en-US" i="1" baseline="-25000" dirty="0" smtClean="0"/>
          </a:p>
        </p:txBody>
      </p:sp>
      <p:sp>
        <p:nvSpPr>
          <p:cNvPr id="43" name="TextBox 42"/>
          <p:cNvSpPr txBox="1"/>
          <p:nvPr/>
        </p:nvSpPr>
        <p:spPr>
          <a:xfrm>
            <a:off x="6146196" y="2859393"/>
            <a:ext cx="1318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</a:t>
            </a:r>
            <a:endParaRPr lang="en-US" i="1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1050580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L</a:t>
            </a:r>
            <a:r>
              <a:rPr lang="en-US" sz="3600" dirty="0" smtClean="0"/>
              <a:t>ongitudinal phase space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218" y="2828636"/>
            <a:ext cx="3439582" cy="3636819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Longitudinal phase space is complicated because of long comb pulse:</a:t>
            </a:r>
          </a:p>
          <a:p>
            <a:pPr lvl="1"/>
            <a:r>
              <a:rPr lang="en-US" sz="1400" dirty="0" smtClean="0"/>
              <a:t>Long. space charge smearing. </a:t>
            </a:r>
          </a:p>
          <a:p>
            <a:pPr lvl="1"/>
            <a:r>
              <a:rPr lang="en-US" sz="1400" dirty="0" smtClean="0"/>
              <a:t>RF curvature.</a:t>
            </a:r>
          </a:p>
          <a:p>
            <a:pPr lvl="1"/>
            <a:r>
              <a:rPr lang="en-US" sz="1400" dirty="0" smtClean="0"/>
              <a:t>Variable RF compression.</a:t>
            </a:r>
          </a:p>
          <a:p>
            <a:pPr lvl="1"/>
            <a:r>
              <a:rPr lang="en-US" sz="1400" dirty="0" smtClean="0"/>
              <a:t>Charge dependence.</a:t>
            </a:r>
          </a:p>
          <a:p>
            <a:pPr lvl="1"/>
            <a:endParaRPr lang="en-US" sz="1000" dirty="0" smtClean="0"/>
          </a:p>
          <a:p>
            <a:r>
              <a:rPr lang="en-US" sz="1800" dirty="0" smtClean="0"/>
              <a:t>At SPARC experiment with 2 or 4 bunches, here </a:t>
            </a:r>
            <a:r>
              <a:rPr lang="en-US" sz="1800" dirty="0" smtClean="0"/>
              <a:t>16</a:t>
            </a:r>
            <a:r>
              <a:rPr lang="en-US" sz="1800" dirty="0" smtClean="0"/>
              <a:t> </a:t>
            </a:r>
            <a:r>
              <a:rPr lang="en-US" sz="1800" dirty="0" smtClean="0"/>
              <a:t>bunches. </a:t>
            </a:r>
          </a:p>
          <a:p>
            <a:endParaRPr lang="en-US" sz="1100" dirty="0" smtClean="0"/>
          </a:p>
          <a:p>
            <a:r>
              <a:rPr lang="en-US" sz="1800" dirty="0" smtClean="0"/>
              <a:t>Challenge to find a setup with equally spaced bunches at undulator.</a:t>
            </a:r>
          </a:p>
        </p:txBody>
      </p:sp>
      <p:pic>
        <p:nvPicPr>
          <p:cNvPr id="39" name="Picture 38" descr="Screen Shot 2016-10-06 at 14.54.1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67" y="1361144"/>
            <a:ext cx="3625261" cy="2172363"/>
          </a:xfrm>
          <a:prstGeom prst="rect">
            <a:avLst/>
          </a:prstGeom>
        </p:spPr>
      </p:pic>
      <p:pic>
        <p:nvPicPr>
          <p:cNvPr id="40" name="Picture 39" descr="Screen Shot 2016-10-06 at 14.54.2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763" y="1421071"/>
            <a:ext cx="2268873" cy="1162106"/>
          </a:xfrm>
          <a:prstGeom prst="rect">
            <a:avLst/>
          </a:prstGeom>
        </p:spPr>
      </p:pic>
      <p:pic>
        <p:nvPicPr>
          <p:cNvPr id="41" name="Picture 40" descr="Screen Shot 2016-10-06 at 14.55.57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911" y="3552022"/>
            <a:ext cx="3624164" cy="283865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 rot="16200000">
            <a:off x="46648" y="4779826"/>
            <a:ext cx="1555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 </a:t>
            </a:r>
            <a:r>
              <a:rPr lang="en-US" i="1" dirty="0" smtClean="0"/>
              <a:t>I</a:t>
            </a:r>
            <a:r>
              <a:rPr lang="en-US" dirty="0" smtClean="0"/>
              <a:t> [</a:t>
            </a:r>
            <a:r>
              <a:rPr lang="en-US" dirty="0" smtClean="0"/>
              <a:t>a.u</a:t>
            </a:r>
            <a:r>
              <a:rPr lang="en-US" dirty="0" smtClean="0"/>
              <a:t>.]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 rot="16200000">
            <a:off x="358708" y="2334499"/>
            <a:ext cx="936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δ</a:t>
            </a:r>
            <a:r>
              <a:rPr lang="en-US" dirty="0" smtClean="0"/>
              <a:t> = 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i="1" dirty="0" smtClean="0"/>
              <a:t>E</a:t>
            </a:r>
            <a:r>
              <a:rPr lang="en-US" i="1" baseline="-25000" dirty="0" smtClean="0"/>
              <a:t>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3319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8970</TotalTime>
  <Words>1142</Words>
  <Application>Microsoft Macintosh PowerPoint</Application>
  <PresentationFormat>On-screen Show (4:3)</PresentationFormat>
  <Paragraphs>226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Undulator-based THz source</vt:lpstr>
      <vt:lpstr>Overview</vt:lpstr>
      <vt:lpstr>1. Introduction</vt:lpstr>
      <vt:lpstr>THz source for SwissFEL</vt:lpstr>
      <vt:lpstr>Option 1: THz source based on wakefield modulation</vt:lpstr>
      <vt:lpstr>Option 2: Undulator-based THZ source</vt:lpstr>
      <vt:lpstr>2. Comb beam generation</vt:lpstr>
      <vt:lpstr>Comb beam facility</vt:lpstr>
      <vt:lpstr>Longitudinal phase space</vt:lpstr>
      <vt:lpstr>Operational considerations</vt:lpstr>
      <vt:lpstr>Frequency tuning</vt:lpstr>
      <vt:lpstr>3. Test scenario for CALIFES</vt:lpstr>
      <vt:lpstr>Facility layout</vt:lpstr>
      <vt:lpstr>UV laser stacking</vt:lpstr>
      <vt:lpstr>Bunch compressor specification</vt:lpstr>
      <vt:lpstr>Diagnostics</vt:lpstr>
      <vt:lpstr>4. Conclusions</vt:lpstr>
      <vt:lpstr>Thank you for your attention!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Undulator-based THz source</dc:title>
  <dc:creator>Juergen Pfingtner</dc:creator>
  <cp:lastModifiedBy>Juergen Pfingstner</cp:lastModifiedBy>
  <cp:revision>95</cp:revision>
  <dcterms:created xsi:type="dcterms:W3CDTF">2016-10-04T12:18:06Z</dcterms:created>
  <dcterms:modified xsi:type="dcterms:W3CDTF">2016-10-10T20:18:31Z</dcterms:modified>
</cp:coreProperties>
</file>