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5" r:id="rId10"/>
    <p:sldId id="262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2" y="59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C00000"/>
                </a:solidFill>
              </a:defRPr>
            </a:pPr>
            <a:r>
              <a:rPr lang="en-US">
                <a:solidFill>
                  <a:srgbClr val="C00000"/>
                </a:solidFill>
              </a:rPr>
              <a:t>Califes Beam Time (days)</a:t>
            </a:r>
          </a:p>
        </c:rich>
      </c:tx>
      <c:layout>
        <c:manualLayout>
          <c:xMode val="edge"/>
          <c:yMode val="edge"/>
          <c:x val="0.25156751239428404"/>
          <c:y val="5.380476285127113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explosion val="8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Sheet1!$A$4:$A$8</c:f>
              <c:strCache>
                <c:ptCount val="5"/>
                <c:pt idx="0">
                  <c:v>BPM</c:v>
                </c:pt>
                <c:pt idx="1">
                  <c:v>EOS</c:v>
                </c:pt>
                <c:pt idx="2">
                  <c:v>WFM</c:v>
                </c:pt>
                <c:pt idx="3">
                  <c:v>Devolpment</c:v>
                </c:pt>
                <c:pt idx="4">
                  <c:v>TBTS</c:v>
                </c:pt>
              </c:strCache>
            </c:strRef>
          </c:cat>
          <c:val>
            <c:numRef>
              <c:f>Sheet1!$B$4:$B$8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5</c:v>
                </c:pt>
                <c:pt idx="3">
                  <c:v>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121443152939218"/>
          <c:y val="0.32150287576572051"/>
          <c:w val="0.24561096529600468"/>
          <c:h val="0.51381253700401386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257A1-E681-4323-9685-29CBE73EE7C3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07579-1F68-497F-A96D-4CC864213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5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07579-1F68-497F-A96D-4CC864213D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251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35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346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5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37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60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2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2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1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995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12FD1-A0EE-4CF2-94CA-240EC36A92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70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png"/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40.png"/><Relationship Id="rId5" Type="http://schemas.openxmlformats.org/officeDocument/2006/relationships/image" Target="../media/image12.jpeg"/><Relationship Id="rId10" Type="http://schemas.openxmlformats.org/officeDocument/2006/relationships/image" Target="../media/image39.png"/><Relationship Id="rId4" Type="http://schemas.openxmlformats.org/officeDocument/2006/relationships/image" Target="../media/image11.png"/><Relationship Id="rId9" Type="http://schemas.openxmlformats.org/officeDocument/2006/relationships/image" Target="../media/image10.png"/><Relationship Id="rId1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13.jpeg"/><Relationship Id="rId5" Type="http://schemas.openxmlformats.org/officeDocument/2006/relationships/image" Target="../media/image18.png"/><Relationship Id="rId10" Type="http://schemas.openxmlformats.org/officeDocument/2006/relationships/image" Target="../media/image12.jpeg"/><Relationship Id="rId4" Type="http://schemas.openxmlformats.org/officeDocument/2006/relationships/image" Target="../media/image17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24.png"/><Relationship Id="rId7" Type="http://schemas.openxmlformats.org/officeDocument/2006/relationships/image" Target="../media/image1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emf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9.png"/><Relationship Id="rId7" Type="http://schemas.openxmlformats.org/officeDocument/2006/relationships/image" Target="../media/image1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360" y="1669625"/>
            <a:ext cx="9144000" cy="2387600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CALIFES past experience as a user facility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7528" y="4076374"/>
            <a:ext cx="9144000" cy="565219"/>
          </a:xfrm>
        </p:spPr>
        <p:txBody>
          <a:bodyPr/>
          <a:lstStyle/>
          <a:p>
            <a:r>
              <a:rPr lang="en-GB" dirty="0" smtClean="0"/>
              <a:t>W. Farabolini on behalf of the </a:t>
            </a:r>
            <a:r>
              <a:rPr lang="en-GB" dirty="0" err="1" smtClean="0"/>
              <a:t>Califes</a:t>
            </a:r>
            <a:r>
              <a:rPr lang="en-GB" dirty="0" smtClean="0"/>
              <a:t> </a:t>
            </a:r>
            <a:r>
              <a:rPr lang="en-GB" dirty="0" smtClean="0"/>
              <a:t>users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6655" y="82991"/>
            <a:ext cx="1371145" cy="647291"/>
            <a:chOff x="1" y="1"/>
            <a:chExt cx="2461143" cy="1161860"/>
          </a:xfrm>
        </p:grpSpPr>
        <p:pic>
          <p:nvPicPr>
            <p:cNvPr id="5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7902" y="153639"/>
            <a:ext cx="596740" cy="59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logo_califes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683" y="4706177"/>
            <a:ext cx="48021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913" y="233810"/>
            <a:ext cx="6871146" cy="1971988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75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7865" y="62971"/>
            <a:ext cx="9203267" cy="715962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C00000"/>
                </a:solidFill>
              </a:rPr>
              <a:t>A flexible and pretty well controlled beam</a:t>
            </a:r>
          </a:p>
        </p:txBody>
      </p:sp>
      <p:pic>
        <p:nvPicPr>
          <p:cNvPr id="3" name="Picture 2" descr="G:\Users\w\wfarabol\Documents\Breakdowns Analysis\Accelerated_beam_shape\beam_transport_model_focused_on_MTV7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89" y="847698"/>
            <a:ext cx="4429540" cy="234483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6207" y="3255102"/>
            <a:ext cx="4351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Current in quadrupoles  -&gt; beam envelope</a:t>
            </a:r>
          </a:p>
        </p:txBody>
      </p:sp>
      <p:grpSp>
        <p:nvGrpSpPr>
          <p:cNvPr id="2052" name="Group 2051"/>
          <p:cNvGrpSpPr/>
          <p:nvPr/>
        </p:nvGrpSpPr>
        <p:grpSpPr>
          <a:xfrm>
            <a:off x="5141623" y="3541929"/>
            <a:ext cx="1752158" cy="2402961"/>
            <a:chOff x="5141623" y="3541929"/>
            <a:chExt cx="1752158" cy="2402961"/>
          </a:xfrm>
        </p:grpSpPr>
        <p:pic>
          <p:nvPicPr>
            <p:cNvPr id="6" name="Picture 5" descr="highly focused beam.png"/>
            <p:cNvPicPr>
              <a:picLocks noChangeAspect="1"/>
            </p:cNvPicPr>
            <p:nvPr/>
          </p:nvPicPr>
          <p:blipFill rotWithShape="1">
            <a:blip r:embed="rId3" cstate="print"/>
            <a:srcRect l="13754" t="9629" r="53723" b="62275"/>
            <a:stretch/>
          </p:blipFill>
          <p:spPr>
            <a:xfrm>
              <a:off x="5141623" y="3541929"/>
              <a:ext cx="1664693" cy="197218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5176299" y="5575558"/>
              <a:ext cx="1717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30 </a:t>
              </a:r>
              <a:r>
                <a:rPr lang="en-US" dirty="0">
                  <a:solidFill>
                    <a:srgbClr val="002060"/>
                  </a:solidFill>
                  <a:latin typeface="Symbol" pitchFamily="18" charset="2"/>
                </a:rPr>
                <a:t>m</a:t>
              </a:r>
              <a:r>
                <a:rPr lang="en-US" dirty="0">
                  <a:solidFill>
                    <a:srgbClr val="002060"/>
                  </a:solidFill>
                </a:rPr>
                <a:t>m </a:t>
              </a:r>
              <a:r>
                <a:rPr lang="en-US" dirty="0" smtClean="0">
                  <a:solidFill>
                    <a:srgbClr val="002060"/>
                  </a:solidFill>
                </a:rPr>
                <a:t>1</a:t>
              </a:r>
              <a:r>
                <a:rPr lang="en-US" dirty="0" smtClean="0">
                  <a:solidFill>
                    <a:srgbClr val="002060"/>
                  </a:solidFill>
                  <a:latin typeface="Symbol" panose="05050102010706020507" pitchFamily="18" charset="2"/>
                </a:rPr>
                <a:t>s</a:t>
              </a:r>
              <a:r>
                <a:rPr lang="en-US" dirty="0" smtClean="0">
                  <a:solidFill>
                    <a:srgbClr val="002060"/>
                  </a:solidFill>
                </a:rPr>
                <a:t> beam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24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CALIFES Workshop - CERN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10</a:t>
            </a:fld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4819081" y="851418"/>
            <a:ext cx="4841754" cy="2695915"/>
            <a:chOff x="4819081" y="851418"/>
            <a:chExt cx="4841754" cy="269591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/>
            <a:srcRect l="8338" t="11720" r="48836" b="62823"/>
            <a:stretch/>
          </p:blipFill>
          <p:spPr>
            <a:xfrm>
              <a:off x="4819081" y="851418"/>
              <a:ext cx="2122188" cy="174070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8"/>
            <a:srcRect l="10541" t="12588" r="51221" b="64594"/>
            <a:stretch/>
          </p:blipFill>
          <p:spPr>
            <a:xfrm>
              <a:off x="7028953" y="862566"/>
              <a:ext cx="2109948" cy="1737511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4870689" y="2624003"/>
              <a:ext cx="22182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Single bunch beam for </a:t>
              </a:r>
              <a:r>
                <a:rPr lang="en-US" smtClean="0">
                  <a:solidFill>
                    <a:srgbClr val="002060"/>
                  </a:solidFill>
                </a:rPr>
                <a:t>high resolution cavity </a:t>
              </a:r>
              <a:r>
                <a:rPr lang="en-US" dirty="0" smtClean="0">
                  <a:solidFill>
                    <a:srgbClr val="002060"/>
                  </a:solidFill>
                </a:rPr>
                <a:t>BPM study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65343" y="2689969"/>
              <a:ext cx="26954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Dark current beam for irradiation 34 mm FWHM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049" name="Group 2048"/>
          <p:cNvGrpSpPr/>
          <p:nvPr/>
        </p:nvGrpSpPr>
        <p:grpSpPr>
          <a:xfrm>
            <a:off x="237268" y="3831767"/>
            <a:ext cx="4724400" cy="2237027"/>
            <a:chOff x="227643" y="3928019"/>
            <a:chExt cx="4724400" cy="2237027"/>
          </a:xfrm>
        </p:grpSpPr>
        <p:grpSp>
          <p:nvGrpSpPr>
            <p:cNvPr id="7" name="Group 6"/>
            <p:cNvGrpSpPr/>
            <p:nvPr/>
          </p:nvGrpSpPr>
          <p:grpSpPr>
            <a:xfrm>
              <a:off x="336385" y="3928019"/>
              <a:ext cx="4450300" cy="2027508"/>
              <a:chOff x="193190" y="1826152"/>
              <a:chExt cx="6771823" cy="319799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15661" y="3769981"/>
                <a:ext cx="2035833" cy="770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Without RF power</a:t>
                </a:r>
              </a:p>
            </p:txBody>
          </p:sp>
          <p:pic>
            <p:nvPicPr>
              <p:cNvPr id="9" name="Picture 8" descr="zero-crossing_falling.png"/>
              <p:cNvPicPr>
                <a:picLocks noChangeAspect="1"/>
              </p:cNvPicPr>
              <p:nvPr/>
            </p:nvPicPr>
            <p:blipFill>
              <a:blip r:embed="rId9" cstate="print"/>
              <a:srcRect l="2690" t="4825" r="2690" b="1608"/>
              <a:stretch>
                <a:fillRect/>
              </a:stretch>
            </p:blipFill>
            <p:spPr>
              <a:xfrm>
                <a:off x="4560278" y="1826152"/>
                <a:ext cx="2203299" cy="1870656"/>
              </a:xfrm>
              <a:prstGeom prst="rect">
                <a:avLst/>
              </a:prstGeom>
            </p:spPr>
          </p:pic>
          <p:pic>
            <p:nvPicPr>
              <p:cNvPr id="10" name="Picture 9" descr="zero-crossing_raising.png"/>
              <p:cNvPicPr>
                <a:picLocks noChangeAspect="1"/>
              </p:cNvPicPr>
              <p:nvPr/>
            </p:nvPicPr>
            <p:blipFill>
              <a:blip r:embed="rId10" cstate="print"/>
              <a:srcRect t="3230" r="2789" b="1615"/>
              <a:stretch>
                <a:fillRect/>
              </a:stretch>
            </p:blipFill>
            <p:spPr>
              <a:xfrm>
                <a:off x="2321577" y="1838376"/>
                <a:ext cx="2157983" cy="1872530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2173751" y="3734526"/>
                <a:ext cx="2303356" cy="1289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At zero-crossing (rising RF power side)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560278" y="3764628"/>
                <a:ext cx="2404735" cy="10876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2060"/>
                    </a:solidFill>
                  </a:rPr>
                  <a:t>At zero-crossing (falling RF power side)</a:t>
                </a:r>
              </a:p>
            </p:txBody>
          </p:sp>
          <p:pic>
            <p:nvPicPr>
              <p:cNvPr id="14" name="Picture 3" descr="G:\Users\w\wfarabol\Documents\Breakdowns Analysis\Accelerated_beam_shape\non_accel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l="6585" t="4784" r="3951"/>
              <a:stretch>
                <a:fillRect/>
              </a:stretch>
            </p:blipFill>
            <p:spPr bwMode="auto">
              <a:xfrm>
                <a:off x="193190" y="1833545"/>
                <a:ext cx="2078807" cy="1875687"/>
              </a:xfrm>
              <a:prstGeom prst="rect">
                <a:avLst/>
              </a:prstGeom>
              <a:noFill/>
            </p:spPr>
          </p:pic>
        </p:grpSp>
        <p:sp>
          <p:nvSpPr>
            <p:cNvPr id="33" name="TextBox 32"/>
            <p:cNvSpPr txBox="1"/>
            <p:nvPr/>
          </p:nvSpPr>
          <p:spPr>
            <a:xfrm>
              <a:off x="227643" y="5795714"/>
              <a:ext cx="472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Large flat beam for </a:t>
              </a:r>
              <a:r>
                <a:rPr lang="en-US" dirty="0" err="1" smtClean="0">
                  <a:solidFill>
                    <a:srgbClr val="002060"/>
                  </a:solidFill>
                </a:rPr>
                <a:t>octupolar</a:t>
              </a:r>
              <a:r>
                <a:rPr lang="en-US" dirty="0" smtClean="0">
                  <a:solidFill>
                    <a:srgbClr val="002060"/>
                  </a:solidFill>
                </a:rPr>
                <a:t> component study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9255319" y="1096544"/>
            <a:ext cx="2936681" cy="1771962"/>
            <a:chOff x="9255319" y="1096544"/>
            <a:chExt cx="2936681" cy="1771962"/>
          </a:xfrm>
        </p:grpSpPr>
        <p:sp>
          <p:nvSpPr>
            <p:cNvPr id="22" name="TextBox 21"/>
            <p:cNvSpPr txBox="1"/>
            <p:nvPr/>
          </p:nvSpPr>
          <p:spPr>
            <a:xfrm>
              <a:off x="9260619" y="2499174"/>
              <a:ext cx="2931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Low energy </a:t>
              </a:r>
              <a:r>
                <a:rPr lang="en-US" dirty="0" smtClean="0">
                  <a:solidFill>
                    <a:srgbClr val="002060"/>
                  </a:solidFill>
                </a:rPr>
                <a:t>spread: 0.7 MeV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12"/>
            <a:srcRect l="4977" t="18917" r="46271" b="64134"/>
            <a:stretch/>
          </p:blipFill>
          <p:spPr>
            <a:xfrm>
              <a:off x="9255319" y="1096544"/>
              <a:ext cx="2844101" cy="1296577"/>
            </a:xfrm>
            <a:prstGeom prst="rect">
              <a:avLst/>
            </a:prstGeom>
          </p:spPr>
        </p:pic>
      </p:grpSp>
      <p:grpSp>
        <p:nvGrpSpPr>
          <p:cNvPr id="2053" name="Group 2052"/>
          <p:cNvGrpSpPr/>
          <p:nvPr/>
        </p:nvGrpSpPr>
        <p:grpSpPr>
          <a:xfrm>
            <a:off x="7366000" y="3516677"/>
            <a:ext cx="4487332" cy="2605203"/>
            <a:chOff x="7366000" y="3516677"/>
            <a:chExt cx="4487332" cy="2605203"/>
          </a:xfrm>
        </p:grpSpPr>
        <p:sp>
          <p:nvSpPr>
            <p:cNvPr id="21" name="TextBox 20"/>
            <p:cNvSpPr txBox="1"/>
            <p:nvPr/>
          </p:nvSpPr>
          <p:spPr>
            <a:xfrm>
              <a:off x="9196744" y="5752548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Separated bunches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11" r="15629"/>
            <a:stretch/>
          </p:blipFill>
          <p:spPr>
            <a:xfrm>
              <a:off x="7366000" y="3516677"/>
              <a:ext cx="1824162" cy="2420816"/>
            </a:xfrm>
            <a:prstGeom prst="rect">
              <a:avLst/>
            </a:prstGeom>
          </p:spPr>
        </p:pic>
        <p:pic>
          <p:nvPicPr>
            <p:cNvPr id="37" name="Picture 4" descr="G:\Users\w\wfarabol\Documents\Breakdowns Analysis\Accelerated_beam_shape\3 bunches on MTV790.png"/>
            <p:cNvPicPr>
              <a:picLocks noChangeAspect="1" noChangeArrowheads="1"/>
            </p:cNvPicPr>
            <p:nvPr/>
          </p:nvPicPr>
          <p:blipFill>
            <a:blip r:embed="rId14" cstate="print"/>
            <a:srcRect l="5249" t="4825" r="3937" b="1608"/>
            <a:stretch>
              <a:fillRect/>
            </a:stretch>
          </p:blipFill>
          <p:spPr bwMode="auto">
            <a:xfrm>
              <a:off x="9344541" y="3539427"/>
              <a:ext cx="2508791" cy="2109160"/>
            </a:xfrm>
            <a:prstGeom prst="rect">
              <a:avLst/>
            </a:prstGeom>
            <a:noFill/>
          </p:spPr>
        </p:pic>
      </p:grpSp>
      <p:sp>
        <p:nvSpPr>
          <p:cNvPr id="2054" name="TextBox 2053"/>
          <p:cNvSpPr txBox="1"/>
          <p:nvPr/>
        </p:nvSpPr>
        <p:spPr>
          <a:xfrm rot="20417893">
            <a:off x="-145117" y="3112822"/>
            <a:ext cx="124457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C00000"/>
                </a:solidFill>
              </a:rPr>
              <a:t>A versatile laser beam operated by skilled specialists helps a lot: F. Friebel, C. Hessler, M. </a:t>
            </a:r>
            <a:r>
              <a:rPr lang="en-GB" sz="2400" dirty="0" err="1" smtClean="0">
                <a:solidFill>
                  <a:srgbClr val="C00000"/>
                </a:solidFill>
              </a:rPr>
              <a:t>Martinov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endParaRPr lang="en-GB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9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332" y="60326"/>
            <a:ext cx="9609667" cy="770656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072" y="1257735"/>
            <a:ext cx="10515600" cy="2910004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CALIFES </a:t>
            </a:r>
            <a:r>
              <a:rPr lang="en-GB" dirty="0" smtClean="0">
                <a:solidFill>
                  <a:srgbClr val="0000FF"/>
                </a:solidFill>
              </a:rPr>
              <a:t>has proven to be capable to reliably </a:t>
            </a:r>
            <a:r>
              <a:rPr lang="en-GB" dirty="0" smtClean="0">
                <a:solidFill>
                  <a:srgbClr val="0000FF"/>
                </a:solidFill>
              </a:rPr>
              <a:t>provide an electron beam with a large range of parameters to various users.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We are already operating with a user facility spirit </a:t>
            </a:r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en-GB" dirty="0">
                <a:solidFill>
                  <a:srgbClr val="0000FF"/>
                </a:solidFill>
              </a:rPr>
              <a:t>f</a:t>
            </a:r>
            <a:r>
              <a:rPr lang="en-GB" dirty="0" smtClean="0">
                <a:solidFill>
                  <a:srgbClr val="0000FF"/>
                </a:solidFill>
              </a:rPr>
              <a:t>lexibility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assistance </a:t>
            </a:r>
            <a:r>
              <a:rPr lang="en-GB" dirty="0" smtClean="0">
                <a:solidFill>
                  <a:srgbClr val="0000FF"/>
                </a:solidFill>
              </a:rPr>
              <a:t>to the </a:t>
            </a:r>
            <a:r>
              <a:rPr lang="en-GB" dirty="0" smtClean="0">
                <a:solidFill>
                  <a:srgbClr val="0000FF"/>
                </a:solidFill>
              </a:rPr>
              <a:t>teams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And above all: enthusiasm for novel experiments</a:t>
            </a:r>
            <a:endParaRPr lang="en-GB" dirty="0" smtClean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5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11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837397" y="4461894"/>
            <a:ext cx="10135402" cy="2036691"/>
            <a:chOff x="837397" y="4461894"/>
            <a:chExt cx="10135402" cy="2036691"/>
          </a:xfrm>
        </p:grpSpPr>
        <p:sp>
          <p:nvSpPr>
            <p:cNvPr id="11" name="TextBox 10"/>
            <p:cNvSpPr txBox="1"/>
            <p:nvPr/>
          </p:nvSpPr>
          <p:spPr>
            <a:xfrm>
              <a:off x="837397" y="4610500"/>
              <a:ext cx="614123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 smtClean="0">
                  <a:solidFill>
                    <a:srgbClr val="FF0000"/>
                  </a:solidFill>
                </a:rPr>
                <a:t>Thank you for your attention</a:t>
              </a:r>
              <a:endParaRPr lang="en-GB" sz="4000" dirty="0">
                <a:solidFill>
                  <a:srgbClr val="FF0000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899629" y="4461894"/>
              <a:ext cx="4073170" cy="2036691"/>
              <a:chOff x="6899629" y="4461894"/>
              <a:chExt cx="4073170" cy="2036691"/>
            </a:xfrm>
          </p:grpSpPr>
          <p:pic>
            <p:nvPicPr>
              <p:cNvPr id="12" name="Picture 11" descr="Screen Shot 2016-01-20 at 16.56.38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99629" y="4461894"/>
                <a:ext cx="4073170" cy="2036691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9981398" y="4947384"/>
                <a:ext cx="5950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7200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?</a:t>
                </a:r>
                <a:endParaRPr lang="en-GB" sz="7200" dirty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6764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0999" y="0"/>
            <a:ext cx="9745134" cy="777875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C00000"/>
                </a:solidFill>
              </a:rPr>
              <a:t>Initial scope of CALIFES</a:t>
            </a:r>
            <a:endParaRPr lang="en-GB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8075"/>
            <a:ext cx="11802533" cy="32289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00FF"/>
                </a:solidFill>
              </a:rPr>
              <a:t>CALIFES was built in 2008 principally to test the </a:t>
            </a:r>
            <a:r>
              <a:rPr lang="en-GB" dirty="0" smtClean="0">
                <a:solidFill>
                  <a:srgbClr val="C00000"/>
                </a:solidFill>
              </a:rPr>
              <a:t>high gradient accelerating structures</a:t>
            </a:r>
            <a:r>
              <a:rPr lang="en-GB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Validation of the accelerating gradient as function of the input power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Frequency tuning of the structures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Statistics about transverse kicks due to breakdowns </a:t>
            </a:r>
            <a:r>
              <a:rPr lang="en-GB" dirty="0" smtClean="0">
                <a:solidFill>
                  <a:srgbClr val="FF0000"/>
                </a:solidFill>
              </a:rPr>
              <a:t>(A. </a:t>
            </a:r>
            <a:r>
              <a:rPr lang="en-GB" dirty="0" err="1" smtClean="0">
                <a:solidFill>
                  <a:srgbClr val="FF0000"/>
                </a:solidFill>
              </a:rPr>
              <a:t>Palaia</a:t>
            </a:r>
            <a:r>
              <a:rPr lang="en-GB" dirty="0" smtClean="0">
                <a:solidFill>
                  <a:srgbClr val="FF0000"/>
                </a:solidFill>
              </a:rPr>
              <a:t> thesis, Uppsala Univ.)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Structure transverse alignment checking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Wakefield Monitors resolution </a:t>
            </a:r>
            <a:r>
              <a:rPr lang="en-GB" dirty="0" smtClean="0">
                <a:solidFill>
                  <a:srgbClr val="FF0000"/>
                </a:solidFill>
              </a:rPr>
              <a:t>(F. </a:t>
            </a:r>
            <a:r>
              <a:rPr lang="en-GB" dirty="0" err="1" smtClean="0">
                <a:solidFill>
                  <a:srgbClr val="FF0000"/>
                </a:solidFill>
              </a:rPr>
              <a:t>Peauger</a:t>
            </a:r>
            <a:r>
              <a:rPr lang="en-GB" dirty="0" smtClean="0">
                <a:solidFill>
                  <a:srgbClr val="FF0000"/>
                </a:solidFill>
              </a:rPr>
              <a:t> CEA, R. Lillestol Oslo Univ. )</a:t>
            </a:r>
          </a:p>
          <a:p>
            <a:pPr lvl="1"/>
            <a:r>
              <a:rPr lang="en-GB" dirty="0" err="1" smtClean="0">
                <a:solidFill>
                  <a:srgbClr val="0000FF"/>
                </a:solidFill>
              </a:rPr>
              <a:t>Octupolar</a:t>
            </a:r>
            <a:r>
              <a:rPr lang="en-GB" dirty="0" smtClean="0">
                <a:solidFill>
                  <a:srgbClr val="0000FF"/>
                </a:solidFill>
              </a:rPr>
              <a:t> component of the accelerating field </a:t>
            </a:r>
            <a:r>
              <a:rPr lang="en-GB" dirty="0" smtClean="0">
                <a:solidFill>
                  <a:srgbClr val="FF0000"/>
                </a:solidFill>
              </a:rPr>
              <a:t>(J </a:t>
            </a:r>
            <a:r>
              <a:rPr lang="en-GB" dirty="0" err="1" smtClean="0">
                <a:solidFill>
                  <a:srgbClr val="FF0000"/>
                </a:solidFill>
              </a:rPr>
              <a:t>Ogren</a:t>
            </a:r>
            <a:r>
              <a:rPr lang="en-GB" dirty="0" smtClean="0">
                <a:solidFill>
                  <a:srgbClr val="FF0000"/>
                </a:solidFill>
              </a:rPr>
              <a:t>, Uppsala Univ.)</a:t>
            </a:r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RF phase adjustment between structures in the CLIC module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Beam kick due to transverse </a:t>
            </a:r>
            <a:r>
              <a:rPr lang="en-GB" dirty="0" err="1" smtClean="0">
                <a:solidFill>
                  <a:srgbClr val="0000FF"/>
                </a:solidFill>
              </a:rPr>
              <a:t>wakefields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(my talk, Mon. 17:30)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06959" y="4162944"/>
            <a:ext cx="1954792" cy="2429581"/>
            <a:chOff x="2778081" y="3960811"/>
            <a:chExt cx="1954792" cy="2429581"/>
          </a:xfrm>
        </p:grpSpPr>
        <p:pic>
          <p:nvPicPr>
            <p:cNvPr id="8" name="Picture 7" descr="pulse 4 ns LO 119942.png"/>
            <p:cNvPicPr>
              <a:picLocks noChangeAspect="1"/>
            </p:cNvPicPr>
            <p:nvPr/>
          </p:nvPicPr>
          <p:blipFill>
            <a:blip r:embed="rId2" cstate="print"/>
            <a:srcRect l="2141" t="23622" r="30515" b="8858"/>
            <a:stretch>
              <a:fillRect/>
            </a:stretch>
          </p:blipFill>
          <p:spPr>
            <a:xfrm>
              <a:off x="2778081" y="3960811"/>
              <a:ext cx="1954792" cy="1220785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853267" y="5190063"/>
              <a:ext cx="184573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00FF"/>
                  </a:solidFill>
                </a:rPr>
                <a:t>Frequency </a:t>
              </a:r>
              <a:r>
                <a:rPr lang="en-GB" dirty="0" err="1" smtClean="0">
                  <a:solidFill>
                    <a:srgbClr val="0000FF"/>
                  </a:solidFill>
                </a:rPr>
                <a:t>downmix</a:t>
              </a:r>
              <a:r>
                <a:rPr lang="en-GB" dirty="0" smtClean="0">
                  <a:solidFill>
                    <a:srgbClr val="0000FF"/>
                  </a:solidFill>
                </a:rPr>
                <a:t> of the beam generated power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00100" y="4093186"/>
              <a:ext cx="1505119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marL="176213" indent="-176213"/>
              <a:r>
                <a:rPr lang="en-US" sz="1400" dirty="0" smtClean="0">
                  <a:solidFill>
                    <a:srgbClr val="0000FF"/>
                  </a:solidFill>
                </a:rPr>
                <a:t>LO = 11994.2 MHz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338733" y="4016558"/>
            <a:ext cx="2484733" cy="2767036"/>
            <a:chOff x="9338733" y="3814425"/>
            <a:chExt cx="2484733" cy="2767036"/>
          </a:xfrm>
        </p:grpSpPr>
        <p:pic>
          <p:nvPicPr>
            <p:cNvPr id="16" name="Picture 2" descr="C:\Documents and Settings\wfarabol\Photo CLEX CLIC Module\IMG_217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49" t="10469" r="2772" b="707"/>
            <a:stretch/>
          </p:blipFill>
          <p:spPr bwMode="auto">
            <a:xfrm>
              <a:off x="9338733" y="3814425"/>
              <a:ext cx="2484733" cy="20669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9569333" y="5935130"/>
              <a:ext cx="2023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00FF"/>
                  </a:solidFill>
                </a:rPr>
                <a:t>Waveguide phase problems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10676467" y="4385730"/>
              <a:ext cx="110066" cy="44873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18345" y="4147597"/>
            <a:ext cx="2412910" cy="2418265"/>
            <a:chOff x="389467" y="3945464"/>
            <a:chExt cx="2412910" cy="2418265"/>
          </a:xfrm>
        </p:grpSpPr>
        <p:grpSp>
          <p:nvGrpSpPr>
            <p:cNvPr id="21" name="Group 20"/>
            <p:cNvGrpSpPr/>
            <p:nvPr/>
          </p:nvGrpSpPr>
          <p:grpSpPr>
            <a:xfrm>
              <a:off x="389467" y="3945464"/>
              <a:ext cx="2348831" cy="1951943"/>
              <a:chOff x="284370" y="1334638"/>
              <a:chExt cx="2571750" cy="2419350"/>
            </a:xfrm>
          </p:grpSpPr>
          <p:pic>
            <p:nvPicPr>
              <p:cNvPr id="22" name="Picture 2" descr="G:\Users\w\wfarabol\Documents\Presentations\IPAC11\MTV830 28MeV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4370" y="1334638"/>
                <a:ext cx="2571750" cy="2419350"/>
              </a:xfrm>
              <a:prstGeom prst="rect">
                <a:avLst/>
              </a:prstGeom>
              <a:noFill/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2064251" y="3125750"/>
                <a:ext cx="581557" cy="30518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7030A0"/>
                    </a:solidFill>
                  </a:rPr>
                  <a:t>RF Off </a:t>
                </a:r>
                <a:endParaRPr lang="en-US" sz="1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01107" y="1990768"/>
                <a:ext cx="601014" cy="28610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900" b="1" dirty="0" smtClean="0">
                    <a:solidFill>
                      <a:srgbClr val="7030A0"/>
                    </a:solidFill>
                  </a:rPr>
                  <a:t>RF On </a:t>
                </a:r>
                <a:endParaRPr lang="en-US" sz="900" b="1" dirty="0">
                  <a:solidFill>
                    <a:srgbClr val="7030A0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06400" y="5994397"/>
              <a:ext cx="2395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Measure of energy gain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82651" y="4164530"/>
            <a:ext cx="2550610" cy="2559798"/>
            <a:chOff x="4653773" y="3962397"/>
            <a:chExt cx="2550610" cy="255979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3773" y="3962397"/>
              <a:ext cx="2550610" cy="1905001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919134" y="5875864"/>
              <a:ext cx="19727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00FF"/>
                  </a:solidFill>
                </a:rPr>
                <a:t>Beam position scan in WFM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273595" y="4275720"/>
            <a:ext cx="1870742" cy="2287740"/>
            <a:chOff x="7244717" y="4073587"/>
            <a:chExt cx="1870742" cy="2287740"/>
          </a:xfrm>
        </p:grpSpPr>
        <p:pic>
          <p:nvPicPr>
            <p:cNvPr id="4" name="Picture 3" descr="zero-crossing_falling.png"/>
            <p:cNvPicPr>
              <a:picLocks noChangeAspect="1"/>
            </p:cNvPicPr>
            <p:nvPr/>
          </p:nvPicPr>
          <p:blipFill>
            <a:blip r:embed="rId6" cstate="print"/>
            <a:srcRect l="2690" t="3217" r="2690" b="1608"/>
            <a:stretch>
              <a:fillRect/>
            </a:stretch>
          </p:blipFill>
          <p:spPr>
            <a:xfrm>
              <a:off x="7244717" y="4073587"/>
              <a:ext cx="1870742" cy="157367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350355" y="5714996"/>
              <a:ext cx="1659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>
                  <a:solidFill>
                    <a:srgbClr val="0000FF"/>
                  </a:solidFill>
                </a:rPr>
                <a:t>Octupolar</a:t>
              </a:r>
              <a:r>
                <a:rPr lang="en-GB" dirty="0" smtClean="0">
                  <a:solidFill>
                    <a:srgbClr val="0000FF"/>
                  </a:solidFill>
                </a:rPr>
                <a:t> beam shape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31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Content Placeholder 1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r="39230"/>
          <a:stretch/>
        </p:blipFill>
        <p:spPr>
          <a:xfrm>
            <a:off x="8237849" y="2286663"/>
            <a:ext cx="3868615" cy="163301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53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0"/>
            <a:ext cx="9906000" cy="744008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But rapidly many other users came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15048" y="1122768"/>
            <a:ext cx="11771073" cy="342998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Most of them related to the CLIC study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Various types of BPMs (cavity, strip-line </a:t>
            </a:r>
            <a:r>
              <a:rPr lang="en-GB" dirty="0" smtClean="0">
                <a:solidFill>
                  <a:srgbClr val="FF0000"/>
                </a:solidFill>
              </a:rPr>
              <a:t>[F. Cullinan, J. Towler RHUL, A. Benot Morell]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Beam transverse profile diagnostics (OTR, ODR, Diffraction Cherenkov </a:t>
            </a:r>
            <a:r>
              <a:rPr lang="en-GB" dirty="0" smtClean="0">
                <a:solidFill>
                  <a:srgbClr val="FF0000"/>
                </a:solidFill>
              </a:rPr>
              <a:t>[S. Mazzoni talk Mon. 15:45, T. Lefevre talk, Tues. 11:00]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Beam loss monitors (optic fibres, diamond detector, ionisation chambers </a:t>
            </a:r>
            <a:r>
              <a:rPr lang="en-GB" dirty="0" smtClean="0">
                <a:solidFill>
                  <a:srgbClr val="FF0000"/>
                </a:solidFill>
              </a:rPr>
              <a:t>[S. Mallow, M</a:t>
            </a:r>
            <a:r>
              <a:rPr lang="en-GB" dirty="0" smtClean="0">
                <a:solidFill>
                  <a:srgbClr val="FF0000"/>
                </a:solidFill>
              </a:rPr>
              <a:t>. Kastriotou, E. Del Busto]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Longitudinal beam profile (Electro-Optical System </a:t>
            </a:r>
            <a:r>
              <a:rPr lang="en-GB" dirty="0" smtClean="0">
                <a:solidFill>
                  <a:srgbClr val="FF0000"/>
                </a:solidFill>
              </a:rPr>
              <a:t>[R. Pan PhD] 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Magnetic survey of the environment </a:t>
            </a:r>
            <a:r>
              <a:rPr lang="en-GB" dirty="0" smtClean="0">
                <a:solidFill>
                  <a:srgbClr val="FF0000"/>
                </a:solidFill>
              </a:rPr>
              <a:t>[B. </a:t>
            </a:r>
            <a:r>
              <a:rPr lang="en-GB" dirty="0" err="1" smtClean="0">
                <a:solidFill>
                  <a:srgbClr val="FF0000"/>
                </a:solidFill>
              </a:rPr>
              <a:t>Heilig</a:t>
            </a:r>
            <a:r>
              <a:rPr lang="en-GB" dirty="0" smtClean="0">
                <a:solidFill>
                  <a:srgbClr val="FF0000"/>
                </a:solidFill>
              </a:rPr>
              <a:t>, Geological and Geophysical Institute of Hungary]</a:t>
            </a:r>
            <a:endParaRPr lang="en-GB" dirty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8809" y="4713205"/>
            <a:ext cx="11405136" cy="1937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00FF"/>
                </a:solidFill>
              </a:rPr>
              <a:t>But now also from outside of the community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Irradiation test bench for ESA Jupiter mission </a:t>
            </a:r>
            <a:r>
              <a:rPr lang="en-GB" dirty="0" smtClean="0">
                <a:solidFill>
                  <a:srgbClr val="FF0000"/>
                </a:solidFill>
              </a:rPr>
              <a:t>[R. Garcia and M. Tali talks, Mon. 18:00]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Strip line BPM for AWAKE </a:t>
            </a:r>
            <a:r>
              <a:rPr lang="en-GB" dirty="0" smtClean="0">
                <a:solidFill>
                  <a:srgbClr val="FF0000"/>
                </a:solidFill>
              </a:rPr>
              <a:t>(S. </a:t>
            </a:r>
            <a:r>
              <a:rPr lang="en-GB" dirty="0" err="1" smtClean="0">
                <a:solidFill>
                  <a:srgbClr val="FF0000"/>
                </a:solidFill>
              </a:rPr>
              <a:t>Lui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TRIUMF)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JUAS for students practical training </a:t>
            </a:r>
            <a:r>
              <a:rPr lang="en-GB" dirty="0" smtClean="0">
                <a:solidFill>
                  <a:srgbClr val="FF0000"/>
                </a:solidFill>
              </a:rPr>
              <a:t>(my talk, Wed 9:35)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6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94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73555"/>
            <a:ext cx="8229600" cy="73501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In 2014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6808" y="1597688"/>
            <a:ext cx="3629026" cy="899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i="1" dirty="0"/>
              <a:t>Rui Pan </a:t>
            </a:r>
            <a:r>
              <a:rPr lang="en-US" sz="1800" dirty="0"/>
              <a:t>(PhD student),  Electro-0ptical Bunch Profile Measurement at CTF3 IPAC’13 MOPME077.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956809" y="2471896"/>
            <a:ext cx="35989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F. Cullinan</a:t>
            </a:r>
            <a:r>
              <a:rPr lang="en-US" dirty="0"/>
              <a:t> (PhD student),</a:t>
            </a:r>
            <a:r>
              <a:rPr lang="en-US" i="1" dirty="0"/>
              <a:t> J. </a:t>
            </a:r>
            <a:r>
              <a:rPr lang="en-US" i="1" dirty="0" smtClean="0"/>
              <a:t>Towler </a:t>
            </a:r>
            <a:r>
              <a:rPr lang="en-US" dirty="0"/>
              <a:t>A Prototype Cavity Beam Position Monitor for the CLIC Main Beam, IBIC'12 MOPA18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946761" y="3678146"/>
            <a:ext cx="35989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Sophie Mallows</a:t>
            </a:r>
            <a:r>
              <a:rPr lang="en-US" dirty="0"/>
              <a:t>(PhD student),</a:t>
            </a:r>
            <a:r>
              <a:rPr lang="en-US" i="1" dirty="0"/>
              <a:t> </a:t>
            </a:r>
            <a:r>
              <a:rPr lang="en-GB" dirty="0"/>
              <a:t>A </a:t>
            </a:r>
            <a:r>
              <a:rPr lang="en-GB" dirty="0" err="1"/>
              <a:t>fiber</a:t>
            </a:r>
            <a:r>
              <a:rPr lang="en-GB" dirty="0"/>
              <a:t> Based BLM System Research and Development at CERN, HB2012 THO3C05 </a:t>
            </a:r>
            <a:endParaRPr lang="en-US" dirty="0"/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900396313"/>
              </p:ext>
            </p:extLst>
          </p:nvPr>
        </p:nvGraphicFramePr>
        <p:xfrm>
          <a:off x="268133" y="1480069"/>
          <a:ext cx="6363674" cy="4073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9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2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513" y="-5615"/>
            <a:ext cx="8229600" cy="767615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Some diagnostics test in 2014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5550225" y="3773103"/>
            <a:ext cx="5566953" cy="2930532"/>
            <a:chOff x="5550225" y="3773103"/>
            <a:chExt cx="5566953" cy="2930532"/>
          </a:xfrm>
        </p:grpSpPr>
        <p:pic>
          <p:nvPicPr>
            <p:cNvPr id="12" name="Picture 11" descr="Foto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5550225" y="3773103"/>
              <a:ext cx="2424526" cy="2066146"/>
            </a:xfrm>
            <a:prstGeom prst="rect">
              <a:avLst/>
            </a:prstGeom>
          </p:spPr>
        </p:pic>
        <p:pic>
          <p:nvPicPr>
            <p:cNvPr id="25" name="Picture 24" descr="Screen Shot 2013-12-17 at 11.52.1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92478" y="3967992"/>
              <a:ext cx="2624700" cy="2091766"/>
            </a:xfrm>
            <a:prstGeom prst="rect">
              <a:avLst/>
            </a:prstGeom>
          </p:spPr>
        </p:pic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8123116" y="6118860"/>
              <a:ext cx="2001567" cy="584775"/>
            </a:xfrm>
            <a:prstGeom prst="rect">
              <a:avLst/>
            </a:prstGeom>
            <a:solidFill>
              <a:srgbClr val="92D050">
                <a:alpha val="6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latin typeface="Calibri" pitchFamily="34" charset="0"/>
                </a:rPr>
                <a:t>F. </a:t>
              </a:r>
              <a:r>
                <a:rPr lang="en-US" sz="1600" i="1" dirty="0" err="1">
                  <a:latin typeface="Calibri" pitchFamily="34" charset="0"/>
                </a:rPr>
                <a:t>Burkart</a:t>
              </a:r>
              <a:r>
                <a:rPr lang="en-US" sz="1600" i="1" dirty="0">
                  <a:latin typeface="Calibri" pitchFamily="34" charset="0"/>
                </a:rPr>
                <a:t>, O. Stein,</a:t>
              </a:r>
            </a:p>
            <a:p>
              <a:r>
                <a:rPr lang="en-US" sz="1600" i="1" dirty="0">
                  <a:latin typeface="Calibri" pitchFamily="34" charset="0"/>
                </a:rPr>
                <a:t>E. Nebot Del Busto</a:t>
              </a:r>
            </a:p>
          </p:txBody>
        </p:sp>
        <p:sp>
          <p:nvSpPr>
            <p:cNvPr id="28" name="Rectangle 43"/>
            <p:cNvSpPr>
              <a:spLocks noChangeArrowheads="1"/>
            </p:cNvSpPr>
            <p:nvPr/>
          </p:nvSpPr>
          <p:spPr bwMode="auto">
            <a:xfrm>
              <a:off x="5620747" y="5755775"/>
              <a:ext cx="2325102" cy="75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r>
                <a:rPr lang="en-US" sz="2000" dirty="0">
                  <a:solidFill>
                    <a:srgbClr val="00187E"/>
                  </a:solidFill>
                  <a:latin typeface="Century Gothic"/>
                  <a:cs typeface="Century Gothic"/>
                </a:rPr>
                <a:t>Diamond beam loss detectors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77667" y="3713749"/>
            <a:ext cx="4198319" cy="2652745"/>
            <a:chOff x="977667" y="3713749"/>
            <a:chExt cx="4198319" cy="2652745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7667" y="3713749"/>
              <a:ext cx="2882064" cy="223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1113870" y="5997162"/>
              <a:ext cx="28278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High resolution cavity BPM</a:t>
              </a:r>
              <a:endParaRPr lang="fr-FR" dirty="0">
                <a:solidFill>
                  <a:srgbClr val="0000FF"/>
                </a:solidFill>
              </a:endParaRPr>
            </a:p>
          </p:txBody>
        </p:sp>
        <p:sp>
          <p:nvSpPr>
            <p:cNvPr id="29" name="Text Box 32"/>
            <p:cNvSpPr txBox="1">
              <a:spLocks noChangeArrowheads="1"/>
            </p:cNvSpPr>
            <p:nvPr/>
          </p:nvSpPr>
          <p:spPr bwMode="auto">
            <a:xfrm>
              <a:off x="3971597" y="5727953"/>
              <a:ext cx="1204389" cy="584775"/>
            </a:xfrm>
            <a:prstGeom prst="rect">
              <a:avLst/>
            </a:prstGeom>
            <a:solidFill>
              <a:srgbClr val="92D050">
                <a:alpha val="6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latin typeface="Calibri" pitchFamily="34" charset="0"/>
                </a:rPr>
                <a:t>F. </a:t>
              </a:r>
              <a:r>
                <a:rPr lang="en-US" sz="1600" i="1" dirty="0" err="1">
                  <a:latin typeface="Calibri" pitchFamily="34" charset="0"/>
                </a:rPr>
                <a:t>Cullingam</a:t>
              </a:r>
              <a:r>
                <a:rPr lang="en-US" sz="1600" i="1" dirty="0">
                  <a:latin typeface="Calibri" pitchFamily="34" charset="0"/>
                </a:rPr>
                <a:t> J. Towler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12697" y="528856"/>
            <a:ext cx="9989602" cy="3289768"/>
            <a:chOff x="1212697" y="528856"/>
            <a:chExt cx="9989602" cy="3289768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9292" y="2459472"/>
              <a:ext cx="2506763" cy="1359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8556858" y="528856"/>
              <a:ext cx="2645441" cy="1781716"/>
              <a:chOff x="7690585" y="538481"/>
              <a:chExt cx="2645441" cy="1781716"/>
            </a:xfrm>
          </p:grpSpPr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90585" y="538481"/>
                <a:ext cx="2645441" cy="1781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8239225" y="1234879"/>
                <a:ext cx="1354476" cy="64633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PhD Thesis of R. Pan</a:t>
                </a:r>
                <a:endParaRPr lang="en-GB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212697" y="3211067"/>
              <a:ext cx="65817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000FF"/>
                  </a:solidFill>
                </a:rPr>
                <a:t>Electro Optical Sampling (EOS) for bunch length measurement</a:t>
              </a:r>
              <a:endParaRPr lang="en-GB" sz="2000" dirty="0">
                <a:solidFill>
                  <a:srgbClr val="0000FF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611454" y="743079"/>
              <a:ext cx="3300511" cy="2414007"/>
              <a:chOff x="973105" y="837750"/>
              <a:chExt cx="3059880" cy="2222381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73105" y="837750"/>
                <a:ext cx="3059880" cy="2222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1017972" y="872557"/>
                <a:ext cx="971530" cy="340014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Injection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241603" y="828538"/>
              <a:ext cx="3109016" cy="2338174"/>
              <a:chOff x="4398689" y="828125"/>
              <a:chExt cx="2980611" cy="2232709"/>
            </a:xfrm>
          </p:grpSpPr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8689" y="828125"/>
                <a:ext cx="2980611" cy="2232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4444869" y="883725"/>
                <a:ext cx="1098112" cy="35267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Extraction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31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40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398" y="50802"/>
            <a:ext cx="9985925" cy="6731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Experiments with CALIFES in 2015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984" y="5350825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Total: 			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        </a:t>
            </a:r>
            <a:r>
              <a:rPr lang="en-GB" b="1" dirty="0" smtClean="0">
                <a:solidFill>
                  <a:srgbClr val="0000FF"/>
                </a:solidFill>
              </a:rPr>
              <a:t>175 days </a:t>
            </a:r>
            <a:r>
              <a:rPr lang="en-GB" dirty="0" smtClean="0">
                <a:solidFill>
                  <a:srgbClr val="0000FF"/>
                </a:solidFill>
              </a:rPr>
              <a:t>(users x days)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Klystron MKS30 for PHIN :	            5 weeks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Very high beam reliability (almost no non-programmed unavailable day)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4149" t="3274" r="12543" b="962"/>
          <a:stretch/>
        </p:blipFill>
        <p:spPr>
          <a:xfrm>
            <a:off x="7557648" y="978932"/>
            <a:ext cx="4634352" cy="5105554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1B9F1-ED91-43AF-80ED-582F9AE8483C}" type="slidenum">
              <a:rPr lang="en-GB" smtClean="0"/>
              <a:t>6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0144" y="985383"/>
            <a:ext cx="10515600" cy="4351338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00FF"/>
                </a:solidFill>
              </a:rPr>
              <a:t>Test Beam Module : 	        </a:t>
            </a:r>
            <a:r>
              <a:rPr lang="en-GB" sz="1800" dirty="0" smtClean="0">
                <a:solidFill>
                  <a:srgbClr val="0000FF"/>
                </a:solidFill>
              </a:rPr>
              <a:t>   23 </a:t>
            </a:r>
            <a:r>
              <a:rPr lang="en-GB" sz="1800" dirty="0">
                <a:solidFill>
                  <a:srgbClr val="0000FF"/>
                </a:solidFill>
              </a:rPr>
              <a:t>days   W. Farabolini &amp; Drive Beam Team</a:t>
            </a:r>
          </a:p>
          <a:p>
            <a:r>
              <a:rPr lang="en-GB" sz="1800" dirty="0">
                <a:solidFill>
                  <a:srgbClr val="0000FF"/>
                </a:solidFill>
              </a:rPr>
              <a:t>Wake Field Monitors :	        </a:t>
            </a:r>
            <a:r>
              <a:rPr lang="en-GB" sz="1800" dirty="0" smtClean="0">
                <a:solidFill>
                  <a:srgbClr val="0000FF"/>
                </a:solidFill>
              </a:rPr>
              <a:t>    54 </a:t>
            </a:r>
            <a:r>
              <a:rPr lang="en-GB" sz="1800" dirty="0">
                <a:solidFill>
                  <a:srgbClr val="0000FF"/>
                </a:solidFill>
              </a:rPr>
              <a:t>days    R. Lillestol et al. </a:t>
            </a:r>
            <a:r>
              <a:rPr lang="en-GB" sz="1800" dirty="0" smtClean="0">
                <a:solidFill>
                  <a:srgbClr val="0000FF"/>
                </a:solidFill>
              </a:rPr>
              <a:t>     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High Resolution Cavity BPMs :       20 days    J. Towler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Interferometric </a:t>
            </a:r>
            <a:r>
              <a:rPr lang="en-GB" sz="1800" dirty="0">
                <a:solidFill>
                  <a:srgbClr val="0000FF"/>
                </a:solidFill>
              </a:rPr>
              <a:t>OTR :	        </a:t>
            </a:r>
            <a:r>
              <a:rPr lang="en-GB" sz="1800" dirty="0" smtClean="0">
                <a:solidFill>
                  <a:srgbClr val="0000FF"/>
                </a:solidFill>
              </a:rPr>
              <a:t>    13 </a:t>
            </a:r>
            <a:r>
              <a:rPr lang="en-GB" sz="1800" dirty="0">
                <a:solidFill>
                  <a:srgbClr val="0000FF"/>
                </a:solidFill>
              </a:rPr>
              <a:t>days    R. </a:t>
            </a:r>
            <a:r>
              <a:rPr lang="en-GB" sz="1800" dirty="0" smtClean="0">
                <a:solidFill>
                  <a:srgbClr val="0000FF"/>
                </a:solidFill>
              </a:rPr>
              <a:t>Kieffer</a:t>
            </a:r>
            <a:endParaRPr lang="en-GB" sz="1800" b="1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Beam alignment in Quadrupoles : 12 days    N. Aftab, S. </a:t>
            </a:r>
            <a:r>
              <a:rPr lang="en-GB" sz="1800" dirty="0" smtClean="0">
                <a:solidFill>
                  <a:srgbClr val="0000FF"/>
                </a:solidFill>
              </a:rPr>
              <a:t>Javeed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r>
              <a:rPr lang="en-GB" sz="1800" dirty="0" err="1" smtClean="0">
                <a:solidFill>
                  <a:srgbClr val="0000FF"/>
                </a:solidFill>
              </a:rPr>
              <a:t>Califes</a:t>
            </a:r>
            <a:r>
              <a:rPr lang="en-GB" sz="1800" dirty="0" smtClean="0">
                <a:solidFill>
                  <a:srgbClr val="0000FF"/>
                </a:solidFill>
              </a:rPr>
              <a:t> </a:t>
            </a:r>
            <a:r>
              <a:rPr lang="en-GB" sz="1800" dirty="0">
                <a:solidFill>
                  <a:srgbClr val="0000FF"/>
                </a:solidFill>
              </a:rPr>
              <a:t>Cavity BPMs calibration :      6 days    N. Aftab, S. </a:t>
            </a:r>
            <a:r>
              <a:rPr lang="en-GB" sz="1800" dirty="0" smtClean="0">
                <a:solidFill>
                  <a:srgbClr val="0000FF"/>
                </a:solidFill>
              </a:rPr>
              <a:t>Javeed</a:t>
            </a:r>
            <a:endParaRPr lang="en-GB" sz="1800" b="1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Beam Loss Monitor: 	          </a:t>
            </a:r>
            <a:r>
              <a:rPr lang="en-GB" sz="1800" dirty="0" smtClean="0">
                <a:solidFill>
                  <a:srgbClr val="0000FF"/>
                </a:solidFill>
              </a:rPr>
              <a:t>     1 </a:t>
            </a:r>
            <a:r>
              <a:rPr lang="en-GB" sz="1800" dirty="0">
                <a:solidFill>
                  <a:srgbClr val="0000FF"/>
                </a:solidFill>
              </a:rPr>
              <a:t>day     M. </a:t>
            </a:r>
            <a:r>
              <a:rPr lang="en-GB" sz="1800" dirty="0" smtClean="0">
                <a:solidFill>
                  <a:srgbClr val="0000FF"/>
                </a:solidFill>
              </a:rPr>
              <a:t>Kastriotou</a:t>
            </a:r>
            <a:endParaRPr lang="en-GB" sz="1800" b="1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Girders positions control :	          </a:t>
            </a:r>
            <a:r>
              <a:rPr lang="en-GB" sz="1800" dirty="0" smtClean="0">
                <a:solidFill>
                  <a:srgbClr val="0000FF"/>
                </a:solidFill>
              </a:rPr>
              <a:t>     5 </a:t>
            </a:r>
            <a:r>
              <a:rPr lang="en-GB" sz="1800" dirty="0">
                <a:solidFill>
                  <a:srgbClr val="0000FF"/>
                </a:solidFill>
              </a:rPr>
              <a:t>days    V. Rude, M. Duquenne</a:t>
            </a:r>
          </a:p>
          <a:p>
            <a:r>
              <a:rPr lang="en-GB" sz="1800" dirty="0">
                <a:solidFill>
                  <a:srgbClr val="0000FF"/>
                </a:solidFill>
              </a:rPr>
              <a:t>Irradiation Test Bench :	        </a:t>
            </a:r>
            <a:r>
              <a:rPr lang="en-GB" sz="1800" dirty="0" smtClean="0">
                <a:solidFill>
                  <a:srgbClr val="0000FF"/>
                </a:solidFill>
              </a:rPr>
              <a:t>     11 </a:t>
            </a:r>
            <a:r>
              <a:rPr lang="en-GB" sz="1800" dirty="0">
                <a:solidFill>
                  <a:srgbClr val="0000FF"/>
                </a:solidFill>
              </a:rPr>
              <a:t>days    R. Alia et al. 	</a:t>
            </a:r>
            <a:endParaRPr lang="en-GB" sz="1800" b="1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Strip Line BPMs 			        </a:t>
            </a:r>
            <a:r>
              <a:rPr lang="en-GB" sz="1800" dirty="0" smtClean="0">
                <a:solidFill>
                  <a:srgbClr val="0000FF"/>
                </a:solidFill>
              </a:rPr>
              <a:t>     A</a:t>
            </a:r>
            <a:r>
              <a:rPr lang="en-GB" sz="1800" dirty="0">
                <a:solidFill>
                  <a:srgbClr val="0000FF"/>
                </a:solidFill>
              </a:rPr>
              <a:t>. Benot </a:t>
            </a:r>
            <a:r>
              <a:rPr lang="en-GB" sz="1800" dirty="0" smtClean="0">
                <a:solidFill>
                  <a:srgbClr val="0000FF"/>
                </a:solidFill>
              </a:rPr>
              <a:t>Morell</a:t>
            </a:r>
            <a:endParaRPr lang="en-GB" sz="1800" b="1" dirty="0">
              <a:solidFill>
                <a:srgbClr val="FF0000"/>
              </a:solidFill>
            </a:endParaRPr>
          </a:p>
          <a:p>
            <a:r>
              <a:rPr lang="en-GB" sz="1800" dirty="0">
                <a:solidFill>
                  <a:srgbClr val="0000FF"/>
                </a:solidFill>
              </a:rPr>
              <a:t>Miscellaneous :		         </a:t>
            </a:r>
            <a:r>
              <a:rPr lang="en-GB" sz="1800" dirty="0" smtClean="0">
                <a:solidFill>
                  <a:srgbClr val="0000FF"/>
                </a:solidFill>
              </a:rPr>
              <a:t>    30 days 						            (beam </a:t>
            </a:r>
            <a:r>
              <a:rPr lang="en-GB" sz="1800" dirty="0">
                <a:solidFill>
                  <a:srgbClr val="0000FF"/>
                </a:solidFill>
              </a:rPr>
              <a:t>preparation, development, studies non referenced in the log-book</a:t>
            </a:r>
            <a:r>
              <a:rPr lang="en-GB" sz="1800" dirty="0" smtClean="0">
                <a:solidFill>
                  <a:srgbClr val="0000FF"/>
                </a:solidFill>
              </a:rPr>
              <a:t>…)</a:t>
            </a:r>
            <a:endParaRPr lang="en-GB" sz="1800" dirty="0">
              <a:solidFill>
                <a:srgbClr val="0000FF"/>
              </a:solidFill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12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2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103" y="0"/>
            <a:ext cx="10515600" cy="835025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Some installed experiments in 2015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752974" y="1350430"/>
            <a:ext cx="2714625" cy="4363452"/>
            <a:chOff x="4752974" y="1350430"/>
            <a:chExt cx="2714625" cy="4363452"/>
          </a:xfrm>
        </p:grpSpPr>
        <p:sp>
          <p:nvSpPr>
            <p:cNvPr id="5" name="TextBox 4"/>
            <p:cNvSpPr txBox="1"/>
            <p:nvPr/>
          </p:nvSpPr>
          <p:spPr>
            <a:xfrm>
              <a:off x="4752974" y="4513553"/>
              <a:ext cx="27146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3 High Resolution Cavity BPMs on motorized stages</a:t>
              </a:r>
            </a:p>
            <a:p>
              <a:r>
                <a:rPr lang="en-GB" dirty="0" smtClean="0">
                  <a:solidFill>
                    <a:srgbClr val="0000FF"/>
                  </a:solidFill>
                </a:rPr>
                <a:t>(J. Towler, M. </a:t>
              </a:r>
              <a:r>
                <a:rPr lang="en-GB" dirty="0" smtClean="0">
                  <a:solidFill>
                    <a:srgbClr val="0000FF"/>
                  </a:solidFill>
                </a:rPr>
                <a:t>Wendt, A. Lyapin, S. Boogert)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6" t="28554" r="8333"/>
            <a:stretch/>
          </p:blipFill>
          <p:spPr>
            <a:xfrm>
              <a:off x="4848224" y="1350430"/>
              <a:ext cx="2619375" cy="3012843"/>
            </a:xfrm>
            <a:prstGeom prst="rect">
              <a:avLst/>
            </a:prstGeom>
          </p:spPr>
        </p:pic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8591350" y="6327474"/>
            <a:ext cx="2743200" cy="365125"/>
          </a:xfrm>
        </p:spPr>
        <p:txBody>
          <a:bodyPr/>
          <a:lstStyle/>
          <a:p>
            <a:fld id="{993FCD94-9624-414D-B1A1-403541085418}" type="slidenum">
              <a:rPr lang="en-GB" smtClean="0"/>
              <a:t>7</a:t>
            </a:fld>
            <a:endParaRPr lang="en-GB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152" y="86140"/>
            <a:ext cx="899247" cy="86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r="53037"/>
          <a:stretch/>
        </p:blipFill>
        <p:spPr>
          <a:xfrm>
            <a:off x="7940843" y="1349707"/>
            <a:ext cx="3474720" cy="31099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389719" y="4588951"/>
            <a:ext cx="2714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The ESA monitor aligned before test (M. </a:t>
            </a:r>
            <a:r>
              <a:rPr lang="en-GB" dirty="0" smtClean="0">
                <a:solidFill>
                  <a:srgbClr val="0000FF"/>
                </a:solidFill>
              </a:rPr>
              <a:t>Tali, R. Garcia Alia)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9883" y="4502323"/>
            <a:ext cx="3584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Optical Transition Radiation Interferences (R. </a:t>
            </a:r>
            <a:r>
              <a:rPr lang="en-GB" dirty="0" smtClean="0">
                <a:solidFill>
                  <a:srgbClr val="0000FF"/>
                </a:solidFill>
              </a:rPr>
              <a:t>Kieffer, T. Lefevre)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09" y="1327886"/>
            <a:ext cx="4064181" cy="3022734"/>
          </a:xfrm>
          <a:prstGeom prst="rect">
            <a:avLst/>
          </a:prstGeom>
        </p:spPr>
      </p:pic>
      <p:pic>
        <p:nvPicPr>
          <p:cNvPr id="26" name="Picture 25" descr="Screen Shot 2015-11-27 at 8.13.22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36" y="5163873"/>
            <a:ext cx="1572741" cy="1694127"/>
          </a:xfrm>
          <a:prstGeom prst="rect">
            <a:avLst/>
          </a:prstGeom>
        </p:spPr>
      </p:pic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16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15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399" y="64515"/>
            <a:ext cx="9736756" cy="732155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And for 2016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387" y="983044"/>
            <a:ext cx="7548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Intense activity on the CLIC Module before shutdown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High gradient performances with DB factor 4, </a:t>
            </a:r>
            <a:r>
              <a:rPr lang="en-GB" sz="2000" dirty="0" smtClean="0">
                <a:solidFill>
                  <a:srgbClr val="0000FF"/>
                </a:solidFill>
              </a:rPr>
              <a:t>and now 8</a:t>
            </a:r>
            <a:endParaRPr lang="en-GB" sz="2000" dirty="0" smtClean="0">
              <a:solidFill>
                <a:srgbClr val="0000FF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Use of the </a:t>
            </a:r>
            <a:r>
              <a:rPr lang="en-GB" sz="2000" dirty="0" err="1" smtClean="0">
                <a:solidFill>
                  <a:srgbClr val="0000FF"/>
                </a:solidFill>
              </a:rPr>
              <a:t>octupolar</a:t>
            </a:r>
            <a:r>
              <a:rPr lang="en-GB" sz="2000" dirty="0" smtClean="0">
                <a:solidFill>
                  <a:srgbClr val="0000FF"/>
                </a:solidFill>
              </a:rPr>
              <a:t> component for structures alignment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Wake Field Monitor resolution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Wakefield transverse kicks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00FF"/>
                </a:solidFill>
              </a:rPr>
              <a:t>Use of the 12 GHz cavities to measure bunch length</a:t>
            </a: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5314" t="9786" r="5634" b="4259"/>
          <a:stretch/>
        </p:blipFill>
        <p:spPr>
          <a:xfrm>
            <a:off x="4640270" y="3181669"/>
            <a:ext cx="2961559" cy="28857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448" t="10671" r="5589" b="4306"/>
          <a:stretch/>
        </p:blipFill>
        <p:spPr>
          <a:xfrm>
            <a:off x="502834" y="3216635"/>
            <a:ext cx="3752304" cy="25999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65410" y="5953921"/>
            <a:ext cx="201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RF control panel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40854" y="6131810"/>
            <a:ext cx="300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Energy and energy spread as function of CALIFES phase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14097" y="5703666"/>
            <a:ext cx="3734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eam loading </a:t>
            </a:r>
            <a:r>
              <a:rPr lang="en-GB" dirty="0" smtClean="0">
                <a:solidFill>
                  <a:srgbClr val="0000FF"/>
                </a:solidFill>
              </a:rPr>
              <a:t>(and anti-loading) with </a:t>
            </a:r>
            <a:r>
              <a:rPr lang="en-GB" dirty="0" smtClean="0">
                <a:solidFill>
                  <a:srgbClr val="0000FF"/>
                </a:solidFill>
              </a:rPr>
              <a:t>CALIFES long train visible on ACSs output coupler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7182" t="11903" r="4727" b="3286"/>
          <a:stretch/>
        </p:blipFill>
        <p:spPr>
          <a:xfrm>
            <a:off x="7989058" y="3223220"/>
            <a:ext cx="3821140" cy="2484561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13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0087" y="481264"/>
            <a:ext cx="4606504" cy="2608445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10074143" y="2209694"/>
            <a:ext cx="135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RF </a:t>
            </a:r>
            <a:r>
              <a:rPr lang="en-GB" dirty="0" smtClean="0">
                <a:solidFill>
                  <a:srgbClr val="0000FF"/>
                </a:solidFill>
              </a:rPr>
              <a:t>scheme 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6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133" y="0"/>
            <a:ext cx="10515600" cy="905410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And still ‘external’ </a:t>
            </a:r>
            <a:r>
              <a:rPr lang="en-GB" dirty="0" smtClean="0">
                <a:solidFill>
                  <a:srgbClr val="C00000"/>
                </a:solidFill>
              </a:rPr>
              <a:t>user </a:t>
            </a:r>
            <a:r>
              <a:rPr lang="en-GB" dirty="0" smtClean="0">
                <a:solidFill>
                  <a:srgbClr val="C00000"/>
                </a:solidFill>
              </a:rPr>
              <a:t>experiments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5" t="8765" r="23545" b="13693"/>
          <a:stretch/>
        </p:blipFill>
        <p:spPr>
          <a:xfrm>
            <a:off x="349341" y="1355780"/>
            <a:ext cx="3564467" cy="28594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5850" y="4321563"/>
            <a:ext cx="2439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Cherenkov radiation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(R. Kieffer, T. Lefevre)</a:t>
            </a:r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6655" y="82992"/>
            <a:ext cx="1142545" cy="539373"/>
            <a:chOff x="1" y="1"/>
            <a:chExt cx="2461143" cy="1161860"/>
          </a:xfrm>
        </p:grpSpPr>
        <p:pic>
          <p:nvPicPr>
            <p:cNvPr id="7" name="Picture 2" descr="G:\Users\w\wfarabol\Documents\Presentations\IPAC 2014\CEA_logotype201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1"/>
              <a:ext cx="1424273" cy="1161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G:\Users\w\wfarabol\Documents\Presentations\IPAC 2014\Logo-Irfu-non-explicite-avec-signature_larg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2"/>
              <a:ext cx="1165744" cy="1161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4" descr="G:\Users\w\wfarabol\Documents\Presentations\IPAC 2014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529" y="91209"/>
            <a:ext cx="488823" cy="4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12/10/2016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CALIFES Workshop - CERN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2FD1-A0EE-4CF2-94CA-240EC36A9280}" type="slidenum">
              <a:rPr lang="en-GB" smtClean="0"/>
              <a:t>9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776376" y="1185205"/>
            <a:ext cx="4232744" cy="5292656"/>
            <a:chOff x="7776376" y="1185205"/>
            <a:chExt cx="4232744" cy="529265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6376" y="1185205"/>
              <a:ext cx="4232744" cy="427846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404160" y="5554531"/>
              <a:ext cx="298210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Magnetic stray field measurements</a:t>
              </a:r>
            </a:p>
            <a:p>
              <a:r>
                <a:rPr lang="en-GB" dirty="0" smtClean="0">
                  <a:solidFill>
                    <a:srgbClr val="0000FF"/>
                  </a:solidFill>
                </a:rPr>
                <a:t>(E. Marin Lacoma)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031312" y="1403157"/>
            <a:ext cx="3502479" cy="3589106"/>
            <a:chOff x="4031312" y="1403157"/>
            <a:chExt cx="3502479" cy="358910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31312" y="1403157"/>
              <a:ext cx="3502479" cy="275537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690903" y="4345932"/>
              <a:ext cx="24395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Wakefield monitors scan (R. Lillestol)</a:t>
              </a:r>
              <a:endParaRPr lang="en-GB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23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3216</TotalTime>
  <Words>832</Words>
  <Application>Microsoft Office PowerPoint</Application>
  <PresentationFormat>Widescreen</PresentationFormat>
  <Paragraphs>137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Symbol</vt:lpstr>
      <vt:lpstr>Office Theme</vt:lpstr>
      <vt:lpstr>CALIFES past experience as a user facility</vt:lpstr>
      <vt:lpstr>Initial scope of CALIFES</vt:lpstr>
      <vt:lpstr>But rapidly many other users came</vt:lpstr>
      <vt:lpstr>In 2014</vt:lpstr>
      <vt:lpstr>Some diagnostics test in 2014</vt:lpstr>
      <vt:lpstr>Experiments with CALIFES in 2015</vt:lpstr>
      <vt:lpstr>Some installed experiments in 2015</vt:lpstr>
      <vt:lpstr>And for 2016</vt:lpstr>
      <vt:lpstr>And still ‘external’ user experiments</vt:lpstr>
      <vt:lpstr>A flexible and pretty well controlled beam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CALIFES past experience as a user facility</dc:title>
  <dc:creator>Wilfrid Farabolini</dc:creator>
  <cp:lastModifiedBy>Wilfrid Farabolini</cp:lastModifiedBy>
  <cp:revision>62</cp:revision>
  <dcterms:created xsi:type="dcterms:W3CDTF">2016-10-06T10:26:57Z</dcterms:created>
  <dcterms:modified xsi:type="dcterms:W3CDTF">2016-10-11T20:00:00Z</dcterms:modified>
</cp:coreProperties>
</file>