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</p:sldMasterIdLst>
  <p:notesMasterIdLst>
    <p:notesMasterId r:id="rId38"/>
  </p:notesMasterIdLst>
  <p:sldIdLst>
    <p:sldId id="256" r:id="rId7"/>
    <p:sldId id="28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88" r:id="rId23"/>
    <p:sldId id="289" r:id="rId24"/>
    <p:sldId id="274" r:id="rId25"/>
    <p:sldId id="275" r:id="rId26"/>
    <p:sldId id="276" r:id="rId27"/>
    <p:sldId id="277" r:id="rId28"/>
    <p:sldId id="290" r:id="rId29"/>
    <p:sldId id="291" r:id="rId30"/>
    <p:sldId id="280" r:id="rId31"/>
    <p:sldId id="281" r:id="rId32"/>
    <p:sldId id="282" r:id="rId33"/>
    <p:sldId id="283" r:id="rId34"/>
    <p:sldId id="284" r:id="rId35"/>
    <p:sldId id="285" r:id="rId36"/>
    <p:sldId id="286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66" y="1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2000">
                <a:latin typeface="Arial"/>
              </a:rPr>
              <a:t>Cliquez pour modifier le format des notes</a:t>
            </a:r>
            <a:endParaRPr/>
          </a:p>
        </p:txBody>
      </p:sp>
      <p:sp>
        <p:nvSpPr>
          <p:cNvPr id="24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1400">
                <a:latin typeface="Times New Roman"/>
              </a:rPr>
              <a:t>&lt;en-tête&gt;</a:t>
            </a:r>
            <a:endParaRPr/>
          </a:p>
        </p:txBody>
      </p:sp>
      <p:sp>
        <p:nvSpPr>
          <p:cNvPr id="249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FR" sz="1400">
                <a:latin typeface="Times New Roman"/>
              </a:rPr>
              <a:t>&lt;date/heure&gt;</a:t>
            </a:r>
            <a:endParaRPr/>
          </a:p>
        </p:txBody>
      </p:sp>
      <p:sp>
        <p:nvSpPr>
          <p:cNvPr id="250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FR" sz="1400">
                <a:latin typeface="Times New Roman"/>
              </a:rPr>
              <a:t>&lt;pied de page&gt;</a:t>
            </a:r>
            <a:endParaRPr/>
          </a:p>
        </p:txBody>
      </p:sp>
      <p:sp>
        <p:nvSpPr>
          <p:cNvPr id="251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63F22AA-FF35-497B-ACEF-0AF9F77E7213}" type="slidenum">
              <a:rPr lang="fr-FR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7173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89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941B118B-10FB-4BAF-A14F-D64521700269}" type="slidenum">
              <a:rPr lang="fr-FR" sz="1200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5743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63F22AA-FF35-497B-ACEF-0AF9F77E7213}" type="slidenum">
              <a:rPr lang="fr-FR" sz="1400" smtClean="0">
                <a:latin typeface="Times New Roman"/>
              </a:r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8347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63F22AA-FF35-497B-ACEF-0AF9F77E7213}" type="slidenum">
              <a:rPr lang="fr-FR" sz="1400" smtClean="0">
                <a:latin typeface="Times New Roman"/>
              </a:rPr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000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1024200" y="438732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048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10242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1" name="Picture 40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60" y="2285640"/>
            <a:ext cx="5042160" cy="4023000"/>
          </a:xfrm>
          <a:prstGeom prst="rect">
            <a:avLst/>
          </a:prstGeom>
          <a:ln>
            <a:noFill/>
          </a:ln>
        </p:spPr>
      </p:pic>
      <p:pic>
        <p:nvPicPr>
          <p:cNvPr id="42" name="Picture 41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60" y="2285640"/>
            <a:ext cx="5042160" cy="4023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Docker Workshop - Axel Voitier, CERN BE/ICS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490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1024200" y="2286000"/>
            <a:ext cx="9719640" cy="4023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1024200" y="585360"/>
            <a:ext cx="9719640" cy="695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1024200" y="2286000"/>
            <a:ext cx="9719640" cy="4023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10242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048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1024200" y="438732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1024200" y="438732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048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10242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4" name="Picture 83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60" y="2285640"/>
            <a:ext cx="5042160" cy="4023000"/>
          </a:xfrm>
          <a:prstGeom prst="rect">
            <a:avLst/>
          </a:prstGeom>
          <a:ln>
            <a:noFill/>
          </a:ln>
        </p:spPr>
      </p:pic>
      <p:pic>
        <p:nvPicPr>
          <p:cNvPr id="85" name="Picture 84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60" y="2285640"/>
            <a:ext cx="5042160" cy="4023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1024200" y="2286000"/>
            <a:ext cx="9719640" cy="4023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1024200" y="585360"/>
            <a:ext cx="9719640" cy="695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10242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0048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1024200" y="438732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1024200" y="438732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048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10242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24" name="Picture 123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60" y="2285640"/>
            <a:ext cx="5042160" cy="4023000"/>
          </a:xfrm>
          <a:prstGeom prst="rect">
            <a:avLst/>
          </a:prstGeom>
          <a:ln>
            <a:noFill/>
          </a:ln>
        </p:spPr>
      </p:pic>
      <p:pic>
        <p:nvPicPr>
          <p:cNvPr id="125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60" y="2285640"/>
            <a:ext cx="5042160" cy="4023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subTitle"/>
          </p:nvPr>
        </p:nvSpPr>
        <p:spPr>
          <a:xfrm>
            <a:off x="1024200" y="2286000"/>
            <a:ext cx="9719640" cy="4023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subTitle"/>
          </p:nvPr>
        </p:nvSpPr>
        <p:spPr>
          <a:xfrm>
            <a:off x="1024200" y="585360"/>
            <a:ext cx="9719640" cy="695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10242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60048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1024200" y="438732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1024200" y="438732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0048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10242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65" name="Picture 164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60" y="2285640"/>
            <a:ext cx="5042160" cy="4023000"/>
          </a:xfrm>
          <a:prstGeom prst="rect">
            <a:avLst/>
          </a:prstGeom>
          <a:ln>
            <a:noFill/>
          </a:ln>
        </p:spPr>
      </p:pic>
      <p:pic>
        <p:nvPicPr>
          <p:cNvPr id="166" name="Picture 165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60" y="2285640"/>
            <a:ext cx="5042160" cy="4023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4" name="PlaceHolder 2"/>
          <p:cNvSpPr>
            <a:spLocks noGrp="1"/>
          </p:cNvSpPr>
          <p:nvPr>
            <p:ph type="subTitle"/>
          </p:nvPr>
        </p:nvSpPr>
        <p:spPr>
          <a:xfrm>
            <a:off x="1024200" y="2286000"/>
            <a:ext cx="9719640" cy="4023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subTitle"/>
          </p:nvPr>
        </p:nvSpPr>
        <p:spPr>
          <a:xfrm>
            <a:off x="1024200" y="585360"/>
            <a:ext cx="9719640" cy="695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10242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60048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3" name="PlaceHolder 4"/>
          <p:cNvSpPr>
            <a:spLocks noGrp="1"/>
          </p:cNvSpPr>
          <p:nvPr>
            <p:ph type="body"/>
          </p:nvPr>
        </p:nvSpPr>
        <p:spPr>
          <a:xfrm>
            <a:off x="1024200" y="438732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1024200" y="438732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1024200" y="585360"/>
            <a:ext cx="9719640" cy="695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60048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1" name="PlaceHolder 5"/>
          <p:cNvSpPr>
            <a:spLocks noGrp="1"/>
          </p:cNvSpPr>
          <p:nvPr>
            <p:ph type="body"/>
          </p:nvPr>
        </p:nvSpPr>
        <p:spPr>
          <a:xfrm>
            <a:off x="10242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4" name="PlaceHolder 3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205" name="Picture 204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60" y="2285640"/>
            <a:ext cx="5042160" cy="4023000"/>
          </a:xfrm>
          <a:prstGeom prst="rect">
            <a:avLst/>
          </a:prstGeom>
          <a:ln>
            <a:noFill/>
          </a:ln>
        </p:spPr>
      </p:pic>
      <p:pic>
        <p:nvPicPr>
          <p:cNvPr id="206" name="Picture 205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60" y="2285640"/>
            <a:ext cx="5042160" cy="4023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4" name="PlaceHolder 2"/>
          <p:cNvSpPr>
            <a:spLocks noGrp="1"/>
          </p:cNvSpPr>
          <p:nvPr>
            <p:ph type="subTitle"/>
          </p:nvPr>
        </p:nvSpPr>
        <p:spPr>
          <a:xfrm>
            <a:off x="1024200" y="2286000"/>
            <a:ext cx="9719640" cy="4023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subTitle"/>
          </p:nvPr>
        </p:nvSpPr>
        <p:spPr>
          <a:xfrm>
            <a:off x="1024200" y="585360"/>
            <a:ext cx="9719640" cy="6951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4" name="PlaceHolder 3"/>
          <p:cNvSpPr>
            <a:spLocks noGrp="1"/>
          </p:cNvSpPr>
          <p:nvPr>
            <p:ph type="body"/>
          </p:nvPr>
        </p:nvSpPr>
        <p:spPr>
          <a:xfrm>
            <a:off x="10242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5" name="PlaceHolder 4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9" name="PlaceHolder 4"/>
          <p:cNvSpPr>
            <a:spLocks noGrp="1"/>
          </p:cNvSpPr>
          <p:nvPr>
            <p:ph type="body"/>
          </p:nvPr>
        </p:nvSpPr>
        <p:spPr>
          <a:xfrm>
            <a:off x="60048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10242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1024200" y="438732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1024200" y="438732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0" name="PlaceHolder 4"/>
          <p:cNvSpPr>
            <a:spLocks noGrp="1"/>
          </p:cNvSpPr>
          <p:nvPr>
            <p:ph type="body"/>
          </p:nvPr>
        </p:nvSpPr>
        <p:spPr>
          <a:xfrm>
            <a:off x="60048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1" name="PlaceHolder 5"/>
          <p:cNvSpPr>
            <a:spLocks noGrp="1"/>
          </p:cNvSpPr>
          <p:nvPr>
            <p:ph type="body"/>
          </p:nvPr>
        </p:nvSpPr>
        <p:spPr>
          <a:xfrm>
            <a:off x="10242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245" name="Picture 244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60" y="2285640"/>
            <a:ext cx="5042160" cy="4023000"/>
          </a:xfrm>
          <a:prstGeom prst="rect">
            <a:avLst/>
          </a:prstGeom>
          <a:ln>
            <a:noFill/>
          </a:ln>
        </p:spPr>
      </p:pic>
      <p:pic>
        <p:nvPicPr>
          <p:cNvPr id="246" name="Picture 245"/>
          <p:cNvPicPr/>
          <p:nvPr/>
        </p:nvPicPr>
        <p:blipFill>
          <a:blip r:embed="rId2"/>
          <a:stretch>
            <a:fillRect/>
          </a:stretch>
        </p:blipFill>
        <p:spPr>
          <a:xfrm>
            <a:off x="3362760" y="2285640"/>
            <a:ext cx="5042160" cy="4023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4023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04800" y="438732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04800" y="2286000"/>
            <a:ext cx="474300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1024200" y="4387320"/>
            <a:ext cx="9719640" cy="1918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1"/>
          <p:cNvSpPr/>
          <p:nvPr/>
        </p:nvSpPr>
        <p:spPr>
          <a:xfrm flipV="1">
            <a:off x="761760" y="826200"/>
            <a:ext cx="0" cy="914400"/>
          </a:xfrm>
          <a:prstGeom prst="line">
            <a:avLst/>
          </a:prstGeom>
          <a:ln w="19080">
            <a:solidFill>
              <a:srgbClr val="1CADE4"/>
            </a:solidFill>
            <a:round/>
          </a:ln>
        </p:spPr>
      </p:sp>
      <p:sp>
        <p:nvSpPr>
          <p:cNvPr id="10" name="CustomShape 2"/>
          <p:cNvSpPr/>
          <p:nvPr/>
        </p:nvSpPr>
        <p:spPr>
          <a:xfrm>
            <a:off x="0" y="0"/>
            <a:ext cx="12191760" cy="4571640"/>
          </a:xfrm>
          <a:prstGeom prst="rect">
            <a:avLst/>
          </a:prstGeom>
          <a:solidFill>
            <a:srgbClr val="1482AC"/>
          </a:solidFill>
          <a:ln w="15840">
            <a:noFill/>
          </a:ln>
        </p:spPr>
      </p:sp>
      <p:sp>
        <p:nvSpPr>
          <p:cNvPr id="2" name="CustomShape 3"/>
          <p:cNvSpPr/>
          <p:nvPr/>
        </p:nvSpPr>
        <p:spPr>
          <a:xfrm>
            <a:off x="0" y="0"/>
            <a:ext cx="12191760" cy="4571640"/>
          </a:xfrm>
          <a:prstGeom prst="rect">
            <a:avLst/>
          </a:prstGeom>
          <a:solidFill>
            <a:srgbClr val="FFFFFF"/>
          </a:solidFill>
          <a:ln w="15840">
            <a:noFill/>
          </a:ln>
        </p:spPr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4960080"/>
            <a:ext cx="7772040" cy="1462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Cliquez pour éditer le format du texte-titreClick to edit Master title style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000" smtClean="0">
                <a:solidFill>
                  <a:srgbClr val="0D0D0D"/>
                </a:solidFill>
                <a:latin typeface="Ubuntu"/>
              </a:rPr>
              <a:t>30/05/2016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en-US" sz="1000" smtClean="0">
                <a:solidFill>
                  <a:srgbClr val="0D0D0D"/>
                </a:solidFill>
                <a:latin typeface="Ubuntu"/>
              </a:rPr>
              <a:t>Docker Workshop - Axel Voitier, CERN BE/ICS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A18FADCC-21F2-48D9-8E6F-227E3DB78CFE}" type="slidenum">
              <a:rPr lang="fr-FR" sz="1000">
                <a:solidFill>
                  <a:srgbClr val="0D0D0D"/>
                </a:solidFill>
                <a:latin typeface="Ubuntu"/>
              </a:rPr>
              <a:t>‹#›</a:t>
            </a:fld>
            <a:endParaRPr/>
          </a:p>
        </p:txBody>
      </p:sp>
      <p:sp>
        <p:nvSpPr>
          <p:cNvPr id="7" name="Line 8"/>
          <p:cNvSpPr/>
          <p:nvPr/>
        </p:nvSpPr>
        <p:spPr>
          <a:xfrm flipV="1">
            <a:off x="8386560" y="5263920"/>
            <a:ext cx="0" cy="914400"/>
          </a:xfrm>
          <a:prstGeom prst="line">
            <a:avLst/>
          </a:prstGeom>
          <a:ln w="19080">
            <a:solidFill>
              <a:srgbClr val="1482AC"/>
            </a:solidFill>
            <a:round/>
          </a:ln>
        </p:spPr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2200">
                <a:latin typeface="Ubuntu"/>
              </a:rPr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>
                <a:latin typeface="Ubuntu"/>
              </a:rPr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400">
                <a:latin typeface="Ubuntu"/>
              </a:rPr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400">
                <a:latin typeface="Ubuntu"/>
              </a:rPr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Ubuntu"/>
              </a:rPr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Ubuntu"/>
              </a:rPr>
              <a:t>Sixième niveau de plan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Ubuntu"/>
              </a:rPr>
              <a:t>Septième niveau de plan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726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Line 1"/>
          <p:cNvSpPr/>
          <p:nvPr/>
        </p:nvSpPr>
        <p:spPr>
          <a:xfrm flipV="1">
            <a:off x="761760" y="826200"/>
            <a:ext cx="0" cy="914400"/>
          </a:xfrm>
          <a:prstGeom prst="line">
            <a:avLst/>
          </a:prstGeom>
          <a:ln w="19080">
            <a:solidFill>
              <a:srgbClr val="1CADE4"/>
            </a:solidFill>
            <a:round/>
          </a:ln>
        </p:spPr>
      </p:sp>
      <p:sp>
        <p:nvSpPr>
          <p:cNvPr id="44" name="CustomShape 2"/>
          <p:cNvSpPr/>
          <p:nvPr/>
        </p:nvSpPr>
        <p:spPr>
          <a:xfrm>
            <a:off x="0" y="0"/>
            <a:ext cx="12191760" cy="4571640"/>
          </a:xfrm>
          <a:prstGeom prst="rect">
            <a:avLst/>
          </a:prstGeom>
          <a:solidFill>
            <a:srgbClr val="1D9AA1"/>
          </a:solidFill>
          <a:ln w="15840">
            <a:noFill/>
          </a:ln>
        </p:spPr>
      </p:sp>
      <p:sp>
        <p:nvSpPr>
          <p:cNvPr id="45" name="CustomShape 3"/>
          <p:cNvSpPr/>
          <p:nvPr/>
        </p:nvSpPr>
        <p:spPr>
          <a:xfrm>
            <a:off x="0" y="0"/>
            <a:ext cx="12191760" cy="4571640"/>
          </a:xfrm>
          <a:prstGeom prst="rect">
            <a:avLst/>
          </a:prstGeom>
          <a:solidFill>
            <a:srgbClr val="FFFFFF"/>
          </a:solidFill>
          <a:ln w="15840">
            <a:noFill/>
          </a:ln>
        </p:spPr>
      </p:sp>
      <p:sp>
        <p:nvSpPr>
          <p:cNvPr id="46" name="PlaceHolder 4"/>
          <p:cNvSpPr>
            <a:spLocks noGrp="1"/>
          </p:cNvSpPr>
          <p:nvPr>
            <p:ph type="title"/>
          </p:nvPr>
        </p:nvSpPr>
        <p:spPr>
          <a:xfrm>
            <a:off x="457200" y="4960080"/>
            <a:ext cx="7772040" cy="1462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Cliquez pour éditer le format du texte-titreClick to edit Master title style</a:t>
            </a:r>
            <a:endParaRPr/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8610480" y="4960080"/>
            <a:ext cx="3200040" cy="1462680"/>
          </a:xfrm>
          <a:prstGeom prst="rect">
            <a:avLst/>
          </a:prstGeom>
        </p:spPr>
        <p:txBody>
          <a:bodyPr anchor="ctr"/>
          <a:lstStyle/>
          <a:p>
            <a:pPr>
              <a:buSzPct val="45000"/>
              <a:buFont typeface="StarSymbol"/>
              <a:buChar char=""/>
            </a:pPr>
            <a:r>
              <a:rPr lang="en-US">
                <a:solidFill>
                  <a:srgbClr val="0D0D0D"/>
                </a:solidFill>
                <a:latin typeface="Ubuntu"/>
              </a:rPr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  <a:solidFill>
                  <a:srgbClr val="0D0D0D"/>
                </a:solidFill>
                <a:latin typeface="Ubuntu"/>
              </a:rPr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solidFill>
                  <a:srgbClr val="0D0D0D"/>
                </a:solidFill>
                <a:latin typeface="Ubuntu"/>
              </a:rPr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solidFill>
                  <a:srgbClr val="0D0D0D"/>
                </a:solidFill>
                <a:latin typeface="Ubuntu"/>
              </a:rPr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  <a:solidFill>
                  <a:srgbClr val="0D0D0D"/>
                </a:solidFill>
                <a:latin typeface="Ubuntu"/>
              </a:rPr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solidFill>
                  <a:srgbClr val="0D0D0D"/>
                </a:solidFill>
                <a:latin typeface="Ubuntu"/>
              </a:rPr>
              <a:t>Sixième niveau de plan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D0D0D"/>
                </a:solidFill>
                <a:latin typeface="Ubuntu"/>
              </a:rPr>
              <a:t>Septième niveau de planClick to edit Master text styles</a:t>
            </a:r>
            <a:endParaRPr/>
          </a:p>
        </p:txBody>
      </p:sp>
      <p:sp>
        <p:nvSpPr>
          <p:cNvPr id="48" name="PlaceHolder 6"/>
          <p:cNvSpPr>
            <a:spLocks noGrp="1"/>
          </p:cNvSpPr>
          <p:nvPr>
            <p:ph type="dt"/>
          </p:nvPr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000" smtClean="0">
                <a:solidFill>
                  <a:srgbClr val="0D0D0D"/>
                </a:solidFill>
                <a:latin typeface="Ubuntu"/>
              </a:rPr>
              <a:t>30/05/2016</a:t>
            </a:r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ftr"/>
          </p:nvPr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en-US" sz="1000" smtClean="0">
                <a:solidFill>
                  <a:srgbClr val="0D0D0D"/>
                </a:solidFill>
                <a:latin typeface="Ubuntu"/>
              </a:rPr>
              <a:t>Docker Workshop - Axel Voitier, CERN BE/ICS</a:t>
            </a:r>
            <a:endParaRPr/>
          </a:p>
        </p:txBody>
      </p:sp>
      <p:sp>
        <p:nvSpPr>
          <p:cNvPr id="50" name="PlaceHolder 8"/>
          <p:cNvSpPr>
            <a:spLocks noGrp="1"/>
          </p:cNvSpPr>
          <p:nvPr>
            <p:ph type="sldNum"/>
          </p:nvPr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91F9AADC-F6AE-4F4E-AEDE-2873BE74E149}" type="slidenum">
              <a:rPr lang="fr-FR" sz="1000">
                <a:solidFill>
                  <a:srgbClr val="0D0D0D"/>
                </a:solidFill>
                <a:latin typeface="Ubuntu"/>
              </a:rPr>
              <a:t>‹#›</a:t>
            </a:fld>
            <a:endParaRPr/>
          </a:p>
        </p:txBody>
      </p:sp>
      <p:sp>
        <p:nvSpPr>
          <p:cNvPr id="51" name="Line 9"/>
          <p:cNvSpPr/>
          <p:nvPr/>
        </p:nvSpPr>
        <p:spPr>
          <a:xfrm flipV="1">
            <a:off x="8386560" y="5263920"/>
            <a:ext cx="0" cy="914400"/>
          </a:xfrm>
          <a:prstGeom prst="line">
            <a:avLst/>
          </a:prstGeom>
          <a:ln w="19080">
            <a:solidFill>
              <a:srgbClr val="1482AC"/>
            </a:solidFill>
            <a:rou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Line 1"/>
          <p:cNvSpPr/>
          <p:nvPr/>
        </p:nvSpPr>
        <p:spPr>
          <a:xfrm flipV="1">
            <a:off x="761760" y="826200"/>
            <a:ext cx="0" cy="914400"/>
          </a:xfrm>
          <a:prstGeom prst="line">
            <a:avLst/>
          </a:prstGeom>
          <a:ln w="19080">
            <a:solidFill>
              <a:srgbClr val="1CADE4"/>
            </a:solidFill>
            <a:round/>
          </a:ln>
        </p:spPr>
      </p:sp>
      <p:sp>
        <p:nvSpPr>
          <p:cNvPr id="87" name="PlaceHolder 2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Cliquez pour éditer le format du texte-titreClick to edit Master title style</a:t>
            </a:r>
            <a:endParaRPr/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45720" rIns="45720"/>
          <a:lstStyle/>
          <a:p>
            <a:pPr>
              <a:buSzPct val="4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Sixième niveau de plan</a:t>
            </a:r>
            <a:endParaRPr/>
          </a:p>
          <a:p>
            <a:pPr>
              <a:lnSpc>
                <a:spcPct val="100000"/>
              </a:lnSpc>
              <a:buFont typeface="Tw Cen MT"/>
              <a:buChar char=" 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Septième niveau de planClick to edit Master text styles</a:t>
            </a:r>
            <a:endParaRPr/>
          </a:p>
          <a:p>
            <a:pPr lvl="1">
              <a:lnSpc>
                <a:spcPct val="100000"/>
              </a:lnSpc>
              <a:buFont typeface="Wingdings 3" charset="2"/>
              <a:buChar char=""/>
            </a:pPr>
            <a:r>
              <a:rPr lang="en-US">
                <a:solidFill>
                  <a:srgbClr val="000000"/>
                </a:solidFill>
                <a:latin typeface="Ubuntu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Wingdings 3" charset="2"/>
              <a:buChar char=""/>
            </a:pPr>
            <a:r>
              <a:rPr lang="en-US" sz="1400">
                <a:solidFill>
                  <a:srgbClr val="000000"/>
                </a:solidFill>
                <a:latin typeface="Ubuntu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en-US" sz="1400">
                <a:solidFill>
                  <a:srgbClr val="000000"/>
                </a:solidFill>
                <a:latin typeface="Ubuntu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Wingdings 3" charset="2"/>
              <a:buChar char=""/>
            </a:pPr>
            <a:r>
              <a:rPr lang="en-US" sz="1400">
                <a:solidFill>
                  <a:srgbClr val="000000"/>
                </a:solidFill>
                <a:latin typeface="Ubuntu"/>
              </a:rPr>
              <a:t>Fifth level</a:t>
            </a:r>
            <a:endParaRPr/>
          </a:p>
        </p:txBody>
      </p:sp>
      <p:sp>
        <p:nvSpPr>
          <p:cNvPr id="89" name="PlaceHolder 4"/>
          <p:cNvSpPr>
            <a:spLocks noGrp="1"/>
          </p:cNvSpPr>
          <p:nvPr>
            <p:ph type="dt"/>
          </p:nvPr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000" smtClean="0">
                <a:solidFill>
                  <a:srgbClr val="0D0D0D"/>
                </a:solidFill>
                <a:latin typeface="Ubuntu"/>
              </a:rPr>
              <a:t>30/05/2016</a:t>
            </a:r>
            <a:endParaRPr/>
          </a:p>
        </p:txBody>
      </p:sp>
      <p:sp>
        <p:nvSpPr>
          <p:cNvPr id="90" name="PlaceHolder 5"/>
          <p:cNvSpPr>
            <a:spLocks noGrp="1"/>
          </p:cNvSpPr>
          <p:nvPr>
            <p:ph type="ftr"/>
          </p:nvPr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en-US" sz="1000" smtClean="0">
                <a:solidFill>
                  <a:srgbClr val="0D0D0D"/>
                </a:solidFill>
                <a:latin typeface="Ubuntu"/>
              </a:rPr>
              <a:t>Docker Workshop - Axel Voitier, CERN BE/ICS</a:t>
            </a:r>
            <a:endParaRPr/>
          </a:p>
        </p:txBody>
      </p:sp>
      <p:sp>
        <p:nvSpPr>
          <p:cNvPr id="91" name="PlaceHolder 6"/>
          <p:cNvSpPr>
            <a:spLocks noGrp="1"/>
          </p:cNvSpPr>
          <p:nvPr>
            <p:ph type="sldNum"/>
          </p:nvPr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80C674B8-1D40-4543-B6C5-714193200C48}" type="slidenum">
              <a:rPr lang="fr-FR" sz="1000">
                <a:solidFill>
                  <a:srgbClr val="0D0D0D"/>
                </a:solidFill>
                <a:latin typeface="Ubuntu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Line 1"/>
          <p:cNvSpPr/>
          <p:nvPr/>
        </p:nvSpPr>
        <p:spPr>
          <a:xfrm flipV="1">
            <a:off x="761760" y="826200"/>
            <a:ext cx="0" cy="914400"/>
          </a:xfrm>
          <a:prstGeom prst="line">
            <a:avLst/>
          </a:prstGeom>
          <a:ln w="19080">
            <a:solidFill>
              <a:srgbClr val="1CADE4"/>
            </a:solidFill>
            <a:round/>
          </a:ln>
        </p:spPr>
      </p:sp>
      <p:sp>
        <p:nvSpPr>
          <p:cNvPr id="127" name="PlaceHolder 2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Cliquez pour éditer le format du texte-titreClick to edit Master title style</a:t>
            </a:r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1024200" y="2286000"/>
            <a:ext cx="4754520" cy="4023000"/>
          </a:xfrm>
          <a:prstGeom prst="rect">
            <a:avLst/>
          </a:prstGeom>
        </p:spPr>
        <p:txBody>
          <a:bodyPr lIns="45720" rIns="45720"/>
          <a:lstStyle/>
          <a:p>
            <a:pPr>
              <a:buSzPct val="4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Sixième niveau de plan</a:t>
            </a:r>
            <a:endParaRPr/>
          </a:p>
          <a:p>
            <a:pPr>
              <a:lnSpc>
                <a:spcPct val="100000"/>
              </a:lnSpc>
              <a:buFont typeface="Tw Cen MT"/>
              <a:buChar char=" "/>
            </a:pPr>
            <a:r>
              <a:rPr lang="en-US" sz="2200">
                <a:solidFill>
                  <a:srgbClr val="000000"/>
                </a:solidFill>
                <a:latin typeface="Ubuntu"/>
              </a:rPr>
              <a:t>Septième niveau de planClick to edit Master text styles</a:t>
            </a:r>
            <a:endParaRPr/>
          </a:p>
          <a:p>
            <a:pPr lvl="1">
              <a:lnSpc>
                <a:spcPct val="100000"/>
              </a:lnSpc>
              <a:buFont typeface="Wingdings 3" charset="2"/>
              <a:buChar char=""/>
            </a:pPr>
            <a:r>
              <a:rPr lang="en-US">
                <a:solidFill>
                  <a:srgbClr val="000000"/>
                </a:solidFill>
                <a:latin typeface="Ubuntu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Wingdings 3" charset="2"/>
              <a:buChar char=""/>
            </a:pPr>
            <a:r>
              <a:rPr lang="en-US" sz="1400">
                <a:solidFill>
                  <a:srgbClr val="000000"/>
                </a:solidFill>
                <a:latin typeface="Ubuntu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en-US" sz="1400">
                <a:solidFill>
                  <a:srgbClr val="000000"/>
                </a:solidFill>
                <a:latin typeface="Ubuntu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Wingdings 3" charset="2"/>
              <a:buChar char=""/>
            </a:pPr>
            <a:r>
              <a:rPr lang="en-US" sz="1400">
                <a:solidFill>
                  <a:srgbClr val="000000"/>
                </a:solidFill>
                <a:latin typeface="Ubuntu"/>
              </a:rPr>
              <a:t>Fifth level</a:t>
            </a:r>
            <a:endParaRPr/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5989320" y="2286000"/>
            <a:ext cx="4754520" cy="4023000"/>
          </a:xfrm>
          <a:prstGeom prst="rect">
            <a:avLst/>
          </a:prstGeom>
        </p:spPr>
        <p:txBody>
          <a:bodyPr anchor="ctr"/>
          <a:lstStyle/>
          <a:p>
            <a:pPr>
              <a:buSzPct val="45000"/>
              <a:buFont typeface="StarSymbol"/>
              <a:buChar char=""/>
            </a:pPr>
            <a:r>
              <a:rPr lang="en-US" sz="1000">
                <a:solidFill>
                  <a:srgbClr val="0D0D0D"/>
                </a:solidFill>
                <a:latin typeface="Ubuntu"/>
              </a:rPr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000">
                <a:solidFill>
                  <a:srgbClr val="0D0D0D"/>
                </a:solidFill>
                <a:latin typeface="Ubuntu"/>
              </a:rPr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000">
                <a:solidFill>
                  <a:srgbClr val="0D0D0D"/>
                </a:solidFill>
                <a:latin typeface="Ubuntu"/>
              </a:rPr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000">
                <a:solidFill>
                  <a:srgbClr val="0D0D0D"/>
                </a:solidFill>
                <a:latin typeface="Ubuntu"/>
              </a:rPr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1000">
                <a:solidFill>
                  <a:srgbClr val="0D0D0D"/>
                </a:solidFill>
                <a:latin typeface="Ubuntu"/>
              </a:rPr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1000">
                <a:solidFill>
                  <a:srgbClr val="0D0D0D"/>
                </a:solidFill>
                <a:latin typeface="Ubuntu"/>
              </a:rPr>
              <a:t>Sixième niveau de plan</a:t>
            </a:r>
            <a:endParaRPr/>
          </a:p>
          <a:p>
            <a:pPr>
              <a:lnSpc>
                <a:spcPct val="100000"/>
              </a:lnSpc>
              <a:buFont typeface="Tw Cen MT"/>
              <a:buChar char=" "/>
            </a:pPr>
            <a:r>
              <a:rPr lang="en-US" sz="1000">
                <a:solidFill>
                  <a:srgbClr val="0D0D0D"/>
                </a:solidFill>
                <a:latin typeface="Ubuntu"/>
              </a:rPr>
              <a:t>Septième niveau de planClick to edit Master text styles</a:t>
            </a:r>
            <a:endParaRPr/>
          </a:p>
          <a:p>
            <a:pPr lvl="1">
              <a:lnSpc>
                <a:spcPct val="100000"/>
              </a:lnSpc>
              <a:buFont typeface="Wingdings 3" charset="2"/>
              <a:buChar char=""/>
            </a:pPr>
            <a:r>
              <a:rPr lang="en-US">
                <a:solidFill>
                  <a:srgbClr val="000000"/>
                </a:solidFill>
                <a:latin typeface="Ubuntu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Wingdings 3" charset="2"/>
              <a:buChar char=""/>
            </a:pPr>
            <a:r>
              <a:rPr lang="en-US" sz="1400">
                <a:solidFill>
                  <a:srgbClr val="000000"/>
                </a:solidFill>
                <a:latin typeface="Ubuntu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en-US" sz="1400">
                <a:solidFill>
                  <a:srgbClr val="000000"/>
                </a:solidFill>
                <a:latin typeface="Ubuntu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Wingdings 3" charset="2"/>
              <a:buChar char=""/>
            </a:pPr>
            <a:r>
              <a:rPr lang="en-US" sz="1400">
                <a:solidFill>
                  <a:srgbClr val="000000"/>
                </a:solidFill>
                <a:latin typeface="Ubuntu"/>
              </a:rPr>
              <a:t>Fifth level</a:t>
            </a:r>
            <a:endParaRPr/>
          </a:p>
        </p:txBody>
      </p:sp>
      <p:sp>
        <p:nvSpPr>
          <p:cNvPr id="130" name="PlaceHolder 5"/>
          <p:cNvSpPr>
            <a:spLocks noGrp="1"/>
          </p:cNvSpPr>
          <p:nvPr>
            <p:ph type="dt"/>
          </p:nvPr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000" smtClean="0">
                <a:solidFill>
                  <a:srgbClr val="0D0D0D"/>
                </a:solidFill>
                <a:latin typeface="Ubuntu"/>
              </a:rPr>
              <a:t>30/05/2016</a:t>
            </a:r>
            <a:endParaRPr/>
          </a:p>
        </p:txBody>
      </p:sp>
      <p:sp>
        <p:nvSpPr>
          <p:cNvPr id="131" name="PlaceHolder 6"/>
          <p:cNvSpPr>
            <a:spLocks noGrp="1"/>
          </p:cNvSpPr>
          <p:nvPr>
            <p:ph type="ftr"/>
          </p:nvPr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en-US" sz="1000" smtClean="0">
                <a:solidFill>
                  <a:srgbClr val="0D0D0D"/>
                </a:solidFill>
                <a:latin typeface="Ubuntu"/>
              </a:rPr>
              <a:t>Docker Workshop - Axel Voitier, CERN BE/ICS</a:t>
            </a:r>
            <a:endParaRPr/>
          </a:p>
        </p:txBody>
      </p:sp>
      <p:sp>
        <p:nvSpPr>
          <p:cNvPr id="132" name="PlaceHolder 7"/>
          <p:cNvSpPr>
            <a:spLocks noGrp="1"/>
          </p:cNvSpPr>
          <p:nvPr>
            <p:ph type="sldNum"/>
          </p:nvPr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07F69EAA-69B1-402E-B820-FE75118A8848}" type="slidenum">
              <a:rPr lang="fr-FR" sz="1000">
                <a:solidFill>
                  <a:srgbClr val="0D0D0D"/>
                </a:solidFill>
                <a:latin typeface="Ubuntu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Line 1"/>
          <p:cNvSpPr/>
          <p:nvPr/>
        </p:nvSpPr>
        <p:spPr>
          <a:xfrm flipV="1">
            <a:off x="761760" y="826200"/>
            <a:ext cx="0" cy="914400"/>
          </a:xfrm>
          <a:prstGeom prst="line">
            <a:avLst/>
          </a:prstGeom>
          <a:ln w="19080">
            <a:solidFill>
              <a:srgbClr val="1CADE4"/>
            </a:solidFill>
            <a:round/>
          </a:ln>
        </p:spPr>
      </p:sp>
      <p:sp>
        <p:nvSpPr>
          <p:cNvPr id="168" name="PlaceHolder 2"/>
          <p:cNvSpPr>
            <a:spLocks noGrp="1"/>
          </p:cNvSpPr>
          <p:nvPr>
            <p:ph type="dt"/>
          </p:nvPr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000" smtClean="0">
                <a:solidFill>
                  <a:srgbClr val="0D0D0D"/>
                </a:solidFill>
                <a:latin typeface="Ubuntu"/>
              </a:rPr>
              <a:t>30/05/2016</a:t>
            </a:r>
            <a:endParaRPr/>
          </a:p>
        </p:txBody>
      </p:sp>
      <p:sp>
        <p:nvSpPr>
          <p:cNvPr id="169" name="PlaceHolder 3"/>
          <p:cNvSpPr>
            <a:spLocks noGrp="1"/>
          </p:cNvSpPr>
          <p:nvPr>
            <p:ph type="ftr"/>
          </p:nvPr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en-US" sz="1000" smtClean="0">
                <a:solidFill>
                  <a:srgbClr val="0D0D0D"/>
                </a:solidFill>
                <a:latin typeface="Ubuntu"/>
              </a:rPr>
              <a:t>Docker Workshop - Axel Voitier, CERN BE/ICS</a:t>
            </a:r>
            <a:endParaRPr/>
          </a:p>
        </p:txBody>
      </p:sp>
      <p:sp>
        <p:nvSpPr>
          <p:cNvPr id="170" name="PlaceHolder 4"/>
          <p:cNvSpPr>
            <a:spLocks noGrp="1"/>
          </p:cNvSpPr>
          <p:nvPr>
            <p:ph type="sldNum"/>
          </p:nvPr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E5B2209A-726B-4C35-9286-59E95B1DB959}" type="slidenum">
              <a:rPr lang="fr-FR" sz="1000">
                <a:solidFill>
                  <a:srgbClr val="0D0D0D"/>
                </a:solidFill>
                <a:latin typeface="Ubuntu"/>
              </a:rPr>
              <a:t>‹#›</a:t>
            </a:fld>
            <a:endParaRPr/>
          </a:p>
        </p:txBody>
      </p:sp>
      <p:sp>
        <p:nvSpPr>
          <p:cNvPr id="171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>
                <a:latin typeface="Tw Cen MT"/>
              </a:rPr>
              <a:t>Cliquez pour éditer le format du texte-titre</a:t>
            </a:r>
            <a:endParaRPr/>
          </a:p>
        </p:txBody>
      </p:sp>
      <p:sp>
        <p:nvSpPr>
          <p:cNvPr id="172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2200">
                <a:latin typeface="Ubuntu"/>
              </a:rPr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>
                <a:latin typeface="Ubuntu"/>
              </a:rPr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400">
                <a:latin typeface="Ubuntu"/>
              </a:rPr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400">
                <a:latin typeface="Ubuntu"/>
              </a:rPr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Ubuntu"/>
              </a:rPr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Ubuntu"/>
              </a:rPr>
              <a:t>Sixième niveau de plan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Ubuntu"/>
              </a:rPr>
              <a:t>Septième niveau de plan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Line 1"/>
          <p:cNvSpPr/>
          <p:nvPr/>
        </p:nvSpPr>
        <p:spPr>
          <a:xfrm flipV="1">
            <a:off x="761760" y="826200"/>
            <a:ext cx="0" cy="914400"/>
          </a:xfrm>
          <a:prstGeom prst="line">
            <a:avLst/>
          </a:prstGeom>
          <a:ln w="19080">
            <a:solidFill>
              <a:srgbClr val="1CADE4"/>
            </a:solidFill>
            <a:round/>
          </a:ln>
        </p:spPr>
      </p:sp>
      <p:sp>
        <p:nvSpPr>
          <p:cNvPr id="208" name="PlaceHolder 2"/>
          <p:cNvSpPr>
            <a:spLocks noGrp="1"/>
          </p:cNvSpPr>
          <p:nvPr>
            <p:ph type="title"/>
          </p:nvPr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Cliquez pour éditer le format du texte-titreClick to edit Master title style</a:t>
            </a:r>
            <a:endParaRPr/>
          </a:p>
        </p:txBody>
      </p:sp>
      <p:sp>
        <p:nvSpPr>
          <p:cNvPr id="209" name="PlaceHolder 3"/>
          <p:cNvSpPr>
            <a:spLocks noGrp="1"/>
          </p:cNvSpPr>
          <p:nvPr>
            <p:ph type="dt"/>
          </p:nvPr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000" smtClean="0">
                <a:solidFill>
                  <a:srgbClr val="0D0D0D"/>
                </a:solidFill>
                <a:latin typeface="Ubuntu"/>
              </a:rPr>
              <a:t>30/05/2016</a:t>
            </a:r>
            <a:endParaRPr/>
          </a:p>
        </p:txBody>
      </p:sp>
      <p:sp>
        <p:nvSpPr>
          <p:cNvPr id="210" name="PlaceHolder 4"/>
          <p:cNvSpPr>
            <a:spLocks noGrp="1"/>
          </p:cNvSpPr>
          <p:nvPr>
            <p:ph type="ftr"/>
          </p:nvPr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en-US" sz="1000" smtClean="0">
                <a:solidFill>
                  <a:srgbClr val="0D0D0D"/>
                </a:solidFill>
                <a:latin typeface="Ubuntu"/>
              </a:rPr>
              <a:t>Docker Workshop - Axel Voitier, CERN BE/ICS</a:t>
            </a:r>
            <a:endParaRPr/>
          </a:p>
        </p:txBody>
      </p:sp>
      <p:sp>
        <p:nvSpPr>
          <p:cNvPr id="211" name="PlaceHolder 5"/>
          <p:cNvSpPr>
            <a:spLocks noGrp="1"/>
          </p:cNvSpPr>
          <p:nvPr>
            <p:ph type="sldNum"/>
          </p:nvPr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E04102EA-0B62-44F6-84B1-C0C712029490}" type="slidenum">
              <a:rPr lang="fr-FR" sz="1000">
                <a:solidFill>
                  <a:srgbClr val="0D0D0D"/>
                </a:solidFill>
                <a:latin typeface="Ubuntu"/>
              </a:rPr>
              <a:t>‹#›</a:t>
            </a:fld>
            <a:endParaRPr/>
          </a:p>
        </p:txBody>
      </p:sp>
      <p:sp>
        <p:nvSpPr>
          <p:cNvPr id="212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2200">
                <a:latin typeface="Ubuntu"/>
              </a:rPr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>
                <a:latin typeface="Ubuntu"/>
              </a:rPr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400">
                <a:latin typeface="Ubuntu"/>
              </a:rPr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400">
                <a:latin typeface="Ubuntu"/>
              </a:rPr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Ubuntu"/>
              </a:rPr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Ubuntu"/>
              </a:rPr>
              <a:t>Sixième niveau de plan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Ubuntu"/>
              </a:rPr>
              <a:t>Septième niveau de plan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128.142.134.48:2376/" TargetMode="External"/><Relationship Id="rId7" Type="http://schemas.openxmlformats.org/officeDocument/2006/relationships/hyperlink" Target="http://128.142.192.102:2376/" TargetMode="External"/><Relationship Id="rId2" Type="http://schemas.openxmlformats.org/officeDocument/2006/relationships/hyperlink" Target="http://188.184.162.81:2376/" TargetMode="External"/><Relationship Id="rId1" Type="http://schemas.openxmlformats.org/officeDocument/2006/relationships/slideLayout" Target="../slideLayouts/slideLayout52.xml"/><Relationship Id="rId6" Type="http://schemas.openxmlformats.org/officeDocument/2006/relationships/hyperlink" Target="http://128.142.163.114:2376/" TargetMode="External"/><Relationship Id="rId5" Type="http://schemas.openxmlformats.org/officeDocument/2006/relationships/hyperlink" Target="http://128.142.136.37:2376/" TargetMode="External"/><Relationship Id="rId4" Type="http://schemas.openxmlformats.org/officeDocument/2006/relationships/hyperlink" Target="http://128.142.136.45:2376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128.142.134.48:2376/" TargetMode="External"/><Relationship Id="rId7" Type="http://schemas.openxmlformats.org/officeDocument/2006/relationships/hyperlink" Target="http://128.142.192.102:2376/" TargetMode="External"/><Relationship Id="rId2" Type="http://schemas.openxmlformats.org/officeDocument/2006/relationships/hyperlink" Target="http://188.184.162.81:2376/" TargetMode="External"/><Relationship Id="rId1" Type="http://schemas.openxmlformats.org/officeDocument/2006/relationships/slideLayout" Target="../slideLayouts/slideLayout52.xml"/><Relationship Id="rId6" Type="http://schemas.openxmlformats.org/officeDocument/2006/relationships/hyperlink" Target="http://128.142.163.114:2376/" TargetMode="External"/><Relationship Id="rId5" Type="http://schemas.openxmlformats.org/officeDocument/2006/relationships/hyperlink" Target="http://128.142.136.37:2376/" TargetMode="External"/><Relationship Id="rId4" Type="http://schemas.openxmlformats.org/officeDocument/2006/relationships/hyperlink" Target="http://128.142.136.45:2376/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457200" y="4960080"/>
            <a:ext cx="7772040" cy="1462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Introduction to Docker</a:t>
            </a:r>
            <a:endParaRPr/>
          </a:p>
        </p:txBody>
      </p:sp>
      <p:sp>
        <p:nvSpPr>
          <p:cNvPr id="253" name="TextShape 2"/>
          <p:cNvSpPr txBox="1"/>
          <p:nvPr/>
        </p:nvSpPr>
        <p:spPr>
          <a:xfrm>
            <a:off x="8610480" y="4960080"/>
            <a:ext cx="3200040" cy="1462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>
                <a:solidFill>
                  <a:srgbClr val="0D0D0D"/>
                </a:solidFill>
                <a:latin typeface="Ubuntu"/>
              </a:rPr>
              <a:t>Axel Voitier – CERN BE/ICS</a:t>
            </a:r>
            <a:endParaRPr/>
          </a:p>
          <a:p>
            <a:pPr>
              <a:lnSpc>
                <a:spcPct val="100000"/>
              </a:lnSpc>
            </a:pPr>
            <a:r>
              <a:rPr lang="fr-FR">
                <a:solidFill>
                  <a:srgbClr val="0D0D0D"/>
                </a:solidFill>
                <a:latin typeface="Ubuntu"/>
              </a:rPr>
              <a:t>Workshop – 30</a:t>
            </a:r>
            <a:r>
              <a:rPr lang="fr-FR" baseline="30000">
                <a:solidFill>
                  <a:srgbClr val="0D0D0D"/>
                </a:solidFill>
                <a:latin typeface="Ubuntu"/>
              </a:rPr>
              <a:t>th</a:t>
            </a:r>
            <a:r>
              <a:rPr lang="fr-FR">
                <a:solidFill>
                  <a:srgbClr val="0D0D0D"/>
                </a:solidFill>
                <a:latin typeface="Ubuntu"/>
              </a:rPr>
              <a:t> of May 2015</a:t>
            </a:r>
            <a:endParaRPr/>
          </a:p>
        </p:txBody>
      </p:sp>
      <p:pic>
        <p:nvPicPr>
          <p:cNvPr id="25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142280" y="424080"/>
            <a:ext cx="2097720" cy="1735920"/>
          </a:xfrm>
          <a:prstGeom prst="rect">
            <a:avLst/>
          </a:prstGeom>
          <a:ln>
            <a:noFill/>
          </a:ln>
        </p:spPr>
      </p:pic>
      <p:pic>
        <p:nvPicPr>
          <p:cNvPr id="255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3672000" y="2075760"/>
            <a:ext cx="2522160" cy="2100240"/>
          </a:xfrm>
          <a:prstGeom prst="rect">
            <a:avLst/>
          </a:prstGeom>
          <a:ln>
            <a:noFill/>
          </a:ln>
        </p:spPr>
      </p:pic>
      <p:pic>
        <p:nvPicPr>
          <p:cNvPr id="256" name="Picture 255"/>
          <p:cNvPicPr/>
          <p:nvPr/>
        </p:nvPicPr>
        <p:blipFill>
          <a:blip r:embed="rId5"/>
          <a:stretch>
            <a:fillRect/>
          </a:stretch>
        </p:blipFill>
        <p:spPr>
          <a:xfrm>
            <a:off x="7488000" y="475200"/>
            <a:ext cx="3484800" cy="3484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What is it then?</a:t>
            </a:r>
            <a:endParaRPr/>
          </a:p>
        </p:txBody>
      </p:sp>
      <p:sp>
        <p:nvSpPr>
          <p:cNvPr id="301" name="TextShape 2"/>
          <p:cNvSpPr txBox="1"/>
          <p:nvPr/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45720" rIns="45720"/>
          <a:lstStyle/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6000">
                <a:solidFill>
                  <a:srgbClr val="000000"/>
                </a:solidFill>
                <a:latin typeface="Ubuntu"/>
              </a:rPr>
              <a:t>Process isolation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4000">
                <a:solidFill>
                  <a:srgbClr val="000000"/>
                </a:solidFill>
                <a:latin typeface="Ubuntu"/>
              </a:rPr>
              <a:t>Separated execution environment</a:t>
            </a:r>
            <a:endParaRPr/>
          </a:p>
        </p:txBody>
      </p:sp>
      <p:sp>
        <p:nvSpPr>
          <p:cNvPr id="302" name="TextShape 3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303" name="TextShape 4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304" name="TextShape 5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D62A1AFB-847F-448B-B967-376714EE4042}" type="slidenum">
              <a:rPr lang="fr-FR" sz="1000">
                <a:solidFill>
                  <a:srgbClr val="0D0D0D"/>
                </a:solidFill>
                <a:latin typeface="Ubuntu"/>
              </a:rPr>
              <a:t>10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What is it then?</a:t>
            </a:r>
            <a:endParaRPr/>
          </a:p>
        </p:txBody>
      </p:sp>
      <p:sp>
        <p:nvSpPr>
          <p:cNvPr id="306" name="TextShape 2"/>
          <p:cNvSpPr txBox="1"/>
          <p:nvPr/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45720" rIns="45720"/>
          <a:lstStyle/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6000">
                <a:solidFill>
                  <a:srgbClr val="000000"/>
                </a:solidFill>
                <a:latin typeface="Ubuntu"/>
              </a:rPr>
              <a:t>Process isolation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4000">
                <a:solidFill>
                  <a:srgbClr val="000000"/>
                </a:solidFill>
                <a:latin typeface="Ubuntu"/>
              </a:rPr>
              <a:t>File system isolation</a:t>
            </a:r>
            <a:endParaRPr/>
          </a:p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2400">
                <a:solidFill>
                  <a:srgbClr val="000000"/>
                </a:solidFill>
                <a:latin typeface="Ubuntu"/>
              </a:rPr>
              <a:t>(layers + copy on write)</a:t>
            </a:r>
            <a:endParaRPr/>
          </a:p>
        </p:txBody>
      </p:sp>
      <p:sp>
        <p:nvSpPr>
          <p:cNvPr id="307" name="TextShape 3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308" name="TextShape 4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309" name="TextShape 5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FDE30A20-33BC-4EF4-9845-B9DF508F9B1F}" type="slidenum">
              <a:rPr lang="fr-FR" sz="1000">
                <a:solidFill>
                  <a:srgbClr val="0D0D0D"/>
                </a:solidFill>
                <a:latin typeface="Ubuntu"/>
              </a:rPr>
              <a:t>11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What is it then?</a:t>
            </a:r>
            <a:endParaRPr/>
          </a:p>
        </p:txBody>
      </p:sp>
      <p:sp>
        <p:nvSpPr>
          <p:cNvPr id="311" name="TextShape 2"/>
          <p:cNvSpPr txBox="1"/>
          <p:nvPr/>
        </p:nvSpPr>
        <p:spPr>
          <a:xfrm>
            <a:off x="1024200" y="2286000"/>
            <a:ext cx="9719640" cy="2097360"/>
          </a:xfrm>
          <a:prstGeom prst="rect">
            <a:avLst/>
          </a:prstGeom>
        </p:spPr>
        <p:txBody>
          <a:bodyPr lIns="45720" rIns="45720"/>
          <a:lstStyle/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6000">
                <a:solidFill>
                  <a:srgbClr val="000000"/>
                </a:solidFill>
                <a:latin typeface="Ubuntu"/>
              </a:rPr>
              <a:t>Process isolation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4000">
                <a:solidFill>
                  <a:srgbClr val="000000"/>
                </a:solidFill>
                <a:latin typeface="Ubuntu"/>
              </a:rPr>
              <a:t>Security attributes</a:t>
            </a:r>
            <a:endParaRPr/>
          </a:p>
        </p:txBody>
      </p:sp>
      <p:sp>
        <p:nvSpPr>
          <p:cNvPr id="312" name="CustomShape 3"/>
          <p:cNvSpPr/>
          <p:nvPr/>
        </p:nvSpPr>
        <p:spPr>
          <a:xfrm>
            <a:off x="1024200" y="4635000"/>
            <a:ext cx="4811400" cy="2102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>
                <a:solidFill>
                  <a:srgbClr val="000000"/>
                </a:solidFill>
                <a:latin typeface="Ubuntu"/>
              </a:rPr>
              <a:t>Kernel Namespaces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>
                <a:solidFill>
                  <a:srgbClr val="000000"/>
                </a:solidFill>
                <a:latin typeface="Ubuntu"/>
              </a:rPr>
              <a:t>File systems Mount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>
                <a:solidFill>
                  <a:srgbClr val="000000"/>
                </a:solidFill>
                <a:latin typeface="Ubuntu"/>
              </a:rPr>
              <a:t>Name/Domain Identifiers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>
                <a:solidFill>
                  <a:srgbClr val="000000"/>
                </a:solidFill>
                <a:latin typeface="Ubuntu"/>
              </a:rPr>
              <a:t>Inter Process Communication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>
                <a:solidFill>
                  <a:srgbClr val="000000"/>
                </a:solidFill>
                <a:latin typeface="Ubuntu"/>
              </a:rPr>
              <a:t>Network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>
                <a:solidFill>
                  <a:srgbClr val="000000"/>
                </a:solidFill>
                <a:latin typeface="Ubuntu"/>
              </a:rPr>
              <a:t>Process ID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>
                <a:solidFill>
                  <a:srgbClr val="000000"/>
                </a:solidFill>
                <a:latin typeface="Ubuntu"/>
              </a:rPr>
              <a:t>Users</a:t>
            </a:r>
            <a:endParaRPr/>
          </a:p>
        </p:txBody>
      </p:sp>
      <p:sp>
        <p:nvSpPr>
          <p:cNvPr id="313" name="CustomShape 4"/>
          <p:cNvSpPr/>
          <p:nvPr/>
        </p:nvSpPr>
        <p:spPr>
          <a:xfrm>
            <a:off x="6006240" y="4635000"/>
            <a:ext cx="4737600" cy="1279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>
                <a:solidFill>
                  <a:srgbClr val="000000"/>
                </a:solidFill>
                <a:latin typeface="Ubuntu"/>
              </a:rPr>
              <a:t>Control groups</a:t>
            </a:r>
            <a:endParaRPr/>
          </a:p>
          <a:p>
            <a:pPr>
              <a:lnSpc>
                <a:spcPct val="100000"/>
              </a:lnSpc>
            </a:pPr>
            <a:r>
              <a:rPr lang="fr-FR">
                <a:solidFill>
                  <a:srgbClr val="000000"/>
                </a:solidFill>
                <a:latin typeface="Ubuntu"/>
              </a:rPr>
              <a:t>Resources: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>
                <a:solidFill>
                  <a:srgbClr val="000000"/>
                </a:solidFill>
                <a:latin typeface="Ubuntu"/>
              </a:rPr>
              <a:t>CPU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>
                <a:solidFill>
                  <a:srgbClr val="000000"/>
                </a:solidFill>
                <a:latin typeface="Ubuntu"/>
              </a:rPr>
              <a:t>Memory</a:t>
            </a:r>
            <a:endParaRPr/>
          </a:p>
        </p:txBody>
      </p:sp>
      <p:sp>
        <p:nvSpPr>
          <p:cNvPr id="314" name="TextShape 5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315" name="TextShape 6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316" name="TextShape 7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2142C3C1-9700-4A09-B96D-8F45067E490A}" type="slidenum">
              <a:rPr lang="fr-FR" sz="1000">
                <a:solidFill>
                  <a:srgbClr val="0D0D0D"/>
                </a:solidFill>
                <a:latin typeface="Ubuntu"/>
              </a:rPr>
              <a:t>12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Show me Show me Show me!</a:t>
            </a:r>
            <a:endParaRPr/>
          </a:p>
        </p:txBody>
      </p:sp>
      <p:sp>
        <p:nvSpPr>
          <p:cNvPr id="318" name="TextShape 2"/>
          <p:cNvSpPr txBox="1"/>
          <p:nvPr/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45720" rIns="45720"/>
          <a:lstStyle/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200">
                <a:solidFill>
                  <a:srgbClr val="808080"/>
                </a:solidFill>
                <a:latin typeface="Ubuntu Mono"/>
              </a:rPr>
              <a:t>avoitier@pcen33943:~$ </a:t>
            </a:r>
            <a:r>
              <a:rPr lang="en-US" sz="2200">
                <a:solidFill>
                  <a:srgbClr val="FFFFFF"/>
                </a:solidFill>
                <a:latin typeface="Ubuntu Mono"/>
              </a:rPr>
              <a:t>docker run -it ubuntu:14.04.2 /bin/bash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200">
                <a:solidFill>
                  <a:srgbClr val="FFFFFF"/>
                </a:solidFill>
                <a:latin typeface="Ubuntu Mono"/>
              </a:rPr>
              <a:t>Unable to find image 'ubuntu:14.04.2' locally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200">
                <a:solidFill>
                  <a:srgbClr val="FFFFFF"/>
                </a:solidFill>
                <a:latin typeface="Ubuntu Mono"/>
              </a:rPr>
              <a:t>Pulling repository ubuntu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200">
                <a:solidFill>
                  <a:srgbClr val="FFFFFF"/>
                </a:solidFill>
                <a:latin typeface="Ubuntu Mono"/>
              </a:rPr>
              <a:t>07f8e8c5e660: Pulling image (14.04.2) from ubuntu, endpoint: https://registry-1.07f8e8c5e660: Download complete 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200">
                <a:solidFill>
                  <a:srgbClr val="FFFFFF"/>
                </a:solidFill>
                <a:latin typeface="Ubuntu Mono"/>
              </a:rPr>
              <a:t>e9e06b06e14c: Download complete 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200">
                <a:solidFill>
                  <a:srgbClr val="FFFFFF"/>
                </a:solidFill>
                <a:latin typeface="Ubuntu Mono"/>
              </a:rPr>
              <a:t>a82efea989f9: Download complete 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200">
                <a:solidFill>
                  <a:srgbClr val="FFFFFF"/>
                </a:solidFill>
                <a:latin typeface="Ubuntu Mono"/>
              </a:rPr>
              <a:t>37bea4ee0c81: Download complete 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200">
                <a:solidFill>
                  <a:srgbClr val="FFFFFF"/>
                </a:solidFill>
                <a:latin typeface="Ubuntu Mono"/>
              </a:rPr>
              <a:t>Status: Downloaded newer image for ubuntu:14.04.2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200">
                <a:solidFill>
                  <a:srgbClr val="808080"/>
                </a:solidFill>
                <a:latin typeface="Ubuntu Mono"/>
              </a:rPr>
              <a:t>root@c15650832436:/#</a:t>
            </a:r>
            <a:endParaRPr/>
          </a:p>
        </p:txBody>
      </p:sp>
      <p:sp>
        <p:nvSpPr>
          <p:cNvPr id="319" name="TextShape 3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320" name="TextShape 4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321" name="TextShape 5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8E60843A-17EC-4706-97E6-348FB6267432}" type="slidenum">
              <a:rPr lang="fr-FR" sz="1000">
                <a:solidFill>
                  <a:srgbClr val="0D0D0D"/>
                </a:solidFill>
                <a:latin typeface="Ubuntu"/>
              </a:rPr>
              <a:t>13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62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108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134" end="2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247" end="2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280" end="3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313" end="3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346" end="3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396" end="4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Others!</a:t>
            </a:r>
            <a:endParaRPr/>
          </a:p>
        </p:txBody>
      </p:sp>
      <p:sp>
        <p:nvSpPr>
          <p:cNvPr id="323" name="TextShape 2"/>
          <p:cNvSpPr txBox="1"/>
          <p:nvPr/>
        </p:nvSpPr>
        <p:spPr>
          <a:xfrm>
            <a:off x="1024200" y="1887840"/>
            <a:ext cx="9719640" cy="930240"/>
          </a:xfrm>
          <a:prstGeom prst="rect">
            <a:avLst/>
          </a:prstGeom>
        </p:spPr>
        <p:txBody>
          <a:bodyPr lIns="45720" rIns="45720"/>
          <a:lstStyle/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000">
                <a:solidFill>
                  <a:srgbClr val="808080"/>
                </a:solidFill>
                <a:latin typeface="Ubuntu Mono"/>
              </a:rPr>
              <a:t>avoitier@pcen33943:~$ </a:t>
            </a:r>
            <a:r>
              <a:rPr lang="en-US" sz="2000">
                <a:solidFill>
                  <a:srgbClr val="FFFFFF"/>
                </a:solidFill>
                <a:latin typeface="Ubuntu Mono"/>
              </a:rPr>
              <a:t>docker run -p 8080:8080 jenkins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000">
                <a:solidFill>
                  <a:srgbClr val="FFFFFF"/>
                </a:solidFill>
                <a:latin typeface="Ubuntu Mono"/>
              </a:rPr>
              <a:t>…</a:t>
            </a:r>
            <a:endParaRPr/>
          </a:p>
        </p:txBody>
      </p:sp>
      <p:sp>
        <p:nvSpPr>
          <p:cNvPr id="324" name="CustomShape 3"/>
          <p:cNvSpPr/>
          <p:nvPr/>
        </p:nvSpPr>
        <p:spPr>
          <a:xfrm>
            <a:off x="1026000" y="2861640"/>
            <a:ext cx="9719640" cy="2226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45720" rIns="45720"/>
          <a:lstStyle/>
          <a:p>
            <a:pPr>
              <a:lnSpc>
                <a:spcPct val="90000"/>
              </a:lnSpc>
              <a:buFont typeface="Tw Cen MT"/>
              <a:buChar char=" "/>
            </a:pPr>
            <a:r>
              <a:rPr lang="fr-FR" sz="2000">
                <a:solidFill>
                  <a:srgbClr val="808080"/>
                </a:solidFill>
                <a:latin typeface="Ubuntu Mono"/>
              </a:rPr>
              <a:t>avoitier@pcen33943:~$ </a:t>
            </a:r>
            <a:r>
              <a:rPr lang="fr-FR" sz="2000">
                <a:solidFill>
                  <a:srgbClr val="FFFFFF"/>
                </a:solidFill>
                <a:latin typeface="Ubuntu Mono"/>
              </a:rPr>
              <a:t>docker run -it --rm logstash logstash -e 'input { stdin { } } output { stdout { } }'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fr-FR" sz="2000">
                <a:solidFill>
                  <a:srgbClr val="FFFFFF"/>
                </a:solidFill>
                <a:latin typeface="Ubuntu Mono"/>
              </a:rPr>
              <a:t>Logstash startup completed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fr-FR" sz="2000">
                <a:solidFill>
                  <a:srgbClr val="FFFFFF"/>
                </a:solidFill>
                <a:latin typeface="Ubuntu Mono"/>
              </a:rPr>
              <a:t>Hello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fr-FR" sz="2000">
                <a:solidFill>
                  <a:srgbClr val="FFFFFF"/>
                </a:solidFill>
                <a:latin typeface="Ubuntu Mono"/>
              </a:rPr>
              <a:t>2015-05-28T20:20:37.882Z ea4dddcd396e Hello</a:t>
            </a:r>
            <a:endParaRPr/>
          </a:p>
        </p:txBody>
      </p:sp>
      <p:sp>
        <p:nvSpPr>
          <p:cNvPr id="325" name="CustomShape 4"/>
          <p:cNvSpPr/>
          <p:nvPr/>
        </p:nvSpPr>
        <p:spPr>
          <a:xfrm>
            <a:off x="1015200" y="5120640"/>
            <a:ext cx="9719640" cy="86724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45720" rIns="45720"/>
          <a:lstStyle/>
          <a:p>
            <a:pPr>
              <a:lnSpc>
                <a:spcPct val="90000"/>
              </a:lnSpc>
              <a:buFont typeface="Tw Cen MT"/>
              <a:buChar char=" "/>
            </a:pPr>
            <a:r>
              <a:rPr lang="fr-FR" sz="2200">
                <a:solidFill>
                  <a:srgbClr val="808080"/>
                </a:solidFill>
                <a:latin typeface="Ubuntu Mono"/>
              </a:rPr>
              <a:t>avoitier@pcen33943:~$ </a:t>
            </a:r>
            <a:r>
              <a:rPr lang="fr-FR" sz="2200">
                <a:solidFill>
                  <a:srgbClr val="FFFFFF"/>
                </a:solidFill>
                <a:latin typeface="Ubuntu Mono"/>
              </a:rPr>
              <a:t>docker run --name some-drupal -p 8080:80 -d drupal</a:t>
            </a: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fr-FR" sz="2200">
                <a:solidFill>
                  <a:srgbClr val="FFFFFF"/>
                </a:solidFill>
                <a:latin typeface="Ubuntu Mono"/>
              </a:rPr>
              <a:t>f8b866f46ab0eb3b81f5b2c9983f4a1368cfa6eaf8b1f59bc23b13f52aea6945</a:t>
            </a:r>
            <a:endParaRPr/>
          </a:p>
        </p:txBody>
      </p:sp>
      <p:sp>
        <p:nvSpPr>
          <p:cNvPr id="326" name="CustomShape 5"/>
          <p:cNvSpPr/>
          <p:nvPr/>
        </p:nvSpPr>
        <p:spPr>
          <a:xfrm>
            <a:off x="3256560" y="6121080"/>
            <a:ext cx="5761800" cy="4561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>
                <a:solidFill>
                  <a:srgbClr val="000000"/>
                </a:solidFill>
                <a:latin typeface="Ubuntu"/>
              </a:rPr>
              <a:t>All three are images provided “officially”</a:t>
            </a:r>
            <a:endParaRPr/>
          </a:p>
        </p:txBody>
      </p:sp>
      <p:sp>
        <p:nvSpPr>
          <p:cNvPr id="327" name="TextShape 6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328" name="TextShape 7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329" name="TextShape 8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79804089-AAF7-452C-AB46-7CACEB440524}" type="slidenum">
              <a:rPr lang="fr-FR" sz="1000">
                <a:solidFill>
                  <a:srgbClr val="0D0D0D"/>
                </a:solidFill>
                <a:latin typeface="Ubuntu"/>
              </a:rPr>
              <a:t>14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extShape 1"/>
          <p:cNvSpPr txBox="1"/>
          <p:nvPr/>
        </p:nvSpPr>
        <p:spPr>
          <a:xfrm>
            <a:off x="457200" y="4960080"/>
            <a:ext cx="7772040" cy="1462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r"/>
            <a:r>
              <a:rPr lang="en-US" sz="5000">
                <a:latin typeface="Ubuntu Light"/>
              </a:rPr>
              <a:t>Images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Images?</a:t>
            </a:r>
            <a:endParaRPr/>
          </a:p>
        </p:txBody>
      </p:sp>
      <p:pic>
        <p:nvPicPr>
          <p:cNvPr id="332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59440" y="1845360"/>
            <a:ext cx="3512520" cy="2634120"/>
          </a:xfrm>
          <a:prstGeom prst="rect">
            <a:avLst/>
          </a:prstGeom>
          <a:ln>
            <a:noFill/>
          </a:ln>
        </p:spPr>
      </p:pic>
      <p:pic>
        <p:nvPicPr>
          <p:cNvPr id="333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514200" y="585360"/>
            <a:ext cx="5444280" cy="3843720"/>
          </a:xfrm>
          <a:prstGeom prst="rect">
            <a:avLst/>
          </a:prstGeom>
          <a:ln>
            <a:noFill/>
          </a:ln>
        </p:spPr>
      </p:pic>
      <p:pic>
        <p:nvPicPr>
          <p:cNvPr id="334" name="Content Placeholder 3"/>
          <p:cNvPicPr/>
          <p:nvPr/>
        </p:nvPicPr>
        <p:blipFill>
          <a:blip r:embed="rId4"/>
          <a:stretch>
            <a:fillRect/>
          </a:stretch>
        </p:blipFill>
        <p:spPr>
          <a:xfrm>
            <a:off x="3273480" y="3807720"/>
            <a:ext cx="4210200" cy="3157560"/>
          </a:xfrm>
          <a:prstGeom prst="rect">
            <a:avLst/>
          </a:prstGeom>
          <a:ln>
            <a:noFill/>
          </a:ln>
        </p:spPr>
      </p:pic>
      <p:sp>
        <p:nvSpPr>
          <p:cNvPr id="335" name="TextShape 2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336" name="TextShape 3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337" name="TextShape 4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E2E59946-9245-4673-A257-BF6FA398D692}" type="slidenum">
              <a:rPr lang="fr-FR" sz="1000">
                <a:solidFill>
                  <a:srgbClr val="0D0D0D"/>
                </a:solidFill>
                <a:latin typeface="Ubuntu"/>
              </a:rPr>
              <a:t>16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make an image?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24128" y="2286000"/>
            <a:ext cx="9720073" cy="55401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/>
            <a:r>
              <a:rPr lang="en-US" sz="3600" dirty="0" err="1" smtClean="0"/>
              <a:t>Dockerfiles</a:t>
            </a:r>
            <a:r>
              <a:rPr lang="en-US" sz="3600" dirty="0" smtClean="0"/>
              <a:t>!</a:t>
            </a:r>
            <a:endParaRPr lang="en-GB" sz="36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15158" y="3022898"/>
            <a:ext cx="9720073" cy="3288249"/>
          </a:xfrm>
          <a:prstGeom prst="rect">
            <a:avLst/>
          </a:prstGeom>
        </p:spPr>
        <p:txBody>
          <a:bodyPr vert="horz" lIns="45720" tIns="45720" rIns="45720" bIns="45720" numCol="2" rtlCol="0">
            <a:normAutofit fontScale="6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Ubuntu Mono" panose="020B0509030602030204" pitchFamily="49" charset="0"/>
              </a:rPr>
              <a:t>FROM </a:t>
            </a:r>
            <a:r>
              <a:rPr lang="en-US" dirty="0" smtClean="0">
                <a:latin typeface="Ubuntu Mono" panose="020B0509030602030204" pitchFamily="49" charset="0"/>
              </a:rPr>
              <a:t>java:8u45-jdk </a:t>
            </a:r>
            <a:endParaRPr lang="en-US" dirty="0">
              <a:latin typeface="Ubuntu Mono" panose="020B0509030602030204" pitchFamily="49" charset="0"/>
            </a:endParaRPr>
          </a:p>
          <a:p>
            <a:endParaRPr lang="en-US" dirty="0">
              <a:latin typeface="Ubuntu Mono" panose="020B0509030602030204" pitchFamily="49" charset="0"/>
            </a:endParaRPr>
          </a:p>
          <a:p>
            <a:r>
              <a:rPr lang="en-US" dirty="0">
                <a:latin typeface="Ubuntu Mono" panose="020B0509030602030204" pitchFamily="49" charset="0"/>
              </a:rPr>
              <a:t># Install maven</a:t>
            </a:r>
          </a:p>
          <a:p>
            <a:r>
              <a:rPr lang="en-US" dirty="0">
                <a:latin typeface="Ubuntu Mono" panose="020B0509030602030204" pitchFamily="49" charset="0"/>
              </a:rPr>
              <a:t>RUN apt-get update</a:t>
            </a:r>
          </a:p>
          <a:p>
            <a:r>
              <a:rPr lang="en-US" dirty="0">
                <a:latin typeface="Ubuntu Mono" panose="020B0509030602030204" pitchFamily="49" charset="0"/>
              </a:rPr>
              <a:t>RUN apt-get install -y maven</a:t>
            </a:r>
          </a:p>
          <a:p>
            <a:endParaRPr lang="en-US" dirty="0">
              <a:latin typeface="Ubuntu Mono" panose="020B0509030602030204" pitchFamily="49" charset="0"/>
            </a:endParaRPr>
          </a:p>
          <a:p>
            <a:r>
              <a:rPr lang="en-US" dirty="0">
                <a:latin typeface="Ubuntu Mono" panose="020B0509030602030204" pitchFamily="49" charset="0"/>
              </a:rPr>
              <a:t>WORKDIR /code</a:t>
            </a:r>
          </a:p>
          <a:p>
            <a:endParaRPr lang="en-US" dirty="0">
              <a:latin typeface="Ubuntu Mono" panose="020B0509030602030204" pitchFamily="49" charset="0"/>
            </a:endParaRPr>
          </a:p>
          <a:p>
            <a:r>
              <a:rPr lang="en-US" dirty="0">
                <a:latin typeface="Ubuntu Mono" panose="020B0509030602030204" pitchFamily="49" charset="0"/>
              </a:rPr>
              <a:t># Prepare by downloading dependencies</a:t>
            </a:r>
          </a:p>
          <a:p>
            <a:r>
              <a:rPr lang="en-US" dirty="0" smtClean="0">
                <a:latin typeface="Ubuntu Mono" panose="020B0509030602030204" pitchFamily="49" charset="0"/>
              </a:rPr>
              <a:t>COPY pom.xml </a:t>
            </a:r>
            <a:r>
              <a:rPr lang="en-US" dirty="0">
                <a:latin typeface="Ubuntu Mono" panose="020B0509030602030204" pitchFamily="49" charset="0"/>
              </a:rPr>
              <a:t>/code/pom.xml</a:t>
            </a:r>
          </a:p>
          <a:p>
            <a:r>
              <a:rPr lang="en-US" dirty="0">
                <a:latin typeface="Ubuntu Mono" panose="020B0509030602030204" pitchFamily="49" charset="0"/>
              </a:rPr>
              <a:t>RUN </a:t>
            </a:r>
            <a:r>
              <a:rPr lang="en-US" dirty="0" err="1" smtClean="0">
                <a:latin typeface="Ubuntu Mono" panose="020B0509030602030204" pitchFamily="49" charset="0"/>
              </a:rPr>
              <a:t>mvn</a:t>
            </a:r>
            <a:r>
              <a:rPr lang="en-US" dirty="0" smtClean="0">
                <a:latin typeface="Ubuntu Mono" panose="020B0509030602030204" pitchFamily="49" charset="0"/>
              </a:rPr>
              <a:t> </a:t>
            </a:r>
            <a:r>
              <a:rPr lang="en-US" dirty="0" err="1" smtClean="0">
                <a:latin typeface="Ubuntu Mono" panose="020B0509030602030204" pitchFamily="49" charset="0"/>
              </a:rPr>
              <a:t>dependency:resolve</a:t>
            </a:r>
            <a:endParaRPr lang="en-US" dirty="0">
              <a:latin typeface="Ubuntu Mono" panose="020B0509030602030204" pitchFamily="49" charset="0"/>
            </a:endParaRPr>
          </a:p>
          <a:p>
            <a:r>
              <a:rPr lang="en-US" dirty="0">
                <a:latin typeface="Ubuntu Mono" panose="020B0509030602030204" pitchFamily="49" charset="0"/>
              </a:rPr>
              <a:t>RUN </a:t>
            </a:r>
            <a:r>
              <a:rPr lang="en-US" dirty="0" err="1" smtClean="0">
                <a:latin typeface="Ubuntu Mono" panose="020B0509030602030204" pitchFamily="49" charset="0"/>
              </a:rPr>
              <a:t>mvn</a:t>
            </a:r>
            <a:r>
              <a:rPr lang="en-US" dirty="0" smtClean="0">
                <a:latin typeface="Ubuntu Mono" panose="020B0509030602030204" pitchFamily="49" charset="0"/>
              </a:rPr>
              <a:t> verify</a:t>
            </a:r>
            <a:endParaRPr lang="en-US" dirty="0">
              <a:latin typeface="Ubuntu Mono" panose="020B0509030602030204" pitchFamily="49" charset="0"/>
            </a:endParaRPr>
          </a:p>
          <a:p>
            <a:endParaRPr lang="en-US" dirty="0">
              <a:latin typeface="Ubuntu Mono" panose="020B0509030602030204" pitchFamily="49" charset="0"/>
            </a:endParaRPr>
          </a:p>
          <a:p>
            <a:r>
              <a:rPr lang="en-US" dirty="0">
                <a:latin typeface="Ubuntu Mono" panose="020B0509030602030204" pitchFamily="49" charset="0"/>
              </a:rPr>
              <a:t># Adding source, compile and package into a fat jar</a:t>
            </a:r>
          </a:p>
          <a:p>
            <a:r>
              <a:rPr lang="en-US" dirty="0" smtClean="0">
                <a:latin typeface="Ubuntu Mono" panose="020B0509030602030204" pitchFamily="49" charset="0"/>
              </a:rPr>
              <a:t>COPY </a:t>
            </a:r>
            <a:r>
              <a:rPr lang="en-US" dirty="0" err="1" smtClean="0">
                <a:latin typeface="Ubuntu Mono" panose="020B0509030602030204" pitchFamily="49" charset="0"/>
              </a:rPr>
              <a:t>src</a:t>
            </a:r>
            <a:r>
              <a:rPr lang="en-US" dirty="0" smtClean="0">
                <a:latin typeface="Ubuntu Mono" panose="020B0509030602030204" pitchFamily="49" charset="0"/>
              </a:rPr>
              <a:t> </a:t>
            </a:r>
            <a:r>
              <a:rPr lang="en-US" dirty="0">
                <a:latin typeface="Ubuntu Mono" panose="020B0509030602030204" pitchFamily="49" charset="0"/>
              </a:rPr>
              <a:t>/code/</a:t>
            </a:r>
            <a:r>
              <a:rPr lang="en-US" dirty="0" err="1">
                <a:latin typeface="Ubuntu Mono" panose="020B0509030602030204" pitchFamily="49" charset="0"/>
              </a:rPr>
              <a:t>src</a:t>
            </a:r>
            <a:endParaRPr lang="en-US" dirty="0">
              <a:latin typeface="Ubuntu Mono" panose="020B0509030602030204" pitchFamily="49" charset="0"/>
            </a:endParaRPr>
          </a:p>
          <a:p>
            <a:r>
              <a:rPr lang="en-US" dirty="0">
                <a:latin typeface="Ubuntu Mono" panose="020B0509030602030204" pitchFamily="49" charset="0"/>
              </a:rPr>
              <a:t>RUN </a:t>
            </a:r>
            <a:r>
              <a:rPr lang="en-US" dirty="0" err="1" smtClean="0">
                <a:latin typeface="Ubuntu Mono" panose="020B0509030602030204" pitchFamily="49" charset="0"/>
              </a:rPr>
              <a:t>mvn</a:t>
            </a:r>
            <a:r>
              <a:rPr lang="en-US" dirty="0" smtClean="0">
                <a:latin typeface="Ubuntu Mono" panose="020B0509030602030204" pitchFamily="49" charset="0"/>
              </a:rPr>
              <a:t> package</a:t>
            </a:r>
            <a:endParaRPr lang="en-US" dirty="0">
              <a:latin typeface="Ubuntu Mono" panose="020B0509030602030204" pitchFamily="49" charset="0"/>
            </a:endParaRPr>
          </a:p>
          <a:p>
            <a:endParaRPr lang="en-US" dirty="0">
              <a:latin typeface="Ubuntu Mono" panose="020B0509030602030204" pitchFamily="49" charset="0"/>
            </a:endParaRPr>
          </a:p>
          <a:p>
            <a:r>
              <a:rPr lang="en-US" dirty="0">
                <a:latin typeface="Ubuntu Mono" panose="020B0509030602030204" pitchFamily="49" charset="0"/>
              </a:rPr>
              <a:t>EXPOSE 4567</a:t>
            </a:r>
          </a:p>
          <a:p>
            <a:r>
              <a:rPr lang="en-US" dirty="0">
                <a:latin typeface="Ubuntu Mono" panose="020B0509030602030204" pitchFamily="49" charset="0"/>
              </a:rPr>
              <a:t>CMD ["java", "-jar", "target/sparkexample-jar-with-dependencies.jar</a:t>
            </a:r>
            <a:r>
              <a:rPr lang="en-US" dirty="0" smtClean="0">
                <a:latin typeface="Ubuntu Mono" panose="020B0509030602030204" pitchFamily="49" charset="0"/>
              </a:rPr>
              <a:t>"]</a:t>
            </a:r>
            <a:endParaRPr lang="en-GB" dirty="0">
              <a:latin typeface="Ubuntu Mono" panose="020B0509030602030204" pitchFamily="49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30/05/2016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Docker Workshop - Axel Voitier, CERN BE/ICS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0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you </a:t>
            </a:r>
            <a:r>
              <a:rPr lang="en-US" dirty="0" smtClean="0"/>
              <a:t>build an </a:t>
            </a:r>
            <a:r>
              <a:rPr lang="en-US" dirty="0"/>
              <a:t>image?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24128" y="2985789"/>
            <a:ext cx="9720073" cy="2948480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Ubuntu Mono" panose="020B0509030602030204" pitchFamily="49" charset="0"/>
              </a:rPr>
              <a:t>avoitier@pcen33943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buntu Mono" panose="020B0509030602030204" pitchFamily="49" charset="0"/>
              </a:rPr>
              <a:t>:~$</a:t>
            </a:r>
            <a:r>
              <a:rPr lang="en-GB" sz="2000" dirty="0" smtClean="0">
                <a:solidFill>
                  <a:schemeClr val="bg1"/>
                </a:solidFill>
                <a:latin typeface="Ubuntu Mono" panose="020B0509030602030204" pitchFamily="49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Ubuntu Mono" panose="020B0509030602030204" pitchFamily="49" charset="0"/>
              </a:rPr>
              <a:t>docker</a:t>
            </a:r>
            <a:r>
              <a:rPr lang="en-GB" sz="2000" dirty="0">
                <a:solidFill>
                  <a:schemeClr val="bg1"/>
                </a:solidFill>
                <a:latin typeface="Ubuntu Mono" panose="020B0509030602030204" pitchFamily="49" charset="0"/>
              </a:rPr>
              <a:t> build -t </a:t>
            </a:r>
            <a:r>
              <a:rPr lang="en-GB" sz="2000" dirty="0" err="1">
                <a:solidFill>
                  <a:schemeClr val="bg1"/>
                </a:solidFill>
                <a:latin typeface="Ubuntu Mono" panose="020B0509030602030204" pitchFamily="49" charset="0"/>
              </a:rPr>
              <a:t>axelvoitier</a:t>
            </a:r>
            <a:r>
              <a:rPr lang="en-GB" sz="2000" dirty="0">
                <a:solidFill>
                  <a:schemeClr val="bg1"/>
                </a:solidFill>
                <a:latin typeface="Ubuntu Mono" panose="020B0509030602030204" pitchFamily="49" charset="0"/>
              </a:rPr>
              <a:t>/java-spark-hello-world </a:t>
            </a:r>
            <a:r>
              <a:rPr lang="en-GB" sz="2000" dirty="0" smtClean="0">
                <a:solidFill>
                  <a:schemeClr val="bg1"/>
                </a:solidFill>
                <a:latin typeface="Ubuntu Mono" panose="020B0509030602030204" pitchFamily="49" charset="0"/>
              </a:rPr>
              <a:t>.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Ubuntu Mono" panose="020B0509030602030204" pitchFamily="49" charset="0"/>
              </a:rPr>
              <a:t>… Lots of output …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Ubuntu Mono" panose="020B0509030602030204" pitchFamily="49" charset="0"/>
              </a:rPr>
              <a:t>Successfully built 326e52248099</a:t>
            </a:r>
          </a:p>
          <a:p>
            <a:endParaRPr lang="en-US" sz="2000" dirty="0" smtClean="0">
              <a:solidFill>
                <a:schemeClr val="bg1"/>
              </a:solidFill>
              <a:latin typeface="Ubuntu Mono" panose="020B0509030602030204" pitchFamily="49" charset="0"/>
            </a:endParaRPr>
          </a:p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buntu Mono" panose="020B0509030602030204" pitchFamily="49" charset="0"/>
              </a:rPr>
              <a:t>avoitier@pcen33943:~$</a:t>
            </a:r>
            <a:r>
              <a:rPr lang="en-US" sz="2000" dirty="0" smtClean="0">
                <a:solidFill>
                  <a:schemeClr val="bg1"/>
                </a:solidFill>
                <a:latin typeface="Ubuntu Mono" panose="020B0509030602030204" pitchFamily="49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Ubuntu Mono" panose="020B0509030602030204" pitchFamily="49" charset="0"/>
              </a:rPr>
              <a:t>docker</a:t>
            </a:r>
            <a:r>
              <a:rPr lang="en-US" sz="2000" dirty="0" smtClean="0">
                <a:solidFill>
                  <a:schemeClr val="bg1"/>
                </a:solidFill>
                <a:latin typeface="Ubuntu Mono" panose="020B0509030602030204" pitchFamily="49" charset="0"/>
              </a:rPr>
              <a:t> run -d -p 4567:4567 </a:t>
            </a:r>
            <a:r>
              <a:rPr lang="en-US" sz="2000" dirty="0" err="1" smtClean="0">
                <a:solidFill>
                  <a:schemeClr val="bg1"/>
                </a:solidFill>
                <a:latin typeface="Ubuntu Mono" panose="020B0509030602030204" pitchFamily="49" charset="0"/>
              </a:rPr>
              <a:t>axelvoitier</a:t>
            </a:r>
            <a:r>
              <a:rPr lang="en-US" sz="2000" dirty="0" smtClean="0">
                <a:solidFill>
                  <a:schemeClr val="bg1"/>
                </a:solidFill>
                <a:latin typeface="Ubuntu Mono" panose="020B0509030602030204" pitchFamily="49" charset="0"/>
              </a:rPr>
              <a:t>/java-spark-hello-world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Ubuntu Mono" panose="020B0509030602030204" pitchFamily="49" charset="0"/>
              </a:rPr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30/05/2016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Docker Workshop - Axel Voitier, CERN BE/ICS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35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And where can I find other images?</a:t>
            </a:r>
            <a:endParaRPr/>
          </a:p>
        </p:txBody>
      </p:sp>
      <p:sp>
        <p:nvSpPr>
          <p:cNvPr id="350" name="TextShape 2"/>
          <p:cNvSpPr txBox="1"/>
          <p:nvPr/>
        </p:nvSpPr>
        <p:spPr>
          <a:xfrm>
            <a:off x="1024200" y="2286000"/>
            <a:ext cx="4928400" cy="4023000"/>
          </a:xfrm>
          <a:prstGeom prst="rect">
            <a:avLst/>
          </a:prstGeom>
        </p:spPr>
        <p:txBody>
          <a:bodyPr lIns="45720" rIns="45720"/>
          <a:lstStyle/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800">
                <a:solidFill>
                  <a:srgbClr val="000000"/>
                </a:solidFill>
                <a:latin typeface="Ubuntu"/>
              </a:rPr>
              <a:t>The registry hub!</a:t>
            </a: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 sz="2400" u="sng">
                <a:solidFill>
                  <a:srgbClr val="6B9F25"/>
                </a:solidFill>
                <a:latin typeface="Ubuntu"/>
              </a:rPr>
              <a:t>https://registry.hub.docker.com</a:t>
            </a: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  <a:buFont typeface="Tw Cen MT"/>
              <a:buChar char=" "/>
            </a:pPr>
            <a:r>
              <a:rPr lang="en-US">
                <a:solidFill>
                  <a:srgbClr val="000000"/>
                </a:solidFill>
                <a:latin typeface="Ubuntu"/>
              </a:rPr>
              <a:t>(also instanceable by yourself as a container for your own private registry </a:t>
            </a:r>
            <a:r>
              <a:rPr lang="en-US">
                <a:solidFill>
                  <a:srgbClr val="000000"/>
                </a:solidFill>
                <a:latin typeface="Wingdings"/>
              </a:rPr>
              <a:t></a:t>
            </a:r>
            <a:r>
              <a:rPr lang="en-US">
                <a:solidFill>
                  <a:srgbClr val="000000"/>
                </a:solidFill>
                <a:latin typeface="Ubuntu"/>
              </a:rPr>
              <a:t>)</a:t>
            </a:r>
            <a:endParaRPr/>
          </a:p>
        </p:txBody>
      </p:sp>
      <p:pic>
        <p:nvPicPr>
          <p:cNvPr id="351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812920" y="1334880"/>
            <a:ext cx="6143040" cy="5491800"/>
          </a:xfrm>
          <a:prstGeom prst="rect">
            <a:avLst/>
          </a:prstGeom>
          <a:ln>
            <a:noFill/>
          </a:ln>
        </p:spPr>
      </p:pic>
      <p:sp>
        <p:nvSpPr>
          <p:cNvPr id="352" name="TextShape 3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353" name="TextShape 4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354" name="TextShape 5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057CE5D9-675F-4489-8ED4-AEF50FAE4AE8}" type="slidenum">
              <a:rPr lang="fr-FR" sz="1000">
                <a:solidFill>
                  <a:srgbClr val="0D0D0D"/>
                </a:solidFill>
                <a:latin typeface="Ubuntu"/>
              </a:rPr>
              <a:t>19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Containers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Docker Workshop - Axel Voitier, CERN BE/ICS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57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Container philosophy, extended</a:t>
            </a:r>
            <a:endParaRPr/>
          </a:p>
        </p:txBody>
      </p:sp>
      <p:sp>
        <p:nvSpPr>
          <p:cNvPr id="356" name="TextShape 2"/>
          <p:cNvSpPr txBox="1"/>
          <p:nvPr/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45720" rIns="45720"/>
          <a:lstStyle/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2400">
                <a:solidFill>
                  <a:srgbClr val="000000"/>
                </a:solidFill>
                <a:latin typeface="Ubuntu"/>
              </a:rPr>
              <a:t>Simply execute a program</a:t>
            </a:r>
            <a:endParaRPr/>
          </a:p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2400">
                <a:solidFill>
                  <a:srgbClr val="000000"/>
                </a:solidFill>
                <a:latin typeface="Ubuntu"/>
              </a:rPr>
              <a:t>Anywhere you want</a:t>
            </a:r>
            <a:endParaRPr/>
          </a:p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2400">
                <a:solidFill>
                  <a:srgbClr val="000000"/>
                </a:solidFill>
                <a:latin typeface="Ubuntu"/>
              </a:rPr>
              <a:t>Whatever it is</a:t>
            </a:r>
            <a:endParaRPr/>
          </a:p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2400">
                <a:solidFill>
                  <a:srgbClr val="000000"/>
                </a:solidFill>
                <a:latin typeface="Ubuntu"/>
              </a:rPr>
              <a:t>With its complete set of dependencies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2400" b="1">
                <a:solidFill>
                  <a:srgbClr val="000000"/>
                </a:solidFill>
                <a:latin typeface="Ubuntu"/>
              </a:rPr>
              <a:t>Write once, run everywhere</a:t>
            </a:r>
            <a:endParaRPr/>
          </a:p>
        </p:txBody>
      </p:sp>
      <p:sp>
        <p:nvSpPr>
          <p:cNvPr id="357" name="TextShape 3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358" name="TextShape 4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359" name="TextShape 5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6767858C-E002-456D-8E16-57A51A94CAF7}" type="slidenum">
              <a:rPr lang="fr-FR" sz="1000">
                <a:solidFill>
                  <a:srgbClr val="0D0D0D"/>
                </a:solidFill>
                <a:latin typeface="Ubuntu"/>
              </a:rPr>
              <a:t>20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TextShape 1"/>
          <p:cNvSpPr txBox="1"/>
          <p:nvPr/>
        </p:nvSpPr>
        <p:spPr>
          <a:xfrm>
            <a:off x="457200" y="4960080"/>
            <a:ext cx="7772040" cy="1462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r"/>
            <a:r>
              <a:rPr lang="en-US" sz="5000">
                <a:latin typeface="Ubuntu Light"/>
              </a:rPr>
              <a:t>Docker Machine &amp; Swarm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662840" y="0"/>
            <a:ext cx="8865720" cy="6857640"/>
          </a:xfrm>
          <a:prstGeom prst="rect">
            <a:avLst/>
          </a:prstGeom>
          <a:ln>
            <a:noFill/>
          </a:ln>
        </p:spPr>
      </p:pic>
      <p:sp>
        <p:nvSpPr>
          <p:cNvPr id="362" name="TextShape 1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363" name="TextShape 2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364" name="TextShape 3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8C040353-A6BA-40C8-B668-63705542F242}" type="slidenum">
              <a:rPr lang="fr-FR" sz="1000">
                <a:solidFill>
                  <a:srgbClr val="0D0D0D"/>
                </a:solidFill>
                <a:latin typeface="Ubuntu"/>
              </a:rPr>
              <a:t>22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own </a:t>
            </a:r>
            <a:r>
              <a:rPr lang="en-US" dirty="0" err="1" smtClean="0"/>
              <a:t>docker</a:t>
            </a:r>
            <a:r>
              <a:rPr lang="en-US" dirty="0" smtClean="0"/>
              <a:t> swarm!</a:t>
            </a:r>
            <a:endParaRPr lang="en-GB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270588" y="2035523"/>
            <a:ext cx="11644604" cy="452431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avoitier@hpen33120:~/machine swarm$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docker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 info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Containers: 7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Strategy: spread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Filters: affinity, health, constraint, port, dependency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Nodes: 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cvl-iceda-dk01: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  <a:hlinkClick r:id="rId2"/>
              </a:rPr>
              <a:t>188.184.162.81:2376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Containers: 2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CPUs: 0 /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Memory: 0 B / 8.188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GiB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cvl-iceda-dk02: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  <a:hlinkClick r:id="rId3"/>
              </a:rPr>
              <a:t>128.142.134.48:2376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Containers: 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CPUs: 0 /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Memory: 0 B / 8.188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GiB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800" dirty="0">
              <a:solidFill>
                <a:schemeClr val="bg1"/>
              </a:solidFill>
              <a:latin typeface="Ubuntu Mono" panose="020B0509030602030204" pitchFamily="49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cvl-iceda-dk03: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  <a:hlinkClick r:id="rId4"/>
              </a:rPr>
              <a:t>128.142.136.45:2376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Containers: 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CPUs: 0 /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Memory: 0 B / 8.188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GiB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cvl-iceda-dk04: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  <a:hlinkClick r:id="rId5"/>
              </a:rPr>
              <a:t>128.142.136.37:2376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Containers: 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CPUs: 0 /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Memory: 0 B / 8.188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GiB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cvl-iceda-dk05: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  <a:hlinkClick r:id="rId6"/>
              </a:rPr>
              <a:t>128.142.163.114:2376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Containers: 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CPUs: 0 /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Memory: 0 B / 8.188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GiB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cvl-iceda-dk06: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  <a:hlinkClick r:id="rId7"/>
              </a:rPr>
              <a:t>128.142.192.102:2376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Containers: 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CPUs: 0 /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Memory: 0 B / 8.188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GiB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30/05/2016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Docker Workshop - Axel Voitier, CERN BE/ICS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36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Spreading the load over 6 nodes</a:t>
            </a:r>
            <a:endParaRPr lang="en-GB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298581" y="1897024"/>
            <a:ext cx="11588620" cy="480131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avoitier@hpen33120:~/machine swarm$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docker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 info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Containers: 30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Strategy: spread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Filters: affinity, health, constraint, port, dependency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Nodes: 6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cvl-iceda-dk01: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  <a:hlinkClick r:id="rId2"/>
              </a:rPr>
              <a:t>188.184.162.81:2376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Containers: 5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CPUs: 0 /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Memory: 0 B / 8.188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GiB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cvl-iceda-dk02: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  <a:hlinkClick r:id="rId3"/>
              </a:rPr>
              <a:t>128.142.134.48:2376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Containers: 5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CPUs: 0 /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Memory: 0 B / 8.188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GiB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800" dirty="0">
              <a:solidFill>
                <a:schemeClr val="bg1"/>
              </a:solidFill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cvl-iceda-dk03: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  <a:hlinkClick r:id="rId4"/>
              </a:rPr>
              <a:t>128.142.136.45:2376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Containers: 5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CPUs: 0 /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Memory: 0 B / 8.188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GiB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cvl-iceda-dk04: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  <a:hlinkClick r:id="rId5"/>
              </a:rPr>
              <a:t>128.142.136.37:2376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Containers: 5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CPUs: 0 /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Memory: 0 B / 8.188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GiB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cvl-iceda-dk05: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  <a:hlinkClick r:id="rId6"/>
              </a:rPr>
              <a:t>128.142.163.114:2376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Containers: 5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CPUs: 0 /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Memory: 0 B / 8.188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GiB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cvl-iceda-dk06: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  <a:hlinkClick r:id="rId7"/>
              </a:rPr>
              <a:t>128.142.192.102:2376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Containers: 5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CPUs: 0 / 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  └ Reserved Memory: 0 B / 8.188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Ubuntu Mono" panose="020B0509030602030204" pitchFamily="49" charset="0"/>
                <a:cs typeface="Arial" panose="020B0604020202020204" pitchFamily="34" charset="0"/>
              </a:rPr>
              <a:t>GiB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Ubuntu Mono" panose="020B0509030602030204" pitchFamily="49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30/05/2016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Docker Workshop - Axel Voitier, CERN BE/ICS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66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TextShape 1"/>
          <p:cNvSpPr txBox="1"/>
          <p:nvPr/>
        </p:nvSpPr>
        <p:spPr>
          <a:xfrm>
            <a:off x="457200" y="4960080"/>
            <a:ext cx="7772040" cy="1462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r"/>
            <a:r>
              <a:rPr lang="en-US" sz="5000">
                <a:latin typeface="Ubuntu Light"/>
              </a:rPr>
              <a:t>Networking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5000">
                <a:latin typeface="Ubuntu Light"/>
              </a:rPr>
              <a:t>Simple networking</a:t>
            </a:r>
            <a:endParaRPr/>
          </a:p>
        </p:txBody>
      </p:sp>
      <p:pic>
        <p:nvPicPr>
          <p:cNvPr id="377" name="Picture 376"/>
          <p:cNvPicPr/>
          <p:nvPr/>
        </p:nvPicPr>
        <p:blipFill>
          <a:blip r:embed="rId2"/>
          <a:stretch>
            <a:fillRect/>
          </a:stretch>
        </p:blipFill>
        <p:spPr>
          <a:xfrm>
            <a:off x="792000" y="2429640"/>
            <a:ext cx="4411080" cy="2826360"/>
          </a:xfrm>
          <a:prstGeom prst="rect">
            <a:avLst/>
          </a:prstGeom>
          <a:ln>
            <a:noFill/>
          </a:ln>
        </p:spPr>
      </p:pic>
      <p:pic>
        <p:nvPicPr>
          <p:cNvPr id="378" name="Picture 377"/>
          <p:cNvPicPr/>
          <p:nvPr/>
        </p:nvPicPr>
        <p:blipFill>
          <a:blip r:embed="rId3"/>
          <a:stretch>
            <a:fillRect/>
          </a:stretch>
        </p:blipFill>
        <p:spPr>
          <a:xfrm>
            <a:off x="5976000" y="2084760"/>
            <a:ext cx="4896000" cy="4146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5000">
                <a:latin typeface="Ubuntu Light"/>
              </a:rPr>
              <a:t>Multi-host networking</a:t>
            </a:r>
            <a:endParaRPr/>
          </a:p>
        </p:txBody>
      </p:sp>
      <p:pic>
        <p:nvPicPr>
          <p:cNvPr id="380" name="Picture 379"/>
          <p:cNvPicPr/>
          <p:nvPr/>
        </p:nvPicPr>
        <p:blipFill>
          <a:blip r:embed="rId2"/>
          <a:stretch>
            <a:fillRect/>
          </a:stretch>
        </p:blipFill>
        <p:spPr>
          <a:xfrm>
            <a:off x="3121200" y="1944000"/>
            <a:ext cx="6238800" cy="4629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TextShape 1"/>
          <p:cNvSpPr txBox="1"/>
          <p:nvPr/>
        </p:nvSpPr>
        <p:spPr>
          <a:xfrm>
            <a:off x="457200" y="4960080"/>
            <a:ext cx="7772040" cy="1462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r"/>
            <a:r>
              <a:rPr lang="en-US" sz="5000">
                <a:latin typeface="Ubuntu Light"/>
              </a:rPr>
              <a:t>Security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5000">
                <a:latin typeface="Ubuntu Light"/>
              </a:rPr>
              <a:t>Security features</a:t>
            </a:r>
            <a:endParaRPr/>
          </a:p>
        </p:txBody>
      </p:sp>
      <p:pic>
        <p:nvPicPr>
          <p:cNvPr id="383" name="Picture 382"/>
          <p:cNvPicPr/>
          <p:nvPr/>
        </p:nvPicPr>
        <p:blipFill>
          <a:blip r:embed="rId2"/>
          <a:stretch>
            <a:fillRect/>
          </a:stretch>
        </p:blipFill>
        <p:spPr>
          <a:xfrm>
            <a:off x="2064600" y="1872000"/>
            <a:ext cx="7819920" cy="453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Container philosophy</a:t>
            </a:r>
            <a:endParaRPr/>
          </a:p>
        </p:txBody>
      </p:sp>
      <p:sp>
        <p:nvSpPr>
          <p:cNvPr id="263" name="TextShape 2"/>
          <p:cNvSpPr txBox="1"/>
          <p:nvPr/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45720" rIns="45720"/>
          <a:lstStyle/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2800">
                <a:solidFill>
                  <a:srgbClr val="000000"/>
                </a:solidFill>
                <a:latin typeface="Ubuntu"/>
              </a:rPr>
              <a:t>Simply execute a program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2800">
                <a:solidFill>
                  <a:srgbClr val="000000"/>
                </a:solidFill>
                <a:latin typeface="Ubuntu"/>
              </a:rPr>
              <a:t>Anywhere you want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2800">
                <a:solidFill>
                  <a:srgbClr val="000000"/>
                </a:solidFill>
                <a:latin typeface="Ubuntu"/>
              </a:rPr>
              <a:t>Whatever it is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2800">
                <a:solidFill>
                  <a:srgbClr val="000000"/>
                </a:solidFill>
                <a:latin typeface="Ubuntu"/>
              </a:rPr>
              <a:t>With its complete set of dependencies</a:t>
            </a:r>
            <a:endParaRPr/>
          </a:p>
        </p:txBody>
      </p:sp>
      <p:sp>
        <p:nvSpPr>
          <p:cNvPr id="264" name="TextShape 3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265" name="TextShape 4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266" name="TextShape 5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5391135E-2941-48BE-B734-4C9EC6E02764}" type="slidenum">
              <a:rPr lang="fr-FR" sz="1000">
                <a:solidFill>
                  <a:srgbClr val="0D0D0D"/>
                </a:solidFill>
                <a:latin typeface="Ubuntu"/>
              </a:rPr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5000">
                <a:latin typeface="Ubuntu Light"/>
              </a:rPr>
              <a:t>Security: Docker Content Trust</a:t>
            </a:r>
            <a:endParaRPr/>
          </a:p>
        </p:txBody>
      </p:sp>
      <p:pic>
        <p:nvPicPr>
          <p:cNvPr id="385" name="Picture 384"/>
          <p:cNvPicPr/>
          <p:nvPr/>
        </p:nvPicPr>
        <p:blipFill>
          <a:blip r:embed="rId2"/>
          <a:stretch>
            <a:fillRect/>
          </a:stretch>
        </p:blipFill>
        <p:spPr>
          <a:xfrm>
            <a:off x="1611720" y="2285640"/>
            <a:ext cx="8543160" cy="4022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5000">
                <a:latin typeface="Ubuntu Light"/>
              </a:rPr>
              <a:t>Security Scanning</a:t>
            </a:r>
            <a:endParaRPr/>
          </a:p>
        </p:txBody>
      </p:sp>
      <p:pic>
        <p:nvPicPr>
          <p:cNvPr id="387" name="Picture 386"/>
          <p:cNvPicPr/>
          <p:nvPr/>
        </p:nvPicPr>
        <p:blipFill>
          <a:blip r:embed="rId3"/>
          <a:stretch>
            <a:fillRect/>
          </a:stretch>
        </p:blipFill>
        <p:spPr>
          <a:xfrm>
            <a:off x="1023840" y="2520720"/>
            <a:ext cx="9719640" cy="3553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Why?</a:t>
            </a:r>
            <a:endParaRPr/>
          </a:p>
        </p:txBody>
      </p:sp>
      <p:pic>
        <p:nvPicPr>
          <p:cNvPr id="268" name="Content Placeholder 7"/>
          <p:cNvPicPr/>
          <p:nvPr/>
        </p:nvPicPr>
        <p:blipFill>
          <a:blip r:embed="rId2"/>
          <a:stretch>
            <a:fillRect/>
          </a:stretch>
        </p:blipFill>
        <p:spPr>
          <a:xfrm>
            <a:off x="130680" y="2411280"/>
            <a:ext cx="5916240" cy="3328920"/>
          </a:xfrm>
          <a:prstGeom prst="rect">
            <a:avLst/>
          </a:prstGeom>
          <a:ln>
            <a:noFill/>
          </a:ln>
        </p:spPr>
      </p:pic>
      <p:pic>
        <p:nvPicPr>
          <p:cNvPr id="269" name="Content Placeholder 8"/>
          <p:cNvPicPr/>
          <p:nvPr/>
        </p:nvPicPr>
        <p:blipFill>
          <a:blip r:embed="rId3"/>
          <a:stretch>
            <a:fillRect/>
          </a:stretch>
        </p:blipFill>
        <p:spPr>
          <a:xfrm>
            <a:off x="6046920" y="2411280"/>
            <a:ext cx="5916240" cy="3328920"/>
          </a:xfrm>
          <a:prstGeom prst="rect">
            <a:avLst/>
          </a:prstGeom>
          <a:ln>
            <a:noFill/>
          </a:ln>
        </p:spPr>
      </p:pic>
      <p:sp>
        <p:nvSpPr>
          <p:cNvPr id="270" name="TextShape 2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271" name="TextShape 3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272" name="TextShape 4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A6E1769B-9FC6-4B6E-A1FE-358FB642162D}" type="slidenum">
              <a:rPr lang="fr-FR" sz="1000">
                <a:solidFill>
                  <a:srgbClr val="0D0D0D"/>
                </a:solidFill>
                <a:latin typeface="Ubuntu"/>
              </a:rPr>
              <a:t>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Didn’t it already happened in human history?</a:t>
            </a:r>
            <a:endParaRPr/>
          </a:p>
        </p:txBody>
      </p:sp>
      <p:pic>
        <p:nvPicPr>
          <p:cNvPr id="274" name="Content Placeholder 4"/>
          <p:cNvPicPr/>
          <p:nvPr/>
        </p:nvPicPr>
        <p:blipFill>
          <a:blip r:embed="rId2"/>
          <a:stretch>
            <a:fillRect/>
          </a:stretch>
        </p:blipFill>
        <p:spPr>
          <a:xfrm>
            <a:off x="146880" y="2672640"/>
            <a:ext cx="5680080" cy="3196080"/>
          </a:xfrm>
          <a:prstGeom prst="rect">
            <a:avLst/>
          </a:prstGeom>
          <a:ln>
            <a:noFill/>
          </a:ln>
        </p:spPr>
      </p:pic>
      <p:pic>
        <p:nvPicPr>
          <p:cNvPr id="275" name="Content Placeholder 5"/>
          <p:cNvPicPr/>
          <p:nvPr/>
        </p:nvPicPr>
        <p:blipFill>
          <a:blip r:embed="rId3"/>
          <a:stretch>
            <a:fillRect/>
          </a:stretch>
        </p:blipFill>
        <p:spPr>
          <a:xfrm>
            <a:off x="5778720" y="2672640"/>
            <a:ext cx="5680080" cy="3196080"/>
          </a:xfrm>
          <a:prstGeom prst="rect">
            <a:avLst/>
          </a:prstGeom>
          <a:ln>
            <a:noFill/>
          </a:ln>
        </p:spPr>
      </p:pic>
      <p:sp>
        <p:nvSpPr>
          <p:cNvPr id="276" name="TextShape 2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277" name="TextShape 3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278" name="TextShape 4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426ABF75-57B6-4D68-BD38-4B51577F2841}" type="slidenum">
              <a:rPr lang="fr-FR" sz="1000">
                <a:solidFill>
                  <a:srgbClr val="0D0D0D"/>
                </a:solidFill>
                <a:latin typeface="Ubuntu"/>
              </a:rPr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Didn’t someone already solved that?</a:t>
            </a:r>
            <a:endParaRPr/>
          </a:p>
        </p:txBody>
      </p:sp>
      <p:pic>
        <p:nvPicPr>
          <p:cNvPr id="280" name="Content Placeholder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567880"/>
            <a:ext cx="5955840" cy="3682800"/>
          </a:xfrm>
          <a:prstGeom prst="rect">
            <a:avLst/>
          </a:prstGeom>
          <a:ln>
            <a:noFill/>
          </a:ln>
        </p:spPr>
      </p:pic>
      <p:pic>
        <p:nvPicPr>
          <p:cNvPr id="281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298200" y="2404800"/>
            <a:ext cx="5772240" cy="3845520"/>
          </a:xfrm>
          <a:prstGeom prst="rect">
            <a:avLst/>
          </a:prstGeom>
          <a:ln>
            <a:noFill/>
          </a:ln>
        </p:spPr>
      </p:pic>
      <p:sp>
        <p:nvSpPr>
          <p:cNvPr id="282" name="TextShape 2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283" name="TextShape 3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284" name="TextShape 4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97FC2A87-F45F-4B72-A4A5-7AE1E0A87386}" type="slidenum">
              <a:rPr lang="fr-FR" sz="1000">
                <a:solidFill>
                  <a:srgbClr val="0D0D0D"/>
                </a:solidFill>
                <a:latin typeface="Ubuntu"/>
              </a:rPr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Can we reuse it?</a:t>
            </a:r>
            <a:endParaRPr/>
          </a:p>
        </p:txBody>
      </p:sp>
      <p:pic>
        <p:nvPicPr>
          <p:cNvPr id="286" name="Content Placeholder 5"/>
          <p:cNvPicPr/>
          <p:nvPr/>
        </p:nvPicPr>
        <p:blipFill>
          <a:blip r:embed="rId2"/>
          <a:stretch>
            <a:fillRect/>
          </a:stretch>
        </p:blipFill>
        <p:spPr>
          <a:xfrm>
            <a:off x="2063160" y="2147400"/>
            <a:ext cx="7641720" cy="4299840"/>
          </a:xfrm>
          <a:prstGeom prst="rect">
            <a:avLst/>
          </a:prstGeom>
          <a:ln>
            <a:noFill/>
          </a:ln>
        </p:spPr>
      </p:pic>
      <p:sp>
        <p:nvSpPr>
          <p:cNvPr id="287" name="TextShape 2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288" name="TextShape 3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289" name="TextShape 4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F5429A68-9A5D-4430-9930-A7574464D371}" type="slidenum">
              <a:rPr lang="fr-FR" sz="1000">
                <a:solidFill>
                  <a:srgbClr val="0D0D0D"/>
                </a:solidFill>
                <a:latin typeface="Ubuntu"/>
              </a:rPr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So… it’s a VM?</a:t>
            </a:r>
            <a:endParaRPr/>
          </a:p>
        </p:txBody>
      </p:sp>
      <p:pic>
        <p:nvPicPr>
          <p:cNvPr id="291" name="Content Placeholder 8"/>
          <p:cNvPicPr/>
          <p:nvPr/>
        </p:nvPicPr>
        <p:blipFill>
          <a:blip r:embed="rId2"/>
          <a:stretch>
            <a:fillRect/>
          </a:stretch>
        </p:blipFill>
        <p:spPr>
          <a:xfrm>
            <a:off x="1311840" y="1724400"/>
            <a:ext cx="9144360" cy="5145480"/>
          </a:xfrm>
          <a:prstGeom prst="rect">
            <a:avLst/>
          </a:prstGeom>
          <a:ln>
            <a:noFill/>
          </a:ln>
        </p:spPr>
      </p:pic>
      <p:sp>
        <p:nvSpPr>
          <p:cNvPr id="292" name="TextShape 2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293" name="TextShape 3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294" name="TextShape 4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BCB56AE0-CA94-4CB7-A76F-D46420BE8CF3}" type="slidenum">
              <a:rPr lang="fr-FR" sz="1000">
                <a:solidFill>
                  <a:srgbClr val="0D0D0D"/>
                </a:solidFill>
                <a:latin typeface="Ubuntu"/>
              </a:rPr>
              <a:t>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TextShape 1"/>
          <p:cNvSpPr txBox="1"/>
          <p:nvPr/>
        </p:nvSpPr>
        <p:spPr>
          <a:xfrm>
            <a:off x="1024200" y="585360"/>
            <a:ext cx="9719640" cy="14994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US" sz="5000">
                <a:solidFill>
                  <a:srgbClr val="0D0D0D"/>
                </a:solidFill>
                <a:latin typeface="Ubuntu Light"/>
              </a:rPr>
              <a:t>What is it then?</a:t>
            </a:r>
            <a:endParaRPr/>
          </a:p>
        </p:txBody>
      </p:sp>
      <p:sp>
        <p:nvSpPr>
          <p:cNvPr id="296" name="TextShape 2"/>
          <p:cNvSpPr txBox="1"/>
          <p:nvPr/>
        </p:nvSpPr>
        <p:spPr>
          <a:xfrm>
            <a:off x="1024200" y="2286000"/>
            <a:ext cx="9719640" cy="4023000"/>
          </a:xfrm>
          <a:prstGeom prst="rect">
            <a:avLst/>
          </a:prstGeom>
        </p:spPr>
        <p:txBody>
          <a:bodyPr lIns="45720" rIns="45720"/>
          <a:lstStyle/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6000">
                <a:solidFill>
                  <a:srgbClr val="000000"/>
                </a:solidFill>
                <a:latin typeface="Ubuntu"/>
              </a:rPr>
              <a:t>Process isolation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  <a:buFont typeface="Tw Cen MT"/>
              <a:buChar char=" "/>
            </a:pPr>
            <a:r>
              <a:rPr lang="en-US" sz="4000">
                <a:solidFill>
                  <a:srgbClr val="000000"/>
                </a:solidFill>
                <a:latin typeface="Ubuntu"/>
              </a:rPr>
              <a:t>Same kernel than host</a:t>
            </a:r>
            <a:endParaRPr/>
          </a:p>
        </p:txBody>
      </p:sp>
      <p:sp>
        <p:nvSpPr>
          <p:cNvPr id="297" name="TextShape 3"/>
          <p:cNvSpPr txBox="1"/>
          <p:nvPr/>
        </p:nvSpPr>
        <p:spPr>
          <a:xfrm>
            <a:off x="1024200" y="6470640"/>
            <a:ext cx="215388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28/05/2015</a:t>
            </a:r>
            <a:endParaRPr/>
          </a:p>
        </p:txBody>
      </p:sp>
      <p:sp>
        <p:nvSpPr>
          <p:cNvPr id="298" name="TextShape 4"/>
          <p:cNvSpPr txBox="1"/>
          <p:nvPr/>
        </p:nvSpPr>
        <p:spPr>
          <a:xfrm>
            <a:off x="4843080" y="6470640"/>
            <a:ext cx="5901120" cy="27396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fr-FR" sz="1000">
                <a:solidFill>
                  <a:srgbClr val="0D0D0D"/>
                </a:solidFill>
                <a:latin typeface="Ubuntu"/>
              </a:rPr>
              <a:t>ICE Tea - Axel Voitier, CERN EN/ICE</a:t>
            </a:r>
            <a:endParaRPr/>
          </a:p>
        </p:txBody>
      </p:sp>
      <p:sp>
        <p:nvSpPr>
          <p:cNvPr id="299" name="TextShape 5"/>
          <p:cNvSpPr txBox="1"/>
          <p:nvPr/>
        </p:nvSpPr>
        <p:spPr>
          <a:xfrm>
            <a:off x="10837440" y="6470640"/>
            <a:ext cx="973440" cy="2739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80AF264D-3F44-4738-ABA2-7A28779B8F7B}" type="slidenum">
              <a:rPr lang="fr-FR" sz="1000">
                <a:solidFill>
                  <a:srgbClr val="0D0D0D"/>
                </a:solidFill>
                <a:latin typeface="Ubuntu"/>
              </a:rPr>
              <a:t>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19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716</Words>
  <Application>Microsoft Office PowerPoint</Application>
  <PresentationFormat>Widescreen</PresentationFormat>
  <Paragraphs>249</Paragraphs>
  <Slides>31</Slides>
  <Notes>3</Notes>
  <HiddenSlides>2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31</vt:i4>
      </vt:variant>
    </vt:vector>
  </HeadingPairs>
  <TitlesOfParts>
    <vt:vector size="47" baseType="lpstr">
      <vt:lpstr>Arial</vt:lpstr>
      <vt:lpstr>DejaVu Sans</vt:lpstr>
      <vt:lpstr>StarSymbol</vt:lpstr>
      <vt:lpstr>Times New Roman</vt:lpstr>
      <vt:lpstr>Tw Cen MT</vt:lpstr>
      <vt:lpstr>Ubuntu</vt:lpstr>
      <vt:lpstr>Ubuntu Light</vt:lpstr>
      <vt:lpstr>Ubuntu Mono</vt:lpstr>
      <vt:lpstr>Wingdings</vt:lpstr>
      <vt:lpstr>Wingdings 3</vt:lpstr>
      <vt:lpstr>Office Theme</vt:lpstr>
      <vt:lpstr>Office Theme</vt:lpstr>
      <vt:lpstr>Office Theme</vt:lpstr>
      <vt:lpstr>Office Theme</vt:lpstr>
      <vt:lpstr>Office Theme</vt:lpstr>
      <vt:lpstr>Office Theme</vt:lpstr>
      <vt:lpstr>PowerPoint Presentation</vt:lpstr>
      <vt:lpstr>Containers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do you make an image?</vt:lpstr>
      <vt:lpstr>How do you build an image?</vt:lpstr>
      <vt:lpstr>PowerPoint Presentation</vt:lpstr>
      <vt:lpstr>PowerPoint Presentation</vt:lpstr>
      <vt:lpstr>PowerPoint Presentation</vt:lpstr>
      <vt:lpstr>PowerPoint Presentation</vt:lpstr>
      <vt:lpstr>Your own docker swarm!</vt:lpstr>
      <vt:lpstr>Spreading the load over 6 nodes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Axel Voitier</cp:lastModifiedBy>
  <cp:revision>2</cp:revision>
  <dcterms:modified xsi:type="dcterms:W3CDTF">2016-05-30T07:06:49Z</dcterms:modified>
</cp:coreProperties>
</file>