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402" r:id="rId3"/>
    <p:sldId id="403" r:id="rId4"/>
    <p:sldId id="418" r:id="rId5"/>
    <p:sldId id="404" r:id="rId6"/>
    <p:sldId id="412" r:id="rId7"/>
    <p:sldId id="411" r:id="rId8"/>
    <p:sldId id="406" r:id="rId9"/>
    <p:sldId id="413" r:id="rId10"/>
    <p:sldId id="414" r:id="rId11"/>
    <p:sldId id="415" r:id="rId12"/>
    <p:sldId id="416" r:id="rId13"/>
    <p:sldId id="417" r:id="rId14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>
      <p:cViewPr varScale="1">
        <p:scale>
          <a:sx n="132" d="100"/>
          <a:sy n="132" d="100"/>
        </p:scale>
        <p:origin x="107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3048C-62C1-41F1-86D5-1EE8C51E17C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5C2C4-5596-4FAC-89E7-61E1594BB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96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AFF9E-E7F9-400D-9766-F2365958C9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7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4725144"/>
            <a:ext cx="4512133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18</a:t>
            </a:r>
            <a:r>
              <a:rPr lang="en-US" sz="1400" b="1" baseline="30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May 2016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Operational process (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Rb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filling, installing &amp; recycling) – v0r3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771800" y="3429000"/>
            <a:ext cx="0" cy="28083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Image result for max planck institute munich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87" y="3356992"/>
            <a:ext cx="1872208" cy="1296678"/>
          </a:xfrm>
          <a:prstGeom prst="rect">
            <a:avLst/>
          </a:prstGeom>
          <a:noFill/>
        </p:spPr>
      </p:pic>
      <p:pic>
        <p:nvPicPr>
          <p:cNvPr id="1026" name="Picture 2" descr="C:\Users\jim.WDL\Desktop\WDL logo-ne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1152128" cy="1028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2691356" y="3446694"/>
            <a:ext cx="1656184" cy="23762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Down Arrow 117"/>
          <p:cNvSpPr/>
          <p:nvPr/>
        </p:nvSpPr>
        <p:spPr>
          <a:xfrm rot="16200000">
            <a:off x="2788541" y="2698719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3449846" y="3411631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 flipH="1">
            <a:off x="1531456" y="4086826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 flipH="1">
            <a:off x="3766736" y="3267631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3313140" y="2565400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 flipH="1" flipV="1">
            <a:off x="3495679" y="2277066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/>
          <p:cNvSpPr txBox="1"/>
          <p:nvPr/>
        </p:nvSpPr>
        <p:spPr>
          <a:xfrm>
            <a:off x="3449846" y="2786901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 flipH="1">
            <a:off x="1531456" y="4318198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 flipH="1">
            <a:off x="3623933" y="3555631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flipH="1" flipV="1">
            <a:off x="1679060" y="394201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49"/>
          <p:cNvGrpSpPr/>
          <p:nvPr/>
        </p:nvGrpSpPr>
        <p:grpSpPr>
          <a:xfrm>
            <a:off x="3329576" y="1110855"/>
            <a:ext cx="576000" cy="1172738"/>
            <a:chOff x="4421100" y="2493387"/>
            <a:chExt cx="576000" cy="1172738"/>
          </a:xfrm>
        </p:grpSpPr>
        <p:sp>
          <p:nvSpPr>
            <p:cNvPr id="51" name="Rectangle 50"/>
            <p:cNvSpPr/>
            <p:nvPr/>
          </p:nvSpPr>
          <p:spPr>
            <a:xfrm flipH="1">
              <a:off x="4586696" y="2996481"/>
              <a:ext cx="244808" cy="6696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4421100" y="2493387"/>
              <a:ext cx="576000" cy="576000"/>
              <a:chOff x="4421100" y="2493387"/>
              <a:chExt cx="576000" cy="576000"/>
            </a:xfrm>
            <a:solidFill>
              <a:schemeClr val="bg1">
                <a:lumMod val="65000"/>
              </a:schemeClr>
            </a:solidFill>
          </p:grpSpPr>
          <p:sp>
            <p:nvSpPr>
              <p:cNvPr id="55" name="Oval 54"/>
              <p:cNvSpPr/>
              <p:nvPr/>
            </p:nvSpPr>
            <p:spPr>
              <a:xfrm>
                <a:off x="4421100" y="2493387"/>
                <a:ext cx="576000" cy="576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583100" y="2655387"/>
                <a:ext cx="252000" cy="252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Connector 56"/>
              <p:cNvCxnSpPr>
                <a:stCxn id="55" idx="7"/>
                <a:endCxn id="56" idx="7"/>
              </p:cNvCxnSpPr>
              <p:nvPr/>
            </p:nvCxnSpPr>
            <p:spPr>
              <a:xfrm flipH="1">
                <a:off x="4798195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stCxn id="56" idx="6"/>
                <a:endCxn id="55" idx="6"/>
              </p:cNvCxnSpPr>
              <p:nvPr/>
            </p:nvCxnSpPr>
            <p:spPr>
              <a:xfrm>
                <a:off x="4835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56" idx="5"/>
                <a:endCxn id="55" idx="5"/>
              </p:cNvCxnSpPr>
              <p:nvPr/>
            </p:nvCxnSpPr>
            <p:spPr>
              <a:xfrm>
                <a:off x="4798195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stCxn id="55" idx="4"/>
                <a:endCxn id="56" idx="4"/>
              </p:cNvCxnSpPr>
              <p:nvPr/>
            </p:nvCxnSpPr>
            <p:spPr>
              <a:xfrm flipV="1">
                <a:off x="4709100" y="2907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stCxn id="56" idx="3"/>
                <a:endCxn id="55" idx="3"/>
              </p:cNvCxnSpPr>
              <p:nvPr/>
            </p:nvCxnSpPr>
            <p:spPr>
              <a:xfrm flipH="1">
                <a:off x="4505453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56" idx="2"/>
                <a:endCxn id="55" idx="2"/>
              </p:cNvCxnSpPr>
              <p:nvPr/>
            </p:nvCxnSpPr>
            <p:spPr>
              <a:xfrm flipH="1">
                <a:off x="4421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stCxn id="55" idx="1"/>
                <a:endCxn id="56" idx="1"/>
              </p:cNvCxnSpPr>
              <p:nvPr/>
            </p:nvCxnSpPr>
            <p:spPr>
              <a:xfrm>
                <a:off x="4505453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55" idx="0"/>
                <a:endCxn id="56" idx="0"/>
              </p:cNvCxnSpPr>
              <p:nvPr/>
            </p:nvCxnSpPr>
            <p:spPr>
              <a:xfrm>
                <a:off x="4709100" y="2493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Down Arrow 64"/>
          <p:cNvSpPr/>
          <p:nvPr/>
        </p:nvSpPr>
        <p:spPr>
          <a:xfrm flipV="1">
            <a:off x="3510574" y="1761874"/>
            <a:ext cx="214005" cy="43204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 flipH="1" flipV="1">
            <a:off x="4014540" y="2279985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own Arrow 69"/>
          <p:cNvSpPr/>
          <p:nvPr/>
        </p:nvSpPr>
        <p:spPr>
          <a:xfrm rot="16200000">
            <a:off x="5173241" y="2681025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5076056" y="3429000"/>
            <a:ext cx="1656184" cy="23762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5834546" y="3393937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 flipH="1">
            <a:off x="6151436" y="3249937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ounded Rectangle 73"/>
          <p:cNvSpPr/>
          <p:nvPr/>
        </p:nvSpPr>
        <p:spPr>
          <a:xfrm>
            <a:off x="5697840" y="2547706"/>
            <a:ext cx="1152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 flipH="1" flipV="1">
            <a:off x="5880379" y="2259372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5834546" y="2769207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78" name="Rectangle 77"/>
          <p:cNvSpPr/>
          <p:nvPr/>
        </p:nvSpPr>
        <p:spPr>
          <a:xfrm flipH="1">
            <a:off x="6008633" y="3537937"/>
            <a:ext cx="54000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5714276" y="1093161"/>
            <a:ext cx="576000" cy="1172738"/>
            <a:chOff x="4421100" y="2493387"/>
            <a:chExt cx="576000" cy="1172738"/>
          </a:xfrm>
        </p:grpSpPr>
        <p:sp>
          <p:nvSpPr>
            <p:cNvPr id="80" name="Rectangle 79"/>
            <p:cNvSpPr/>
            <p:nvPr/>
          </p:nvSpPr>
          <p:spPr>
            <a:xfrm flipH="1">
              <a:off x="4586696" y="2996481"/>
              <a:ext cx="244808" cy="6696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4421100" y="2493387"/>
              <a:ext cx="576000" cy="576000"/>
              <a:chOff x="4421100" y="2493387"/>
              <a:chExt cx="576000" cy="576000"/>
            </a:xfrm>
            <a:solidFill>
              <a:schemeClr val="bg1">
                <a:lumMod val="65000"/>
              </a:schemeClr>
            </a:solidFill>
          </p:grpSpPr>
          <p:sp>
            <p:nvSpPr>
              <p:cNvPr id="89" name="Oval 88"/>
              <p:cNvSpPr/>
              <p:nvPr/>
            </p:nvSpPr>
            <p:spPr>
              <a:xfrm>
                <a:off x="4421100" y="2493387"/>
                <a:ext cx="576000" cy="576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4583100" y="2655387"/>
                <a:ext cx="252000" cy="252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8" name="Straight Connector 107"/>
              <p:cNvCxnSpPr>
                <a:stCxn id="89" idx="7"/>
                <a:endCxn id="101" idx="7"/>
              </p:cNvCxnSpPr>
              <p:nvPr/>
            </p:nvCxnSpPr>
            <p:spPr>
              <a:xfrm flipH="1">
                <a:off x="4798195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01" idx="6"/>
                <a:endCxn id="89" idx="6"/>
              </p:cNvCxnSpPr>
              <p:nvPr/>
            </p:nvCxnSpPr>
            <p:spPr>
              <a:xfrm>
                <a:off x="4835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>
                <a:stCxn id="101" idx="5"/>
                <a:endCxn id="89" idx="5"/>
              </p:cNvCxnSpPr>
              <p:nvPr/>
            </p:nvCxnSpPr>
            <p:spPr>
              <a:xfrm>
                <a:off x="4798195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>
                <a:stCxn id="89" idx="4"/>
                <a:endCxn id="101" idx="4"/>
              </p:cNvCxnSpPr>
              <p:nvPr/>
            </p:nvCxnSpPr>
            <p:spPr>
              <a:xfrm flipV="1">
                <a:off x="4709100" y="2907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01" idx="3"/>
                <a:endCxn id="89" idx="3"/>
              </p:cNvCxnSpPr>
              <p:nvPr/>
            </p:nvCxnSpPr>
            <p:spPr>
              <a:xfrm flipH="1">
                <a:off x="4505453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01" idx="2"/>
                <a:endCxn id="89" idx="2"/>
              </p:cNvCxnSpPr>
              <p:nvPr/>
            </p:nvCxnSpPr>
            <p:spPr>
              <a:xfrm flipH="1">
                <a:off x="4421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89" idx="1"/>
                <a:endCxn id="101" idx="1"/>
              </p:cNvCxnSpPr>
              <p:nvPr/>
            </p:nvCxnSpPr>
            <p:spPr>
              <a:xfrm>
                <a:off x="4505453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stCxn id="89" idx="0"/>
                <a:endCxn id="101" idx="0"/>
              </p:cNvCxnSpPr>
              <p:nvPr/>
            </p:nvCxnSpPr>
            <p:spPr>
              <a:xfrm>
                <a:off x="4709100" y="2493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34" name="Down Arrow 133"/>
          <p:cNvSpPr/>
          <p:nvPr/>
        </p:nvSpPr>
        <p:spPr>
          <a:xfrm flipV="1">
            <a:off x="5895274" y="1744180"/>
            <a:ext cx="214005" cy="43204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 flipH="1" flipV="1">
            <a:off x="6399240" y="2262291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2699792" y="253979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37" name="Oval 136"/>
          <p:cNvSpPr/>
          <p:nvPr/>
        </p:nvSpPr>
        <p:spPr>
          <a:xfrm>
            <a:off x="5084566" y="2547372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Removing recycling flask 3</a:t>
            </a:r>
          </a:p>
        </p:txBody>
      </p:sp>
      <p:sp>
        <p:nvSpPr>
          <p:cNvPr id="125" name="Rectangle 124"/>
          <p:cNvSpPr/>
          <p:nvPr/>
        </p:nvSpPr>
        <p:spPr>
          <a:xfrm flipH="1" flipV="1">
            <a:off x="4020444" y="2277066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 flipH="1" flipV="1">
            <a:off x="6405144" y="2259372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618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Box 226"/>
          <p:cNvSpPr txBox="1"/>
          <p:nvPr/>
        </p:nvSpPr>
        <p:spPr>
          <a:xfrm>
            <a:off x="539552" y="1124744"/>
            <a:ext cx="782000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Removal of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recycling flask procedure (all completed in TT41, upstream &amp; downstream ends follow same process):</a:t>
            </a:r>
          </a:p>
          <a:p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Fill plasma cell and vapour source with argon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Warm expansion chamber to 40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t>°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C to liquefy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and allow it to flow into recycling flask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Cool system to 20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t>°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C to ensure all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is solid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Fit recycling chamber around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flask and seal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Fill recycling chamber with argon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Disconnect recycling flask from chamber and cap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Fit empty recycling flask to expansion chamber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Empty recycling chamber of argon &amp; remove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recycling flask (full and capped) from the recycling chamber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Pull vacuum on full system</a:t>
            </a: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GB" sz="1600" b="1" dirty="0">
                <a:solidFill>
                  <a:prstClr val="white">
                    <a:lumMod val="50000"/>
                  </a:prstClr>
                </a:solidFill>
              </a:rPr>
              <a:t>System is back in original configuration with </a:t>
            </a:r>
            <a:r>
              <a:rPr lang="en-GB" sz="1600" b="1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b="1" dirty="0">
                <a:solidFill>
                  <a:prstClr val="white">
                    <a:lumMod val="50000"/>
                  </a:prstClr>
                </a:solidFill>
              </a:rPr>
              <a:t> removed from expansion chamber</a:t>
            </a: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Removing recycling flask</a:t>
            </a:r>
          </a:p>
        </p:txBody>
      </p:sp>
    </p:spTree>
    <p:extLst>
      <p:ext uri="{BB962C8B-B14F-4D97-AF65-F5344CB8AC3E}">
        <p14:creationId xmlns:p14="http://schemas.microsoft.com/office/powerpoint/2010/main" val="1235617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124744"/>
            <a:ext cx="8136904" cy="4896544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Volume between valves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4211960" y="2852936"/>
            <a:ext cx="1296144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525008" y="3625279"/>
            <a:ext cx="26642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Volume between valve seals:</a:t>
            </a: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Approx. </a:t>
            </a:r>
            <a:r>
              <a:rPr lang="en-GB" dirty="0"/>
              <a:t>318257mm³</a:t>
            </a:r>
          </a:p>
          <a:p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This volume filled with ‘dirty’ argon gas between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flask changes</a:t>
            </a:r>
          </a:p>
        </p:txBody>
      </p:sp>
    </p:spTree>
    <p:extLst>
      <p:ext uri="{BB962C8B-B14F-4D97-AF65-F5344CB8AC3E}">
        <p14:creationId xmlns:p14="http://schemas.microsoft.com/office/powerpoint/2010/main" val="1513865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Volume between valves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75584" y="1196752"/>
            <a:ext cx="74888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Using the following 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Volume between valve seals = 320000 mm3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‘Dirty’ argon gas is 95% argon; 5%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Air is 20% oxygen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Principle reaction with rubidium forms Rb</a:t>
            </a:r>
            <a:r>
              <a:rPr lang="en-GB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 (Rubidium oxide)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Amount of oxygen present in intra-valve ‘dirty’ argon = 0.00014 moles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Amount of rubidium consumed = 0.00056 moles = 0.05g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Amount of rubidium oxide formed = 0.00028 moles = 0.05g = 50mg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50mg in 500g =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0.01% contamination with oxide with each new flask added</a:t>
            </a:r>
          </a:p>
        </p:txBody>
      </p:sp>
    </p:spTree>
    <p:extLst>
      <p:ext uri="{BB962C8B-B14F-4D97-AF65-F5344CB8AC3E}">
        <p14:creationId xmlns:p14="http://schemas.microsoft.com/office/powerpoint/2010/main" val="103482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Double valve system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8419" y="1206430"/>
            <a:ext cx="36822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Proposal is to utilise a double valve system with no intermediate purge port</a:t>
            </a:r>
          </a:p>
          <a:p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Simplest configuration that allows </a:t>
            </a:r>
            <a:r>
              <a:rPr lang="en-GB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 source and plasma cell modules to be independently isolated</a:t>
            </a:r>
          </a:p>
          <a:p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Following slides show pictorial procedures for:</a:t>
            </a:r>
          </a:p>
          <a:p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Filling flask with </a:t>
            </a:r>
            <a:r>
              <a:rPr lang="en-GB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Attaching to plasma cell</a:t>
            </a:r>
          </a:p>
          <a:p>
            <a:pPr marL="342900" indent="-342900">
              <a:buAutoNum type="arabicParenR"/>
            </a:pPr>
            <a:endParaRPr lang="en-GB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Recycling &amp; removing </a:t>
            </a:r>
            <a:r>
              <a:rPr lang="en-GB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 collection flask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20072" y="620688"/>
            <a:ext cx="3251504" cy="4190907"/>
            <a:chOff x="791193" y="1103527"/>
            <a:chExt cx="3251504" cy="4190907"/>
          </a:xfrm>
        </p:grpSpPr>
        <p:sp>
          <p:nvSpPr>
            <p:cNvPr id="48" name="Rectangle 47"/>
            <p:cNvSpPr/>
            <p:nvPr/>
          </p:nvSpPr>
          <p:spPr>
            <a:xfrm flipH="1">
              <a:off x="791193" y="3566242"/>
              <a:ext cx="540000" cy="17281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949147" y="3278242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839345" y="1107140"/>
              <a:ext cx="464412" cy="57157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" name="Group 51"/>
            <p:cNvGrpSpPr/>
            <p:nvPr/>
          </p:nvGrpSpPr>
          <p:grpSpPr>
            <a:xfrm flipH="1">
              <a:off x="801551" y="2787699"/>
              <a:ext cx="540000" cy="540000"/>
              <a:chOff x="4427984" y="2276872"/>
              <a:chExt cx="540000" cy="54000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Rectangle 55"/>
            <p:cNvSpPr/>
            <p:nvPr/>
          </p:nvSpPr>
          <p:spPr>
            <a:xfrm flipH="1">
              <a:off x="949147" y="2499683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 rot="16200000" flipH="1">
              <a:off x="1324715" y="1256545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 flipH="1">
              <a:off x="798629" y="1108238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798629" y="1438686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591119" y="1103527"/>
              <a:ext cx="1885959" cy="57157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568763" y="4430338"/>
              <a:ext cx="10075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err="1">
                  <a:solidFill>
                    <a:prstClr val="white">
                      <a:lumMod val="50000"/>
                    </a:prstClr>
                  </a:solidFill>
                </a:rPr>
                <a:t>Rb</a:t>
              </a:r>
              <a:r>
                <a:rPr lang="en-GB" sz="1400" dirty="0">
                  <a:solidFill>
                    <a:prstClr val="white">
                      <a:lumMod val="50000"/>
                    </a:prstClr>
                  </a:solidFill>
                </a:rPr>
                <a:t> flask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249954" y="3016632"/>
              <a:ext cx="15569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prstClr val="white">
                      <a:lumMod val="50000"/>
                    </a:prstClr>
                  </a:solidFill>
                </a:rPr>
                <a:t>Valve 1 (manual)</a:t>
              </a:r>
            </a:p>
            <a:p>
              <a:pPr algn="ctr"/>
              <a:r>
                <a:rPr lang="en-GB" sz="1400" i="1" dirty="0">
                  <a:solidFill>
                    <a:prstClr val="white">
                      <a:lumMod val="50000"/>
                    </a:prstClr>
                  </a:solidFill>
                </a:rPr>
                <a:t>flask isolation</a:t>
              </a:r>
            </a:p>
          </p:txBody>
        </p:sp>
        <p:cxnSp>
          <p:nvCxnSpPr>
            <p:cNvPr id="97" name="Straight Connector 96"/>
            <p:cNvCxnSpPr>
              <a:stCxn id="89" idx="1"/>
              <a:endCxn id="48" idx="1"/>
            </p:cNvCxnSpPr>
            <p:nvPr/>
          </p:nvCxnSpPr>
          <p:spPr>
            <a:xfrm flipH="1" flipV="1">
              <a:off x="1331193" y="4430338"/>
              <a:ext cx="1237570" cy="1538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stCxn id="91" idx="1"/>
              <a:endCxn id="53" idx="1"/>
            </p:cNvCxnSpPr>
            <p:nvPr/>
          </p:nvCxnSpPr>
          <p:spPr>
            <a:xfrm flipH="1" flipV="1">
              <a:off x="1341551" y="3057699"/>
              <a:ext cx="908403" cy="22054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 flipH="1">
              <a:off x="801551" y="1967469"/>
              <a:ext cx="540000" cy="540000"/>
              <a:chOff x="4427984" y="2276872"/>
              <a:chExt cx="540000" cy="5400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/>
            <p:cNvSpPr/>
            <p:nvPr/>
          </p:nvSpPr>
          <p:spPr>
            <a:xfrm flipH="1">
              <a:off x="949147" y="1679453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02358" y="2078003"/>
              <a:ext cx="19403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prstClr val="white">
                      <a:lumMod val="50000"/>
                    </a:prstClr>
                  </a:solidFill>
                </a:rPr>
                <a:t>Valve 2 (controlled)</a:t>
              </a:r>
            </a:p>
            <a:p>
              <a:pPr algn="ctr"/>
              <a:r>
                <a:rPr lang="en-GB" sz="1400" i="1" dirty="0">
                  <a:solidFill>
                    <a:prstClr val="white">
                      <a:lumMod val="50000"/>
                    </a:prstClr>
                  </a:solidFill>
                </a:rPr>
                <a:t>experimental operation</a:t>
              </a:r>
            </a:p>
          </p:txBody>
        </p:sp>
        <p:cxnSp>
          <p:nvCxnSpPr>
            <p:cNvPr id="27" name="Straight Connector 26"/>
            <p:cNvCxnSpPr>
              <a:stCxn id="26" idx="1"/>
              <a:endCxn id="21" idx="1"/>
            </p:cNvCxnSpPr>
            <p:nvPr/>
          </p:nvCxnSpPr>
          <p:spPr>
            <a:xfrm flipH="1" flipV="1">
              <a:off x="1341551" y="2237469"/>
              <a:ext cx="760807" cy="1021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 flipH="1">
              <a:off x="791193" y="3813423"/>
              <a:ext cx="540000" cy="1481011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Oval 11"/>
          <p:cNvSpPr/>
          <p:nvPr/>
        </p:nvSpPr>
        <p:spPr>
          <a:xfrm>
            <a:off x="5343859" y="2419379"/>
            <a:ext cx="313141" cy="313141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8" name="Oval 37"/>
          <p:cNvSpPr/>
          <p:nvPr/>
        </p:nvSpPr>
        <p:spPr>
          <a:xfrm>
            <a:off x="5346240" y="1600832"/>
            <a:ext cx="313141" cy="313141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37704" y="5156026"/>
            <a:ext cx="36822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The following convention is used:</a:t>
            </a: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GREEN = rubidium</a:t>
            </a: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LIGHT GREY = UHV</a:t>
            </a: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DARK BLUE = argon</a:t>
            </a:r>
          </a:p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WHITE = air</a:t>
            </a:r>
          </a:p>
        </p:txBody>
      </p:sp>
    </p:spTree>
    <p:extLst>
      <p:ext uri="{BB962C8B-B14F-4D97-AF65-F5344CB8AC3E}">
        <p14:creationId xmlns:p14="http://schemas.microsoft.com/office/powerpoint/2010/main" val="1931554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First time filling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2469" y="808136"/>
            <a:ext cx="8712968" cy="39811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12469" y="903669"/>
            <a:ext cx="2741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Fume hood (Argon environment)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33486" y="3452190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sp>
        <p:nvSpPr>
          <p:cNvPr id="130" name="Rectangle 129"/>
          <p:cNvSpPr/>
          <p:nvPr/>
        </p:nvSpPr>
        <p:spPr>
          <a:xfrm flipH="1">
            <a:off x="365631" y="2744294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flipH="1">
            <a:off x="513227" y="2456294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8464" y="3932486"/>
            <a:ext cx="540000" cy="540000"/>
            <a:chOff x="1604015" y="4804498"/>
            <a:chExt cx="540000" cy="540000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4" name="Oval 153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1660775" y="3932486"/>
            <a:ext cx="539792" cy="540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TextBox 154"/>
          <p:cNvSpPr txBox="1"/>
          <p:nvPr/>
        </p:nvSpPr>
        <p:spPr>
          <a:xfrm>
            <a:off x="1660775" y="3956269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Rb</a:t>
            </a:r>
            <a:endParaRPr lang="en-GB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1660775" y="4176597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58" name="Rectangle 157"/>
          <p:cNvSpPr/>
          <p:nvPr/>
        </p:nvSpPr>
        <p:spPr>
          <a:xfrm flipH="1">
            <a:off x="2919058" y="2768937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 flipH="1">
            <a:off x="3066654" y="2480937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917910" y="976404"/>
            <a:ext cx="539792" cy="5400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TextBox 166"/>
          <p:cNvSpPr txBox="1"/>
          <p:nvPr/>
        </p:nvSpPr>
        <p:spPr>
          <a:xfrm>
            <a:off x="2917910" y="1000187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Rb</a:t>
            </a:r>
            <a:endParaRPr lang="en-GB" sz="1200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7910" y="1220515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50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813974" y="1818777"/>
            <a:ext cx="750168" cy="518160"/>
            <a:chOff x="3177467" y="2288429"/>
            <a:chExt cx="750168" cy="518160"/>
          </a:xfrm>
        </p:grpSpPr>
        <p:sp>
          <p:nvSpPr>
            <p:cNvPr id="7" name="Freeform 6"/>
            <p:cNvSpPr/>
            <p:nvPr/>
          </p:nvSpPr>
          <p:spPr>
            <a:xfrm>
              <a:off x="3177467" y="2288429"/>
              <a:ext cx="325120" cy="518160"/>
            </a:xfrm>
            <a:custGeom>
              <a:avLst/>
              <a:gdLst>
                <a:gd name="connsiteX0" fmla="*/ 0 w 1564640"/>
                <a:gd name="connsiteY0" fmla="*/ 0 h 548640"/>
                <a:gd name="connsiteX1" fmla="*/ 314960 w 1564640"/>
                <a:gd name="connsiteY1" fmla="*/ 274320 h 548640"/>
                <a:gd name="connsiteX2" fmla="*/ 355600 w 1564640"/>
                <a:gd name="connsiteY2" fmla="*/ 548640 h 548640"/>
                <a:gd name="connsiteX3" fmla="*/ 1564640 w 1564640"/>
                <a:gd name="connsiteY3" fmla="*/ 274320 h 548640"/>
                <a:gd name="connsiteX0" fmla="*/ 0 w 355600"/>
                <a:gd name="connsiteY0" fmla="*/ 0 h 548640"/>
                <a:gd name="connsiteX1" fmla="*/ 314960 w 355600"/>
                <a:gd name="connsiteY1" fmla="*/ 274320 h 548640"/>
                <a:gd name="connsiteX2" fmla="*/ 355600 w 355600"/>
                <a:gd name="connsiteY2" fmla="*/ 548640 h 548640"/>
                <a:gd name="connsiteX0" fmla="*/ 0 w 325120"/>
                <a:gd name="connsiteY0" fmla="*/ 0 h 518160"/>
                <a:gd name="connsiteX1" fmla="*/ 284480 w 325120"/>
                <a:gd name="connsiteY1" fmla="*/ 243840 h 518160"/>
                <a:gd name="connsiteX2" fmla="*/ 325120 w 325120"/>
                <a:gd name="connsiteY2" fmla="*/ 51816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5120" h="518160">
                  <a:moveTo>
                    <a:pt x="0" y="0"/>
                  </a:moveTo>
                  <a:lnTo>
                    <a:pt x="284480" y="243840"/>
                  </a:lnTo>
                  <a:lnTo>
                    <a:pt x="325120" y="518160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Freeform 168"/>
            <p:cNvSpPr/>
            <p:nvPr/>
          </p:nvSpPr>
          <p:spPr>
            <a:xfrm flipH="1">
              <a:off x="3602515" y="2288429"/>
              <a:ext cx="325120" cy="518160"/>
            </a:xfrm>
            <a:custGeom>
              <a:avLst/>
              <a:gdLst>
                <a:gd name="connsiteX0" fmla="*/ 0 w 1564640"/>
                <a:gd name="connsiteY0" fmla="*/ 0 h 548640"/>
                <a:gd name="connsiteX1" fmla="*/ 314960 w 1564640"/>
                <a:gd name="connsiteY1" fmla="*/ 274320 h 548640"/>
                <a:gd name="connsiteX2" fmla="*/ 355600 w 1564640"/>
                <a:gd name="connsiteY2" fmla="*/ 548640 h 548640"/>
                <a:gd name="connsiteX3" fmla="*/ 1564640 w 1564640"/>
                <a:gd name="connsiteY3" fmla="*/ 274320 h 548640"/>
                <a:gd name="connsiteX0" fmla="*/ 0 w 355600"/>
                <a:gd name="connsiteY0" fmla="*/ 0 h 548640"/>
                <a:gd name="connsiteX1" fmla="*/ 314960 w 355600"/>
                <a:gd name="connsiteY1" fmla="*/ 274320 h 548640"/>
                <a:gd name="connsiteX2" fmla="*/ 355600 w 355600"/>
                <a:gd name="connsiteY2" fmla="*/ 548640 h 548640"/>
                <a:gd name="connsiteX0" fmla="*/ 0 w 325120"/>
                <a:gd name="connsiteY0" fmla="*/ 0 h 518160"/>
                <a:gd name="connsiteX1" fmla="*/ 284480 w 325120"/>
                <a:gd name="connsiteY1" fmla="*/ 243840 h 518160"/>
                <a:gd name="connsiteX2" fmla="*/ 325120 w 325120"/>
                <a:gd name="connsiteY2" fmla="*/ 51816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5120" h="518160">
                  <a:moveTo>
                    <a:pt x="0" y="0"/>
                  </a:moveTo>
                  <a:lnTo>
                    <a:pt x="284480" y="243840"/>
                  </a:lnTo>
                  <a:lnTo>
                    <a:pt x="325120" y="518160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1" name="Rectangle 170"/>
          <p:cNvSpPr/>
          <p:nvPr/>
        </p:nvSpPr>
        <p:spPr>
          <a:xfrm flipH="1">
            <a:off x="4824450" y="2768937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 flipH="1">
            <a:off x="4972046" y="2480937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 flipH="1">
            <a:off x="4824450" y="3011587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TextBox 179"/>
          <p:cNvSpPr txBox="1"/>
          <p:nvPr/>
        </p:nvSpPr>
        <p:spPr>
          <a:xfrm>
            <a:off x="4826168" y="3548630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50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81" name="TextBox 180"/>
          <p:cNvSpPr txBox="1"/>
          <p:nvPr/>
        </p:nvSpPr>
        <p:spPr>
          <a:xfrm>
            <a:off x="6525762" y="1291957"/>
            <a:ext cx="796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 &amp; capped</a:t>
            </a:r>
          </a:p>
        </p:txBody>
      </p:sp>
      <p:sp>
        <p:nvSpPr>
          <p:cNvPr id="182" name="Rectangle 181"/>
          <p:cNvSpPr/>
          <p:nvPr/>
        </p:nvSpPr>
        <p:spPr>
          <a:xfrm flipH="1">
            <a:off x="6654900" y="2768078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 flipH="1">
            <a:off x="6802496" y="2480078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184" name="Group 183"/>
          <p:cNvGrpSpPr/>
          <p:nvPr/>
        </p:nvGrpSpPr>
        <p:grpSpPr>
          <a:xfrm>
            <a:off x="6654900" y="1945782"/>
            <a:ext cx="540000" cy="540000"/>
            <a:chOff x="1604015" y="4804498"/>
            <a:chExt cx="540000" cy="540000"/>
          </a:xfrm>
        </p:grpSpPr>
        <p:grpSp>
          <p:nvGrpSpPr>
            <p:cNvPr id="185" name="Group 184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6" name="Oval 185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90" name="Rectangle 189"/>
          <p:cNvSpPr/>
          <p:nvPr/>
        </p:nvSpPr>
        <p:spPr>
          <a:xfrm flipH="1">
            <a:off x="6654900" y="3010728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TextBox 190"/>
          <p:cNvSpPr txBox="1"/>
          <p:nvPr/>
        </p:nvSpPr>
        <p:spPr>
          <a:xfrm>
            <a:off x="6655004" y="3547771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92" name="Rectangle 191"/>
          <p:cNvSpPr/>
          <p:nvPr/>
        </p:nvSpPr>
        <p:spPr>
          <a:xfrm flipH="1">
            <a:off x="6802500" y="179815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/>
          <p:cNvSpPr/>
          <p:nvPr/>
        </p:nvSpPr>
        <p:spPr>
          <a:xfrm flipH="1">
            <a:off x="1156064" y="3788077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/>
          <p:cNvSpPr txBox="1"/>
          <p:nvPr/>
        </p:nvSpPr>
        <p:spPr>
          <a:xfrm>
            <a:off x="3483220" y="3470231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grpSp>
        <p:nvGrpSpPr>
          <p:cNvPr id="195" name="Group 194"/>
          <p:cNvGrpSpPr/>
          <p:nvPr/>
        </p:nvGrpSpPr>
        <p:grpSpPr>
          <a:xfrm>
            <a:off x="3558198" y="3950527"/>
            <a:ext cx="540000" cy="540000"/>
            <a:chOff x="1604015" y="4804498"/>
            <a:chExt cx="540000" cy="540000"/>
          </a:xfrm>
        </p:grpSpPr>
        <p:grpSp>
          <p:nvGrpSpPr>
            <p:cNvPr id="196" name="Group 195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98" name="Rectangle 197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9" name="Straight Connector 198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7" name="Oval 196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01" name="Rectangle 200"/>
          <p:cNvSpPr/>
          <p:nvPr/>
        </p:nvSpPr>
        <p:spPr>
          <a:xfrm flipH="1">
            <a:off x="3705798" y="3806118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TextBox 201"/>
          <p:cNvSpPr txBox="1"/>
          <p:nvPr/>
        </p:nvSpPr>
        <p:spPr>
          <a:xfrm>
            <a:off x="5394615" y="3481004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grpSp>
        <p:nvGrpSpPr>
          <p:cNvPr id="203" name="Group 202"/>
          <p:cNvGrpSpPr/>
          <p:nvPr/>
        </p:nvGrpSpPr>
        <p:grpSpPr>
          <a:xfrm>
            <a:off x="5469593" y="3961300"/>
            <a:ext cx="540000" cy="540000"/>
            <a:chOff x="1604015" y="4804498"/>
            <a:chExt cx="540000" cy="540000"/>
          </a:xfrm>
        </p:grpSpPr>
        <p:grpSp>
          <p:nvGrpSpPr>
            <p:cNvPr id="204" name="Group 203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7" name="Straight Connector 206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5" name="Oval 204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09" name="Rectangle 208"/>
          <p:cNvSpPr/>
          <p:nvPr/>
        </p:nvSpPr>
        <p:spPr>
          <a:xfrm flipH="1">
            <a:off x="5617193" y="3816891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Down Arrow 209"/>
          <p:cNvSpPr/>
          <p:nvPr/>
        </p:nvSpPr>
        <p:spPr>
          <a:xfrm rot="16200000">
            <a:off x="2063272" y="2974118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Down Arrow 210"/>
          <p:cNvSpPr/>
          <p:nvPr/>
        </p:nvSpPr>
        <p:spPr>
          <a:xfrm rot="16200000">
            <a:off x="4066131" y="2974118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Down Arrow 211"/>
          <p:cNvSpPr/>
          <p:nvPr/>
        </p:nvSpPr>
        <p:spPr>
          <a:xfrm rot="16200000">
            <a:off x="5923491" y="2974118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Down Arrow 212"/>
          <p:cNvSpPr/>
          <p:nvPr/>
        </p:nvSpPr>
        <p:spPr>
          <a:xfrm rot="16200000">
            <a:off x="7701260" y="2976312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TextBox 213"/>
          <p:cNvSpPr txBox="1"/>
          <p:nvPr/>
        </p:nvSpPr>
        <p:spPr>
          <a:xfrm>
            <a:off x="8022660" y="2919703"/>
            <a:ext cx="796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Transport to TT41</a:t>
            </a:r>
          </a:p>
        </p:txBody>
      </p:sp>
      <p:sp>
        <p:nvSpPr>
          <p:cNvPr id="219" name="Oval 218"/>
          <p:cNvSpPr/>
          <p:nvPr/>
        </p:nvSpPr>
        <p:spPr>
          <a:xfrm>
            <a:off x="1930671" y="2774251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4" name="Oval 223"/>
          <p:cNvSpPr/>
          <p:nvPr/>
        </p:nvSpPr>
        <p:spPr>
          <a:xfrm>
            <a:off x="3977543" y="2786097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5" name="Oval 224"/>
          <p:cNvSpPr/>
          <p:nvPr/>
        </p:nvSpPr>
        <p:spPr>
          <a:xfrm>
            <a:off x="5813822" y="2777097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26" name="Oval 225"/>
          <p:cNvSpPr/>
          <p:nvPr/>
        </p:nvSpPr>
        <p:spPr>
          <a:xfrm>
            <a:off x="7595496" y="2769880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548619" y="4981492"/>
            <a:ext cx="78200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First time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filling procedure (all completed in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Ar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filled fume hood):</a:t>
            </a:r>
          </a:p>
          <a:p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Empty flask, manual valve and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loaded into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Ar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hood</a:t>
            </a:r>
          </a:p>
          <a:p>
            <a:pPr marL="342900" indent="-342900">
              <a:buAutoNum type="arabicParenR"/>
            </a:pP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is heated to 50C and poured into empty flask using a funnel</a:t>
            </a:r>
          </a:p>
          <a:p>
            <a:pPr marL="342900" indent="-342900">
              <a:buAutoNum type="arabicParenR"/>
            </a:pP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cooled to 20C and closed &amp; capped valve added to flask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Flask assembly transported to TT41 for installation on vapour source</a:t>
            </a:r>
            <a:endParaRPr lang="en-GB" sz="12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28" name="Down Arrow 227"/>
          <p:cNvSpPr/>
          <p:nvPr/>
        </p:nvSpPr>
        <p:spPr>
          <a:xfrm>
            <a:off x="3080803" y="1600265"/>
            <a:ext cx="214005" cy="432048"/>
          </a:xfrm>
          <a:prstGeom prst="downArrow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3365475" y="1017218"/>
            <a:ext cx="122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Pour in warm liquid </a:t>
            </a:r>
            <a:r>
              <a:rPr lang="en-GB" sz="1200" dirty="0" err="1">
                <a:solidFill>
                  <a:schemeClr val="bg1"/>
                </a:solidFill>
              </a:rPr>
              <a:t>Rb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9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Future filling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2469" y="836712"/>
            <a:ext cx="8712968" cy="5501184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12469" y="903669"/>
            <a:ext cx="2741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Fume hood (Argon environment)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33486" y="4567828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sp>
        <p:nvSpPr>
          <p:cNvPr id="130" name="Rectangle 129"/>
          <p:cNvSpPr/>
          <p:nvPr/>
        </p:nvSpPr>
        <p:spPr>
          <a:xfrm flipH="1">
            <a:off x="365631" y="3859932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flipH="1">
            <a:off x="513227" y="3571932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8464" y="5048124"/>
            <a:ext cx="540000" cy="540000"/>
            <a:chOff x="1604015" y="4804498"/>
            <a:chExt cx="540000" cy="540000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4" name="Oval 153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58" name="Rectangle 157"/>
          <p:cNvSpPr/>
          <p:nvPr/>
        </p:nvSpPr>
        <p:spPr>
          <a:xfrm flipH="1">
            <a:off x="2919058" y="3884575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 flipH="1">
            <a:off x="3066654" y="3596575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13974" y="2934415"/>
            <a:ext cx="750168" cy="518160"/>
            <a:chOff x="3177467" y="2288429"/>
            <a:chExt cx="750168" cy="518160"/>
          </a:xfrm>
        </p:grpSpPr>
        <p:sp>
          <p:nvSpPr>
            <p:cNvPr id="7" name="Freeform 6"/>
            <p:cNvSpPr/>
            <p:nvPr/>
          </p:nvSpPr>
          <p:spPr>
            <a:xfrm>
              <a:off x="3177467" y="2288429"/>
              <a:ext cx="325120" cy="518160"/>
            </a:xfrm>
            <a:custGeom>
              <a:avLst/>
              <a:gdLst>
                <a:gd name="connsiteX0" fmla="*/ 0 w 1564640"/>
                <a:gd name="connsiteY0" fmla="*/ 0 h 548640"/>
                <a:gd name="connsiteX1" fmla="*/ 314960 w 1564640"/>
                <a:gd name="connsiteY1" fmla="*/ 274320 h 548640"/>
                <a:gd name="connsiteX2" fmla="*/ 355600 w 1564640"/>
                <a:gd name="connsiteY2" fmla="*/ 548640 h 548640"/>
                <a:gd name="connsiteX3" fmla="*/ 1564640 w 1564640"/>
                <a:gd name="connsiteY3" fmla="*/ 274320 h 548640"/>
                <a:gd name="connsiteX0" fmla="*/ 0 w 355600"/>
                <a:gd name="connsiteY0" fmla="*/ 0 h 548640"/>
                <a:gd name="connsiteX1" fmla="*/ 314960 w 355600"/>
                <a:gd name="connsiteY1" fmla="*/ 274320 h 548640"/>
                <a:gd name="connsiteX2" fmla="*/ 355600 w 355600"/>
                <a:gd name="connsiteY2" fmla="*/ 548640 h 548640"/>
                <a:gd name="connsiteX0" fmla="*/ 0 w 325120"/>
                <a:gd name="connsiteY0" fmla="*/ 0 h 518160"/>
                <a:gd name="connsiteX1" fmla="*/ 284480 w 325120"/>
                <a:gd name="connsiteY1" fmla="*/ 243840 h 518160"/>
                <a:gd name="connsiteX2" fmla="*/ 325120 w 325120"/>
                <a:gd name="connsiteY2" fmla="*/ 51816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5120" h="518160">
                  <a:moveTo>
                    <a:pt x="0" y="0"/>
                  </a:moveTo>
                  <a:lnTo>
                    <a:pt x="284480" y="243840"/>
                  </a:lnTo>
                  <a:lnTo>
                    <a:pt x="325120" y="518160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Freeform 168"/>
            <p:cNvSpPr/>
            <p:nvPr/>
          </p:nvSpPr>
          <p:spPr>
            <a:xfrm flipH="1">
              <a:off x="3602515" y="2288429"/>
              <a:ext cx="325120" cy="518160"/>
            </a:xfrm>
            <a:custGeom>
              <a:avLst/>
              <a:gdLst>
                <a:gd name="connsiteX0" fmla="*/ 0 w 1564640"/>
                <a:gd name="connsiteY0" fmla="*/ 0 h 548640"/>
                <a:gd name="connsiteX1" fmla="*/ 314960 w 1564640"/>
                <a:gd name="connsiteY1" fmla="*/ 274320 h 548640"/>
                <a:gd name="connsiteX2" fmla="*/ 355600 w 1564640"/>
                <a:gd name="connsiteY2" fmla="*/ 548640 h 548640"/>
                <a:gd name="connsiteX3" fmla="*/ 1564640 w 1564640"/>
                <a:gd name="connsiteY3" fmla="*/ 274320 h 548640"/>
                <a:gd name="connsiteX0" fmla="*/ 0 w 355600"/>
                <a:gd name="connsiteY0" fmla="*/ 0 h 548640"/>
                <a:gd name="connsiteX1" fmla="*/ 314960 w 355600"/>
                <a:gd name="connsiteY1" fmla="*/ 274320 h 548640"/>
                <a:gd name="connsiteX2" fmla="*/ 355600 w 355600"/>
                <a:gd name="connsiteY2" fmla="*/ 548640 h 548640"/>
                <a:gd name="connsiteX0" fmla="*/ 0 w 325120"/>
                <a:gd name="connsiteY0" fmla="*/ 0 h 518160"/>
                <a:gd name="connsiteX1" fmla="*/ 284480 w 325120"/>
                <a:gd name="connsiteY1" fmla="*/ 243840 h 518160"/>
                <a:gd name="connsiteX2" fmla="*/ 325120 w 325120"/>
                <a:gd name="connsiteY2" fmla="*/ 51816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5120" h="518160">
                  <a:moveTo>
                    <a:pt x="0" y="0"/>
                  </a:moveTo>
                  <a:lnTo>
                    <a:pt x="284480" y="243840"/>
                  </a:lnTo>
                  <a:lnTo>
                    <a:pt x="325120" y="518160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1" name="Rectangle 170"/>
          <p:cNvSpPr/>
          <p:nvPr/>
        </p:nvSpPr>
        <p:spPr>
          <a:xfrm flipH="1">
            <a:off x="4824450" y="3884575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 flipH="1">
            <a:off x="4972046" y="3596575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 flipH="1">
            <a:off x="4824450" y="4140477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TextBox 179"/>
          <p:cNvSpPr txBox="1"/>
          <p:nvPr/>
        </p:nvSpPr>
        <p:spPr>
          <a:xfrm>
            <a:off x="4826168" y="4664268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50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81" name="TextBox 180"/>
          <p:cNvSpPr txBox="1"/>
          <p:nvPr/>
        </p:nvSpPr>
        <p:spPr>
          <a:xfrm>
            <a:off x="6525762" y="2407595"/>
            <a:ext cx="796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 &amp; capped</a:t>
            </a:r>
          </a:p>
        </p:txBody>
      </p:sp>
      <p:sp>
        <p:nvSpPr>
          <p:cNvPr id="182" name="Rectangle 181"/>
          <p:cNvSpPr/>
          <p:nvPr/>
        </p:nvSpPr>
        <p:spPr>
          <a:xfrm flipH="1">
            <a:off x="6654900" y="3883716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 flipH="1">
            <a:off x="6802496" y="3595716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184" name="Group 183"/>
          <p:cNvGrpSpPr/>
          <p:nvPr/>
        </p:nvGrpSpPr>
        <p:grpSpPr>
          <a:xfrm>
            <a:off x="6654900" y="3061420"/>
            <a:ext cx="540000" cy="540000"/>
            <a:chOff x="1604015" y="4804498"/>
            <a:chExt cx="540000" cy="540000"/>
          </a:xfrm>
        </p:grpSpPr>
        <p:grpSp>
          <p:nvGrpSpPr>
            <p:cNvPr id="185" name="Group 184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6" name="Oval 185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90" name="Rectangle 189"/>
          <p:cNvSpPr/>
          <p:nvPr/>
        </p:nvSpPr>
        <p:spPr>
          <a:xfrm flipH="1">
            <a:off x="6654900" y="4126366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TextBox 190"/>
          <p:cNvSpPr txBox="1"/>
          <p:nvPr/>
        </p:nvSpPr>
        <p:spPr>
          <a:xfrm>
            <a:off x="6655004" y="4663409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92" name="Rectangle 191"/>
          <p:cNvSpPr/>
          <p:nvPr/>
        </p:nvSpPr>
        <p:spPr>
          <a:xfrm flipH="1">
            <a:off x="6802500" y="2913792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/>
          <p:cNvSpPr/>
          <p:nvPr/>
        </p:nvSpPr>
        <p:spPr>
          <a:xfrm flipH="1">
            <a:off x="1156064" y="4903715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/>
          <p:cNvSpPr txBox="1"/>
          <p:nvPr/>
        </p:nvSpPr>
        <p:spPr>
          <a:xfrm>
            <a:off x="3483220" y="4585869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grpSp>
        <p:nvGrpSpPr>
          <p:cNvPr id="195" name="Group 194"/>
          <p:cNvGrpSpPr/>
          <p:nvPr/>
        </p:nvGrpSpPr>
        <p:grpSpPr>
          <a:xfrm>
            <a:off x="3558198" y="5066165"/>
            <a:ext cx="540000" cy="540000"/>
            <a:chOff x="1604015" y="4804498"/>
            <a:chExt cx="540000" cy="540000"/>
          </a:xfrm>
        </p:grpSpPr>
        <p:grpSp>
          <p:nvGrpSpPr>
            <p:cNvPr id="196" name="Group 195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98" name="Rectangle 197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9" name="Straight Connector 198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7" name="Oval 196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01" name="Rectangle 200"/>
          <p:cNvSpPr/>
          <p:nvPr/>
        </p:nvSpPr>
        <p:spPr>
          <a:xfrm flipH="1">
            <a:off x="3705798" y="4921756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TextBox 201"/>
          <p:cNvSpPr txBox="1"/>
          <p:nvPr/>
        </p:nvSpPr>
        <p:spPr>
          <a:xfrm>
            <a:off x="5394615" y="4596642"/>
            <a:ext cx="6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Closed</a:t>
            </a:r>
          </a:p>
        </p:txBody>
      </p:sp>
      <p:grpSp>
        <p:nvGrpSpPr>
          <p:cNvPr id="203" name="Group 202"/>
          <p:cNvGrpSpPr/>
          <p:nvPr/>
        </p:nvGrpSpPr>
        <p:grpSpPr>
          <a:xfrm>
            <a:off x="5469593" y="5076938"/>
            <a:ext cx="540000" cy="540000"/>
            <a:chOff x="1604015" y="4804498"/>
            <a:chExt cx="540000" cy="540000"/>
          </a:xfrm>
        </p:grpSpPr>
        <p:grpSp>
          <p:nvGrpSpPr>
            <p:cNvPr id="204" name="Group 203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7" name="Straight Connector 206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5" name="Oval 204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09" name="Rectangle 208"/>
          <p:cNvSpPr/>
          <p:nvPr/>
        </p:nvSpPr>
        <p:spPr>
          <a:xfrm flipH="1">
            <a:off x="5617193" y="4932529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Down Arrow 209"/>
          <p:cNvSpPr/>
          <p:nvPr/>
        </p:nvSpPr>
        <p:spPr>
          <a:xfrm rot="16200000">
            <a:off x="2424861" y="4105854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Down Arrow 210"/>
          <p:cNvSpPr/>
          <p:nvPr/>
        </p:nvSpPr>
        <p:spPr>
          <a:xfrm rot="16200000">
            <a:off x="4066131" y="4089756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Down Arrow 211"/>
          <p:cNvSpPr/>
          <p:nvPr/>
        </p:nvSpPr>
        <p:spPr>
          <a:xfrm rot="16200000">
            <a:off x="5923491" y="4089756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Down Arrow 212"/>
          <p:cNvSpPr/>
          <p:nvPr/>
        </p:nvSpPr>
        <p:spPr>
          <a:xfrm rot="16200000">
            <a:off x="7701260" y="4091950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TextBox 213"/>
          <p:cNvSpPr txBox="1"/>
          <p:nvPr/>
        </p:nvSpPr>
        <p:spPr>
          <a:xfrm>
            <a:off x="8022660" y="4035341"/>
            <a:ext cx="796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Transport to TT41</a:t>
            </a:r>
          </a:p>
        </p:txBody>
      </p:sp>
      <p:sp>
        <p:nvSpPr>
          <p:cNvPr id="219" name="Oval 218"/>
          <p:cNvSpPr/>
          <p:nvPr/>
        </p:nvSpPr>
        <p:spPr>
          <a:xfrm>
            <a:off x="1930671" y="3889889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4" name="Oval 223"/>
          <p:cNvSpPr/>
          <p:nvPr/>
        </p:nvSpPr>
        <p:spPr>
          <a:xfrm>
            <a:off x="3977543" y="390173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5" name="Oval 224"/>
          <p:cNvSpPr/>
          <p:nvPr/>
        </p:nvSpPr>
        <p:spPr>
          <a:xfrm>
            <a:off x="5813822" y="389273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26" name="Oval 225"/>
          <p:cNvSpPr/>
          <p:nvPr/>
        </p:nvSpPr>
        <p:spPr>
          <a:xfrm>
            <a:off x="7595496" y="3885518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28" name="Down Arrow 227"/>
          <p:cNvSpPr/>
          <p:nvPr/>
        </p:nvSpPr>
        <p:spPr>
          <a:xfrm>
            <a:off x="3080803" y="2715903"/>
            <a:ext cx="214005" cy="432048"/>
          </a:xfrm>
          <a:prstGeom prst="downArrow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3561065" y="2471168"/>
            <a:ext cx="122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Pour in warm liquid </a:t>
            </a:r>
            <a:r>
              <a:rPr lang="en-GB" sz="1200" dirty="0" err="1">
                <a:solidFill>
                  <a:schemeClr val="bg1"/>
                </a:solidFill>
              </a:rPr>
              <a:t>Rb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62868" y="3577773"/>
            <a:ext cx="541510" cy="2016192"/>
            <a:chOff x="2551095" y="2950354"/>
            <a:chExt cx="541510" cy="2016192"/>
          </a:xfrm>
        </p:grpSpPr>
        <p:sp>
          <p:nvSpPr>
            <p:cNvPr id="70" name="Rectangle 69"/>
            <p:cNvSpPr/>
            <p:nvPr/>
          </p:nvSpPr>
          <p:spPr>
            <a:xfrm flipH="1">
              <a:off x="2551095" y="3238354"/>
              <a:ext cx="540000" cy="1728192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 flipH="1">
              <a:off x="2698691" y="2950354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 flipH="1">
              <a:off x="2551095" y="3481004"/>
              <a:ext cx="540000" cy="148224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552813" y="4018047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07728" y="3053819"/>
            <a:ext cx="122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Recycle flask</a:t>
            </a:r>
          </a:p>
        </p:txBody>
      </p:sp>
      <p:sp>
        <p:nvSpPr>
          <p:cNvPr id="76" name="Rectangle 75"/>
          <p:cNvSpPr/>
          <p:nvPr/>
        </p:nvSpPr>
        <p:spPr>
          <a:xfrm flipH="1">
            <a:off x="1810472" y="3436923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7" name="Group 76"/>
          <p:cNvGrpSpPr/>
          <p:nvPr/>
        </p:nvGrpSpPr>
        <p:grpSpPr>
          <a:xfrm rot="14291263">
            <a:off x="3864112" y="917517"/>
            <a:ext cx="540000" cy="2016192"/>
            <a:chOff x="2551095" y="2950354"/>
            <a:chExt cx="540000" cy="2016192"/>
          </a:xfrm>
        </p:grpSpPr>
        <p:sp>
          <p:nvSpPr>
            <p:cNvPr id="78" name="Rectangle 77"/>
            <p:cNvSpPr/>
            <p:nvPr/>
          </p:nvSpPr>
          <p:spPr>
            <a:xfrm flipH="1">
              <a:off x="2551095" y="3238354"/>
              <a:ext cx="540000" cy="1728192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 flipH="1">
              <a:off x="2698691" y="2950354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flipH="1">
              <a:off x="2551095" y="3481004"/>
              <a:ext cx="540000" cy="148224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/>
            <p:cNvSpPr txBox="1"/>
            <p:nvPr/>
          </p:nvSpPr>
          <p:spPr>
            <a:xfrm rot="7308737">
              <a:off x="2552813" y="4018048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50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3974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Installing </a:t>
            </a:r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flask 1</a:t>
            </a:r>
          </a:p>
        </p:txBody>
      </p:sp>
      <p:sp>
        <p:nvSpPr>
          <p:cNvPr id="126" name="Down Arrow 125"/>
          <p:cNvSpPr/>
          <p:nvPr/>
        </p:nvSpPr>
        <p:spPr>
          <a:xfrm rot="16200000">
            <a:off x="2163717" y="1301191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Rectangle 168"/>
          <p:cNvSpPr/>
          <p:nvPr/>
        </p:nvSpPr>
        <p:spPr>
          <a:xfrm flipH="1">
            <a:off x="197206" y="4709388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 flipH="1">
            <a:off x="344802" y="4421388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197206" y="3887092"/>
            <a:ext cx="540000" cy="540000"/>
            <a:chOff x="1604015" y="4804498"/>
            <a:chExt cx="540000" cy="540000"/>
          </a:xfrm>
        </p:grpSpPr>
        <p:grpSp>
          <p:nvGrpSpPr>
            <p:cNvPr id="172" name="Group 171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74" name="Rectangle 173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3" name="Oval 172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91" name="Rectangle 190"/>
          <p:cNvSpPr/>
          <p:nvPr/>
        </p:nvSpPr>
        <p:spPr>
          <a:xfrm flipH="1">
            <a:off x="197206" y="4952038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TextBox 191"/>
          <p:cNvSpPr txBox="1"/>
          <p:nvPr/>
        </p:nvSpPr>
        <p:spPr>
          <a:xfrm>
            <a:off x="197310" y="5489081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93" name="Rectangle 192"/>
          <p:cNvSpPr/>
          <p:nvPr/>
        </p:nvSpPr>
        <p:spPr>
          <a:xfrm flipH="1">
            <a:off x="344806" y="374200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Rounded Rectangle 187"/>
          <p:cNvSpPr/>
          <p:nvPr/>
        </p:nvSpPr>
        <p:spPr>
          <a:xfrm>
            <a:off x="1461917" y="3379814"/>
            <a:ext cx="1187146" cy="3259671"/>
          </a:xfrm>
          <a:prstGeom prst="roundRect">
            <a:avLst>
              <a:gd name="adj" fmla="val 3165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TextBox 185"/>
          <p:cNvSpPr txBox="1"/>
          <p:nvPr/>
        </p:nvSpPr>
        <p:spPr>
          <a:xfrm rot="16200000">
            <a:off x="2072493" y="4067554"/>
            <a:ext cx="771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Closed</a:t>
            </a:r>
          </a:p>
        </p:txBody>
      </p:sp>
      <p:sp>
        <p:nvSpPr>
          <p:cNvPr id="194" name="Rectangle 193"/>
          <p:cNvSpPr/>
          <p:nvPr/>
        </p:nvSpPr>
        <p:spPr>
          <a:xfrm flipH="1">
            <a:off x="1763060" y="4739797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 flipH="1">
            <a:off x="1910656" y="4451797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196" name="Group 195"/>
          <p:cNvGrpSpPr/>
          <p:nvPr/>
        </p:nvGrpSpPr>
        <p:grpSpPr>
          <a:xfrm>
            <a:off x="1763060" y="3917501"/>
            <a:ext cx="540000" cy="540000"/>
            <a:chOff x="1604015" y="4804498"/>
            <a:chExt cx="540000" cy="540000"/>
          </a:xfrm>
        </p:grpSpPr>
        <p:grpSp>
          <p:nvGrpSpPr>
            <p:cNvPr id="197" name="Group 196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199" name="Rectangle 198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8" name="Oval 197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202" name="Rectangle 201"/>
          <p:cNvSpPr/>
          <p:nvPr/>
        </p:nvSpPr>
        <p:spPr>
          <a:xfrm flipH="1">
            <a:off x="1763060" y="4982447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TextBox 202"/>
          <p:cNvSpPr txBox="1"/>
          <p:nvPr/>
        </p:nvSpPr>
        <p:spPr>
          <a:xfrm>
            <a:off x="1763164" y="5519490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204" name="Rectangle 203"/>
          <p:cNvSpPr/>
          <p:nvPr/>
        </p:nvSpPr>
        <p:spPr>
          <a:xfrm flipH="1">
            <a:off x="1910660" y="3772413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Box 204"/>
          <p:cNvSpPr txBox="1"/>
          <p:nvPr/>
        </p:nvSpPr>
        <p:spPr>
          <a:xfrm rot="16200000">
            <a:off x="481294" y="4003965"/>
            <a:ext cx="771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Closed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72958" y="802136"/>
            <a:ext cx="1857780" cy="2234709"/>
            <a:chOff x="88242" y="877990"/>
            <a:chExt cx="1857780" cy="2234709"/>
          </a:xfrm>
        </p:grpSpPr>
        <p:sp>
          <p:nvSpPr>
            <p:cNvPr id="261" name="Rectangle 260"/>
            <p:cNvSpPr/>
            <p:nvPr/>
          </p:nvSpPr>
          <p:spPr>
            <a:xfrm flipH="1">
              <a:off x="1285556" y="1857481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 flipH="1">
              <a:off x="582902" y="1962781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1175754" y="1294814"/>
              <a:ext cx="770268" cy="5715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130341" y="1295658"/>
              <a:ext cx="45719" cy="574536"/>
              <a:chOff x="1266460" y="1573826"/>
              <a:chExt cx="45719" cy="574536"/>
            </a:xfrm>
          </p:grpSpPr>
          <p:sp>
            <p:nvSpPr>
              <p:cNvPr id="58" name="Rectangle 57"/>
              <p:cNvSpPr/>
              <p:nvPr/>
            </p:nvSpPr>
            <p:spPr>
              <a:xfrm flipH="1">
                <a:off x="1266460" y="1573826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 flipH="1">
                <a:off x="1266460" y="1904274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0" name="TextBox 119"/>
            <p:cNvSpPr txBox="1"/>
            <p:nvPr/>
          </p:nvSpPr>
          <p:spPr>
            <a:xfrm rot="16200000">
              <a:off x="1368228" y="2276229"/>
              <a:ext cx="878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Open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270282" y="1164241"/>
              <a:ext cx="860058" cy="82052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Down Arrow 128"/>
            <p:cNvSpPr/>
            <p:nvPr/>
          </p:nvSpPr>
          <p:spPr>
            <a:xfrm flipV="1">
              <a:off x="593308" y="2284336"/>
              <a:ext cx="214005" cy="432048"/>
            </a:xfrm>
            <a:prstGeom prst="downArrow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88242" y="2693727"/>
              <a:ext cx="122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Fill with </a:t>
              </a:r>
              <a:r>
                <a:rPr lang="en-GB" sz="1200" dirty="0" err="1"/>
                <a:t>Ar</a:t>
              </a:r>
              <a:endParaRPr lang="en-GB" sz="1200" dirty="0"/>
            </a:p>
          </p:txBody>
        </p:sp>
        <p:grpSp>
          <p:nvGrpSpPr>
            <p:cNvPr id="308" name="Group 307"/>
            <p:cNvGrpSpPr/>
            <p:nvPr/>
          </p:nvGrpSpPr>
          <p:grpSpPr>
            <a:xfrm flipV="1">
              <a:off x="582986" y="877990"/>
              <a:ext cx="244808" cy="288000"/>
              <a:chOff x="3676716" y="1954637"/>
              <a:chExt cx="244808" cy="288000"/>
            </a:xfrm>
          </p:grpSpPr>
          <p:sp>
            <p:nvSpPr>
              <p:cNvPr id="309" name="Rectangle 308"/>
              <p:cNvSpPr/>
              <p:nvPr/>
            </p:nvSpPr>
            <p:spPr>
              <a:xfrm flipH="1">
                <a:off x="3676716" y="1954637"/>
                <a:ext cx="244808" cy="288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Rectangle 309"/>
              <p:cNvSpPr/>
              <p:nvPr/>
            </p:nvSpPr>
            <p:spPr>
              <a:xfrm flipH="1">
                <a:off x="3676720" y="2098637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130340" y="2141391"/>
              <a:ext cx="540000" cy="540000"/>
              <a:chOff x="1604015" y="4804498"/>
              <a:chExt cx="540000" cy="540000"/>
            </a:xfrm>
          </p:grpSpPr>
          <p:grpSp>
            <p:nvGrpSpPr>
              <p:cNvPr id="109" name="Group 108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121" name="Rectangle 120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Oval 109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24" name="Rectangle 123"/>
            <p:cNvSpPr/>
            <p:nvPr/>
          </p:nvSpPr>
          <p:spPr>
            <a:xfrm flipH="1">
              <a:off x="1277278" y="2968699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Rectangle 164"/>
            <p:cNvSpPr/>
            <p:nvPr/>
          </p:nvSpPr>
          <p:spPr>
            <a:xfrm flipH="1">
              <a:off x="1277278" y="2682466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294611" y="1417702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03257" y="805692"/>
            <a:ext cx="1744574" cy="5213298"/>
            <a:chOff x="2895777" y="816920"/>
            <a:chExt cx="1744574" cy="5213298"/>
          </a:xfrm>
        </p:grpSpPr>
        <p:sp>
          <p:nvSpPr>
            <p:cNvPr id="233" name="Rounded Rectangle 232"/>
            <p:cNvSpPr/>
            <p:nvPr/>
          </p:nvSpPr>
          <p:spPr>
            <a:xfrm>
              <a:off x="3453205" y="2770547"/>
              <a:ext cx="1187146" cy="3259671"/>
            </a:xfrm>
            <a:prstGeom prst="roundRect">
              <a:avLst>
                <a:gd name="adj" fmla="val 31659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TextBox 233"/>
            <p:cNvSpPr txBox="1"/>
            <p:nvPr/>
          </p:nvSpPr>
          <p:spPr>
            <a:xfrm rot="16200000">
              <a:off x="4041732" y="3463578"/>
              <a:ext cx="7710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Closed</a:t>
              </a:r>
            </a:p>
          </p:txBody>
        </p:sp>
        <p:sp>
          <p:nvSpPr>
            <p:cNvPr id="235" name="Rectangle 234"/>
            <p:cNvSpPr/>
            <p:nvPr/>
          </p:nvSpPr>
          <p:spPr>
            <a:xfrm flipH="1">
              <a:off x="3754348" y="4130530"/>
              <a:ext cx="540000" cy="1728192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 flipH="1">
              <a:off x="3901944" y="3842530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grpSp>
          <p:nvGrpSpPr>
            <p:cNvPr id="237" name="Group 236"/>
            <p:cNvGrpSpPr/>
            <p:nvPr/>
          </p:nvGrpSpPr>
          <p:grpSpPr>
            <a:xfrm>
              <a:off x="3754348" y="3308234"/>
              <a:ext cx="540000" cy="540000"/>
              <a:chOff x="1604015" y="4804498"/>
              <a:chExt cx="540000" cy="540000"/>
            </a:xfrm>
          </p:grpSpPr>
          <p:grpSp>
            <p:nvGrpSpPr>
              <p:cNvPr id="238" name="Group 237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240" name="Rectangle 239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9" name="Oval 238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43" name="Rectangle 242"/>
            <p:cNvSpPr/>
            <p:nvPr/>
          </p:nvSpPr>
          <p:spPr>
            <a:xfrm flipH="1">
              <a:off x="3754348" y="4373180"/>
              <a:ext cx="540000" cy="148224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3754452" y="4910223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  <p:sp>
          <p:nvSpPr>
            <p:cNvPr id="265" name="Rectangle 264"/>
            <p:cNvSpPr/>
            <p:nvPr/>
          </p:nvSpPr>
          <p:spPr>
            <a:xfrm flipH="1">
              <a:off x="3901948" y="3172290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/>
            <p:cNvSpPr/>
            <p:nvPr/>
          </p:nvSpPr>
          <p:spPr>
            <a:xfrm flipH="1">
              <a:off x="3208405" y="2197331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 flipH="1">
              <a:off x="3911051" y="1804031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 flipH="1">
              <a:off x="3208397" y="1909331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3755836" y="1242208"/>
              <a:ext cx="45719" cy="574536"/>
              <a:chOff x="1266460" y="1573826"/>
              <a:chExt cx="45719" cy="574536"/>
            </a:xfrm>
          </p:grpSpPr>
          <p:sp>
            <p:nvSpPr>
              <p:cNvPr id="133" name="Rectangle 132"/>
              <p:cNvSpPr/>
              <p:nvPr/>
            </p:nvSpPr>
            <p:spPr>
              <a:xfrm flipH="1">
                <a:off x="1266460" y="1573826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/>
              <p:cNvSpPr/>
              <p:nvPr/>
            </p:nvSpPr>
            <p:spPr>
              <a:xfrm flipH="1">
                <a:off x="1266460" y="1904274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 rot="16200000">
              <a:off x="3993723" y="2222779"/>
              <a:ext cx="878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Closed</a:t>
              </a:r>
            </a:p>
          </p:txBody>
        </p:sp>
        <p:sp>
          <p:nvSpPr>
            <p:cNvPr id="137" name="Rounded Rectangle 136"/>
            <p:cNvSpPr/>
            <p:nvPr/>
          </p:nvSpPr>
          <p:spPr>
            <a:xfrm>
              <a:off x="2895777" y="1110791"/>
              <a:ext cx="860058" cy="820524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0" name="Group 139"/>
            <p:cNvGrpSpPr/>
            <p:nvPr/>
          </p:nvGrpSpPr>
          <p:grpSpPr>
            <a:xfrm flipV="1">
              <a:off x="3208481" y="816920"/>
              <a:ext cx="244808" cy="288000"/>
              <a:chOff x="3676716" y="1954637"/>
              <a:chExt cx="244808" cy="288000"/>
            </a:xfrm>
            <a:solidFill>
              <a:srgbClr val="0070C0"/>
            </a:solidFill>
          </p:grpSpPr>
          <p:sp>
            <p:nvSpPr>
              <p:cNvPr id="141" name="Rectangle 140"/>
              <p:cNvSpPr/>
              <p:nvPr/>
            </p:nvSpPr>
            <p:spPr>
              <a:xfrm flipH="1">
                <a:off x="3676716" y="1954637"/>
                <a:ext cx="244808" cy="288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Rectangle 141"/>
              <p:cNvSpPr/>
              <p:nvPr/>
            </p:nvSpPr>
            <p:spPr>
              <a:xfrm flipH="1">
                <a:off x="3676720" y="2098637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3755835" y="2087941"/>
              <a:ext cx="540000" cy="540000"/>
              <a:chOff x="1604015" y="4804498"/>
              <a:chExt cx="540000" cy="540000"/>
            </a:xfrm>
          </p:grpSpPr>
          <p:grpSp>
            <p:nvGrpSpPr>
              <p:cNvPr id="144" name="Group 143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5" name="Oval 144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66" name="Rectangle 165"/>
            <p:cNvSpPr/>
            <p:nvPr/>
          </p:nvSpPr>
          <p:spPr>
            <a:xfrm flipH="1">
              <a:off x="3903022" y="2915509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 flipH="1">
              <a:off x="3903022" y="2629276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3748384" y="1374016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20</a:t>
              </a:r>
              <a:r>
                <a:rPr lang="en-GB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°C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 flipH="1">
              <a:off x="3795491" y="1239079"/>
              <a:ext cx="770268" cy="57157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3914348" y="1361967"/>
              <a:ext cx="539792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20</a:t>
              </a:r>
              <a:r>
                <a:rPr lang="en-GB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°C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33198" y="805692"/>
            <a:ext cx="1744574" cy="5213298"/>
            <a:chOff x="5296525" y="855116"/>
            <a:chExt cx="1744574" cy="5213298"/>
          </a:xfrm>
        </p:grpSpPr>
        <p:sp>
          <p:nvSpPr>
            <p:cNvPr id="267" name="Rounded Rectangle 266"/>
            <p:cNvSpPr/>
            <p:nvPr/>
          </p:nvSpPr>
          <p:spPr>
            <a:xfrm>
              <a:off x="5853953" y="2808743"/>
              <a:ext cx="1187146" cy="3259671"/>
            </a:xfrm>
            <a:prstGeom prst="roundRect">
              <a:avLst>
                <a:gd name="adj" fmla="val 31659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TextBox 267"/>
            <p:cNvSpPr txBox="1"/>
            <p:nvPr/>
          </p:nvSpPr>
          <p:spPr>
            <a:xfrm rot="16200000">
              <a:off x="6462693" y="3100465"/>
              <a:ext cx="7710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Closed</a:t>
              </a:r>
            </a:p>
          </p:txBody>
        </p:sp>
        <p:sp>
          <p:nvSpPr>
            <p:cNvPr id="269" name="Rectangle 268"/>
            <p:cNvSpPr/>
            <p:nvPr/>
          </p:nvSpPr>
          <p:spPr>
            <a:xfrm flipH="1">
              <a:off x="6166126" y="3779609"/>
              <a:ext cx="540000" cy="1728192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>
            <a:xfrm flipH="1">
              <a:off x="6313722" y="3491609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grpSp>
          <p:nvGrpSpPr>
            <p:cNvPr id="271" name="Group 270"/>
            <p:cNvGrpSpPr/>
            <p:nvPr/>
          </p:nvGrpSpPr>
          <p:grpSpPr>
            <a:xfrm>
              <a:off x="6166126" y="2957313"/>
              <a:ext cx="540000" cy="540000"/>
              <a:chOff x="1604015" y="4804498"/>
              <a:chExt cx="540000" cy="540000"/>
            </a:xfrm>
          </p:grpSpPr>
          <p:grpSp>
            <p:nvGrpSpPr>
              <p:cNvPr id="275" name="Group 274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277" name="Rectangle 276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6" name="Oval 275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72" name="Rectangle 271"/>
            <p:cNvSpPr/>
            <p:nvPr/>
          </p:nvSpPr>
          <p:spPr>
            <a:xfrm flipH="1">
              <a:off x="6166126" y="4022259"/>
              <a:ext cx="540000" cy="148224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6166230" y="4559302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  <p:sp>
          <p:nvSpPr>
            <p:cNvPr id="285" name="Rectangle 284"/>
            <p:cNvSpPr/>
            <p:nvPr/>
          </p:nvSpPr>
          <p:spPr>
            <a:xfrm flipH="1">
              <a:off x="5609153" y="2235527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Rectangle 289"/>
            <p:cNvSpPr/>
            <p:nvPr/>
          </p:nvSpPr>
          <p:spPr>
            <a:xfrm flipH="1">
              <a:off x="6311799" y="1842227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Rectangle 320"/>
            <p:cNvSpPr/>
            <p:nvPr/>
          </p:nvSpPr>
          <p:spPr>
            <a:xfrm flipH="1">
              <a:off x="5609145" y="1947527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4" name="Group 323"/>
            <p:cNvGrpSpPr/>
            <p:nvPr/>
          </p:nvGrpSpPr>
          <p:grpSpPr>
            <a:xfrm>
              <a:off x="6156584" y="1280404"/>
              <a:ext cx="45719" cy="574536"/>
              <a:chOff x="1266460" y="1573826"/>
              <a:chExt cx="45719" cy="574536"/>
            </a:xfrm>
          </p:grpSpPr>
          <p:sp>
            <p:nvSpPr>
              <p:cNvPr id="339" name="Rectangle 338"/>
              <p:cNvSpPr/>
              <p:nvPr/>
            </p:nvSpPr>
            <p:spPr>
              <a:xfrm flipH="1">
                <a:off x="1266460" y="1573826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Rectangle 339"/>
              <p:cNvSpPr/>
              <p:nvPr/>
            </p:nvSpPr>
            <p:spPr>
              <a:xfrm flipH="1">
                <a:off x="1266460" y="1904274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6" name="TextBox 325"/>
            <p:cNvSpPr txBox="1"/>
            <p:nvPr/>
          </p:nvSpPr>
          <p:spPr>
            <a:xfrm rot="16200000">
              <a:off x="6394471" y="2260975"/>
              <a:ext cx="878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Closed</a:t>
              </a:r>
            </a:p>
          </p:txBody>
        </p:sp>
        <p:sp>
          <p:nvSpPr>
            <p:cNvPr id="327" name="Rounded Rectangle 326"/>
            <p:cNvSpPr/>
            <p:nvPr/>
          </p:nvSpPr>
          <p:spPr>
            <a:xfrm>
              <a:off x="5296525" y="1148987"/>
              <a:ext cx="860058" cy="820524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8" name="Group 327"/>
            <p:cNvGrpSpPr/>
            <p:nvPr/>
          </p:nvGrpSpPr>
          <p:grpSpPr>
            <a:xfrm flipV="1">
              <a:off x="5609229" y="855116"/>
              <a:ext cx="244808" cy="288000"/>
              <a:chOff x="3676716" y="1954637"/>
              <a:chExt cx="244808" cy="288000"/>
            </a:xfrm>
            <a:solidFill>
              <a:srgbClr val="0070C0"/>
            </a:solidFill>
          </p:grpSpPr>
          <p:sp>
            <p:nvSpPr>
              <p:cNvPr id="337" name="Rectangle 336"/>
              <p:cNvSpPr/>
              <p:nvPr/>
            </p:nvSpPr>
            <p:spPr>
              <a:xfrm flipH="1">
                <a:off x="3676716" y="1954637"/>
                <a:ext cx="244808" cy="288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Rectangle 337"/>
              <p:cNvSpPr/>
              <p:nvPr/>
            </p:nvSpPr>
            <p:spPr>
              <a:xfrm flipH="1">
                <a:off x="3676720" y="2098637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9" name="Group 328"/>
            <p:cNvGrpSpPr/>
            <p:nvPr/>
          </p:nvGrpSpPr>
          <p:grpSpPr>
            <a:xfrm>
              <a:off x="6156583" y="2126137"/>
              <a:ext cx="540000" cy="540000"/>
              <a:chOff x="1604015" y="4804498"/>
              <a:chExt cx="540000" cy="540000"/>
            </a:xfrm>
          </p:grpSpPr>
          <p:grpSp>
            <p:nvGrpSpPr>
              <p:cNvPr id="332" name="Group 331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334" name="Rectangle 333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Straight Connector 335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3" name="Oval 332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160457" y="5639271"/>
              <a:ext cx="576034" cy="144000"/>
              <a:chOff x="6160457" y="5639271"/>
              <a:chExt cx="576034" cy="144000"/>
            </a:xfrm>
          </p:grpSpPr>
          <p:sp>
            <p:nvSpPr>
              <p:cNvPr id="274" name="Rectangle 273"/>
              <p:cNvSpPr/>
              <p:nvPr/>
            </p:nvSpPr>
            <p:spPr>
              <a:xfrm flipH="1">
                <a:off x="6160457" y="5639271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0" name="Rectangle 329"/>
              <p:cNvSpPr/>
              <p:nvPr/>
            </p:nvSpPr>
            <p:spPr>
              <a:xfrm flipH="1">
                <a:off x="6491691" y="5639271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1" name="Rectangle 330"/>
            <p:cNvSpPr/>
            <p:nvPr/>
          </p:nvSpPr>
          <p:spPr>
            <a:xfrm flipH="1">
              <a:off x="6303770" y="2667472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4" name="Rectangle 343"/>
            <p:cNvSpPr/>
            <p:nvPr/>
          </p:nvSpPr>
          <p:spPr>
            <a:xfrm flipH="1">
              <a:off x="6201997" y="1287921"/>
              <a:ext cx="770268" cy="57157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6320854" y="1410809"/>
              <a:ext cx="539792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20</a:t>
              </a:r>
              <a:r>
                <a:rPr lang="en-GB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°C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88736" y="802136"/>
            <a:ext cx="1690195" cy="5604529"/>
            <a:chOff x="7298397" y="846946"/>
            <a:chExt cx="1690195" cy="5604529"/>
          </a:xfrm>
        </p:grpSpPr>
        <p:grpSp>
          <p:nvGrpSpPr>
            <p:cNvPr id="13" name="Group 12"/>
            <p:cNvGrpSpPr/>
            <p:nvPr/>
          </p:nvGrpSpPr>
          <p:grpSpPr>
            <a:xfrm>
              <a:off x="7611017" y="846946"/>
              <a:ext cx="1377575" cy="5604529"/>
              <a:chOff x="7611017" y="846946"/>
              <a:chExt cx="1377575" cy="5604529"/>
            </a:xfrm>
          </p:grpSpPr>
          <p:sp>
            <p:nvSpPr>
              <p:cNvPr id="361" name="Rectangle 360"/>
              <p:cNvSpPr/>
              <p:nvPr/>
            </p:nvSpPr>
            <p:spPr>
              <a:xfrm flipH="1">
                <a:off x="7611017" y="1939357"/>
                <a:ext cx="244808" cy="2880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0" name="Rounded Rectangle 379"/>
              <p:cNvSpPr/>
              <p:nvPr/>
            </p:nvSpPr>
            <p:spPr>
              <a:xfrm>
                <a:off x="8028383" y="5781927"/>
                <a:ext cx="928759" cy="669548"/>
              </a:xfrm>
              <a:prstGeom prst="roundRect">
                <a:avLst>
                  <a:gd name="adj" fmla="val 31659"/>
                </a:avLst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TextBox 346"/>
              <p:cNvSpPr txBox="1"/>
              <p:nvPr/>
            </p:nvSpPr>
            <p:spPr>
              <a:xfrm rot="16200000">
                <a:off x="8464565" y="3125899"/>
                <a:ext cx="7710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Closed</a:t>
                </a:r>
              </a:p>
            </p:txBody>
          </p:sp>
          <p:sp>
            <p:nvSpPr>
              <p:cNvPr id="348" name="Rectangle 347"/>
              <p:cNvSpPr/>
              <p:nvPr/>
            </p:nvSpPr>
            <p:spPr>
              <a:xfrm flipH="1">
                <a:off x="8167998" y="3771439"/>
                <a:ext cx="540000" cy="1728192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70C0"/>
                  </a:solidFill>
                </a:endParaRPr>
              </a:p>
            </p:txBody>
          </p:sp>
          <p:sp>
            <p:nvSpPr>
              <p:cNvPr id="349" name="Rectangle 348"/>
              <p:cNvSpPr/>
              <p:nvPr/>
            </p:nvSpPr>
            <p:spPr>
              <a:xfrm flipH="1">
                <a:off x="8315594" y="3483439"/>
                <a:ext cx="244808" cy="2880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350" name="Group 349"/>
              <p:cNvGrpSpPr/>
              <p:nvPr/>
            </p:nvGrpSpPr>
            <p:grpSpPr>
              <a:xfrm>
                <a:off x="8167998" y="2949143"/>
                <a:ext cx="540000" cy="540000"/>
                <a:chOff x="1604015" y="4804498"/>
                <a:chExt cx="540000" cy="540000"/>
              </a:xfrm>
            </p:grpSpPr>
            <p:grpSp>
              <p:nvGrpSpPr>
                <p:cNvPr id="351" name="Group 350"/>
                <p:cNvGrpSpPr/>
                <p:nvPr/>
              </p:nvGrpSpPr>
              <p:grpSpPr>
                <a:xfrm flipH="1">
                  <a:off x="1604015" y="4804498"/>
                  <a:ext cx="540000" cy="540000"/>
                  <a:chOff x="4427984" y="2276872"/>
                  <a:chExt cx="540000" cy="540000"/>
                </a:xfrm>
              </p:grpSpPr>
              <p:sp>
                <p:nvSpPr>
                  <p:cNvPr id="353" name="Rectangle 352"/>
                  <p:cNvSpPr/>
                  <p:nvPr/>
                </p:nvSpPr>
                <p:spPr>
                  <a:xfrm>
                    <a:off x="4427984" y="2276872"/>
                    <a:ext cx="540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54" name="Straight Connector 353"/>
                  <p:cNvCxnSpPr/>
                  <p:nvPr/>
                </p:nvCxnSpPr>
                <p:spPr>
                  <a:xfrm>
                    <a:off x="4427984" y="2276872"/>
                    <a:ext cx="540000" cy="54000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Straight Connector 354"/>
                  <p:cNvCxnSpPr/>
                  <p:nvPr/>
                </p:nvCxnSpPr>
                <p:spPr>
                  <a:xfrm rot="5400000">
                    <a:off x="4427984" y="2276872"/>
                    <a:ext cx="540000" cy="54000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52" name="Oval 351"/>
                <p:cNvSpPr/>
                <p:nvPr/>
              </p:nvSpPr>
              <p:spPr>
                <a:xfrm>
                  <a:off x="1720265" y="4917927"/>
                  <a:ext cx="313141" cy="313141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GB" sz="1600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356" name="Rectangle 355"/>
              <p:cNvSpPr/>
              <p:nvPr/>
            </p:nvSpPr>
            <p:spPr>
              <a:xfrm flipH="1">
                <a:off x="8167998" y="4014089"/>
                <a:ext cx="540000" cy="1482246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7" name="TextBox 356"/>
              <p:cNvSpPr txBox="1"/>
              <p:nvPr/>
            </p:nvSpPr>
            <p:spPr>
              <a:xfrm>
                <a:off x="8168102" y="4551132"/>
                <a:ext cx="5397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20</a:t>
                </a:r>
                <a:r>
                  <a:rPr lang="en-GB" sz="1200" dirty="0">
                    <a:latin typeface="Calibri" panose="020F0502020204030204" pitchFamily="34" charset="0"/>
                  </a:rPr>
                  <a:t>°C</a:t>
                </a:r>
                <a:endParaRPr lang="en-GB" sz="1200" dirty="0"/>
              </a:p>
            </p:txBody>
          </p:sp>
          <p:sp>
            <p:nvSpPr>
              <p:cNvPr id="359" name="Rectangle 358"/>
              <p:cNvSpPr/>
              <p:nvPr/>
            </p:nvSpPr>
            <p:spPr>
              <a:xfrm flipH="1">
                <a:off x="7611025" y="2227357"/>
                <a:ext cx="244800" cy="144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0" name="Rectangle 359"/>
              <p:cNvSpPr/>
              <p:nvPr/>
            </p:nvSpPr>
            <p:spPr>
              <a:xfrm flipH="1">
                <a:off x="8313671" y="1834057"/>
                <a:ext cx="244808" cy="2880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2" name="Group 361"/>
              <p:cNvGrpSpPr/>
              <p:nvPr/>
            </p:nvGrpSpPr>
            <p:grpSpPr>
              <a:xfrm>
                <a:off x="8158456" y="1272234"/>
                <a:ext cx="45719" cy="574536"/>
                <a:chOff x="1266460" y="1573826"/>
                <a:chExt cx="45719" cy="574536"/>
              </a:xfrm>
            </p:grpSpPr>
            <p:sp>
              <p:nvSpPr>
                <p:cNvPr id="363" name="Rectangle 362"/>
                <p:cNvSpPr/>
                <p:nvPr/>
              </p:nvSpPr>
              <p:spPr>
                <a:xfrm flipH="1">
                  <a:off x="1266460" y="1573826"/>
                  <a:ext cx="45719" cy="24408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4" name="Rectangle 363"/>
                <p:cNvSpPr/>
                <p:nvPr/>
              </p:nvSpPr>
              <p:spPr>
                <a:xfrm flipH="1">
                  <a:off x="1266460" y="1904274"/>
                  <a:ext cx="45719" cy="24408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65" name="TextBox 364"/>
              <p:cNvSpPr txBox="1"/>
              <p:nvPr/>
            </p:nvSpPr>
            <p:spPr>
              <a:xfrm rot="16200000">
                <a:off x="8396343" y="2252805"/>
                <a:ext cx="8785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Closed</a:t>
                </a:r>
              </a:p>
            </p:txBody>
          </p:sp>
          <p:grpSp>
            <p:nvGrpSpPr>
              <p:cNvPr id="367" name="Group 366"/>
              <p:cNvGrpSpPr/>
              <p:nvPr/>
            </p:nvGrpSpPr>
            <p:grpSpPr>
              <a:xfrm flipV="1">
                <a:off x="7611101" y="846946"/>
                <a:ext cx="244808" cy="288000"/>
                <a:chOff x="3676716" y="1954637"/>
                <a:chExt cx="244808" cy="288000"/>
              </a:xfrm>
              <a:solidFill>
                <a:srgbClr val="0070C0"/>
              </a:solidFill>
            </p:grpSpPr>
            <p:sp>
              <p:nvSpPr>
                <p:cNvPr id="368" name="Rectangle 367"/>
                <p:cNvSpPr/>
                <p:nvPr/>
              </p:nvSpPr>
              <p:spPr>
                <a:xfrm flipH="1">
                  <a:off x="3676716" y="1954637"/>
                  <a:ext cx="244808" cy="288000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 flipH="1">
                  <a:off x="3676720" y="2098637"/>
                  <a:ext cx="244800" cy="144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70" name="Group 369"/>
              <p:cNvGrpSpPr/>
              <p:nvPr/>
            </p:nvGrpSpPr>
            <p:grpSpPr>
              <a:xfrm>
                <a:off x="8158455" y="2117967"/>
                <a:ext cx="540000" cy="540000"/>
                <a:chOff x="1604015" y="4804498"/>
                <a:chExt cx="540000" cy="540000"/>
              </a:xfrm>
            </p:grpSpPr>
            <p:grpSp>
              <p:nvGrpSpPr>
                <p:cNvPr id="371" name="Group 370"/>
                <p:cNvGrpSpPr/>
                <p:nvPr/>
              </p:nvGrpSpPr>
              <p:grpSpPr>
                <a:xfrm flipH="1">
                  <a:off x="1604015" y="4804498"/>
                  <a:ext cx="540000" cy="540000"/>
                  <a:chOff x="4427984" y="2276872"/>
                  <a:chExt cx="540000" cy="540000"/>
                </a:xfrm>
              </p:grpSpPr>
              <p:sp>
                <p:nvSpPr>
                  <p:cNvPr id="373" name="Rectangle 372"/>
                  <p:cNvSpPr/>
                  <p:nvPr/>
                </p:nvSpPr>
                <p:spPr>
                  <a:xfrm>
                    <a:off x="4427984" y="2276872"/>
                    <a:ext cx="540000" cy="540000"/>
                  </a:xfrm>
                  <a:prstGeom prst="rect">
                    <a:avLst/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74" name="Straight Connector 373"/>
                  <p:cNvCxnSpPr/>
                  <p:nvPr/>
                </p:nvCxnSpPr>
                <p:spPr>
                  <a:xfrm>
                    <a:off x="4427984" y="2276872"/>
                    <a:ext cx="540000" cy="54000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/>
                </p:nvCxnSpPr>
                <p:spPr>
                  <a:xfrm rot="5400000">
                    <a:off x="4427984" y="2276872"/>
                    <a:ext cx="540000" cy="54000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2" name="Oval 371"/>
                <p:cNvSpPr/>
                <p:nvPr/>
              </p:nvSpPr>
              <p:spPr>
                <a:xfrm>
                  <a:off x="1720265" y="4917927"/>
                  <a:ext cx="313141" cy="313141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GB" sz="1600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sp>
            <p:nvSpPr>
              <p:cNvPr id="377" name="Rectangle 376"/>
              <p:cNvSpPr/>
              <p:nvPr/>
            </p:nvSpPr>
            <p:spPr>
              <a:xfrm flipH="1">
                <a:off x="8305642" y="2659302"/>
                <a:ext cx="244808" cy="28800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8" name="Rectangle 377"/>
              <p:cNvSpPr/>
              <p:nvPr/>
            </p:nvSpPr>
            <p:spPr>
              <a:xfrm flipH="1">
                <a:off x="8203869" y="1279751"/>
                <a:ext cx="770268" cy="57157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9" name="TextBox 378"/>
              <p:cNvSpPr txBox="1"/>
              <p:nvPr/>
            </p:nvSpPr>
            <p:spPr>
              <a:xfrm>
                <a:off x="8322726" y="1402639"/>
                <a:ext cx="539792" cy="276999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</a:rPr>
                  <a:t>20</a:t>
                </a:r>
                <a:r>
                  <a:rPr lang="en-GB" sz="1200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°C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8201772" y="6067619"/>
                <a:ext cx="576034" cy="144000"/>
                <a:chOff x="6160457" y="5639271"/>
                <a:chExt cx="576034" cy="144000"/>
              </a:xfrm>
            </p:grpSpPr>
            <p:sp>
              <p:nvSpPr>
                <p:cNvPr id="382" name="Rectangle 381"/>
                <p:cNvSpPr/>
                <p:nvPr/>
              </p:nvSpPr>
              <p:spPr>
                <a:xfrm flipH="1">
                  <a:off x="6160457" y="5639271"/>
                  <a:ext cx="244800" cy="144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 flipH="1">
                  <a:off x="6491691" y="5639271"/>
                  <a:ext cx="244800" cy="144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66" name="Rounded Rectangle 365"/>
            <p:cNvSpPr/>
            <p:nvPr/>
          </p:nvSpPr>
          <p:spPr>
            <a:xfrm>
              <a:off x="7298397" y="1140817"/>
              <a:ext cx="860058" cy="820524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4" name="Down Arrow 383"/>
          <p:cNvSpPr/>
          <p:nvPr/>
        </p:nvSpPr>
        <p:spPr>
          <a:xfrm rot="16200000">
            <a:off x="996882" y="4776092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Down Arrow 384"/>
          <p:cNvSpPr/>
          <p:nvPr/>
        </p:nvSpPr>
        <p:spPr>
          <a:xfrm rot="16200000">
            <a:off x="2887267" y="4265497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Down Arrow 385"/>
          <p:cNvSpPr/>
          <p:nvPr/>
        </p:nvSpPr>
        <p:spPr>
          <a:xfrm rot="16200000">
            <a:off x="4951086" y="3029281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7" name="Down Arrow 386"/>
          <p:cNvSpPr/>
          <p:nvPr/>
        </p:nvSpPr>
        <p:spPr>
          <a:xfrm rot="16200000">
            <a:off x="7389461" y="2945635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Oval 388"/>
          <p:cNvSpPr/>
          <p:nvPr/>
        </p:nvSpPr>
        <p:spPr>
          <a:xfrm>
            <a:off x="920478" y="4582953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90" name="Oval 389"/>
          <p:cNvSpPr/>
          <p:nvPr/>
        </p:nvSpPr>
        <p:spPr>
          <a:xfrm>
            <a:off x="2076591" y="1122592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91" name="Oval 390"/>
          <p:cNvSpPr/>
          <p:nvPr/>
        </p:nvSpPr>
        <p:spPr>
          <a:xfrm>
            <a:off x="2787526" y="4076013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92" name="Oval 391"/>
          <p:cNvSpPr/>
          <p:nvPr/>
        </p:nvSpPr>
        <p:spPr>
          <a:xfrm>
            <a:off x="4869581" y="2869271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93" name="Oval 392"/>
          <p:cNvSpPr/>
          <p:nvPr/>
        </p:nvSpPr>
        <p:spPr>
          <a:xfrm>
            <a:off x="7303461" y="2795370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94" name="TextBox 393"/>
          <p:cNvSpPr txBox="1"/>
          <p:nvPr/>
        </p:nvSpPr>
        <p:spPr>
          <a:xfrm>
            <a:off x="7592928" y="312911"/>
            <a:ext cx="119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TT41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733645" y="3069422"/>
            <a:ext cx="695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Gas bag</a:t>
            </a:r>
          </a:p>
        </p:txBody>
      </p:sp>
      <p:sp>
        <p:nvSpPr>
          <p:cNvPr id="2" name="Rectangle 1"/>
          <p:cNvSpPr/>
          <p:nvPr/>
        </p:nvSpPr>
        <p:spPr>
          <a:xfrm>
            <a:off x="1937160" y="3346421"/>
            <a:ext cx="281795" cy="101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82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Installing </a:t>
            </a:r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flask 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92928" y="312911"/>
            <a:ext cx="119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prstClr val="white">
                    <a:lumMod val="50000"/>
                  </a:prstClr>
                </a:solidFill>
              </a:rPr>
              <a:t>TT41</a:t>
            </a:r>
          </a:p>
        </p:txBody>
      </p:sp>
      <p:sp>
        <p:nvSpPr>
          <p:cNvPr id="347" name="TextBox 346"/>
          <p:cNvSpPr txBox="1"/>
          <p:nvPr/>
        </p:nvSpPr>
        <p:spPr>
          <a:xfrm rot="16200000">
            <a:off x="1480089" y="4260633"/>
            <a:ext cx="771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Closed</a:t>
            </a:r>
          </a:p>
        </p:txBody>
      </p:sp>
      <p:sp>
        <p:nvSpPr>
          <p:cNvPr id="348" name="Rectangle 347"/>
          <p:cNvSpPr/>
          <p:nvPr/>
        </p:nvSpPr>
        <p:spPr>
          <a:xfrm flipH="1">
            <a:off x="1183522" y="4906173"/>
            <a:ext cx="540000" cy="172819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 flipH="1">
            <a:off x="1331118" y="4618173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350" name="Group 349"/>
          <p:cNvGrpSpPr/>
          <p:nvPr/>
        </p:nvGrpSpPr>
        <p:grpSpPr>
          <a:xfrm>
            <a:off x="1183522" y="4083877"/>
            <a:ext cx="540000" cy="540000"/>
            <a:chOff x="1604015" y="4804498"/>
            <a:chExt cx="540000" cy="540000"/>
          </a:xfrm>
        </p:grpSpPr>
        <p:grpSp>
          <p:nvGrpSpPr>
            <p:cNvPr id="351" name="Group 350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353" name="Rectangle 352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4" name="Straight Connector 353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52" name="Oval 351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356" name="Rectangle 355"/>
          <p:cNvSpPr/>
          <p:nvPr/>
        </p:nvSpPr>
        <p:spPr>
          <a:xfrm flipH="1">
            <a:off x="1183522" y="5148823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7" name="TextBox 356"/>
          <p:cNvSpPr txBox="1"/>
          <p:nvPr/>
        </p:nvSpPr>
        <p:spPr>
          <a:xfrm>
            <a:off x="1183626" y="5685866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359" name="Rectangle 358"/>
          <p:cNvSpPr/>
          <p:nvPr/>
        </p:nvSpPr>
        <p:spPr>
          <a:xfrm flipH="1">
            <a:off x="626549" y="3362091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Rectangle 359"/>
          <p:cNvSpPr/>
          <p:nvPr/>
        </p:nvSpPr>
        <p:spPr>
          <a:xfrm flipH="1">
            <a:off x="1329195" y="2968791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1" name="Rectangle 360"/>
          <p:cNvSpPr/>
          <p:nvPr/>
        </p:nvSpPr>
        <p:spPr>
          <a:xfrm flipH="1">
            <a:off x="626541" y="3074091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2" name="Group 361"/>
          <p:cNvGrpSpPr/>
          <p:nvPr/>
        </p:nvGrpSpPr>
        <p:grpSpPr>
          <a:xfrm>
            <a:off x="1173980" y="2406968"/>
            <a:ext cx="45719" cy="574536"/>
            <a:chOff x="1266460" y="1573826"/>
            <a:chExt cx="45719" cy="574536"/>
          </a:xfrm>
        </p:grpSpPr>
        <p:sp>
          <p:nvSpPr>
            <p:cNvPr id="363" name="Rectangle 362"/>
            <p:cNvSpPr/>
            <p:nvPr/>
          </p:nvSpPr>
          <p:spPr>
            <a:xfrm flipH="1">
              <a:off x="1266460" y="1573826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4" name="Rectangle 363"/>
            <p:cNvSpPr/>
            <p:nvPr/>
          </p:nvSpPr>
          <p:spPr>
            <a:xfrm flipH="1">
              <a:off x="1266460" y="1904274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5" name="TextBox 364"/>
          <p:cNvSpPr txBox="1"/>
          <p:nvPr/>
        </p:nvSpPr>
        <p:spPr>
          <a:xfrm rot="16200000">
            <a:off x="1411867" y="3387539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Closed</a:t>
            </a:r>
          </a:p>
        </p:txBody>
      </p:sp>
      <p:sp>
        <p:nvSpPr>
          <p:cNvPr id="368" name="Rectangle 367"/>
          <p:cNvSpPr/>
          <p:nvPr/>
        </p:nvSpPr>
        <p:spPr>
          <a:xfrm flipH="1" flipV="1">
            <a:off x="626625" y="1989300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0" name="Group 369"/>
          <p:cNvGrpSpPr/>
          <p:nvPr/>
        </p:nvGrpSpPr>
        <p:grpSpPr>
          <a:xfrm>
            <a:off x="1173979" y="3252701"/>
            <a:ext cx="540000" cy="540000"/>
            <a:chOff x="1604015" y="4804498"/>
            <a:chExt cx="540000" cy="540000"/>
          </a:xfrm>
        </p:grpSpPr>
        <p:grpSp>
          <p:nvGrpSpPr>
            <p:cNvPr id="371" name="Group 370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373" name="Rectangle 372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4" name="Straight Connector 373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2" name="Oval 371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377" name="Rectangle 376"/>
          <p:cNvSpPr/>
          <p:nvPr/>
        </p:nvSpPr>
        <p:spPr>
          <a:xfrm flipH="1">
            <a:off x="1321166" y="3794036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Rectangle 377"/>
          <p:cNvSpPr/>
          <p:nvPr/>
        </p:nvSpPr>
        <p:spPr>
          <a:xfrm flipH="1">
            <a:off x="1219393" y="2414485"/>
            <a:ext cx="770268" cy="57157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TextBox 378"/>
          <p:cNvSpPr txBox="1"/>
          <p:nvPr/>
        </p:nvSpPr>
        <p:spPr>
          <a:xfrm>
            <a:off x="1338250" y="2537373"/>
            <a:ext cx="539792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82" name="Group 181"/>
          <p:cNvGrpSpPr/>
          <p:nvPr/>
        </p:nvGrpSpPr>
        <p:grpSpPr>
          <a:xfrm>
            <a:off x="463114" y="815151"/>
            <a:ext cx="576000" cy="1172738"/>
            <a:chOff x="4421100" y="2493387"/>
            <a:chExt cx="576000" cy="1172738"/>
          </a:xfrm>
        </p:grpSpPr>
        <p:sp>
          <p:nvSpPr>
            <p:cNvPr id="184" name="Rectangle 183"/>
            <p:cNvSpPr/>
            <p:nvPr/>
          </p:nvSpPr>
          <p:spPr>
            <a:xfrm flipH="1">
              <a:off x="4586696" y="2996481"/>
              <a:ext cx="244808" cy="6696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5" name="Group 184"/>
            <p:cNvGrpSpPr/>
            <p:nvPr/>
          </p:nvGrpSpPr>
          <p:grpSpPr>
            <a:xfrm>
              <a:off x="4421100" y="2493387"/>
              <a:ext cx="576000" cy="576000"/>
              <a:chOff x="4421100" y="2493387"/>
              <a:chExt cx="576000" cy="576000"/>
            </a:xfrm>
            <a:solidFill>
              <a:schemeClr val="bg1">
                <a:lumMod val="65000"/>
              </a:schemeClr>
            </a:solidFill>
          </p:grpSpPr>
          <p:sp>
            <p:nvSpPr>
              <p:cNvPr id="187" name="Oval 186"/>
              <p:cNvSpPr/>
              <p:nvPr/>
            </p:nvSpPr>
            <p:spPr>
              <a:xfrm>
                <a:off x="4421100" y="2493387"/>
                <a:ext cx="576000" cy="576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4583100" y="2655387"/>
                <a:ext cx="252000" cy="252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7" name="Straight Connector 206"/>
              <p:cNvCxnSpPr>
                <a:stCxn id="187" idx="7"/>
                <a:endCxn id="189" idx="7"/>
              </p:cNvCxnSpPr>
              <p:nvPr/>
            </p:nvCxnSpPr>
            <p:spPr>
              <a:xfrm flipH="1">
                <a:off x="4798195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>
                <a:stCxn id="189" idx="6"/>
                <a:endCxn id="187" idx="6"/>
              </p:cNvCxnSpPr>
              <p:nvPr/>
            </p:nvCxnSpPr>
            <p:spPr>
              <a:xfrm>
                <a:off x="4835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>
                <a:stCxn id="189" idx="5"/>
                <a:endCxn id="187" idx="5"/>
              </p:cNvCxnSpPr>
              <p:nvPr/>
            </p:nvCxnSpPr>
            <p:spPr>
              <a:xfrm>
                <a:off x="4798195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>
                <a:stCxn id="187" idx="4"/>
                <a:endCxn id="189" idx="4"/>
              </p:cNvCxnSpPr>
              <p:nvPr/>
            </p:nvCxnSpPr>
            <p:spPr>
              <a:xfrm flipV="1">
                <a:off x="4709100" y="2907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>
                <a:stCxn id="189" idx="3"/>
                <a:endCxn id="187" idx="3"/>
              </p:cNvCxnSpPr>
              <p:nvPr/>
            </p:nvCxnSpPr>
            <p:spPr>
              <a:xfrm flipH="1">
                <a:off x="4505453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stCxn id="189" idx="2"/>
                <a:endCxn id="187" idx="2"/>
              </p:cNvCxnSpPr>
              <p:nvPr/>
            </p:nvCxnSpPr>
            <p:spPr>
              <a:xfrm flipH="1">
                <a:off x="4421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>
                <a:stCxn id="187" idx="1"/>
                <a:endCxn id="189" idx="1"/>
              </p:cNvCxnSpPr>
              <p:nvPr/>
            </p:nvCxnSpPr>
            <p:spPr>
              <a:xfrm>
                <a:off x="4505453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>
                <a:stCxn id="187" idx="0"/>
                <a:endCxn id="189" idx="0"/>
              </p:cNvCxnSpPr>
              <p:nvPr/>
            </p:nvCxnSpPr>
            <p:spPr>
              <a:xfrm>
                <a:off x="4709100" y="2493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3" name="Down Arrow 182"/>
          <p:cNvSpPr/>
          <p:nvPr/>
        </p:nvSpPr>
        <p:spPr>
          <a:xfrm flipV="1">
            <a:off x="644112" y="1466170"/>
            <a:ext cx="214005" cy="43204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6" name="Rounded Rectangle 365"/>
          <p:cNvSpPr/>
          <p:nvPr/>
        </p:nvSpPr>
        <p:spPr>
          <a:xfrm>
            <a:off x="313921" y="2275551"/>
            <a:ext cx="860058" cy="820524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2930562" y="811855"/>
            <a:ext cx="1690195" cy="5819214"/>
            <a:chOff x="3203848" y="836712"/>
            <a:chExt cx="1690195" cy="5819214"/>
          </a:xfrm>
        </p:grpSpPr>
        <p:sp>
          <p:nvSpPr>
            <p:cNvPr id="219" name="TextBox 218"/>
            <p:cNvSpPr txBox="1"/>
            <p:nvPr/>
          </p:nvSpPr>
          <p:spPr>
            <a:xfrm rot="16200000">
              <a:off x="4370016" y="4282194"/>
              <a:ext cx="7710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Open</a:t>
              </a:r>
            </a:p>
          </p:txBody>
        </p:sp>
        <p:sp>
          <p:nvSpPr>
            <p:cNvPr id="220" name="Rectangle 219"/>
            <p:cNvSpPr/>
            <p:nvPr/>
          </p:nvSpPr>
          <p:spPr>
            <a:xfrm flipH="1">
              <a:off x="4073449" y="4927734"/>
              <a:ext cx="540000" cy="17281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 flipH="1">
              <a:off x="4221045" y="4639734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70C0"/>
                </a:solidFill>
              </a:endParaRPr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4073449" y="4105438"/>
              <a:ext cx="540000" cy="540000"/>
              <a:chOff x="1604015" y="4804498"/>
              <a:chExt cx="540000" cy="540000"/>
            </a:xfrm>
          </p:grpSpPr>
          <p:grpSp>
            <p:nvGrpSpPr>
              <p:cNvPr id="286" name="Group 285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289" name="Rectangle 288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91" name="Straight Connector 290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7" name="Oval 286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223" name="Rectangle 222"/>
            <p:cNvSpPr/>
            <p:nvPr/>
          </p:nvSpPr>
          <p:spPr>
            <a:xfrm flipH="1">
              <a:off x="4073449" y="5170384"/>
              <a:ext cx="540000" cy="148224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4073553" y="5707427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  <p:sp>
          <p:nvSpPr>
            <p:cNvPr id="225" name="Rectangle 224"/>
            <p:cNvSpPr/>
            <p:nvPr/>
          </p:nvSpPr>
          <p:spPr>
            <a:xfrm flipH="1">
              <a:off x="3516476" y="3383652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/>
            <p:cNvSpPr/>
            <p:nvPr/>
          </p:nvSpPr>
          <p:spPr>
            <a:xfrm flipH="1">
              <a:off x="4219122" y="2990352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/>
            <p:cNvSpPr/>
            <p:nvPr/>
          </p:nvSpPr>
          <p:spPr>
            <a:xfrm flipH="1">
              <a:off x="3516468" y="3095652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8" name="Group 227"/>
            <p:cNvGrpSpPr/>
            <p:nvPr/>
          </p:nvGrpSpPr>
          <p:grpSpPr>
            <a:xfrm>
              <a:off x="4063907" y="2428529"/>
              <a:ext cx="45719" cy="574536"/>
              <a:chOff x="1266460" y="1573826"/>
              <a:chExt cx="45719" cy="574536"/>
            </a:xfrm>
          </p:grpSpPr>
          <p:sp>
            <p:nvSpPr>
              <p:cNvPr id="283" name="Rectangle 282"/>
              <p:cNvSpPr/>
              <p:nvPr/>
            </p:nvSpPr>
            <p:spPr>
              <a:xfrm flipH="1">
                <a:off x="1266460" y="1573826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 283"/>
              <p:cNvSpPr/>
              <p:nvPr/>
            </p:nvSpPr>
            <p:spPr>
              <a:xfrm flipH="1">
                <a:off x="1266460" y="1904274"/>
                <a:ext cx="45719" cy="2440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9" name="TextBox 228"/>
            <p:cNvSpPr txBox="1"/>
            <p:nvPr/>
          </p:nvSpPr>
          <p:spPr>
            <a:xfrm rot="16200000">
              <a:off x="4301794" y="3409100"/>
              <a:ext cx="878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Open</a:t>
              </a:r>
            </a:p>
          </p:txBody>
        </p:sp>
        <p:sp>
          <p:nvSpPr>
            <p:cNvPr id="230" name="Rectangle 229"/>
            <p:cNvSpPr/>
            <p:nvPr/>
          </p:nvSpPr>
          <p:spPr>
            <a:xfrm flipH="1" flipV="1">
              <a:off x="3516552" y="2010861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1" name="Group 230"/>
            <p:cNvGrpSpPr/>
            <p:nvPr/>
          </p:nvGrpSpPr>
          <p:grpSpPr>
            <a:xfrm>
              <a:off x="4063906" y="3274262"/>
              <a:ext cx="540000" cy="540000"/>
              <a:chOff x="1604015" y="4804498"/>
              <a:chExt cx="540000" cy="540000"/>
            </a:xfrm>
          </p:grpSpPr>
          <p:grpSp>
            <p:nvGrpSpPr>
              <p:cNvPr id="264" name="Group 263"/>
              <p:cNvGrpSpPr/>
              <p:nvPr/>
            </p:nvGrpSpPr>
            <p:grpSpPr>
              <a:xfrm flipH="1">
                <a:off x="1604015" y="4804498"/>
                <a:ext cx="540000" cy="540000"/>
                <a:chOff x="4427984" y="2276872"/>
                <a:chExt cx="540000" cy="540000"/>
              </a:xfrm>
            </p:grpSpPr>
            <p:sp>
              <p:nvSpPr>
                <p:cNvPr id="280" name="Rectangle 279"/>
                <p:cNvSpPr/>
                <p:nvPr/>
              </p:nvSpPr>
              <p:spPr>
                <a:xfrm>
                  <a:off x="4427984" y="2276872"/>
                  <a:ext cx="540000" cy="540000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 rot="5400000">
                  <a:off x="4427984" y="2276872"/>
                  <a:ext cx="540000" cy="54000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6" name="Oval 265"/>
              <p:cNvSpPr/>
              <p:nvPr/>
            </p:nvSpPr>
            <p:spPr>
              <a:xfrm>
                <a:off x="1720265" y="4917927"/>
                <a:ext cx="313141" cy="313141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244" name="Rectangle 243"/>
            <p:cNvSpPr/>
            <p:nvPr/>
          </p:nvSpPr>
          <p:spPr>
            <a:xfrm flipH="1">
              <a:off x="4211093" y="3815597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 flipH="1">
              <a:off x="4109320" y="2436046"/>
              <a:ext cx="770268" cy="5715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4228177" y="2558934"/>
              <a:ext cx="53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20</a:t>
              </a:r>
              <a:r>
                <a:rPr lang="en-GB" sz="1200" dirty="0">
                  <a:latin typeface="Calibri" panose="020F0502020204030204" pitchFamily="34" charset="0"/>
                </a:rPr>
                <a:t>°C</a:t>
              </a:r>
              <a:endParaRPr lang="en-GB" sz="1200" dirty="0"/>
            </a:p>
          </p:txBody>
        </p:sp>
        <p:grpSp>
          <p:nvGrpSpPr>
            <p:cNvPr id="248" name="Group 247"/>
            <p:cNvGrpSpPr/>
            <p:nvPr/>
          </p:nvGrpSpPr>
          <p:grpSpPr>
            <a:xfrm>
              <a:off x="3353041" y="836712"/>
              <a:ext cx="576000" cy="1172738"/>
              <a:chOff x="4421100" y="2493387"/>
              <a:chExt cx="576000" cy="1172738"/>
            </a:xfrm>
          </p:grpSpPr>
          <p:sp>
            <p:nvSpPr>
              <p:cNvPr id="251" name="Rectangle 250"/>
              <p:cNvSpPr/>
              <p:nvPr/>
            </p:nvSpPr>
            <p:spPr>
              <a:xfrm flipH="1">
                <a:off x="4586696" y="2996481"/>
                <a:ext cx="244808" cy="6696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2" name="Group 251"/>
              <p:cNvGrpSpPr/>
              <p:nvPr/>
            </p:nvGrpSpPr>
            <p:grpSpPr>
              <a:xfrm>
                <a:off x="4421100" y="2493387"/>
                <a:ext cx="576000" cy="576000"/>
                <a:chOff x="4421100" y="2493387"/>
                <a:chExt cx="576000" cy="57600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53" name="Oval 252"/>
                <p:cNvSpPr/>
                <p:nvPr/>
              </p:nvSpPr>
              <p:spPr>
                <a:xfrm>
                  <a:off x="4421100" y="2493387"/>
                  <a:ext cx="576000" cy="576000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Oval 253"/>
                <p:cNvSpPr/>
                <p:nvPr/>
              </p:nvSpPr>
              <p:spPr>
                <a:xfrm>
                  <a:off x="4583100" y="2655387"/>
                  <a:ext cx="252000" cy="252000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55" name="Straight Connector 254"/>
                <p:cNvCxnSpPr>
                  <a:stCxn id="253" idx="7"/>
                  <a:endCxn id="254" idx="7"/>
                </p:cNvCxnSpPr>
                <p:nvPr/>
              </p:nvCxnSpPr>
              <p:spPr>
                <a:xfrm flipH="1">
                  <a:off x="4798195" y="2577740"/>
                  <a:ext cx="114552" cy="114552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>
                  <a:stCxn id="254" idx="6"/>
                  <a:endCxn id="253" idx="6"/>
                </p:cNvCxnSpPr>
                <p:nvPr/>
              </p:nvCxnSpPr>
              <p:spPr>
                <a:xfrm>
                  <a:off x="4835100" y="2781387"/>
                  <a:ext cx="162000" cy="0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>
                  <a:stCxn id="254" idx="5"/>
                  <a:endCxn id="253" idx="5"/>
                </p:cNvCxnSpPr>
                <p:nvPr/>
              </p:nvCxnSpPr>
              <p:spPr>
                <a:xfrm>
                  <a:off x="4798195" y="2870482"/>
                  <a:ext cx="114552" cy="114552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>
                  <a:stCxn id="253" idx="4"/>
                  <a:endCxn id="254" idx="4"/>
                </p:cNvCxnSpPr>
                <p:nvPr/>
              </p:nvCxnSpPr>
              <p:spPr>
                <a:xfrm flipV="1">
                  <a:off x="4709100" y="2907387"/>
                  <a:ext cx="0" cy="162000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>
                  <a:stCxn id="254" idx="3"/>
                  <a:endCxn id="253" idx="3"/>
                </p:cNvCxnSpPr>
                <p:nvPr/>
              </p:nvCxnSpPr>
              <p:spPr>
                <a:xfrm flipH="1">
                  <a:off x="4505453" y="2870482"/>
                  <a:ext cx="114552" cy="114552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>
                  <a:stCxn id="254" idx="2"/>
                  <a:endCxn id="253" idx="2"/>
                </p:cNvCxnSpPr>
                <p:nvPr/>
              </p:nvCxnSpPr>
              <p:spPr>
                <a:xfrm flipH="1">
                  <a:off x="4421100" y="2781387"/>
                  <a:ext cx="162000" cy="0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>
                  <a:stCxn id="253" idx="1"/>
                  <a:endCxn id="254" idx="1"/>
                </p:cNvCxnSpPr>
                <p:nvPr/>
              </p:nvCxnSpPr>
              <p:spPr>
                <a:xfrm>
                  <a:off x="4505453" y="2577740"/>
                  <a:ext cx="114552" cy="114552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>
                  <a:stCxn id="253" idx="0"/>
                  <a:endCxn id="254" idx="0"/>
                </p:cNvCxnSpPr>
                <p:nvPr/>
              </p:nvCxnSpPr>
              <p:spPr>
                <a:xfrm>
                  <a:off x="4709100" y="2493387"/>
                  <a:ext cx="0" cy="162000"/>
                </a:xfrm>
                <a:prstGeom prst="line">
                  <a:avLst/>
                </a:prstGeom>
                <a:grpFill/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9" name="Down Arrow 248"/>
            <p:cNvSpPr/>
            <p:nvPr/>
          </p:nvSpPr>
          <p:spPr>
            <a:xfrm flipV="1">
              <a:off x="3534039" y="1487731"/>
              <a:ext cx="214005" cy="432048"/>
            </a:xfrm>
            <a:prstGeom prst="downArrow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ounded Rectangle 249"/>
            <p:cNvSpPr/>
            <p:nvPr/>
          </p:nvSpPr>
          <p:spPr>
            <a:xfrm>
              <a:off x="3203848" y="2297112"/>
              <a:ext cx="860058" cy="82052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3" name="TextBox 292"/>
          <p:cNvSpPr txBox="1"/>
          <p:nvPr/>
        </p:nvSpPr>
        <p:spPr>
          <a:xfrm rot="16200000">
            <a:off x="6674272" y="4261954"/>
            <a:ext cx="771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Open</a:t>
            </a:r>
          </a:p>
        </p:txBody>
      </p:sp>
      <p:sp>
        <p:nvSpPr>
          <p:cNvPr id="294" name="Rectangle 293"/>
          <p:cNvSpPr/>
          <p:nvPr/>
        </p:nvSpPr>
        <p:spPr>
          <a:xfrm flipH="1">
            <a:off x="6377705" y="4907494"/>
            <a:ext cx="540000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 flipH="1">
            <a:off x="6525301" y="4619494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296" name="Group 295"/>
          <p:cNvGrpSpPr/>
          <p:nvPr/>
        </p:nvGrpSpPr>
        <p:grpSpPr>
          <a:xfrm>
            <a:off x="6377705" y="4085198"/>
            <a:ext cx="540000" cy="540000"/>
            <a:chOff x="1604015" y="4804498"/>
            <a:chExt cx="540000" cy="540000"/>
          </a:xfrm>
        </p:grpSpPr>
        <p:grpSp>
          <p:nvGrpSpPr>
            <p:cNvPr id="297" name="Group 296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299" name="Rectangle 298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00" name="Straight Connector 299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8" name="Oval 297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302" name="Rectangle 301"/>
          <p:cNvSpPr/>
          <p:nvPr/>
        </p:nvSpPr>
        <p:spPr>
          <a:xfrm flipH="1">
            <a:off x="6377705" y="5150144"/>
            <a:ext cx="540000" cy="148224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TextBox 302"/>
          <p:cNvSpPr txBox="1"/>
          <p:nvPr/>
        </p:nvSpPr>
        <p:spPr>
          <a:xfrm>
            <a:off x="6377809" y="5687187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304" name="Rectangle 303"/>
          <p:cNvSpPr/>
          <p:nvPr/>
        </p:nvSpPr>
        <p:spPr>
          <a:xfrm flipH="1">
            <a:off x="5820732" y="3363412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Rectangle 304"/>
          <p:cNvSpPr/>
          <p:nvPr/>
        </p:nvSpPr>
        <p:spPr>
          <a:xfrm flipH="1">
            <a:off x="6523378" y="2970112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Rectangle 305"/>
          <p:cNvSpPr/>
          <p:nvPr/>
        </p:nvSpPr>
        <p:spPr>
          <a:xfrm flipH="1">
            <a:off x="5820724" y="3075412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7" name="Group 306"/>
          <p:cNvGrpSpPr/>
          <p:nvPr/>
        </p:nvGrpSpPr>
        <p:grpSpPr>
          <a:xfrm>
            <a:off x="6368163" y="2408289"/>
            <a:ext cx="45719" cy="574536"/>
            <a:chOff x="1266460" y="1573826"/>
            <a:chExt cx="45719" cy="574536"/>
          </a:xfrm>
        </p:grpSpPr>
        <p:sp>
          <p:nvSpPr>
            <p:cNvPr id="311" name="Rectangle 310"/>
            <p:cNvSpPr/>
            <p:nvPr/>
          </p:nvSpPr>
          <p:spPr>
            <a:xfrm flipH="1">
              <a:off x="1266460" y="1573826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2" name="Rectangle 311"/>
            <p:cNvSpPr/>
            <p:nvPr/>
          </p:nvSpPr>
          <p:spPr>
            <a:xfrm flipH="1">
              <a:off x="1266460" y="1904274"/>
              <a:ext cx="45719" cy="2440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3" name="TextBox 312"/>
          <p:cNvSpPr txBox="1"/>
          <p:nvPr/>
        </p:nvSpPr>
        <p:spPr>
          <a:xfrm rot="16200000">
            <a:off x="6606050" y="3388860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Closed</a:t>
            </a:r>
          </a:p>
        </p:txBody>
      </p:sp>
      <p:sp>
        <p:nvSpPr>
          <p:cNvPr id="314" name="Rectangle 313"/>
          <p:cNvSpPr/>
          <p:nvPr/>
        </p:nvSpPr>
        <p:spPr>
          <a:xfrm flipH="1" flipV="1">
            <a:off x="5820808" y="1990621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5" name="Group 314"/>
          <p:cNvGrpSpPr/>
          <p:nvPr/>
        </p:nvGrpSpPr>
        <p:grpSpPr>
          <a:xfrm>
            <a:off x="6368162" y="3254022"/>
            <a:ext cx="540000" cy="540000"/>
            <a:chOff x="1604015" y="4804498"/>
            <a:chExt cx="540000" cy="540000"/>
          </a:xfrm>
        </p:grpSpPr>
        <p:grpSp>
          <p:nvGrpSpPr>
            <p:cNvPr id="316" name="Group 315"/>
            <p:cNvGrpSpPr/>
            <p:nvPr/>
          </p:nvGrpSpPr>
          <p:grpSpPr>
            <a:xfrm flipH="1">
              <a:off x="1604015" y="4804498"/>
              <a:ext cx="540000" cy="540000"/>
              <a:chOff x="4427984" y="2276872"/>
              <a:chExt cx="540000" cy="540000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4427984" y="2276872"/>
                <a:ext cx="540000" cy="54000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9" name="Straight Connector 318"/>
              <p:cNvCxnSpPr/>
              <p:nvPr/>
            </p:nvCxnSpPr>
            <p:spPr>
              <a:xfrm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 rot="5400000">
                <a:off x="4427984" y="2276872"/>
                <a:ext cx="540000" cy="540000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7" name="Oval 316"/>
            <p:cNvSpPr/>
            <p:nvPr/>
          </p:nvSpPr>
          <p:spPr>
            <a:xfrm>
              <a:off x="1720265" y="4917927"/>
              <a:ext cx="313141" cy="313141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322" name="Rectangle 321"/>
          <p:cNvSpPr/>
          <p:nvPr/>
        </p:nvSpPr>
        <p:spPr>
          <a:xfrm flipH="1">
            <a:off x="6515349" y="3795357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Rectangle 322"/>
          <p:cNvSpPr/>
          <p:nvPr/>
        </p:nvSpPr>
        <p:spPr>
          <a:xfrm flipH="1">
            <a:off x="6413576" y="2415806"/>
            <a:ext cx="770268" cy="5715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TextBox 324"/>
          <p:cNvSpPr txBox="1"/>
          <p:nvPr/>
        </p:nvSpPr>
        <p:spPr>
          <a:xfrm>
            <a:off x="6532433" y="2538694"/>
            <a:ext cx="53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grpSp>
        <p:nvGrpSpPr>
          <p:cNvPr id="341" name="Group 340"/>
          <p:cNvGrpSpPr/>
          <p:nvPr/>
        </p:nvGrpSpPr>
        <p:grpSpPr>
          <a:xfrm>
            <a:off x="5657297" y="816472"/>
            <a:ext cx="576000" cy="1172738"/>
            <a:chOff x="4421100" y="2493387"/>
            <a:chExt cx="576000" cy="1172738"/>
          </a:xfrm>
        </p:grpSpPr>
        <p:sp>
          <p:nvSpPr>
            <p:cNvPr id="346" name="Rectangle 345"/>
            <p:cNvSpPr/>
            <p:nvPr/>
          </p:nvSpPr>
          <p:spPr>
            <a:xfrm flipH="1">
              <a:off x="4586696" y="2996481"/>
              <a:ext cx="244808" cy="6696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8" name="Group 357"/>
            <p:cNvGrpSpPr/>
            <p:nvPr/>
          </p:nvGrpSpPr>
          <p:grpSpPr>
            <a:xfrm>
              <a:off x="4421100" y="2493387"/>
              <a:ext cx="576000" cy="576000"/>
              <a:chOff x="4421100" y="2493387"/>
              <a:chExt cx="576000" cy="576000"/>
            </a:xfrm>
            <a:solidFill>
              <a:schemeClr val="bg1">
                <a:lumMod val="65000"/>
              </a:schemeClr>
            </a:solidFill>
          </p:grpSpPr>
          <p:sp>
            <p:nvSpPr>
              <p:cNvPr id="376" name="Oval 375"/>
              <p:cNvSpPr/>
              <p:nvPr/>
            </p:nvSpPr>
            <p:spPr>
              <a:xfrm>
                <a:off x="4421100" y="2493387"/>
                <a:ext cx="576000" cy="576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8" name="Oval 387"/>
              <p:cNvSpPr/>
              <p:nvPr/>
            </p:nvSpPr>
            <p:spPr>
              <a:xfrm>
                <a:off x="4583100" y="2655387"/>
                <a:ext cx="252000" cy="252000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94" name="Straight Connector 393"/>
              <p:cNvCxnSpPr>
                <a:stCxn id="376" idx="7"/>
                <a:endCxn id="388" idx="7"/>
              </p:cNvCxnSpPr>
              <p:nvPr/>
            </p:nvCxnSpPr>
            <p:spPr>
              <a:xfrm flipH="1">
                <a:off x="4798195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/>
              <p:cNvCxnSpPr>
                <a:stCxn id="388" idx="6"/>
                <a:endCxn id="376" idx="6"/>
              </p:cNvCxnSpPr>
              <p:nvPr/>
            </p:nvCxnSpPr>
            <p:spPr>
              <a:xfrm>
                <a:off x="4835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>
                <a:stCxn id="388" idx="5"/>
                <a:endCxn id="376" idx="5"/>
              </p:cNvCxnSpPr>
              <p:nvPr/>
            </p:nvCxnSpPr>
            <p:spPr>
              <a:xfrm>
                <a:off x="4798195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/>
              <p:cNvCxnSpPr>
                <a:stCxn id="376" idx="4"/>
                <a:endCxn id="388" idx="4"/>
              </p:cNvCxnSpPr>
              <p:nvPr/>
            </p:nvCxnSpPr>
            <p:spPr>
              <a:xfrm flipV="1">
                <a:off x="4709100" y="2907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/>
              <p:cNvCxnSpPr>
                <a:stCxn id="388" idx="3"/>
                <a:endCxn id="376" idx="3"/>
              </p:cNvCxnSpPr>
              <p:nvPr/>
            </p:nvCxnSpPr>
            <p:spPr>
              <a:xfrm flipH="1">
                <a:off x="4505453" y="2870482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/>
              <p:cNvCxnSpPr>
                <a:stCxn id="388" idx="2"/>
                <a:endCxn id="376" idx="2"/>
              </p:cNvCxnSpPr>
              <p:nvPr/>
            </p:nvCxnSpPr>
            <p:spPr>
              <a:xfrm flipH="1">
                <a:off x="4421100" y="2781387"/>
                <a:ext cx="162000" cy="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/>
              <p:cNvCxnSpPr>
                <a:stCxn id="376" idx="1"/>
                <a:endCxn id="388" idx="1"/>
              </p:cNvCxnSpPr>
              <p:nvPr/>
            </p:nvCxnSpPr>
            <p:spPr>
              <a:xfrm>
                <a:off x="4505453" y="2577740"/>
                <a:ext cx="114552" cy="114552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/>
              <p:cNvCxnSpPr>
                <a:stCxn id="376" idx="0"/>
                <a:endCxn id="388" idx="0"/>
              </p:cNvCxnSpPr>
              <p:nvPr/>
            </p:nvCxnSpPr>
            <p:spPr>
              <a:xfrm>
                <a:off x="4709100" y="2493387"/>
                <a:ext cx="0" cy="162000"/>
              </a:xfrm>
              <a:prstGeom prst="line">
                <a:avLst/>
              </a:prstGeom>
              <a:grpFill/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02" name="Down Arrow 401"/>
          <p:cNvSpPr/>
          <p:nvPr/>
        </p:nvSpPr>
        <p:spPr>
          <a:xfrm flipV="1">
            <a:off x="5838295" y="1467491"/>
            <a:ext cx="214005" cy="43204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3" name="Rounded Rectangle 402"/>
          <p:cNvSpPr/>
          <p:nvPr/>
        </p:nvSpPr>
        <p:spPr>
          <a:xfrm>
            <a:off x="5508104" y="2276872"/>
            <a:ext cx="860058" cy="8205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Down Arrow 403"/>
          <p:cNvSpPr/>
          <p:nvPr/>
        </p:nvSpPr>
        <p:spPr>
          <a:xfrm rot="16200000">
            <a:off x="2372659" y="2411093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2281784" y="226596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06" name="Down Arrow 405"/>
          <p:cNvSpPr/>
          <p:nvPr/>
        </p:nvSpPr>
        <p:spPr>
          <a:xfrm rot="16200000">
            <a:off x="4969054" y="2411094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Oval 406"/>
          <p:cNvSpPr/>
          <p:nvPr/>
        </p:nvSpPr>
        <p:spPr>
          <a:xfrm>
            <a:off x="4887549" y="2251084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408" name="Down Arrow 407"/>
          <p:cNvSpPr/>
          <p:nvPr/>
        </p:nvSpPr>
        <p:spPr>
          <a:xfrm rot="16200000">
            <a:off x="7574138" y="2411093"/>
            <a:ext cx="222969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" name="Oval 408"/>
          <p:cNvSpPr/>
          <p:nvPr/>
        </p:nvSpPr>
        <p:spPr>
          <a:xfrm>
            <a:off x="7463838" y="2252849"/>
            <a:ext cx="313141" cy="326257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7901647" y="2411189"/>
            <a:ext cx="94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Ready for experiment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736822" y="1563111"/>
            <a:ext cx="1077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Pull UHV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3442786" y="1569762"/>
            <a:ext cx="1077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Pull UHV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6034392" y="1550987"/>
            <a:ext cx="1077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Pull UHV</a:t>
            </a:r>
          </a:p>
        </p:txBody>
      </p:sp>
    </p:spTree>
    <p:extLst>
      <p:ext uri="{BB962C8B-B14F-4D97-AF65-F5344CB8AC3E}">
        <p14:creationId xmlns:p14="http://schemas.microsoft.com/office/powerpoint/2010/main" val="297174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Box 226"/>
          <p:cNvSpPr txBox="1"/>
          <p:nvPr/>
        </p:nvSpPr>
        <p:spPr>
          <a:xfrm>
            <a:off x="611560" y="1124744"/>
            <a:ext cx="78200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First time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installation procedure (all completed in TT41, upstream &amp; downstream ends follow same process):</a:t>
            </a:r>
          </a:p>
          <a:p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Place filled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flask and valve assembly into gas bag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Fill plasma cell and vapour source with argon (open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flow path valve to ensure intra-valve space is filled with argon)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Attach gas bag to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flow path on vapour source and fill with argon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Remove caps from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flask and plasma cell system and join flask to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flow path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Remove gas bag from system and retain for disconnection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Pull vacuum on full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sytem</a:t>
            </a: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Open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flow path valves to ensure vacuum above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in flask</a:t>
            </a:r>
          </a:p>
          <a:p>
            <a:pPr marL="342900" indent="-342900">
              <a:buAutoNum type="arabicParenR"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Close controlled </a:t>
            </a:r>
            <a:r>
              <a:rPr lang="en-GB" sz="1600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dirty="0">
                <a:solidFill>
                  <a:prstClr val="white">
                    <a:lumMod val="50000"/>
                  </a:prstClr>
                </a:solidFill>
              </a:rPr>
              <a:t> flow path valve</a:t>
            </a: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GB" sz="1600" b="1" dirty="0">
                <a:solidFill>
                  <a:prstClr val="white">
                    <a:lumMod val="50000"/>
                  </a:prstClr>
                </a:solidFill>
              </a:rPr>
              <a:t>Disconnecting is very similar to the above process but temperatures in the flow path need to be controlled to minimise chance of </a:t>
            </a:r>
            <a:r>
              <a:rPr lang="en-GB" sz="1600" b="1" dirty="0" err="1">
                <a:solidFill>
                  <a:prstClr val="white">
                    <a:lumMod val="50000"/>
                  </a:prstClr>
                </a:solidFill>
              </a:rPr>
              <a:t>Rb</a:t>
            </a:r>
            <a:r>
              <a:rPr lang="en-GB" sz="1600" b="1" dirty="0">
                <a:solidFill>
                  <a:prstClr val="white">
                    <a:lumMod val="50000"/>
                  </a:prstClr>
                </a:solidFill>
              </a:rPr>
              <a:t> liquid in valves and intra-valve space</a:t>
            </a:r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Installing</a:t>
            </a:r>
          </a:p>
        </p:txBody>
      </p:sp>
    </p:spTree>
    <p:extLst>
      <p:ext uri="{BB962C8B-B14F-4D97-AF65-F5344CB8AC3E}">
        <p14:creationId xmlns:p14="http://schemas.microsoft.com/office/powerpoint/2010/main" val="2109143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/>
          <p:cNvSpPr/>
          <p:nvPr/>
        </p:nvSpPr>
        <p:spPr>
          <a:xfrm>
            <a:off x="906176" y="2887618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6470579" y="2887618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4612167" y="2902762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2760055" y="2902762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Removing recycling flask 1</a:t>
            </a:r>
          </a:p>
        </p:txBody>
      </p:sp>
      <p:sp>
        <p:nvSpPr>
          <p:cNvPr id="244" name="Down Arrow 243"/>
          <p:cNvSpPr/>
          <p:nvPr/>
        </p:nvSpPr>
        <p:spPr>
          <a:xfrm rot="16200000">
            <a:off x="2173557" y="2195180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Down Arrow 142"/>
          <p:cNvSpPr/>
          <p:nvPr/>
        </p:nvSpPr>
        <p:spPr>
          <a:xfrm rot="16200000">
            <a:off x="4058638" y="2195180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Down Arrow 172"/>
          <p:cNvSpPr/>
          <p:nvPr/>
        </p:nvSpPr>
        <p:spPr>
          <a:xfrm rot="16200000">
            <a:off x="5891532" y="2195964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 flipH="1">
            <a:off x="1085408" y="3062005"/>
            <a:ext cx="540000" cy="17209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 flipH="1">
            <a:off x="1233004" y="2774005"/>
            <a:ext cx="244808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772133" y="2071774"/>
            <a:ext cx="1152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TextBox 153"/>
          <p:cNvSpPr txBox="1"/>
          <p:nvPr/>
        </p:nvSpPr>
        <p:spPr>
          <a:xfrm>
            <a:off x="1223595" y="994624"/>
            <a:ext cx="847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Fill with </a:t>
            </a:r>
            <a:r>
              <a:rPr lang="en-GB" sz="1200" dirty="0" err="1"/>
              <a:t>Ar</a:t>
            </a:r>
            <a:endParaRPr lang="en-GB" sz="1200" dirty="0"/>
          </a:p>
        </p:txBody>
      </p:sp>
      <p:grpSp>
        <p:nvGrpSpPr>
          <p:cNvPr id="308" name="Group 307"/>
          <p:cNvGrpSpPr/>
          <p:nvPr/>
        </p:nvGrpSpPr>
        <p:grpSpPr>
          <a:xfrm flipV="1">
            <a:off x="954672" y="1783440"/>
            <a:ext cx="244808" cy="288000"/>
            <a:chOff x="3676716" y="1954637"/>
            <a:chExt cx="244808" cy="288000"/>
          </a:xfrm>
        </p:grpSpPr>
        <p:sp>
          <p:nvSpPr>
            <p:cNvPr id="309" name="Rectangle 308"/>
            <p:cNvSpPr/>
            <p:nvPr/>
          </p:nvSpPr>
          <p:spPr>
            <a:xfrm flipH="1">
              <a:off x="3676716" y="1954637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Rectangle 309"/>
            <p:cNvSpPr/>
            <p:nvPr/>
          </p:nvSpPr>
          <p:spPr>
            <a:xfrm flipH="1">
              <a:off x="3676720" y="2098637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908839" y="2293275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20</a:t>
            </a:r>
            <a:r>
              <a:rPr lang="en-GB" sz="1200" dirty="0">
                <a:latin typeface="Calibri" panose="020F0502020204030204" pitchFamily="34" charset="0"/>
              </a:rPr>
              <a:t>°C</a:t>
            </a:r>
            <a:endParaRPr lang="en-GB" sz="1200" dirty="0"/>
          </a:p>
        </p:txBody>
      </p:sp>
      <p:sp>
        <p:nvSpPr>
          <p:cNvPr id="108" name="Rounded Rectangle 107"/>
          <p:cNvSpPr/>
          <p:nvPr/>
        </p:nvSpPr>
        <p:spPr>
          <a:xfrm>
            <a:off x="793733" y="2093374"/>
            <a:ext cx="1108800" cy="676800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flipH="1">
            <a:off x="2936625" y="3059927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flipH="1">
            <a:off x="3084221" y="2771927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2623350" y="2069696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 flipV="1">
            <a:off x="2805889" y="1781362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H="1" flipV="1">
            <a:off x="2805893" y="1781362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760056" y="2291197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2644950" y="2091296"/>
            <a:ext cx="1108800" cy="676800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 flipH="1">
            <a:off x="4788737" y="3060858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 flipH="1">
            <a:off x="4936333" y="2772858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ounded Rectangle 63"/>
          <p:cNvSpPr/>
          <p:nvPr/>
        </p:nvSpPr>
        <p:spPr>
          <a:xfrm>
            <a:off x="4475462" y="2070627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 flipH="1" flipV="1">
            <a:off x="4658001" y="1782293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 flipH="1" flipV="1">
            <a:off x="4658005" y="1782293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4612168" y="2292128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40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 flipH="1">
            <a:off x="4788737" y="3292230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own Arrow 69"/>
          <p:cNvSpPr/>
          <p:nvPr/>
        </p:nvSpPr>
        <p:spPr>
          <a:xfrm>
            <a:off x="4955910" y="2764916"/>
            <a:ext cx="214005" cy="432048"/>
          </a:xfrm>
          <a:prstGeom prst="downArrow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 flipV="1">
            <a:off x="1525165" y="1284131"/>
            <a:ext cx="5806548" cy="797102"/>
            <a:chOff x="1539915" y="2207925"/>
            <a:chExt cx="5806548" cy="797102"/>
          </a:xfrm>
        </p:grpSpPr>
        <p:sp>
          <p:nvSpPr>
            <p:cNvPr id="288" name="Rectangle 287"/>
            <p:cNvSpPr/>
            <p:nvPr/>
          </p:nvSpPr>
          <p:spPr>
            <a:xfrm flipH="1">
              <a:off x="3388896" y="2499599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 flipH="1">
              <a:off x="1539915" y="2216318"/>
              <a:ext cx="244808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Down Arrow 128"/>
            <p:cNvSpPr/>
            <p:nvPr/>
          </p:nvSpPr>
          <p:spPr>
            <a:xfrm flipV="1">
              <a:off x="1555317" y="2572979"/>
              <a:ext cx="214005" cy="432048"/>
            </a:xfrm>
            <a:prstGeom prst="downArrow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3391132" y="2214240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 flipH="1">
              <a:off x="5241008" y="2500530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 flipH="1">
              <a:off x="5243244" y="2215171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 flipH="1">
              <a:off x="7099419" y="2493284"/>
              <a:ext cx="2448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 flipH="1">
              <a:off x="7101655" y="2207925"/>
              <a:ext cx="244808" cy="28800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3" name="Rectangle 72"/>
          <p:cNvSpPr/>
          <p:nvPr/>
        </p:nvSpPr>
        <p:spPr>
          <a:xfrm flipH="1">
            <a:off x="6647148" y="3053612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 flipH="1">
            <a:off x="6794744" y="2765612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ounded Rectangle 74"/>
          <p:cNvSpPr/>
          <p:nvPr/>
        </p:nvSpPr>
        <p:spPr>
          <a:xfrm>
            <a:off x="6333873" y="2063381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 flipH="1" flipV="1">
            <a:off x="6516412" y="1775047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 flipH="1" flipV="1">
            <a:off x="6516416" y="1775047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6470579" y="2284882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 flipH="1">
            <a:off x="6647148" y="3284984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Down Arrow 81"/>
          <p:cNvSpPr/>
          <p:nvPr/>
        </p:nvSpPr>
        <p:spPr>
          <a:xfrm rot="16200000">
            <a:off x="7731601" y="2175445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8034372" y="2160636"/>
            <a:ext cx="94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Ready for disconnect</a:t>
            </a:r>
          </a:p>
        </p:txBody>
      </p:sp>
      <p:sp>
        <p:nvSpPr>
          <p:cNvPr id="89" name="Oval 88"/>
          <p:cNvSpPr/>
          <p:nvPr/>
        </p:nvSpPr>
        <p:spPr>
          <a:xfrm>
            <a:off x="2090264" y="2063047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0" name="Oval 89"/>
          <p:cNvSpPr/>
          <p:nvPr/>
        </p:nvSpPr>
        <p:spPr>
          <a:xfrm>
            <a:off x="3961006" y="200406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1" name="Oval 90"/>
          <p:cNvSpPr/>
          <p:nvPr/>
        </p:nvSpPr>
        <p:spPr>
          <a:xfrm>
            <a:off x="5799596" y="199360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2" name="Oval 91"/>
          <p:cNvSpPr/>
          <p:nvPr/>
        </p:nvSpPr>
        <p:spPr>
          <a:xfrm>
            <a:off x="7668412" y="1993605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8207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0383" y="2410232"/>
            <a:ext cx="1656184" cy="23762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58873" y="2375169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Down Arrow 81"/>
          <p:cNvSpPr/>
          <p:nvPr/>
        </p:nvSpPr>
        <p:spPr>
          <a:xfrm rot="16200000">
            <a:off x="2761001" y="1672913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flipH="1">
            <a:off x="1528167" y="2519169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 flipH="1">
            <a:off x="1675763" y="223116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le 68"/>
          <p:cNvSpPr/>
          <p:nvPr/>
        </p:nvSpPr>
        <p:spPr>
          <a:xfrm>
            <a:off x="1222167" y="1528938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 flipH="1" flipV="1">
            <a:off x="1404706" y="1240604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 flipH="1" flipV="1">
            <a:off x="1404710" y="124060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/>
          <p:cNvSpPr txBox="1"/>
          <p:nvPr/>
        </p:nvSpPr>
        <p:spPr>
          <a:xfrm>
            <a:off x="1358873" y="1750439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 flipH="1">
            <a:off x="1528167" y="2750541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flipH="1">
            <a:off x="804571" y="2519169"/>
            <a:ext cx="540000" cy="17281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flipH="1" flipV="1">
            <a:off x="804571" y="4444928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2663816" y="2420888"/>
            <a:ext cx="1656184" cy="2376264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3422306" y="2385825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 flipH="1">
            <a:off x="3591600" y="2529825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 flipH="1">
            <a:off x="3739196" y="2241825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le 93"/>
          <p:cNvSpPr/>
          <p:nvPr/>
        </p:nvSpPr>
        <p:spPr>
          <a:xfrm>
            <a:off x="3285600" y="1539594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 flipH="1" flipV="1">
            <a:off x="3468139" y="1251260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 flipH="1" flipV="1">
            <a:off x="3468143" y="125126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3422306" y="1761095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 flipH="1">
            <a:off x="3591600" y="2761197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 flipH="1">
            <a:off x="2868004" y="2529825"/>
            <a:ext cx="540000" cy="17281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 flipH="1" flipV="1">
            <a:off x="2868004" y="445558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Down Arrow 101"/>
          <p:cNvSpPr/>
          <p:nvPr/>
        </p:nvSpPr>
        <p:spPr>
          <a:xfrm rot="16200000">
            <a:off x="4824434" y="1662257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4727249" y="2410232"/>
            <a:ext cx="1656184" cy="2376264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5485739" y="2375169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 flipH="1">
            <a:off x="5655033" y="2860132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 flipH="1">
            <a:off x="5802629" y="223116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ounded Rectangle 106"/>
          <p:cNvSpPr/>
          <p:nvPr/>
        </p:nvSpPr>
        <p:spPr>
          <a:xfrm>
            <a:off x="5349033" y="1528938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 flipH="1" flipV="1">
            <a:off x="5531572" y="1240604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 flipH="1" flipV="1">
            <a:off x="5531576" y="124060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TextBox 110"/>
          <p:cNvSpPr txBox="1"/>
          <p:nvPr/>
        </p:nvSpPr>
        <p:spPr>
          <a:xfrm>
            <a:off x="5485739" y="1750439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 flipH="1">
            <a:off x="5655033" y="3091504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 flipH="1">
            <a:off x="4931437" y="2519169"/>
            <a:ext cx="540000" cy="17281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 flipH="1" flipV="1">
            <a:off x="5802637" y="271532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Down Arrow 117"/>
          <p:cNvSpPr/>
          <p:nvPr/>
        </p:nvSpPr>
        <p:spPr>
          <a:xfrm rot="16200000">
            <a:off x="6899496" y="1662257"/>
            <a:ext cx="214005" cy="432048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6802311" y="2410232"/>
            <a:ext cx="1656184" cy="2376264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7560801" y="2375169"/>
            <a:ext cx="878589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 flipH="1">
            <a:off x="6999568" y="2860132"/>
            <a:ext cx="540000" cy="1720996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 flipH="1">
            <a:off x="7877691" y="223116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7424095" y="1528938"/>
            <a:ext cx="1152000" cy="72000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 flipH="1" flipV="1">
            <a:off x="7606634" y="1240604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 flipH="1" flipV="1">
            <a:off x="7606638" y="1240604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/>
          <p:cNvSpPr txBox="1"/>
          <p:nvPr/>
        </p:nvSpPr>
        <p:spPr>
          <a:xfrm>
            <a:off x="7560801" y="1750439"/>
            <a:ext cx="878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20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°C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 flipH="1">
            <a:off x="6999568" y="3091504"/>
            <a:ext cx="540000" cy="148706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 flipH="1">
            <a:off x="7734888" y="2519169"/>
            <a:ext cx="540000" cy="17281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flipH="1" flipV="1">
            <a:off x="7147172" y="271532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 flipH="1" flipV="1">
            <a:off x="3980521" y="1115493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 flipH="1" flipV="1">
            <a:off x="3982757" y="1256852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 flipH="1" flipV="1">
            <a:off x="6043683" y="110237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 flipH="1" flipV="1">
            <a:off x="6043679" y="124372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 flipH="1" flipV="1">
            <a:off x="8143620" y="110352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 flipH="1" flipV="1">
            <a:off x="8143616" y="124487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 flipH="1" flipV="1">
            <a:off x="1945767" y="1103520"/>
            <a:ext cx="244800" cy="144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 flipH="1" flipV="1">
            <a:off x="1945763" y="1244879"/>
            <a:ext cx="244808" cy="288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2666341" y="1526580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6" name="Oval 145"/>
          <p:cNvSpPr/>
          <p:nvPr/>
        </p:nvSpPr>
        <p:spPr>
          <a:xfrm>
            <a:off x="4733209" y="1514261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47" name="Oval 146"/>
          <p:cNvSpPr/>
          <p:nvPr/>
        </p:nvSpPr>
        <p:spPr>
          <a:xfrm>
            <a:off x="6814349" y="1520731"/>
            <a:ext cx="313141" cy="313141"/>
          </a:xfrm>
          <a:prstGeom prst="ellipse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Rb</a:t>
            </a:r>
            <a:r>
              <a:rPr lang="en-GB" dirty="0">
                <a:solidFill>
                  <a:schemeClr val="bg1"/>
                </a:solidFill>
              </a:rPr>
              <a:t> source – Removing recycling flask 2</a:t>
            </a:r>
          </a:p>
        </p:txBody>
      </p:sp>
    </p:spTree>
    <p:extLst>
      <p:ext uri="{BB962C8B-B14F-4D97-AF65-F5344CB8AC3E}">
        <p14:creationId xmlns:p14="http://schemas.microsoft.com/office/powerpoint/2010/main" val="1472343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768</Words>
  <Application>Microsoft Office PowerPoint</Application>
  <PresentationFormat>On-screen Show (4:3)</PresentationFormat>
  <Paragraphs>213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</dc:creator>
  <cp:lastModifiedBy>Sebastien Elias Bustamante</cp:lastModifiedBy>
  <cp:revision>238</cp:revision>
  <cp:lastPrinted>2016-02-29T12:23:40Z</cp:lastPrinted>
  <dcterms:created xsi:type="dcterms:W3CDTF">2016-02-09T09:36:51Z</dcterms:created>
  <dcterms:modified xsi:type="dcterms:W3CDTF">2016-05-19T08:33:22Z</dcterms:modified>
</cp:coreProperties>
</file>