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r. Thomas M. Bello Presentation" id="{873CA1FA-0CE2-354F-A854-DFEF8EA8EF5D}">
          <p14:sldIdLst>
            <p14:sldId id="256"/>
            <p14:sldId id="257"/>
            <p14:sldId id="258"/>
          </p14:sldIdLst>
        </p14:section>
        <p14:section name="Mr. Mwanje Ssenono Aloysius- Presentation" id="{8D1247C8-8754-D545-B419-B823F24B1DBB}">
          <p14:sldIdLst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9" d="100"/>
          <a:sy n="89" d="100"/>
        </p:scale>
        <p:origin x="-834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7ADA1-9D12-BF49-A3AF-4A57A366ED67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B4BA8-28AB-7941-826D-D28C6E7F3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80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 don</a:t>
            </a:r>
            <a:r>
              <a:rPr lang="fr-FR" dirty="0" smtClean="0"/>
              <a:t>’</a:t>
            </a:r>
            <a:r>
              <a:rPr lang="en-US" dirty="0" smtClean="0"/>
              <a:t>t forget to ASK Mr. </a:t>
            </a:r>
            <a:r>
              <a:rPr lang="en-US" dirty="0" err="1" smtClean="0"/>
              <a:t>Bwamkuu</a:t>
            </a:r>
            <a:r>
              <a:rPr lang="en-US" dirty="0" smtClean="0"/>
              <a:t> what he shared</a:t>
            </a:r>
            <a:r>
              <a:rPr lang="en-US" baseline="0" dirty="0" smtClean="0"/>
              <a:t> yesterday.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B4BA8-28AB-7941-826D-D28C6E7F32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73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001CFCE-AD7A-404D-B692-908B873219B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90C4CEC-16D5-4229-B4DE-FDE9B679D7E2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955849"/>
            <a:ext cx="7992147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Rockwell" pitchFamily="18" charset="0"/>
              </a:rPr>
              <a:t>Rapporteur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Rockwell" pitchFamily="18" charset="0"/>
              </a:rPr>
              <a:t/>
            </a:r>
            <a:br>
              <a:rPr lang="en-US" dirty="0">
                <a:solidFill>
                  <a:schemeClr val="accent3">
                    <a:lumMod val="50000"/>
                  </a:schemeClr>
                </a:solidFill>
                <a:latin typeface="Rockwell" pitchFamily="18" charset="0"/>
              </a:rPr>
            </a:b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Rockwell" pitchFamily="18" charset="0"/>
              </a:rPr>
              <a:t>CERN-UNSECO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Rockwell" pitchFamily="18" charset="0"/>
              </a:rPr>
              <a:t>DL School</a:t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Rockwell" pitchFamily="18" charset="0"/>
              </a:rPr>
            </a:b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Rockwell" pitchFamily="18" charset="0"/>
              </a:rPr>
              <a:t>Day Tw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Rockwell" pitchFamily="18" charset="0"/>
              </a:rPr>
              <a:t>o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Rockwell" pitchFamily="18" charset="0"/>
              </a:rPr>
              <a:t> </a:t>
            </a:r>
            <a:r>
              <a:rPr lang="en-US" dirty="0" smtClean="0">
                <a:latin typeface="Rockwell" pitchFamily="18" charset="0"/>
              </a:rPr>
              <a:t/>
            </a:r>
            <a:br>
              <a:rPr lang="en-US" dirty="0" smtClean="0">
                <a:latin typeface="Rockwell" pitchFamily="18" charset="0"/>
              </a:rPr>
            </a:br>
            <a:r>
              <a:rPr lang="en-US" dirty="0" smtClean="0">
                <a:latin typeface="Rockwell" pitchFamily="18" charset="0"/>
              </a:rPr>
              <a:t/>
            </a:r>
            <a:br>
              <a:rPr lang="en-US" dirty="0" smtClean="0">
                <a:latin typeface="Rockwell" pitchFamily="18" charset="0"/>
              </a:rPr>
            </a:br>
            <a:endParaRPr lang="en-US" dirty="0">
              <a:latin typeface="Rockwell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4722" y="2425874"/>
            <a:ext cx="8287195" cy="302796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By</a:t>
            </a:r>
          </a:p>
          <a:p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Kwesi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Sewe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(University of Ghana)</a:t>
            </a:r>
          </a:p>
          <a:p>
            <a:endParaRPr lang="en-US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76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96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5007"/>
            <a:ext cx="8229600" cy="560288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endParaRPr lang="en-US" sz="6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Rapporteur  by Mwanje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Ssnono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Aloysisus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and Thomas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Belllo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CERN-UNSECO 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DL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School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ay one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Country reports by  Kenya and Zimbabwe </a:t>
            </a:r>
          </a:p>
          <a:p>
            <a:pPr algn="just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to Digital libraries: an African context  by Antonin </a:t>
            </a:r>
            <a:r>
              <a:rPr lang="en-US" sz="7200" dirty="0" err="1">
                <a:latin typeface="Times New Roman" pitchFamily="18" charset="0"/>
                <a:cs typeface="Times New Roman" pitchFamily="18" charset="0"/>
              </a:rPr>
              <a:t>Benoît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Diouf</a:t>
            </a:r>
            <a:endParaRPr lang="en-US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fr-FR" sz="7200" b="1" dirty="0" smtClean="0">
                <a:latin typeface="Times New Roman" pitchFamily="18" charset="0"/>
                <a:cs typeface="Times New Roman" pitchFamily="18" charset="0"/>
              </a:rPr>
              <a:t>Definitions</a:t>
            </a:r>
          </a:p>
          <a:p>
            <a:pPr lvl="1" algn="just"/>
            <a:r>
              <a:rPr lang="fr-FR" sz="7200" b="1" dirty="0" err="1" smtClean="0">
                <a:latin typeface="Times New Roman" pitchFamily="18" charset="0"/>
                <a:cs typeface="Times New Roman" pitchFamily="18" charset="0"/>
              </a:rPr>
              <a:t>Characteristics</a:t>
            </a:r>
            <a:endParaRPr lang="fr-FR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fr-FR" sz="7200" b="1" dirty="0" smtClean="0">
                <a:latin typeface="Times New Roman" pitchFamily="18" charset="0"/>
                <a:cs typeface="Times New Roman" pitchFamily="18" charset="0"/>
              </a:rPr>
              <a:t>Challenge one  dissémination  and </a:t>
            </a:r>
            <a:r>
              <a:rPr lang="fr-FR" sz="7200" b="1" dirty="0" err="1" smtClean="0">
                <a:latin typeface="Times New Roman" pitchFamily="18" charset="0"/>
                <a:cs typeface="Times New Roman" pitchFamily="18" charset="0"/>
              </a:rPr>
              <a:t>access</a:t>
            </a:r>
            <a:r>
              <a:rPr lang="fr-FR" sz="7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(Physical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libraries,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increase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access; cheaper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build; Portability; African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content is still very low </a:t>
            </a:r>
            <a:r>
              <a:rPr lang="fr-FR" sz="7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fr-FR" sz="7200" dirty="0" err="1" smtClean="0">
                <a:latin typeface="Times New Roman" pitchFamily="18" charset="0"/>
                <a:cs typeface="Times New Roman" pitchFamily="18" charset="0"/>
              </a:rPr>
              <a:t>low</a:t>
            </a:r>
            <a:r>
              <a:rPr lang="fr-FR" sz="7200" dirty="0" smtClean="0">
                <a:latin typeface="Times New Roman" pitchFamily="18" charset="0"/>
                <a:cs typeface="Times New Roman" pitchFamily="18" charset="0"/>
              </a:rPr>
              <a:t> local </a:t>
            </a:r>
            <a:r>
              <a:rPr lang="fr-FR" sz="7200" dirty="0" err="1" smtClean="0">
                <a:latin typeface="Times New Roman" pitchFamily="18" charset="0"/>
                <a:cs typeface="Times New Roman" pitchFamily="18" charset="0"/>
              </a:rPr>
              <a:t>community</a:t>
            </a:r>
            <a:r>
              <a:rPr lang="fr-FR" sz="7200" dirty="0" smtClean="0">
                <a:latin typeface="Times New Roman" pitchFamily="18" charset="0"/>
                <a:cs typeface="Times New Roman" pitchFamily="18" charset="0"/>
              </a:rPr>
              <a:t> engagement Présence </a:t>
            </a:r>
            <a:r>
              <a:rPr lang="fr-FR" sz="72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fr-FR" sz="7200" dirty="0" err="1" smtClean="0">
                <a:latin typeface="Times New Roman" pitchFamily="18" charset="0"/>
                <a:cs typeface="Times New Roman" pitchFamily="18" charset="0"/>
              </a:rPr>
              <a:t>OpenDoar</a:t>
            </a:r>
            <a:r>
              <a:rPr lang="fr-FR" sz="7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fr-FR" sz="72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fr-FR" sz="7200" b="1" dirty="0" err="1"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fr-FR" sz="7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200" b="1" dirty="0" err="1" smtClean="0">
                <a:latin typeface="Times New Roman" pitchFamily="18" charset="0"/>
                <a:cs typeface="Times New Roman" pitchFamily="18" charset="0"/>
              </a:rPr>
              <a:t>dissemination</a:t>
            </a:r>
            <a:r>
              <a:rPr lang="fr-FR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200" b="1" dirty="0" err="1">
                <a:latin typeface="Times New Roman" pitchFamily="18" charset="0"/>
                <a:cs typeface="Times New Roman" pitchFamily="18" charset="0"/>
              </a:rPr>
              <a:t>limiting</a:t>
            </a:r>
            <a:r>
              <a:rPr lang="fr-FR" sz="7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200" b="1" dirty="0" err="1" smtClean="0">
                <a:latin typeface="Times New Roman" pitchFamily="18" charset="0"/>
                <a:cs typeface="Times New Roman" pitchFamily="18" charset="0"/>
              </a:rPr>
              <a:t>factors</a:t>
            </a:r>
            <a:r>
              <a:rPr lang="fr-FR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algn="just"/>
            <a:r>
              <a:rPr lang="fr-FR" sz="7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fr-FR" sz="7200" dirty="0" smtClean="0">
                <a:latin typeface="Times New Roman" pitchFamily="18" charset="0"/>
                <a:cs typeface="Times New Roman" pitchFamily="18" charset="0"/>
              </a:rPr>
              <a:t>hallenge </a:t>
            </a:r>
            <a:r>
              <a:rPr lang="fr-FR" sz="7200" dirty="0" err="1" smtClean="0">
                <a:latin typeface="Times New Roman" pitchFamily="18" charset="0"/>
                <a:cs typeface="Times New Roman" pitchFamily="18" charset="0"/>
              </a:rPr>
              <a:t>two:Préservation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Content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cultural heritage; Indigenous, involve communities, interaction, textual content)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ultimate challenge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: Emphasis on 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DEVELOPMENT</a:t>
            </a:r>
            <a:endParaRPr lang="en-US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echnological issues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(Software, infrastructure, Skills training, multilingual DLS, integration, interoperability Unified access</a:t>
            </a:r>
          </a:p>
          <a:p>
            <a:pPr lvl="1" algn="just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Economical</a:t>
            </a:r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, Legal, Social issues</a:t>
            </a:r>
            <a:endParaRPr lang="en-US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Trends </a:t>
            </a:r>
            <a:r>
              <a:rPr lang="en-US" sz="7200" b="1" dirty="0">
                <a:latin typeface="Times New Roman" pitchFamily="18" charset="0"/>
                <a:cs typeface="Times New Roman" pitchFamily="18" charset="0"/>
              </a:rPr>
              <a:t>that Create Opportunities </a:t>
            </a:r>
            <a:r>
              <a:rPr lang="en-US" sz="7200" dirty="0">
                <a:latin typeface="Times New Roman" pitchFamily="18" charset="0"/>
                <a:cs typeface="Times New Roman" pitchFamily="18" charset="0"/>
              </a:rPr>
              <a:t>For 21st Century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Libraries</a:t>
            </a:r>
          </a:p>
          <a:p>
            <a:pPr lvl="1" algn="just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Highlighted the  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Impact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of CERN-UNESCO DL School (IDEP document server) other </a:t>
            </a:r>
            <a:r>
              <a:rPr lang="en-US" sz="7200" b="1" dirty="0" err="1" smtClean="0">
                <a:latin typeface="Times New Roman" pitchFamily="18" charset="0"/>
                <a:cs typeface="Times New Roman" pitchFamily="18" charset="0"/>
              </a:rPr>
              <a:t>Invenio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deployment</a:t>
            </a:r>
          </a:p>
          <a:p>
            <a:pPr marL="0" indent="0" algn="just">
              <a:buNone/>
            </a:pP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5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123"/>
            <a:ext cx="8229600" cy="600736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en-US" dirty="0" smtClean="0"/>
          </a:p>
          <a:p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Annette </a:t>
            </a:r>
            <a:r>
              <a:rPr lang="en-US" sz="2900" dirty="0" err="1">
                <a:latin typeface="Times New Roman" pitchFamily="18" charset="0"/>
                <a:cs typeface="Times New Roman" pitchFamily="18" charset="0"/>
              </a:rPr>
              <a:t>Holtkamp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 introduced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us to Persistent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identifiers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:  link rots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She focused on DOIs as the most well-known Persistent Identifier</a:t>
            </a:r>
          </a:p>
          <a:p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She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xplained how  different URIs, URNs and URLs are from DOIs</a:t>
            </a:r>
            <a:endParaRPr lang="en-US" sz="2900" dirty="0">
              <a:latin typeface="Times New Roman" pitchFamily="18" charset="0"/>
              <a:cs typeface="Times New Roman" pitchFamily="18" charset="0"/>
            </a:endParaRP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Comprehensively explained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the DOIs, type of research artifacts,  founding agency, registry agencies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DOIs, what DOIs does, DOI syntax,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She summarily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looked at the DOI System  consisting of  two layers :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Technology i.e. Handle and System and Social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infrastructure 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i.e. Federation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of Registration Agencies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Listed the benefits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of DOIs including Persistent identification of an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object, does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not depend on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location, Cannot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be changed or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deleted, no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disambiguity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, associated metadata, may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be updated any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time, Can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resolve to multiple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locations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well-known registry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agencies: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CrossRef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DataCite</a:t>
            </a:r>
            <a:endParaRPr lang="en-US" sz="2900" dirty="0">
              <a:latin typeface="Times New Roman" pitchFamily="18" charset="0"/>
              <a:cs typeface="Times New Roman" pitchFamily="18" charset="0"/>
            </a:endParaRP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Provided a fact sheets  about DOI growth ( 133m, 16 percent annual growth rate. Steady growth compared to ORCID) 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Introduced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us to DOIs application in INSPIRE,  </a:t>
            </a:r>
            <a:r>
              <a:rPr lang="en-US" sz="2900" dirty="0" err="1">
                <a:latin typeface="Times New Roman" pitchFamily="18" charset="0"/>
                <a:cs typeface="Times New Roman" pitchFamily="18" charset="0"/>
              </a:rPr>
              <a:t>Zenodo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 and TIND. Briefly demonstrated how to import metadata to INSPIRE using DOIs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, how to Automatically extract  reference from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 and identifiers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Challenges  of applying  unambiguous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reference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identification: variations </a:t>
            </a:r>
            <a:r>
              <a:rPr lang="en-US" sz="2900" dirty="0">
                <a:latin typeface="Times New Roman" pitchFamily="18" charset="0"/>
                <a:cs typeface="Times New Roman" pitchFamily="18" charset="0"/>
              </a:rPr>
              <a:t>in citing a specific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paper: grey literature, matching language</a:t>
            </a:r>
            <a:endParaRPr lang="en-US" sz="29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24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124"/>
            <a:ext cx="8229600" cy="5654040"/>
          </a:xfrm>
        </p:spPr>
        <p:txBody>
          <a:bodyPr>
            <a:noAutofit/>
          </a:bodyPr>
          <a:lstStyle/>
          <a:p>
            <a:pPr algn="just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Jens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Vigen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Introduced us to  the  concept  Open Access  (OA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), taking a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quote from George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Benard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Shaw. He said that: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OA is understood differently in different context.</a:t>
            </a:r>
          </a:p>
          <a:p>
            <a:pPr marL="1158875" lvl="2" indent="0" algn="just">
              <a:buNone/>
            </a:pPr>
            <a:r>
              <a:rPr lang="fi-FI" sz="1600" dirty="0">
                <a:latin typeface="Times New Roman" pitchFamily="18" charset="0"/>
                <a:cs typeface="Times New Roman" pitchFamily="18" charset="0"/>
              </a:rPr>
              <a:t>Different perceptions and </a:t>
            </a:r>
            <a:r>
              <a:rPr lang="fi-FI" sz="1600" dirty="0" smtClean="0">
                <a:latin typeface="Times New Roman" pitchFamily="18" charset="0"/>
                <a:cs typeface="Times New Roman" pitchFamily="18" charset="0"/>
              </a:rPr>
              <a:t>definitions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present subscription model are not sustainable.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He brief explained the  two way to provide open access 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Explained that initially at CERN, theoretical papers were not captured in OAIRs while few theses were captured. 95 %  experimental physicists paper captured on OAIRs.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Revealed that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CERN uses both the Green and Gold routes hand in hand. Indicating some strategies at CERN to achieving this: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Hunt for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theses, requesting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authors to publish in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OA journals, encouraging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conference organizers to use OA outlet for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proceedings, sponsoring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 few OA monographs per year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Gave examples of CERN collaboration and partnership on OA,  INSPIRE, NASA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Astrophysics Data System (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ADS) HINARI, INIS, INASP,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ARDI, SCOAP 3,  for example.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High impact Journal factor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Explained briefly about Creative Commons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Myths surrounding OA</a:t>
            </a:r>
          </a:p>
          <a:p>
            <a:pPr marL="815975" indent="-457200" algn="just">
              <a:buFont typeface="Wingdings" pitchFamily="2" charset="2"/>
              <a:buChar char="v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Beware of over- kind Solicitations: The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Beall’s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list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58775" indent="0" algn="just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64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09" y="2324099"/>
            <a:ext cx="7135091" cy="2940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4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3717</TotalTime>
  <Words>567</Words>
  <Application>Microsoft Office PowerPoint</Application>
  <PresentationFormat>On-screen Show (4:3)</PresentationFormat>
  <Paragraphs>46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         Rapporteur CERN-UNSECO  DL School Day Two   </vt:lpstr>
      <vt:lpstr>Overview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Rapporteur for  28/11/2016</dc:title>
  <dc:creator>user</dc:creator>
  <cp:lastModifiedBy>KWESI B.S. SEWE</cp:lastModifiedBy>
  <cp:revision>54</cp:revision>
  <dcterms:created xsi:type="dcterms:W3CDTF">2016-11-28T19:55:58Z</dcterms:created>
  <dcterms:modified xsi:type="dcterms:W3CDTF">2016-12-02T07:58:30Z</dcterms:modified>
</cp:coreProperties>
</file>