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9" r:id="rId4"/>
    <p:sldId id="290" r:id="rId5"/>
    <p:sldId id="292" r:id="rId6"/>
    <p:sldId id="293" r:id="rId7"/>
    <p:sldId id="294" r:id="rId8"/>
    <p:sldId id="288" r:id="rId9"/>
    <p:sldId id="287" r:id="rId10"/>
    <p:sldId id="295" r:id="rId11"/>
    <p:sldId id="296" r:id="rId12"/>
    <p:sldId id="297" r:id="rId13"/>
    <p:sldId id="284" r:id="rId14"/>
    <p:sldId id="262" r:id="rId15"/>
    <p:sldId id="298" r:id="rId16"/>
    <p:sldId id="299" r:id="rId17"/>
    <p:sldId id="269" r:id="rId18"/>
    <p:sldId id="27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94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743C-ED31-4C3E-9BE0-0C7EDBE9D4D9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134E-B041-49EE-A349-1F605BAED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04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743C-ED31-4C3E-9BE0-0C7EDBE9D4D9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134E-B041-49EE-A349-1F605BAED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11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743C-ED31-4C3E-9BE0-0C7EDBE9D4D9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134E-B041-49EE-A349-1F605BAED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3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743C-ED31-4C3E-9BE0-0C7EDBE9D4D9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134E-B041-49EE-A349-1F605BAED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099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743C-ED31-4C3E-9BE0-0C7EDBE9D4D9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134E-B041-49EE-A349-1F605BAED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247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743C-ED31-4C3E-9BE0-0C7EDBE9D4D9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134E-B041-49EE-A349-1F605BAED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46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743C-ED31-4C3E-9BE0-0C7EDBE9D4D9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134E-B041-49EE-A349-1F605BAED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69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743C-ED31-4C3E-9BE0-0C7EDBE9D4D9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134E-B041-49EE-A349-1F605BAED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7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743C-ED31-4C3E-9BE0-0C7EDBE9D4D9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134E-B041-49EE-A349-1F605BAED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850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743C-ED31-4C3E-9BE0-0C7EDBE9D4D9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134E-B041-49EE-A349-1F605BAED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9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743C-ED31-4C3E-9BE0-0C7EDBE9D4D9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134E-B041-49EE-A349-1F605BAED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17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4743C-ED31-4C3E-9BE0-0C7EDBE9D4D9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2134E-B041-49EE-A349-1F605BAED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063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361" y="1122363"/>
            <a:ext cx="9399639" cy="1058129"/>
          </a:xfrm>
        </p:spPr>
        <p:txBody>
          <a:bodyPr>
            <a:normAutofit/>
          </a:bodyPr>
          <a:lstStyle/>
          <a:p>
            <a:r>
              <a:rPr lang="ka-GE" sz="4800" dirty="0" smtClean="0"/>
              <a:t>ფუნდამენტური ნაწილაკები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8361" y="2968991"/>
            <a:ext cx="9689691" cy="3299074"/>
          </a:xfrm>
        </p:spPr>
        <p:txBody>
          <a:bodyPr>
            <a:normAutofit/>
          </a:bodyPr>
          <a:lstStyle/>
          <a:p>
            <a:r>
              <a:rPr lang="ka-GE" sz="3200" dirty="0" smtClean="0">
                <a:solidFill>
                  <a:srgbClr val="0070C0"/>
                </a:solidFill>
              </a:rPr>
              <a:t>მოკლე შესავალი</a:t>
            </a:r>
          </a:p>
          <a:p>
            <a:endParaRPr lang="ka-GE" sz="3200" dirty="0" smtClean="0"/>
          </a:p>
          <a:p>
            <a:r>
              <a:rPr lang="ka-GE" sz="1600" dirty="0" smtClean="0"/>
              <a:t>ოქტომბერი, 1916</a:t>
            </a:r>
            <a:endParaRPr lang="ka-GE" sz="1600" dirty="0"/>
          </a:p>
          <a:p>
            <a:endParaRPr lang="ka-GE" sz="3200" dirty="0" smtClean="0"/>
          </a:p>
          <a:p>
            <a:endParaRPr lang="ka-GE" sz="3200" dirty="0" smtClean="0"/>
          </a:p>
          <a:p>
            <a:pPr algn="l"/>
            <a:r>
              <a:rPr lang="ka-GE" i="1" dirty="0" smtClean="0"/>
              <a:t>ი. ბაღათურია   ილიას უნივერსიტეტი</a:t>
            </a:r>
            <a:r>
              <a:rPr lang="en-US" i="1" dirty="0" smtClean="0"/>
              <a:t>,</a:t>
            </a:r>
            <a:r>
              <a:rPr lang="ka-GE" i="1" dirty="0" smtClean="0"/>
              <a:t>  ტექნიკური უნივერსიტეტი</a:t>
            </a:r>
            <a:endParaRPr lang="ka-GE" i="1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90117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105508"/>
            <a:ext cx="10515600" cy="644769"/>
          </a:xfrm>
        </p:spPr>
        <p:txBody>
          <a:bodyPr>
            <a:normAutofit/>
          </a:bodyPr>
          <a:lstStyle/>
          <a:p>
            <a:pPr algn="ctr"/>
            <a:r>
              <a:rPr lang="ka-GE" sz="3200" dirty="0" smtClean="0"/>
              <a:t>ნაწილაკების კლასიფიკაცია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365760" y="750278"/>
                <a:ext cx="11448288" cy="5943600"/>
              </a:xfrm>
            </p:spPr>
            <p:txBody>
              <a:bodyPr>
                <a:normAutofit/>
              </a:bodyPr>
              <a:lstStyle/>
              <a:p>
                <a:r>
                  <a:rPr lang="ka-GE" sz="2000" i="1" dirty="0" smtClean="0"/>
                  <a:t>1950-1960 წლებში ამაჩქარებლების გამოყენებამ და დედექტირების ტექნიკის განვითარებამ გამოიწვია აღმოჩენილი ნაწილაკების რიცხვის მკვეთრი გაზარდა             ( რაოდენობამ 100 გადააჭარბა ).</a:t>
                </a:r>
                <a:r>
                  <a:rPr lang="ka-GE" sz="2000" i="1" dirty="0"/>
                  <a:t> </a:t>
                </a:r>
                <a:r>
                  <a:rPr lang="ka-GE" sz="2000" i="1" dirty="0" smtClean="0"/>
                  <a:t>საჭირო გახდა მათი კლასიფიკაცია.</a:t>
                </a:r>
              </a:p>
              <a:p>
                <a:r>
                  <a:rPr lang="ka-GE" sz="2000" i="1" dirty="0" smtClean="0"/>
                  <a:t>ნაწილაკების კლასიფიკაციისათვის საჭიროა მათი კვანტური რიცხვების დადგენა. კვანტური რიცხვების დადგენა ხდება შემდეგი  ხერხებით:</a:t>
                </a:r>
              </a:p>
              <a:p>
                <a:r>
                  <a:rPr lang="ka-GE" sz="2000" i="1" dirty="0" smtClean="0"/>
                  <a:t>არასტაბილური ნაწილაკებისთვის  დაშლის დროის გაზომვით  განისაზღვრება ურთიერთქმედების ტიპი:</a:t>
                </a:r>
              </a:p>
              <a:p>
                <a:pPr lvl="1"/>
                <a:r>
                  <a:rPr lang="ka-GE" sz="1800" i="1" dirty="0" smtClean="0">
                    <a:solidFill>
                      <a:srgbClr val="0070C0"/>
                    </a:solidFill>
                  </a:rPr>
                  <a:t>სუსტი ურთიერთქმედება  </a:t>
                </a:r>
                <a14:m>
                  <m:oMath xmlns:m="http://schemas.openxmlformats.org/officeDocument/2006/math">
                    <m:r>
                      <a:rPr lang="ka-GE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 </m:t>
                    </m:r>
                    <m:sSup>
                      <m:sSupPr>
                        <m:ctrlPr>
                          <a:rPr lang="ka-GE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ka-GE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ka-GE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  <m:r>
                      <a:rPr lang="ka-GE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 </m:t>
                    </m:r>
                    <m:sSup>
                      <m:sSupPr>
                        <m:ctrlPr>
                          <a:rPr lang="ka-GE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ka-GE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ka-GE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</m:oMath>
                </a14:m>
                <a:r>
                  <a:rPr lang="ka-GE" sz="1800" i="1" dirty="0">
                    <a:solidFill>
                      <a:srgbClr val="0070C0"/>
                    </a:solidFill>
                  </a:rPr>
                  <a:t> </a:t>
                </a:r>
                <a:r>
                  <a:rPr lang="ka-GE" sz="1800" i="1" dirty="0" smtClean="0">
                    <a:solidFill>
                      <a:srgbClr val="0070C0"/>
                    </a:solidFill>
                  </a:rPr>
                  <a:t>წმ</a:t>
                </a:r>
              </a:p>
              <a:p>
                <a:pPr lvl="1"/>
                <a:r>
                  <a:rPr lang="ka-GE" sz="1800" i="1" dirty="0" smtClean="0">
                    <a:solidFill>
                      <a:srgbClr val="0070C0"/>
                    </a:solidFill>
                  </a:rPr>
                  <a:t>ელექტრომაგნიტური ურთიერთქმედება  </a:t>
                </a:r>
                <a14:m>
                  <m:oMath xmlns:m="http://schemas.openxmlformats.org/officeDocument/2006/math">
                    <m:r>
                      <a:rPr lang="ka-GE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 </m:t>
                    </m:r>
                    <m:sSup>
                      <m:sSupPr>
                        <m:ctrlPr>
                          <a:rPr lang="ka-GE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ka-GE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  <m:r>
                      <a:rPr lang="ka-GE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 </m:t>
                    </m:r>
                    <m:sSup>
                      <m:sSupPr>
                        <m:ctrlPr>
                          <a:rPr lang="ka-GE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ka-GE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−21</m:t>
                        </m:r>
                      </m:sup>
                    </m:sSup>
                  </m:oMath>
                </a14:m>
                <a:r>
                  <a:rPr lang="ka-GE" sz="1800" i="1" dirty="0" smtClean="0">
                    <a:solidFill>
                      <a:srgbClr val="0070C0"/>
                    </a:solidFill>
                  </a:rPr>
                  <a:t> წმ</a:t>
                </a:r>
              </a:p>
              <a:p>
                <a:pPr lvl="1"/>
                <a:r>
                  <a:rPr lang="ka-GE" sz="1800" i="1" dirty="0" smtClean="0">
                    <a:solidFill>
                      <a:srgbClr val="0070C0"/>
                    </a:solidFill>
                  </a:rPr>
                  <a:t>ძლიერი  ურთიერთქმედება  </a:t>
                </a:r>
                <a14:m>
                  <m:oMath xmlns:m="http://schemas.openxmlformats.org/officeDocument/2006/math">
                    <m:r>
                      <a:rPr lang="ka-GE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 </m:t>
                    </m:r>
                    <m:sSup>
                      <m:sSupPr>
                        <m:ctrlPr>
                          <a:rPr lang="ka-GE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ka-GE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ka-GE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ka-GE" sz="1800" i="1" dirty="0">
                    <a:solidFill>
                      <a:srgbClr val="0070C0"/>
                    </a:solidFill>
                  </a:rPr>
                  <a:t> </a:t>
                </a:r>
                <a:r>
                  <a:rPr lang="ka-GE" sz="1800" i="1" dirty="0" smtClean="0">
                    <a:solidFill>
                      <a:srgbClr val="0070C0"/>
                    </a:solidFill>
                  </a:rPr>
                  <a:t>წმ</a:t>
                </a:r>
              </a:p>
              <a:p>
                <a:r>
                  <a:rPr lang="ka-GE" sz="2000" i="1" dirty="0" smtClean="0"/>
                  <a:t>ურთიერთქმედების დროს წარმოქმნილი ნაწილაკების  </a:t>
                </a:r>
                <a:r>
                  <a:rPr lang="ka-GE" sz="2000" i="1" dirty="0" smtClean="0">
                    <a:solidFill>
                      <a:srgbClr val="0070C0"/>
                    </a:solidFill>
                  </a:rPr>
                  <a:t>კუთხური განაწილებით</a:t>
                </a:r>
                <a:r>
                  <a:rPr lang="ka-GE" sz="2000" i="1" dirty="0" smtClean="0"/>
                  <a:t>  შეიძლება  </a:t>
                </a:r>
                <a:r>
                  <a:rPr lang="ka-GE" sz="2000" i="1" dirty="0" smtClean="0">
                    <a:solidFill>
                      <a:srgbClr val="0070C0"/>
                    </a:solidFill>
                  </a:rPr>
                  <a:t>ნაწილაკის სპინის  </a:t>
                </a:r>
                <a:r>
                  <a:rPr lang="ka-GE" sz="2000" i="1" dirty="0" smtClean="0"/>
                  <a:t>დადგენა.</a:t>
                </a:r>
              </a:p>
              <a:p>
                <a:r>
                  <a:rPr lang="ka-GE" sz="2000" i="1" dirty="0" smtClean="0"/>
                  <a:t>მაგნიტურ  ველში  გადხრით  შეიძლება  </a:t>
                </a:r>
                <a:r>
                  <a:rPr lang="ka-GE" sz="2000" i="1" dirty="0" smtClean="0">
                    <a:solidFill>
                      <a:srgbClr val="0070C0"/>
                    </a:solidFill>
                  </a:rPr>
                  <a:t>მუხტის  ნიშნის და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ka-GE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ka-GE" sz="20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num>
                          <m:den>
                            <m:r>
                              <a:rPr lang="en-US" sz="20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000" dirty="0" smtClean="0"/>
                  <a:t>  </a:t>
                </a:r>
                <a:r>
                  <a:rPr lang="ka-GE" sz="2000" dirty="0" smtClean="0"/>
                  <a:t>ფარდობის გაზომვა.</a:t>
                </a:r>
              </a:p>
              <a:p>
                <a:r>
                  <a:rPr lang="ka-GE" sz="2000" i="1" dirty="0" smtClean="0"/>
                  <a:t>თუ რაიმე რეაქცია შესაძლებელია არსებული შენახვის კანონებით, მაგრამ არ ხდება, საჭიროა </a:t>
                </a:r>
                <a:r>
                  <a:rPr lang="ka-GE" sz="2000" i="1" dirty="0" smtClean="0">
                    <a:solidFill>
                      <a:srgbClr val="0070C0"/>
                    </a:solidFill>
                  </a:rPr>
                  <a:t>ახალი კვანტური რიცხვის  </a:t>
                </a:r>
                <a:r>
                  <a:rPr lang="ka-GE" sz="2000" i="1" dirty="0" smtClean="0"/>
                  <a:t>და მისი შენახვის კანონის შემოტანა. </a:t>
                </a:r>
              </a:p>
              <a:p>
                <a:r>
                  <a:rPr lang="ka-GE" sz="2000" i="1" dirty="0" smtClean="0"/>
                  <a:t>ანალიზისას გამოიყენება ყველა ცნობილი შენახვის კანონი.</a:t>
                </a:r>
              </a:p>
              <a:p>
                <a:r>
                  <a:rPr lang="ka-GE" sz="2000" dirty="0" smtClean="0"/>
                  <a:t>და ასე შემდეგ ...</a:t>
                </a: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5760" y="750278"/>
                <a:ext cx="11448288" cy="5943600"/>
              </a:xfrm>
              <a:blipFill rotWithShape="0">
                <a:blip r:embed="rId2"/>
                <a:stretch>
                  <a:fillRect l="-479" t="-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0100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1648"/>
            <a:ext cx="10515600" cy="633984"/>
          </a:xfrm>
        </p:spPr>
        <p:txBody>
          <a:bodyPr>
            <a:normAutofit/>
          </a:bodyPr>
          <a:lstStyle/>
          <a:p>
            <a:pPr algn="ctr"/>
            <a:r>
              <a:rPr lang="ka-GE" sz="3200" dirty="0" smtClean="0"/>
              <a:t>ნაწილაკების კლასიფიკაცია </a:t>
            </a:r>
            <a:r>
              <a:rPr lang="ka-GE" sz="2000" i="1" dirty="0" smtClean="0"/>
              <a:t>გაგრძელება</a:t>
            </a:r>
            <a:endParaRPr lang="en-US" sz="20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999744"/>
                <a:ext cx="10515600" cy="5547360"/>
              </a:xfrm>
            </p:spPr>
            <p:txBody>
              <a:bodyPr>
                <a:noAutofit/>
              </a:bodyPr>
              <a:lstStyle/>
              <a:p>
                <a:r>
                  <a:rPr lang="ka-GE" sz="2400" i="1" dirty="0" smtClean="0">
                    <a:solidFill>
                      <a:srgbClr val="0070C0"/>
                    </a:solidFill>
                  </a:rPr>
                  <a:t>სპინის მიხედვით ნაწილაკები იყოფიან ორ ჯგუფად:</a:t>
                </a:r>
              </a:p>
              <a:p>
                <a:r>
                  <a:rPr lang="ka-GE" sz="2400" i="1" dirty="0" smtClean="0">
                    <a:solidFill>
                      <a:srgbClr val="0070C0"/>
                    </a:solidFill>
                  </a:rPr>
                  <a:t>ფერმიონები</a:t>
                </a:r>
                <a:r>
                  <a:rPr lang="en-US" sz="2400" i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ka-GE" sz="2400" i="1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ka-GE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type m:val="skw"/>
                        <m:ctrlPr>
                          <a:rPr lang="ka-GE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i="1" dirty="0" smtClean="0">
                    <a:solidFill>
                      <a:srgbClr val="0070C0"/>
                    </a:solidFill>
                  </a:rPr>
                  <a:t>   </a:t>
                </a:r>
                <a:endParaRPr lang="ka-GE" sz="2400" i="1" dirty="0" smtClean="0">
                  <a:solidFill>
                    <a:srgbClr val="0070C0"/>
                  </a:solidFill>
                </a:endParaRPr>
              </a:p>
              <a:p>
                <a:r>
                  <a:rPr lang="ka-GE" sz="2400" i="1" dirty="0" smtClean="0">
                    <a:solidFill>
                      <a:srgbClr val="0070C0"/>
                    </a:solidFill>
                  </a:rPr>
                  <a:t>ბოზონები      </a:t>
                </a:r>
                <a14:m>
                  <m:oMath xmlns:m="http://schemas.openxmlformats.org/officeDocument/2006/math">
                    <m:r>
                      <a:rPr lang="ka-GE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ka-GE" sz="2400" i="1" dirty="0" smtClean="0">
                  <a:solidFill>
                    <a:srgbClr val="0070C0"/>
                  </a:solidFill>
                </a:endParaRPr>
              </a:p>
              <a:p>
                <a:r>
                  <a:rPr lang="ka-GE" sz="2400" i="1" dirty="0" smtClean="0">
                    <a:solidFill>
                      <a:srgbClr val="0070C0"/>
                    </a:solidFill>
                  </a:rPr>
                  <a:t>ფერმიონებია:  პროტონი, ნეიტრონი, ელექტრონი, ...</a:t>
                </a:r>
              </a:p>
              <a:p>
                <a:r>
                  <a:rPr lang="ka-GE" sz="2400" i="1" dirty="0" smtClean="0">
                    <a:solidFill>
                      <a:srgbClr val="0070C0"/>
                    </a:solidFill>
                  </a:rPr>
                  <a:t>ბოზონებია:      ფოტონი, </a:t>
                </a:r>
                <a14:m>
                  <m:oMath xmlns:m="http://schemas.openxmlformats.org/officeDocument/2006/math">
                    <m:r>
                      <a:rPr lang="ka-GE" sz="24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ka-GE" sz="2400" i="1" dirty="0" smtClean="0">
                    <a:solidFill>
                      <a:srgbClr val="0070C0"/>
                    </a:solidFill>
                  </a:rPr>
                  <a:t>-მეზონები, გლუონი ...</a:t>
                </a:r>
              </a:p>
              <a:p>
                <a:endParaRPr lang="ka-GE" sz="2400" i="1" dirty="0" smtClean="0">
                  <a:solidFill>
                    <a:srgbClr val="0070C0"/>
                  </a:solidFill>
                </a:endParaRPr>
              </a:p>
              <a:p>
                <a:r>
                  <a:rPr lang="ka-GE" sz="2400" b="1" i="1" dirty="0" smtClean="0">
                    <a:solidFill>
                      <a:srgbClr val="7030A0"/>
                    </a:solidFill>
                  </a:rPr>
                  <a:t>პაულის აკრძალვის პრინციპი - ორ იდენტურ  ფერმიონს ერთდროულად ერთიდაიგივე მდგომარეობის დაკავება არ შეუძლია</a:t>
                </a:r>
                <a:r>
                  <a:rPr lang="ka-GE" sz="2400" i="1" dirty="0" smtClean="0">
                    <a:solidFill>
                      <a:srgbClr val="0070C0"/>
                    </a:solidFill>
                  </a:rPr>
                  <a:t>.</a:t>
                </a:r>
              </a:p>
              <a:p>
                <a:r>
                  <a:rPr lang="ka-GE" sz="2400" b="1" i="1" dirty="0" smtClean="0">
                    <a:solidFill>
                      <a:srgbClr val="7030A0"/>
                    </a:solidFill>
                  </a:rPr>
                  <a:t>ჰადრონები</a:t>
                </a:r>
                <a:r>
                  <a:rPr lang="ka-GE" sz="2400" i="1" dirty="0" smtClean="0">
                    <a:solidFill>
                      <a:srgbClr val="0070C0"/>
                    </a:solidFill>
                  </a:rPr>
                  <a:t> მონაწილეობენ ძლიერ და სუსტ ურთიერთქმედებაში. დამუხტული ჰადრონები ელექტრომაგნიტურშიც.</a:t>
                </a:r>
              </a:p>
              <a:p>
                <a:r>
                  <a:rPr lang="ka-GE" sz="2400" b="1" i="1" dirty="0" smtClean="0">
                    <a:solidFill>
                      <a:srgbClr val="7030A0"/>
                    </a:solidFill>
                  </a:rPr>
                  <a:t>ლეპტონები</a:t>
                </a:r>
                <a:r>
                  <a:rPr lang="ka-GE" sz="2400" i="1" dirty="0" smtClean="0">
                    <a:solidFill>
                      <a:srgbClr val="0070C0"/>
                    </a:solidFill>
                  </a:rPr>
                  <a:t> სუსტ ურთიერთქმედებაში მონაწილეობენ. დამუხტული ლეპტონები ელექტრომაგნიტურშიც. ლეპტონებს  არანულოვანი </a:t>
                </a:r>
                <a:r>
                  <a:rPr lang="ka-GE" sz="2400" b="1" i="1" dirty="0" smtClean="0">
                    <a:solidFill>
                      <a:srgbClr val="7030A0"/>
                    </a:solidFill>
                  </a:rPr>
                  <a:t>ლეპტონური რიცხვი</a:t>
                </a:r>
                <a:r>
                  <a:rPr lang="ka-GE" sz="2400" i="1" dirty="0" smtClean="0">
                    <a:solidFill>
                      <a:srgbClr val="0070C0"/>
                    </a:solidFill>
                  </a:rPr>
                  <a:t> გააჩნიათ.</a:t>
                </a:r>
                <a:endParaRPr lang="ka-GE" sz="2400" i="1" dirty="0"/>
              </a:p>
              <a:p>
                <a:pPr marL="0" indent="0">
                  <a:buNone/>
                </a:pPr>
                <a:endParaRPr lang="ka-GE" sz="2400" i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999744"/>
                <a:ext cx="10515600" cy="5547360"/>
              </a:xfrm>
              <a:blipFill rotWithShape="0">
                <a:blip r:embed="rId2"/>
                <a:stretch>
                  <a:fillRect l="-812" t="-29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9060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9003"/>
          </a:xfrm>
        </p:spPr>
        <p:txBody>
          <a:bodyPr/>
          <a:lstStyle/>
          <a:p>
            <a:pPr algn="ctr"/>
            <a:r>
              <a:rPr lang="ka-GE" sz="3200" dirty="0"/>
              <a:t>ნაწილაკების კლასიფიკაცია </a:t>
            </a:r>
            <a:r>
              <a:rPr lang="ka-GE" sz="2000" i="1" dirty="0"/>
              <a:t>გაგრძელება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24128"/>
                <a:ext cx="10515600" cy="5152835"/>
              </a:xfrm>
            </p:spPr>
            <p:txBody>
              <a:bodyPr>
                <a:normAutofit/>
              </a:bodyPr>
              <a:lstStyle/>
              <a:p>
                <a:r>
                  <a:rPr lang="ka-GE" sz="2400" i="1" dirty="0" smtClean="0">
                    <a:solidFill>
                      <a:srgbClr val="0070C0"/>
                    </a:solidFill>
                  </a:rPr>
                  <a:t>ჰადრონები </a:t>
                </a:r>
                <a:r>
                  <a:rPr lang="ka-GE" sz="2400" i="1" dirty="0">
                    <a:solidFill>
                      <a:srgbClr val="0070C0"/>
                    </a:solidFill>
                  </a:rPr>
                  <a:t>ორ ჯგუფად</a:t>
                </a:r>
                <a:r>
                  <a:rPr lang="en-US" sz="2400" i="1" dirty="0">
                    <a:solidFill>
                      <a:srgbClr val="0070C0"/>
                    </a:solidFill>
                  </a:rPr>
                  <a:t> </a:t>
                </a:r>
                <a:r>
                  <a:rPr lang="ka-GE" sz="2400" i="1" dirty="0">
                    <a:solidFill>
                      <a:srgbClr val="0070C0"/>
                    </a:solidFill>
                  </a:rPr>
                  <a:t>იყოფიან - </a:t>
                </a:r>
                <a:r>
                  <a:rPr lang="ka-GE" sz="2400" b="1" i="1" dirty="0">
                    <a:solidFill>
                      <a:srgbClr val="7030A0"/>
                    </a:solidFill>
                  </a:rPr>
                  <a:t>ბარიონები და მეზონები</a:t>
                </a:r>
                <a:r>
                  <a:rPr lang="ka-GE" sz="2400" i="1" dirty="0">
                    <a:solidFill>
                      <a:srgbClr val="0070C0"/>
                    </a:solidFill>
                  </a:rPr>
                  <a:t>.</a:t>
                </a:r>
              </a:p>
              <a:p>
                <a:r>
                  <a:rPr lang="ka-GE" sz="2400" i="1" dirty="0">
                    <a:solidFill>
                      <a:srgbClr val="0070C0"/>
                    </a:solidFill>
                  </a:rPr>
                  <a:t>ბარიონების დიდი ნაწილი ძალიან სწრაფად (</a:t>
                </a:r>
                <a14:m>
                  <m:oMath xmlns:m="http://schemas.openxmlformats.org/officeDocument/2006/math">
                    <m:r>
                      <a:rPr lang="ka-GE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ka-GE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ka-GE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−23</m:t>
                        </m:r>
                      </m:sup>
                    </m:sSup>
                  </m:oMath>
                </a14:m>
                <a:r>
                  <a:rPr lang="ka-GE" sz="2400" i="1" dirty="0">
                    <a:solidFill>
                      <a:srgbClr val="0070C0"/>
                    </a:solidFill>
                  </a:rPr>
                  <a:t>წმ) იშლება. მათ </a:t>
                </a:r>
                <a:r>
                  <a:rPr lang="ka-GE" sz="2400" b="1" i="1" dirty="0">
                    <a:solidFill>
                      <a:srgbClr val="7030A0"/>
                    </a:solidFill>
                  </a:rPr>
                  <a:t>რეზონანსებს</a:t>
                </a:r>
                <a:r>
                  <a:rPr lang="ka-GE" sz="2400" i="1" dirty="0">
                    <a:solidFill>
                      <a:srgbClr val="0070C0"/>
                    </a:solidFill>
                  </a:rPr>
                  <a:t> </a:t>
                </a:r>
                <a:r>
                  <a:rPr lang="ka-GE" sz="2400" i="1" dirty="0" smtClean="0">
                    <a:solidFill>
                      <a:srgbClr val="0070C0"/>
                    </a:solidFill>
                  </a:rPr>
                  <a:t>უწოდებენ.  რეზონანსები ბარიონების აგზნებული მდგომარეობებია.</a:t>
                </a:r>
              </a:p>
              <a:p>
                <a:r>
                  <a:rPr lang="ka-GE" sz="2400" i="1" dirty="0" smtClean="0">
                    <a:solidFill>
                      <a:srgbClr val="0070C0"/>
                    </a:solidFill>
                  </a:rPr>
                  <a:t>ყველა ბარიონს არანულოვანი </a:t>
                </a:r>
                <a:r>
                  <a:rPr lang="ka-GE" sz="2400" b="1" i="1" dirty="0" smtClean="0">
                    <a:solidFill>
                      <a:srgbClr val="7030A0"/>
                    </a:solidFill>
                  </a:rPr>
                  <a:t>ბარიონული რიცხვი </a:t>
                </a:r>
                <a:r>
                  <a:rPr lang="ka-GE" sz="2400" i="1" dirty="0" smtClean="0">
                    <a:solidFill>
                      <a:srgbClr val="0070C0"/>
                    </a:solidFill>
                  </a:rPr>
                  <a:t>გააჩნია. ბარიონული რიცხვი ყველა ურთიერთქმედებაში ინახება.</a:t>
                </a:r>
                <a:endParaRPr lang="ka-GE" sz="2400" dirty="0" smtClean="0">
                  <a:solidFill>
                    <a:srgbClr val="0070C0"/>
                  </a:solidFill>
                </a:endParaRPr>
              </a:p>
              <a:p>
                <a:r>
                  <a:rPr lang="ka-GE" sz="2400" dirty="0" smtClean="0">
                    <a:solidFill>
                      <a:srgbClr val="0070C0"/>
                    </a:solidFill>
                  </a:rPr>
                  <a:t>პროტონი ყველაზე მსუბუქი ბარიონია და ბარიონული რიცხვის შენახვის გამო ის სტაბილურია. ყველა ბარიონი პროტონამდე იშლება. პროტონის სტაბილურობა განაპირობებს სამყაროში ნივთიერების სტაბილურობას.</a:t>
                </a:r>
                <a:endParaRPr lang="en-US" sz="2400" dirty="0">
                  <a:solidFill>
                    <a:srgbClr val="0070C0"/>
                  </a:solidFill>
                </a:endParaRPr>
              </a:p>
              <a:p>
                <a:r>
                  <a:rPr lang="ka-GE" sz="2400" dirty="0" smtClean="0">
                    <a:solidFill>
                      <a:srgbClr val="0070C0"/>
                    </a:solidFill>
                  </a:rPr>
                  <a:t>მეზონები არასტაბილური ნაწილაკებია. ყველაზე მსუბუქია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ka-GE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ka-GE" sz="2400" i="1" dirty="0" smtClean="0">
                    <a:solidFill>
                      <a:srgbClr val="0070C0"/>
                    </a:solidFill>
                  </a:rPr>
                  <a:t>-მეზონი. თუმცა ისიც იშლება</a:t>
                </a:r>
                <a:r>
                  <a:rPr lang="en-US" sz="2400" i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ka-GE" sz="2400" i="1" dirty="0" smtClean="0">
                    <a:solidFill>
                      <a:srgbClr val="0070C0"/>
                    </a:solidFill>
                  </a:rPr>
                  <a:t>ელექტრომაგნიტური ურთიერთქმედებით  ორ        </a:t>
                </a:r>
                <a:r>
                  <a:rPr lang="el-GR" sz="2400" i="1" dirty="0" smtClean="0">
                    <a:solidFill>
                      <a:srgbClr val="0070C0"/>
                    </a:solidFill>
                  </a:rPr>
                  <a:t>γ</a:t>
                </a:r>
                <a:r>
                  <a:rPr lang="ka-GE" sz="2400" i="1" dirty="0" smtClean="0">
                    <a:solidFill>
                      <a:srgbClr val="0070C0"/>
                    </a:solidFill>
                  </a:rPr>
                  <a:t> კვანტად. დამუხტული პიონები სუსტი ურთიერთქმედებით იშლებიან</a:t>
                </a:r>
                <a:endParaRPr lang="en-US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24128"/>
                <a:ext cx="10515600" cy="5152835"/>
              </a:xfrm>
              <a:blipFill rotWithShape="0">
                <a:blip r:embed="rId2"/>
                <a:stretch>
                  <a:fillRect l="-812" t="-1420" r="-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1982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3063"/>
          </a:xfrm>
        </p:spPr>
        <p:txBody>
          <a:bodyPr>
            <a:normAutofit/>
          </a:bodyPr>
          <a:lstStyle/>
          <a:p>
            <a:r>
              <a:rPr lang="ka-GE" sz="3200" dirty="0" smtClean="0"/>
              <a:t> ნაწილაკების კლასიფიკაცია </a:t>
            </a:r>
            <a:r>
              <a:rPr lang="ka-GE" sz="3200" i="1" dirty="0" smtClean="0"/>
              <a:t>„რვაობითი გზები“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67968"/>
            <a:ext cx="5181600" cy="4908995"/>
          </a:xfrm>
        </p:spPr>
        <p:txBody>
          <a:bodyPr/>
          <a:lstStyle/>
          <a:p>
            <a:r>
              <a:rPr lang="ka-GE" dirty="0" smtClean="0"/>
              <a:t>ბარიონების ოქტეტი</a:t>
            </a:r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5641016" y="1267968"/>
                <a:ext cx="6343719" cy="490899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ka-GE" sz="2400" dirty="0" smtClean="0"/>
                  <a:t>ფიზიკოსები ცდილობდნენ ნაწილაკები წარმოედგინათ როგორც რომელიმე 2-3 არსებული ნაწილაკის კომპოზიტად და ასე დაელაგებინათ. ყველაზე წარმატებული აღმოჩნდა </a:t>
                </a:r>
                <a:r>
                  <a:rPr lang="ka-GE" sz="2400" dirty="0" smtClean="0">
                    <a:solidFill>
                      <a:srgbClr val="0070C0"/>
                    </a:solidFill>
                  </a:rPr>
                  <a:t>გელ-მანისა და ნეემანის </a:t>
                </a:r>
                <a:r>
                  <a:rPr lang="ka-GE" sz="2400" dirty="0" smtClean="0"/>
                  <a:t>ე.წ. </a:t>
                </a:r>
                <a:r>
                  <a:rPr lang="ka-GE" sz="2400" dirty="0" smtClean="0">
                    <a:solidFill>
                      <a:srgbClr val="0070C0"/>
                    </a:solidFill>
                  </a:rPr>
                  <a:t>„რვაობითი გზების“ </a:t>
                </a:r>
                <a:r>
                  <a:rPr lang="ka-GE" sz="2400" dirty="0" smtClean="0"/>
                  <a:t>. მათ ფერმიონები დაალაგეს ელექტრული მუხტისა</a:t>
                </a:r>
                <a:r>
                  <a:rPr lang="en-US" sz="2400" dirty="0" smtClean="0"/>
                  <a:t> </a:t>
                </a:r>
                <a:r>
                  <a:rPr lang="en-US" sz="2400" i="1" dirty="0" smtClean="0"/>
                  <a:t>S </a:t>
                </a:r>
                <a:r>
                  <a:rPr lang="ka-GE" sz="2400" dirty="0" smtClean="0"/>
                  <a:t>კვანტური რიცხვის (უცნაურობის ) მიხედვით. ამ მოდელმა  არამარტო  დაალაგა არსებული ნაწილაკები, არამედ იწინასწარმეტყველა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ka-GE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ka-GE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ka-GE" sz="2400" dirty="0" smtClean="0"/>
                  <a:t> ნაწილაკის არსებობაც. </a:t>
                </a:r>
                <a:endParaRPr lang="en-US" sz="24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641016" y="1267968"/>
                <a:ext cx="6343719" cy="4908995"/>
              </a:xfrm>
              <a:blipFill rotWithShape="0">
                <a:blip r:embed="rId2"/>
                <a:stretch>
                  <a:fillRect l="-1441" t="-14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http://america.pink/images/2/1/2/1/7/4/3/en/2-isospin-multiplet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4" t="4587" r="5548" b="6709"/>
          <a:stretch/>
        </p:blipFill>
        <p:spPr bwMode="auto">
          <a:xfrm>
            <a:off x="1111331" y="1994097"/>
            <a:ext cx="4256555" cy="34567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57963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2427"/>
          </a:xfrm>
        </p:spPr>
        <p:txBody>
          <a:bodyPr>
            <a:normAutofit/>
          </a:bodyPr>
          <a:lstStyle/>
          <a:p>
            <a:pPr algn="ctr"/>
            <a:r>
              <a:rPr lang="ka-GE" sz="3200" dirty="0"/>
              <a:t>ნაწილაკების კლასიფიკაცია </a:t>
            </a:r>
            <a:r>
              <a:rPr lang="ka-GE" sz="3200" i="1" dirty="0"/>
              <a:t>„რვაობითი გზები“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ka-GE" dirty="0" smtClean="0"/>
              <a:t>ბარიონების დეკუპლეტი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ka-GE" dirty="0" smtClean="0"/>
              <a:t>მეზონების ნონეტი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https://www.av8n.com/physics/img48/meson-nonet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8" t="8493" r="11185" b="-2192"/>
          <a:stretch/>
        </p:blipFill>
        <p:spPr bwMode="auto">
          <a:xfrm>
            <a:off x="6489822" y="2527056"/>
            <a:ext cx="4318855" cy="35454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/>
          <a:srcRect l="418" t="9657" r="58786" b="25211"/>
          <a:stretch/>
        </p:blipFill>
        <p:spPr bwMode="auto">
          <a:xfrm>
            <a:off x="1361579" y="2527056"/>
            <a:ext cx="3828986" cy="35454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93117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5669"/>
            <a:ext cx="10515600" cy="707771"/>
          </a:xfrm>
        </p:spPr>
        <p:txBody>
          <a:bodyPr>
            <a:normAutofit/>
          </a:bodyPr>
          <a:lstStyle/>
          <a:p>
            <a:pPr algn="ctr"/>
            <a:r>
              <a:rPr lang="ka-GE" sz="3200" dirty="0" smtClean="0"/>
              <a:t>კვარკული </a:t>
            </a:r>
            <a:r>
              <a:rPr lang="ka-GE" sz="3200" dirty="0" smtClean="0"/>
              <a:t>მოდელის საწყისები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72896"/>
                <a:ext cx="10515600" cy="546201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ka-GE" sz="2400" dirty="0" smtClean="0"/>
                  <a:t>1964 წელს დამოუკიდებლად მოიფიქრეს </a:t>
                </a:r>
                <a:r>
                  <a:rPr lang="ka-GE" sz="2400" dirty="0" smtClean="0">
                    <a:solidFill>
                      <a:srgbClr val="7030A0"/>
                    </a:solidFill>
                  </a:rPr>
                  <a:t>მიურეი გელ მანმა და შტეფან ცვაიგმა.</a:t>
                </a:r>
              </a:p>
              <a:p>
                <a:r>
                  <a:rPr lang="ka-GE" sz="2400" i="1" dirty="0" smtClean="0">
                    <a:solidFill>
                      <a:srgbClr val="7030A0"/>
                    </a:solidFill>
                  </a:rPr>
                  <a:t>ყველა ცნობილი ჰადრონის სწორი კლასიფიკაცია შეიძლება, თუ დავუშვებთ, რომ:</a:t>
                </a:r>
                <a:endParaRPr lang="ka-GE" sz="2400" i="1" dirty="0">
                  <a:solidFill>
                    <a:srgbClr val="7030A0"/>
                  </a:solidFill>
                </a:endParaRPr>
              </a:p>
              <a:p>
                <a:r>
                  <a:rPr lang="ka-GE" sz="2400" dirty="0" smtClean="0">
                    <a:solidFill>
                      <a:srgbClr val="FF0000"/>
                    </a:solidFill>
                  </a:rPr>
                  <a:t>ბარიონები შედგება 3 კვარკისგან </a:t>
                </a:r>
                <a14:m>
                  <m:oMath xmlns:m="http://schemas.openxmlformats.org/officeDocument/2006/math">
                    <m:r>
                      <a:rPr lang="ka-GE" sz="2400" b="0" i="1" smtClean="0">
                        <a:solidFill>
                          <a:srgbClr val="FF0000"/>
                        </a:solidFill>
                      </a:rPr>
                      <m:t>−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𝑞𝑞𝑞</m:t>
                    </m:r>
                  </m:oMath>
                </a14:m>
                <a:endParaRPr lang="ka-GE" sz="2400" dirty="0" smtClean="0">
                  <a:solidFill>
                    <a:schemeClr val="tx1"/>
                  </a:solidFill>
                </a:endParaRPr>
              </a:p>
              <a:p>
                <a:r>
                  <a:rPr lang="ka-GE" sz="2400" dirty="0" smtClean="0">
                    <a:solidFill>
                      <a:srgbClr val="FF0000"/>
                    </a:solidFill>
                  </a:rPr>
                  <a:t>მეზონები კვარკ-ანტიკვარკისგან </a:t>
                </a:r>
                <a14:m>
                  <m:oMath xmlns:m="http://schemas.openxmlformats.org/officeDocument/2006/math">
                    <m:r>
                      <a:rPr lang="ka-GE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ka-G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endParaRPr lang="ka-GE" sz="2400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ka-GE" sz="2400" dirty="0" smtClean="0">
                    <a:solidFill>
                      <a:srgbClr val="0070C0"/>
                    </a:solidFill>
                  </a:rPr>
                  <a:t>იმ დროისთვის საკმარისი იყო სამი კვარკი - </a:t>
                </a:r>
                <a:r>
                  <a:rPr lang="en-US" sz="2400" dirty="0" smtClean="0"/>
                  <a:t>u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 </a:t>
                </a:r>
                <a:r>
                  <a:rPr lang="ka-GE" sz="2400" dirty="0" smtClean="0">
                    <a:solidFill>
                      <a:srgbClr val="0070C0"/>
                    </a:solidFill>
                  </a:rPr>
                  <a:t>(</a:t>
                </a:r>
                <a:r>
                  <a:rPr lang="ka-GE" sz="2000" dirty="0" smtClean="0">
                    <a:solidFill>
                      <a:srgbClr val="0070C0"/>
                    </a:solidFill>
                  </a:rPr>
                  <a:t>ზედა</a:t>
                </a:r>
                <a:r>
                  <a:rPr lang="ka-GE" sz="2400" dirty="0" smtClean="0">
                    <a:solidFill>
                      <a:srgbClr val="0070C0"/>
                    </a:solidFill>
                  </a:rPr>
                  <a:t>),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  </a:t>
                </a:r>
                <a:r>
                  <a:rPr lang="en-US" sz="2400" dirty="0" smtClean="0"/>
                  <a:t>d</a:t>
                </a:r>
                <a:r>
                  <a:rPr lang="ka-GE" sz="2400" dirty="0" smtClean="0">
                    <a:solidFill>
                      <a:srgbClr val="0070C0"/>
                    </a:solidFill>
                  </a:rPr>
                  <a:t> (</a:t>
                </a:r>
                <a:r>
                  <a:rPr lang="ka-GE" sz="2000" dirty="0" smtClean="0">
                    <a:solidFill>
                      <a:srgbClr val="0070C0"/>
                    </a:solidFill>
                  </a:rPr>
                  <a:t>ქვედა</a:t>
                </a:r>
                <a:r>
                  <a:rPr lang="ka-GE" sz="2400" dirty="0" smtClean="0">
                    <a:solidFill>
                      <a:srgbClr val="0070C0"/>
                    </a:solidFill>
                  </a:rPr>
                  <a:t>), </a:t>
                </a:r>
                <a:r>
                  <a:rPr lang="en-US" sz="2400" dirty="0" smtClean="0"/>
                  <a:t>s</a:t>
                </a:r>
                <a:r>
                  <a:rPr lang="ka-GE" sz="2400" dirty="0" smtClean="0">
                    <a:solidFill>
                      <a:srgbClr val="0070C0"/>
                    </a:solidFill>
                  </a:rPr>
                  <a:t> (</a:t>
                </a:r>
                <a:r>
                  <a:rPr lang="ka-GE" sz="2000" dirty="0" smtClean="0">
                    <a:solidFill>
                      <a:srgbClr val="0070C0"/>
                    </a:solidFill>
                  </a:rPr>
                  <a:t>უცნაური</a:t>
                </a:r>
                <a:r>
                  <a:rPr lang="ka-GE" sz="2400" dirty="0" smtClean="0">
                    <a:solidFill>
                      <a:srgbClr val="0070C0"/>
                    </a:solidFill>
                  </a:rPr>
                  <a:t>).</a:t>
                </a:r>
              </a:p>
              <a:p>
                <a:pPr marL="0" indent="0">
                  <a:buNone/>
                </a:pPr>
                <a:r>
                  <a:rPr lang="ka-GE" sz="2400" dirty="0" smtClean="0">
                    <a:solidFill>
                      <a:srgbClr val="0070C0"/>
                    </a:solidFill>
                  </a:rPr>
                  <a:t>კვარკები ფერმიონებია </a:t>
                </a:r>
                <a14:m>
                  <m:oMath xmlns:m="http://schemas.openxmlformats.org/officeDocument/2006/math">
                    <m:r>
                      <a:rPr lang="ka-GE" sz="24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 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0070C0"/>
                    </a:solidFill>
                  </a:rPr>
                  <a:t> . </a:t>
                </a:r>
                <a:endParaRPr lang="ka-GE" sz="2400" dirty="0" smtClean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r>
                  <a:rPr lang="ka-GE" sz="2400" dirty="0" smtClean="0">
                    <a:solidFill>
                      <a:srgbClr val="0070C0"/>
                    </a:solidFill>
                  </a:rPr>
                  <a:t>ბარიონული რიცხვი</a:t>
                </a:r>
                <a14:m>
                  <m:oMath xmlns:m="http://schemas.openxmlformats.org/officeDocument/2006/math">
                    <m:r>
                      <a:rPr lang="ka-GE" sz="24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ka-GE" sz="240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. </a:t>
                </a:r>
                <a:endParaRPr lang="ka-GE" sz="2400" dirty="0" smtClean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r>
                  <a:rPr lang="ka-GE" sz="2400" dirty="0" smtClean="0">
                    <a:solidFill>
                      <a:srgbClr val="0070C0"/>
                    </a:solidFill>
                  </a:rPr>
                  <a:t>უცნაურობა                    </a:t>
                </a:r>
                <a14:m>
                  <m:oMath xmlns:m="http://schemas.openxmlformats.org/officeDocument/2006/math">
                    <m:r>
                      <a:rPr lang="ka-GE" sz="240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ka-GE" sz="2400" dirty="0" smtClean="0">
                    <a:solidFill>
                      <a:srgbClr val="0070C0"/>
                    </a:solidFill>
                  </a:rPr>
                  <a:t> და 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400" dirty="0" smtClean="0">
                    <a:solidFill>
                      <a:srgbClr val="0070C0"/>
                    </a:solidFill>
                  </a:rPr>
                  <a:t>.</a:t>
                </a:r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:endParaRPr lang="ka-GE" sz="2400" dirty="0" smtClean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r>
                  <a:rPr lang="ka-GE" sz="2400" dirty="0" smtClean="0">
                    <a:solidFill>
                      <a:srgbClr val="0070C0"/>
                    </a:solidFill>
                  </a:rPr>
                  <a:t>ელექტრული მუხტიც წილადია(!) </a:t>
                </a:r>
                <a14:m>
                  <m:oMath xmlns:m="http://schemas.openxmlformats.org/officeDocument/2006/math">
                    <m:r>
                      <a:rPr lang="ka-GE" sz="240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0070C0"/>
                    </a:solidFill>
                  </a:rPr>
                  <a:t>  </a:t>
                </a:r>
                <a:r>
                  <a:rPr lang="ka-GE" sz="2400" dirty="0" smtClean="0">
                    <a:solidFill>
                      <a:srgbClr val="0070C0"/>
                    </a:solidFill>
                  </a:rPr>
                  <a:t>და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type m:val="lin"/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0070C0"/>
                    </a:solidFill>
                  </a:rPr>
                  <a:t>.</a:t>
                </a:r>
              </a:p>
              <a:p>
                <a:pPr marL="0" indent="0">
                  <a:buNone/>
                </a:pPr>
                <a:endParaRPr lang="ka-GE" sz="2400" dirty="0" smtClean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72896"/>
                <a:ext cx="10515600" cy="5462016"/>
              </a:xfrm>
              <a:blipFill rotWithShape="0">
                <a:blip r:embed="rId2"/>
                <a:stretch>
                  <a:fillRect l="-928" t="-1339" r="-348" b="-27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1012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4891"/>
          </a:xfrm>
        </p:spPr>
        <p:txBody>
          <a:bodyPr>
            <a:normAutofit fontScale="90000"/>
          </a:bodyPr>
          <a:lstStyle/>
          <a:p>
            <a:pPr algn="ctr"/>
            <a:r>
              <a:rPr lang="ka-GE" sz="3200" dirty="0" smtClean="0"/>
              <a:t>კვარკული მოდელი - სიძნელეები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1207008"/>
                <a:ext cx="11484864" cy="5327904"/>
              </a:xfrm>
            </p:spPr>
            <p:txBody>
              <a:bodyPr>
                <a:normAutofit/>
              </a:bodyPr>
              <a:lstStyle/>
              <a:p>
                <a:r>
                  <a:rPr lang="ka-GE" sz="2400" dirty="0" smtClean="0">
                    <a:solidFill>
                      <a:srgbClr val="FF0000"/>
                    </a:solidFill>
                  </a:rPr>
                  <a:t>წილადი ელექტრული მუხტი </a:t>
                </a:r>
                <a:r>
                  <a:rPr lang="ka-GE" sz="2400" dirty="0" smtClean="0"/>
                  <a:t>- </a:t>
                </a:r>
                <a:r>
                  <a:rPr lang="ka-GE" sz="2000" dirty="0" smtClean="0"/>
                  <a:t>ეწინააღმდეგებოდა </a:t>
                </a:r>
                <a:r>
                  <a:rPr lang="ka-GE" sz="2000" dirty="0" smtClean="0">
                    <a:solidFill>
                      <a:srgbClr val="7030A0"/>
                    </a:solidFill>
                  </a:rPr>
                  <a:t>მილიკენის ცნობილ   ექსპერიმენტს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ka-GE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ka-G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ka-GE" sz="2400" dirty="0" smtClean="0">
                    <a:solidFill>
                      <a:srgbClr val="FF0000"/>
                    </a:solidFill>
                  </a:rPr>
                  <a:t> ნაწილაკის არსებობა </a:t>
                </a:r>
                <a:r>
                  <a:rPr lang="ka-GE" sz="2400" dirty="0" smtClean="0"/>
                  <a:t>- </a:t>
                </a:r>
                <a:r>
                  <a:rPr lang="ka-GE" sz="2000" dirty="0" smtClean="0"/>
                  <a:t>შედგება სამი </a:t>
                </a:r>
                <a:r>
                  <a:rPr lang="en-US" sz="2400" dirty="0" smtClean="0"/>
                  <a:t>s</a:t>
                </a:r>
                <a:r>
                  <a:rPr lang="ka-GE" sz="2000" dirty="0" smtClean="0"/>
                  <a:t> კვარკისაგან, რომელთა სპინებიც ერთმხრივ </a:t>
                </a:r>
              </a:p>
              <a:p>
                <a:pPr marL="0" indent="0">
                  <a:buNone/>
                </a:pPr>
                <a:r>
                  <a:rPr lang="ka-GE" sz="2000" dirty="0"/>
                  <a:t> </a:t>
                </a:r>
                <a:r>
                  <a:rPr lang="ka-GE" sz="2000" dirty="0" smtClean="0"/>
                  <a:t>                                                           უნდა იყოს მიმართული.</a:t>
                </a:r>
                <a:r>
                  <a:rPr lang="en-US" sz="2000" dirty="0" smtClean="0"/>
                  <a:t> </a:t>
                </a:r>
                <a:r>
                  <a:rPr lang="ka-GE" sz="2000" dirty="0" smtClean="0"/>
                  <a:t>ეწინააღმდეგება </a:t>
                </a:r>
                <a:r>
                  <a:rPr lang="ka-GE" sz="2000" dirty="0" smtClean="0">
                    <a:solidFill>
                      <a:srgbClr val="7030A0"/>
                    </a:solidFill>
                  </a:rPr>
                  <a:t>პაულის პრინციპს</a:t>
                </a:r>
                <a:r>
                  <a:rPr lang="ka-GE" sz="2000" dirty="0" smtClean="0"/>
                  <a:t>.</a:t>
                </a:r>
              </a:p>
              <a:p>
                <a:r>
                  <a:rPr lang="ka-GE" sz="2400" dirty="0" smtClean="0">
                    <a:solidFill>
                      <a:srgbClr val="FF0000"/>
                    </a:solidFill>
                  </a:rPr>
                  <a:t>კვარკები ექსპერიმენტზე არ დაიკვირვება!</a:t>
                </a:r>
              </a:p>
              <a:p>
                <a:pPr marL="0" indent="0">
                  <a:buNone/>
                </a:pPr>
                <a:endParaRPr lang="ka-GE" sz="1600" dirty="0"/>
              </a:p>
              <a:p>
                <a:pPr marL="0" indent="0">
                  <a:buNone/>
                </a:pPr>
                <a:r>
                  <a:rPr lang="ka-GE" sz="2400" dirty="0" smtClean="0">
                    <a:solidFill>
                      <a:srgbClr val="0070C0"/>
                    </a:solidFill>
                  </a:rPr>
                  <a:t>ო. გრინბერგმა შემოიტანა ახალი კვანტური რიცხვი - </a:t>
                </a:r>
                <a:r>
                  <a:rPr lang="ka-GE" sz="2400" dirty="0" smtClean="0">
                    <a:solidFill>
                      <a:srgbClr val="FF0000"/>
                    </a:solidFill>
                  </a:rPr>
                  <a:t>ფერი</a:t>
                </a:r>
                <a:r>
                  <a:rPr lang="ka-GE" sz="2400" dirty="0">
                    <a:solidFill>
                      <a:srgbClr val="0070C0"/>
                    </a:solidFill>
                  </a:rPr>
                  <a:t> </a:t>
                </a:r>
                <a:r>
                  <a:rPr lang="ka-GE" sz="2400" dirty="0" smtClean="0">
                    <a:solidFill>
                      <a:srgbClr val="0070C0"/>
                    </a:solidFill>
                  </a:rPr>
                  <a:t>და მისი „ალგებრა“:</a:t>
                </a:r>
                <a:endParaRPr lang="ka-GE" sz="2400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r>
                  <a:rPr lang="ka-GE" sz="2400" dirty="0" smtClean="0"/>
                  <a:t>კვარკები „ფერადია“ - </a:t>
                </a:r>
                <a:r>
                  <a:rPr lang="ka-GE" sz="2400" dirty="0" smtClean="0">
                    <a:solidFill>
                      <a:srgbClr val="FF0000"/>
                    </a:solidFill>
                  </a:rPr>
                  <a:t>წითელი</a:t>
                </a:r>
                <a:r>
                  <a:rPr lang="ka-GE" sz="2400" dirty="0" smtClean="0">
                    <a:solidFill>
                      <a:srgbClr val="0070C0"/>
                    </a:solidFill>
                  </a:rPr>
                  <a:t>, </a:t>
                </a:r>
                <a:r>
                  <a:rPr lang="ka-GE" sz="2400" dirty="0" smtClean="0">
                    <a:solidFill>
                      <a:srgbClr val="00B050"/>
                    </a:solidFill>
                  </a:rPr>
                  <a:t>მწვანე</a:t>
                </a:r>
                <a:r>
                  <a:rPr lang="ka-GE" sz="2400" dirty="0" smtClean="0">
                    <a:solidFill>
                      <a:srgbClr val="0070C0"/>
                    </a:solidFill>
                  </a:rPr>
                  <a:t> და ლურჯი.</a:t>
                </a:r>
              </a:p>
              <a:p>
                <a:pPr marL="0" indent="0">
                  <a:buNone/>
                </a:pPr>
                <a:r>
                  <a:rPr lang="ka-GE" sz="2400" dirty="0">
                    <a:solidFill>
                      <a:srgbClr val="FF0000"/>
                    </a:solidFill>
                  </a:rPr>
                  <a:t>წითელი,</a:t>
                </a:r>
                <a:r>
                  <a:rPr lang="ka-GE" sz="2400" dirty="0" smtClean="0">
                    <a:solidFill>
                      <a:srgbClr val="0070C0"/>
                    </a:solidFill>
                  </a:rPr>
                  <a:t> </a:t>
                </a:r>
                <a:r>
                  <a:rPr lang="ka-GE" sz="2400" dirty="0" smtClean="0">
                    <a:solidFill>
                      <a:srgbClr val="00B050"/>
                    </a:solidFill>
                  </a:rPr>
                  <a:t>მწვანე</a:t>
                </a:r>
                <a:r>
                  <a:rPr lang="ka-GE" sz="2400" dirty="0" smtClean="0">
                    <a:solidFill>
                      <a:srgbClr val="0070C0"/>
                    </a:solidFill>
                  </a:rPr>
                  <a:t> </a:t>
                </a:r>
                <a:r>
                  <a:rPr lang="ka-GE" sz="2400" dirty="0" smtClean="0"/>
                  <a:t>და</a:t>
                </a:r>
                <a:r>
                  <a:rPr lang="ka-GE" sz="2400" dirty="0" smtClean="0">
                    <a:solidFill>
                      <a:srgbClr val="0070C0"/>
                    </a:solidFill>
                  </a:rPr>
                  <a:t> ლურჯი </a:t>
                </a:r>
                <a:r>
                  <a:rPr lang="ka-GE" sz="2400" dirty="0" smtClean="0"/>
                  <a:t>იძლევა თეთრ ფერს - ბარიონები უფეროა.</a:t>
                </a:r>
              </a:p>
              <a:p>
                <a:pPr marL="0" indent="0">
                  <a:buNone/>
                </a:pPr>
                <a:r>
                  <a:rPr lang="ka-GE" sz="2400" dirty="0" smtClean="0">
                    <a:solidFill>
                      <a:srgbClr val="7030A0"/>
                    </a:solidFill>
                  </a:rPr>
                  <a:t>ფერი და ანტიფერი </a:t>
                </a:r>
                <a:r>
                  <a:rPr lang="ka-GE" sz="2400" dirty="0" smtClean="0"/>
                  <a:t>ასევე იძლევა თეთრ ფერ - მეზონებიც უფეროა.</a:t>
                </a:r>
              </a:p>
              <a:p>
                <a:pPr marL="0" indent="0">
                  <a:buNone/>
                </a:pPr>
                <a:r>
                  <a:rPr lang="ka-GE" sz="2400" dirty="0" smtClean="0"/>
                  <a:t>ფერის შემოტანით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ka-G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ka-G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ka-GE" sz="2400" dirty="0">
                    <a:solidFill>
                      <a:schemeClr val="tx1"/>
                    </a:solidFill>
                  </a:rPr>
                  <a:t> ნაწილაკის </a:t>
                </a:r>
                <a:r>
                  <a:rPr lang="ka-GE" sz="2400" dirty="0" smtClean="0">
                    <a:solidFill>
                      <a:schemeClr val="tx1"/>
                    </a:solidFill>
                  </a:rPr>
                  <a:t>პრობლემა მოიხსნა</a:t>
                </a:r>
                <a:r>
                  <a:rPr lang="ka-GE" sz="2400" dirty="0" smtClean="0"/>
                  <a:t>.</a:t>
                </a:r>
              </a:p>
              <a:p>
                <a:pPr marL="0" indent="0">
                  <a:buNone/>
                </a:pPr>
                <a:r>
                  <a:rPr lang="ka-GE" sz="2400" dirty="0" smtClean="0"/>
                  <a:t>1972 - ფრიტცში,  ლოიტვილერი და გელ-მანი: </a:t>
                </a:r>
              </a:p>
              <a:p>
                <a:pPr marL="0" indent="0">
                  <a:buNone/>
                </a:pPr>
                <a:r>
                  <a:rPr lang="ka-GE" sz="2400" b="1" dirty="0" smtClean="0">
                    <a:solidFill>
                      <a:srgbClr val="7030A0"/>
                    </a:solidFill>
                  </a:rPr>
                  <a:t>ფერი  ძლიერი ურთიერთქმედების გამოწვევია.</a:t>
                </a:r>
              </a:p>
              <a:p>
                <a:pPr marL="0" indent="0">
                  <a:buNone/>
                </a:pPr>
                <a:endParaRPr lang="ka-GE" sz="2400" dirty="0" smtClean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207008"/>
                <a:ext cx="11484864" cy="5327904"/>
              </a:xfrm>
              <a:blipFill rotWithShape="0">
                <a:blip r:embed="rId2"/>
                <a:stretch>
                  <a:fillRect l="-796" t="-1373" b="-18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8840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624" y="365125"/>
            <a:ext cx="11456894" cy="1325563"/>
          </a:xfrm>
        </p:spPr>
        <p:txBody>
          <a:bodyPr>
            <a:normAutofit/>
          </a:bodyPr>
          <a:lstStyle/>
          <a:p>
            <a:pPr algn="ctr"/>
            <a:r>
              <a:rPr lang="ka-GE" sz="3200" dirty="0" smtClean="0"/>
              <a:t>ბრუკჰეივენის რელატივისტური </a:t>
            </a:r>
            <a:r>
              <a:rPr lang="ka-GE" sz="3200" dirty="0"/>
              <a:t>მძიმე იონების </a:t>
            </a:r>
            <a:r>
              <a:rPr lang="ka-GE" sz="3200" dirty="0" smtClean="0"/>
              <a:t>კოლაიდერი - </a:t>
            </a:r>
            <a:r>
              <a:rPr lang="en-US" sz="3200" b="1" dirty="0" smtClean="0">
                <a:solidFill>
                  <a:srgbClr val="0070C0"/>
                </a:solidFill>
              </a:rPr>
              <a:t>RICH</a:t>
            </a:r>
            <a:r>
              <a:rPr lang="ka-GE" sz="3200" b="1" dirty="0" smtClean="0">
                <a:solidFill>
                  <a:srgbClr val="0070C0"/>
                </a:solidFill>
              </a:rPr>
              <a:t> 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9624" y="1825625"/>
            <a:ext cx="5670176" cy="4709646"/>
          </a:xfrm>
        </p:spPr>
        <p:txBody>
          <a:bodyPr>
            <a:normAutofit fontScale="92500" lnSpcReduction="10000"/>
          </a:bodyPr>
          <a:lstStyle/>
          <a:p>
            <a:endParaRPr lang="ka-GE" dirty="0" smtClean="0"/>
          </a:p>
          <a:p>
            <a:endParaRPr lang="ka-GE" dirty="0"/>
          </a:p>
          <a:p>
            <a:endParaRPr lang="ka-GE" dirty="0" smtClean="0"/>
          </a:p>
          <a:p>
            <a:endParaRPr lang="ka-GE" dirty="0"/>
          </a:p>
          <a:p>
            <a:endParaRPr lang="ka-GE" dirty="0" smtClean="0"/>
          </a:p>
          <a:p>
            <a:endParaRPr lang="ka-GE" dirty="0"/>
          </a:p>
          <a:p>
            <a:endParaRPr lang="ka-GE" dirty="0" smtClean="0"/>
          </a:p>
          <a:p>
            <a:endParaRPr lang="ka-GE" dirty="0"/>
          </a:p>
          <a:p>
            <a:pPr algn="ctr"/>
            <a:endParaRPr lang="ka-GE" sz="2000" dirty="0" smtClean="0"/>
          </a:p>
          <a:p>
            <a:pPr algn="ctr"/>
            <a:endParaRPr lang="ka-GE" sz="2000" dirty="0"/>
          </a:p>
          <a:p>
            <a:pPr algn="ctr"/>
            <a:r>
              <a:rPr lang="en-US" sz="2200" b="1" dirty="0" smtClean="0"/>
              <a:t>RICH</a:t>
            </a:r>
            <a:r>
              <a:rPr lang="en-US" sz="2000" dirty="0" smtClean="0"/>
              <a:t> </a:t>
            </a:r>
            <a:r>
              <a:rPr lang="ka-GE" sz="2000" dirty="0" smtClean="0"/>
              <a:t>-ის </a:t>
            </a:r>
            <a:r>
              <a:rPr lang="en-US" sz="2000" dirty="0" smtClean="0"/>
              <a:t> </a:t>
            </a:r>
            <a:r>
              <a:rPr lang="ka-GE" sz="2000" dirty="0" smtClean="0"/>
              <a:t>ზოგადი ხედი</a:t>
            </a:r>
          </a:p>
          <a:p>
            <a:pPr marL="0" indent="0">
              <a:buNone/>
            </a:pPr>
            <a:endParaRPr lang="ka-G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709646"/>
          </a:xfrm>
        </p:spPr>
        <p:txBody>
          <a:bodyPr>
            <a:normAutofit fontScale="92500" lnSpcReduction="10000"/>
          </a:bodyPr>
          <a:lstStyle/>
          <a:p>
            <a:endParaRPr lang="ka-GE" dirty="0" smtClean="0"/>
          </a:p>
          <a:p>
            <a:endParaRPr lang="ka-GE" dirty="0"/>
          </a:p>
          <a:p>
            <a:endParaRPr lang="ka-GE" dirty="0" smtClean="0"/>
          </a:p>
          <a:p>
            <a:endParaRPr lang="ka-GE" dirty="0"/>
          </a:p>
          <a:p>
            <a:endParaRPr lang="ka-GE" dirty="0" smtClean="0"/>
          </a:p>
          <a:p>
            <a:endParaRPr lang="ka-GE" dirty="0"/>
          </a:p>
          <a:p>
            <a:endParaRPr lang="ka-GE" dirty="0" smtClean="0"/>
          </a:p>
          <a:p>
            <a:endParaRPr lang="ka-GE" dirty="0" smtClean="0"/>
          </a:p>
          <a:p>
            <a:pPr marL="0" indent="0">
              <a:buNone/>
            </a:pPr>
            <a:endParaRPr lang="ka-GE" dirty="0"/>
          </a:p>
          <a:p>
            <a:r>
              <a:rPr lang="en-US" sz="2000" b="1" dirty="0"/>
              <a:t>RHIC-</a:t>
            </a:r>
            <a:r>
              <a:rPr lang="ka-GE" sz="2000" dirty="0" smtClean="0"/>
              <a:t>ზე მიღებული ოქროს იონების დაჯახების შედეგი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RHIC aeria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45" y="2300959"/>
            <a:ext cx="5041779" cy="3454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s://upload.wikimedia.org/wikipedia/commons/thumb/9/92/View_of_gold_ions_collision.jpg/800px-View_of_gold_ions_collision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87" y="2211536"/>
            <a:ext cx="4380660" cy="35438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71084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306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ALICE</a:t>
            </a:r>
            <a:r>
              <a:rPr lang="ka-GE" sz="3200" dirty="0" smtClean="0"/>
              <a:t> - ოქრო და ტყვია</a:t>
            </a:r>
            <a:endParaRPr lang="en-US" sz="3200" dirty="0"/>
          </a:p>
        </p:txBody>
      </p:sp>
      <p:pic>
        <p:nvPicPr>
          <p:cNvPr id="8194" name="Picture 2" descr="https://cds.cern.ch/record/2202730/files/PbPb5TeV_blueOnBlack.png?subformat=icon-144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294" y="1861203"/>
            <a:ext cx="503691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alicematters.web.cern.ch/sites/alicematters.web.cern.ch/files/images/Alice_Zoom_upgrade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07" y="2191871"/>
            <a:ext cx="6026826" cy="402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721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4123"/>
            <a:ext cx="10515600" cy="764953"/>
          </a:xfrm>
        </p:spPr>
        <p:txBody>
          <a:bodyPr>
            <a:normAutofit/>
          </a:bodyPr>
          <a:lstStyle/>
          <a:p>
            <a:r>
              <a:rPr lang="ka-GE" sz="3200" dirty="0" smtClean="0"/>
              <a:t>სტანდარტული მოდელის ფუნდამენტური ნაწილაკები</a:t>
            </a:r>
            <a:endParaRPr lang="en-US" sz="3200" dirty="0"/>
          </a:p>
        </p:txBody>
      </p:sp>
      <p:pic>
        <p:nvPicPr>
          <p:cNvPr id="4" name="Content Placeholder 3" descr="https://upload.wikimedia.org/wikipedia/commons/thumb/0/00/Standard_Model_of_Elementary_Particles.svg/819px-Standard_Model_of_Elementary_Particles.svg.pn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8553" y="1019908"/>
            <a:ext cx="5240215" cy="4081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5" descr="http://images.slideplayer.com/24/7396080/slides/slide_3.jpg"/>
          <p:cNvPicPr>
            <a:picLocks noGrp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8" t="67874" r="17029" b="4590"/>
          <a:stretch/>
        </p:blipFill>
        <p:spPr bwMode="auto">
          <a:xfrm>
            <a:off x="3329354" y="5382341"/>
            <a:ext cx="5181600" cy="13898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Image result for standard model poster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123" y="1019908"/>
            <a:ext cx="4016253" cy="41336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4610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7183"/>
          </a:xfrm>
        </p:spPr>
        <p:txBody>
          <a:bodyPr>
            <a:normAutofit/>
          </a:bodyPr>
          <a:lstStyle/>
          <a:p>
            <a:pPr algn="ctr"/>
            <a:r>
              <a:rPr lang="ka-GE" sz="3200" dirty="0" smtClean="0"/>
              <a:t>სტანდარტული მოდელი უმთავრესი ნაწილები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708" y="1172308"/>
            <a:ext cx="11125200" cy="5004655"/>
          </a:xfrm>
        </p:spPr>
        <p:txBody>
          <a:bodyPr>
            <a:normAutofit/>
          </a:bodyPr>
          <a:lstStyle/>
          <a:p>
            <a:r>
              <a:rPr lang="ka-GE" sz="2400" b="1" i="1" dirty="0" smtClean="0">
                <a:solidFill>
                  <a:srgbClr val="C00000"/>
                </a:solidFill>
              </a:rPr>
              <a:t>დასრულებული </a:t>
            </a:r>
            <a:r>
              <a:rPr lang="ka-GE" sz="2400" b="1" i="1" dirty="0">
                <a:solidFill>
                  <a:srgbClr val="C00000"/>
                </a:solidFill>
              </a:rPr>
              <a:t>სახით ჩამოყალიბდა  1970 წელს</a:t>
            </a:r>
          </a:p>
          <a:p>
            <a:r>
              <a:rPr lang="ka-GE" sz="2400" b="1" i="1" dirty="0" smtClean="0">
                <a:solidFill>
                  <a:srgbClr val="0070C0"/>
                </a:solidFill>
              </a:rPr>
              <a:t>ემყარება</a:t>
            </a:r>
            <a:r>
              <a:rPr lang="ka-GE" b="1" i="1" dirty="0" smtClean="0">
                <a:solidFill>
                  <a:srgbClr val="0070C0"/>
                </a:solidFill>
              </a:rPr>
              <a:t> </a:t>
            </a:r>
            <a:r>
              <a:rPr lang="ka-GE" sz="2400" b="1" i="1" dirty="0" smtClean="0">
                <a:solidFill>
                  <a:srgbClr val="0070C0"/>
                </a:solidFill>
              </a:rPr>
              <a:t>ფარდობითობის სპეციალურ თეორიას  </a:t>
            </a:r>
            <a:r>
              <a:rPr lang="ka-GE" sz="2400" b="1" dirty="0" smtClean="0">
                <a:solidFill>
                  <a:srgbClr val="0070C0"/>
                </a:solidFill>
              </a:rPr>
              <a:t>და </a:t>
            </a:r>
            <a:r>
              <a:rPr lang="ka-GE" sz="2400" b="1" i="1" dirty="0" smtClean="0">
                <a:solidFill>
                  <a:srgbClr val="0070C0"/>
                </a:solidFill>
              </a:rPr>
              <a:t>კვანტურ ფიზიკას (ველის კვანტურ თეორიას)</a:t>
            </a:r>
          </a:p>
          <a:p>
            <a:r>
              <a:rPr lang="ka-GE" sz="2400" b="1" i="1" dirty="0" smtClean="0">
                <a:solidFill>
                  <a:srgbClr val="00B050"/>
                </a:solidFill>
              </a:rPr>
              <a:t>საერთოდ არ ეხება გრავიტაციულ ურთიერთქმედებას</a:t>
            </a:r>
            <a:endParaRPr lang="en-US" sz="2400" b="1" i="1" dirty="0" smtClean="0">
              <a:solidFill>
                <a:srgbClr val="00B050"/>
              </a:solidFill>
            </a:endParaRPr>
          </a:p>
          <a:p>
            <a:r>
              <a:rPr lang="ka-GE" sz="2400" b="1" i="1" dirty="0" smtClean="0">
                <a:solidFill>
                  <a:srgbClr val="0070C0"/>
                </a:solidFill>
              </a:rPr>
              <a:t>17 ფუნდამენტური ნაწილაკის და 3 ფუნდამენტური ურთიერთქმედების საშუალებით  </a:t>
            </a:r>
            <a:r>
              <a:rPr lang="ka-GE" sz="2000" b="1" i="1" dirty="0" smtClean="0">
                <a:solidFill>
                  <a:srgbClr val="00B050"/>
                </a:solidFill>
              </a:rPr>
              <a:t>(გრავიტაციული არ გაითვალისწინება მისი სიმცირის გამო)  </a:t>
            </a:r>
            <a:r>
              <a:rPr lang="ka-GE" sz="2400" b="1" i="1" dirty="0" smtClean="0">
                <a:solidFill>
                  <a:srgbClr val="0070C0"/>
                </a:solidFill>
              </a:rPr>
              <a:t>აღწერს 200-ზე მეტი  შედგენილი ნაწილაკის თვისებებს და მათ ურთიერთქმედებებს</a:t>
            </a:r>
          </a:p>
          <a:p>
            <a:r>
              <a:rPr lang="ka-GE" sz="2400" b="1" i="1" dirty="0" smtClean="0">
                <a:solidFill>
                  <a:srgbClr val="0070C0"/>
                </a:solidFill>
              </a:rPr>
              <a:t>ნაწილკები იყოფა  ორ ძირითად ტიპად - ფერმიონები  </a:t>
            </a:r>
            <a:r>
              <a:rPr lang="ka-GE" sz="2400" b="1" i="1" dirty="0" smtClean="0">
                <a:solidFill>
                  <a:srgbClr val="7030A0"/>
                </a:solidFill>
              </a:rPr>
              <a:t>(ქმნიან ნივთიერებას) </a:t>
            </a:r>
            <a:r>
              <a:rPr lang="ka-GE" sz="2400" b="1" i="1" dirty="0" smtClean="0">
                <a:solidFill>
                  <a:srgbClr val="0070C0"/>
                </a:solidFill>
              </a:rPr>
              <a:t> და ბოზონები  </a:t>
            </a:r>
            <a:r>
              <a:rPr lang="ka-GE" sz="2400" b="1" i="1" dirty="0" smtClean="0">
                <a:solidFill>
                  <a:srgbClr val="7030A0"/>
                </a:solidFill>
              </a:rPr>
              <a:t>(გადააქვთ  ურთიერთქმედება)  </a:t>
            </a:r>
          </a:p>
          <a:p>
            <a:r>
              <a:rPr lang="ka-GE" sz="2400" b="1" i="1" dirty="0" smtClean="0">
                <a:solidFill>
                  <a:srgbClr val="0070C0"/>
                </a:solidFill>
              </a:rPr>
              <a:t>ყველა  ნაწილაკს გააჩნია  ანტინაწილაკი </a:t>
            </a:r>
            <a:r>
              <a:rPr lang="ka-GE" sz="2400" b="1" i="1" dirty="0" smtClean="0">
                <a:solidFill>
                  <a:srgbClr val="7030A0"/>
                </a:solidFill>
              </a:rPr>
              <a:t>(</a:t>
            </a:r>
            <a:r>
              <a:rPr lang="ka-GE" sz="2000" b="1" i="1" dirty="0" smtClean="0">
                <a:solidFill>
                  <a:srgbClr val="7030A0"/>
                </a:solidFill>
              </a:rPr>
              <a:t>საწინააღმდეგო ნიშნის მუხტით)</a:t>
            </a:r>
            <a:r>
              <a:rPr lang="ka-GE" sz="2400" b="1" i="1" dirty="0" smtClean="0">
                <a:solidFill>
                  <a:srgbClr val="7030A0"/>
                </a:solidFill>
              </a:rPr>
              <a:t>. </a:t>
            </a:r>
            <a:r>
              <a:rPr lang="ka-GE" sz="2400" b="1" i="1" dirty="0" smtClean="0">
                <a:solidFill>
                  <a:srgbClr val="0070C0"/>
                </a:solidFill>
              </a:rPr>
              <a:t>ნეიტრალური ნაწილაკი  ანტინაწილაკის იდენტურია</a:t>
            </a:r>
          </a:p>
          <a:p>
            <a:r>
              <a:rPr lang="ka-GE" sz="2400" b="1" i="1" dirty="0" smtClean="0">
                <a:solidFill>
                  <a:srgbClr val="0070C0"/>
                </a:solidFill>
              </a:rPr>
              <a:t>ჰიგსის  ბოზონთან ურთიერთქმედებით ნაწილაკები იძენენ მასას</a:t>
            </a:r>
          </a:p>
          <a:p>
            <a:endParaRPr lang="ka-GE" sz="2400" b="1" i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ka-GE" sz="2400" b="1" i="1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39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3060"/>
          </a:xfrm>
        </p:spPr>
        <p:txBody>
          <a:bodyPr>
            <a:normAutofit/>
          </a:bodyPr>
          <a:lstStyle/>
          <a:p>
            <a:pPr algn="ctr"/>
            <a:r>
              <a:rPr lang="ka-GE" sz="3200" dirty="0" smtClean="0"/>
              <a:t>საჭირო წვრილმანები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22031" y="1148862"/>
                <a:ext cx="5597769" cy="5369169"/>
              </a:xfrm>
            </p:spPr>
            <p:txBody>
              <a:bodyPr>
                <a:normAutofit fontScale="85000" lnSpcReduction="2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=6.02 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−23</m:t>
                        </m:r>
                      </m:sup>
                    </m:sSup>
                  </m:oMath>
                </a14:m>
                <a:r>
                  <a:rPr lang="en-US" dirty="0" smtClean="0"/>
                  <a:t>    </a:t>
                </a:r>
                <a:r>
                  <a:rPr lang="ka-GE" dirty="0" smtClean="0"/>
                  <a:t>     </a:t>
                </a:r>
                <a:r>
                  <a:rPr lang="ka-GE" sz="2000" dirty="0" smtClean="0"/>
                  <a:t>ავოგადროს რიცხვი</a:t>
                </a:r>
                <a:endParaRPr lang="en-US" sz="2000" dirty="0" smtClean="0"/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=2.9979 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  <m:f>
                      <m:fPr>
                        <m:type m:val="li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მ</m:t>
                        </m:r>
                      </m:num>
                      <m:den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წმ</m:t>
                        </m:r>
                      </m:den>
                    </m:f>
                  </m:oMath>
                </a14:m>
                <a:r>
                  <a:rPr lang="ka-GE" sz="2000" dirty="0" smtClean="0"/>
                  <a:t>    სინათლის სიჩქარე</a:t>
                </a:r>
              </a:p>
              <a:p>
                <a:r>
                  <a:rPr lang="ka-GE" sz="2000" dirty="0" smtClean="0"/>
                  <a:t>1 ევ = </a:t>
                </a:r>
                <a14:m>
                  <m:oMath xmlns:m="http://schemas.openxmlformats.org/officeDocument/2006/math">
                    <m:r>
                      <a:rPr lang="ka-GE" sz="2000" b="0" i="1" smtClean="0">
                        <a:latin typeface="Cambria Math" panose="02040503050406030204" pitchFamily="18" charset="0"/>
                      </a:rPr>
                      <m:t>1,6 </m:t>
                    </m:r>
                    <m:sSup>
                      <m:sSupPr>
                        <m:ctrlPr>
                          <a:rPr lang="ka-G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−19</m:t>
                        </m:r>
                      </m:sup>
                    </m:sSup>
                  </m:oMath>
                </a14:m>
                <a:r>
                  <a:rPr lang="ka-GE" dirty="0" smtClean="0"/>
                  <a:t> </a:t>
                </a:r>
                <a:r>
                  <a:rPr lang="ka-GE" sz="2000" dirty="0" smtClean="0"/>
                  <a:t>ჯ	1 ჯ </a:t>
                </a:r>
                <a14:m>
                  <m:oMath xmlns:m="http://schemas.openxmlformats.org/officeDocument/2006/math">
                    <m:r>
                      <a:rPr lang="ka-GE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ka-GE" sz="2000" b="0" i="1" smtClean="0">
                        <a:latin typeface="Cambria Math" panose="02040503050406030204" pitchFamily="18" charset="0"/>
                      </a:rPr>
                      <m:t>6,24 </m:t>
                    </m:r>
                    <m:sSup>
                      <m:sSupPr>
                        <m:ctrlPr>
                          <a:rPr lang="ka-G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18</m:t>
                        </m:r>
                      </m:sup>
                    </m:sSup>
                  </m:oMath>
                </a14:m>
                <a:r>
                  <a:rPr lang="ka-GE" sz="2000" dirty="0" smtClean="0"/>
                  <a:t> ევ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ka-G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ka-G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1კგ</m:t>
                        </m:r>
                      </m:sub>
                    </m:sSub>
                    <m:r>
                      <a:rPr lang="ka-GE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ka-GE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99</m:t>
                    </m:r>
                    <m:sSup>
                      <m:sSupPr>
                        <m:ctrlPr>
                          <a:rPr lang="ka-G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 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sup>
                    </m:sSup>
                  </m:oMath>
                </a14:m>
                <a:r>
                  <a:rPr lang="ka-GE" sz="2000" dirty="0" smtClean="0"/>
                  <a:t>ჯ </a:t>
                </a:r>
                <a14:m>
                  <m:oMath xmlns:m="http://schemas.openxmlformats.org/officeDocument/2006/math">
                    <m:r>
                      <a:rPr lang="ka-GE" sz="2000" b="0" i="1" smtClean="0">
                        <a:latin typeface="Cambria Math" panose="02040503050406030204" pitchFamily="18" charset="0"/>
                      </a:rPr>
                      <m:t>=5.6 </m:t>
                    </m:r>
                    <m:sSup>
                      <m:sSupPr>
                        <m:ctrlPr>
                          <a:rPr lang="ka-G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35</m:t>
                        </m:r>
                      </m:sup>
                    </m:sSup>
                  </m:oMath>
                </a14:m>
                <a:r>
                  <a:rPr lang="ka-GE" sz="2000" dirty="0" smtClean="0"/>
                  <a:t>ევ </a:t>
                </a:r>
                <a14:m>
                  <m:oMath xmlns:m="http://schemas.openxmlformats.org/officeDocument/2006/math">
                    <m:r>
                      <a:rPr lang="ka-GE" sz="2000" b="0" i="1" smtClean="0">
                        <a:latin typeface="Cambria Math" panose="02040503050406030204" pitchFamily="18" charset="0"/>
                      </a:rPr>
                      <m:t>=5.6 </m:t>
                    </m:r>
                    <m:sSup>
                      <m:sSupPr>
                        <m:ctrlPr>
                          <a:rPr lang="ka-G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26</m:t>
                        </m:r>
                      </m:sup>
                    </m:sSup>
                  </m:oMath>
                </a14:m>
                <a:r>
                  <a:rPr lang="ka-GE" sz="2000" dirty="0" smtClean="0"/>
                  <a:t>გევ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ka-GE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გევ</m:t>
                        </m:r>
                      </m:sub>
                    </m:sSub>
                    <m:r>
                      <a:rPr lang="ka-GE" sz="2000" b="0" i="1" smtClean="0">
                        <a:latin typeface="Cambria Math" panose="02040503050406030204" pitchFamily="18" charset="0"/>
                      </a:rPr>
                      <m:t>=1.19 </m:t>
                    </m:r>
                    <m:sSup>
                      <m:sSupPr>
                        <m:ctrlPr>
                          <a:rPr lang="ka-G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−27</m:t>
                        </m:r>
                      </m:sup>
                    </m:sSup>
                  </m:oMath>
                </a14:m>
                <a:r>
                  <a:rPr lang="ka-GE" sz="2000" dirty="0" smtClean="0"/>
                  <a:t> კგ</a:t>
                </a:r>
              </a:p>
              <a:p>
                <a:endParaRPr lang="ka-GE" sz="20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ka-GE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ატომი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−10</m:t>
                        </m:r>
                      </m:sup>
                    </m:sSup>
                  </m:oMath>
                </a14:m>
                <a:r>
                  <a:rPr lang="en-US" sz="2000" dirty="0" smtClean="0"/>
                  <a:t> </a:t>
                </a:r>
                <a:r>
                  <a:rPr lang="ka-GE" sz="2000" dirty="0" smtClean="0"/>
                  <a:t>მ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a-G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ბირთვი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  <a:r>
                  <a:rPr lang="ka-GE" sz="2000" dirty="0"/>
                  <a:t>მ </a:t>
                </a:r>
                <a:endParaRPr lang="ka-GE" sz="20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ka-G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ნუკლონი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  <a:r>
                  <a:rPr lang="ka-GE" sz="2000" dirty="0"/>
                  <a:t>მ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ka-GE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1ნწ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US" sz="2000" dirty="0" smtClean="0"/>
                  <a:t> </a:t>
                </a:r>
                <a:r>
                  <a:rPr lang="ka-GE" sz="2000" dirty="0" smtClean="0"/>
                  <a:t>წმ </a:t>
                </a:r>
                <a:r>
                  <a:rPr lang="en-US" sz="2000" dirty="0" smtClean="0"/>
                  <a:t>x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2.9979 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f>
                      <m:fPr>
                        <m:type m:val="li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ka-GE" sz="2000" i="1">
                            <a:latin typeface="Cambria Math" panose="02040503050406030204" pitchFamily="18" charset="0"/>
                          </a:rPr>
                          <m:t>მ</m:t>
                        </m:r>
                      </m:num>
                      <m:den>
                        <m:r>
                          <a:rPr lang="ka-GE" sz="2000" i="1">
                            <a:latin typeface="Cambria Math" panose="02040503050406030204" pitchFamily="18" charset="0"/>
                          </a:rPr>
                          <m:t>წმ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≅30</m:t>
                    </m:r>
                  </m:oMath>
                </a14:m>
                <a:r>
                  <a:rPr lang="en-US" sz="2000" dirty="0" smtClean="0"/>
                  <a:t> </a:t>
                </a:r>
                <a:r>
                  <a:rPr lang="ka-GE" sz="2000" dirty="0" smtClean="0"/>
                  <a:t>სმ</a:t>
                </a:r>
                <a:endParaRPr lang="en-US" sz="20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ka-G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ნუკლ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  <m:r>
                      <m:rPr>
                        <m:nor/>
                      </m:rPr>
                      <a:rPr lang="en-US" sz="2000" dirty="0"/>
                      <m:t> </m:t>
                    </m:r>
                    <m:r>
                      <m:rPr>
                        <m:nor/>
                      </m:rPr>
                      <a:rPr lang="ka-GE" sz="2000" dirty="0"/>
                      <m:t>მ </m:t>
                    </m:r>
                    <m:r>
                      <m:rPr>
                        <m:nor/>
                      </m:rPr>
                      <a:rPr lang="ka-GE" sz="2000" b="0" i="0" dirty="0" smtClean="0"/>
                      <m:t>/</m:t>
                    </m:r>
                    <m:r>
                      <m:rPr>
                        <m:nor/>
                      </m:rPr>
                      <a:rPr lang="en-US" sz="2000" dirty="0"/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2.9979 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f>
                      <m:fPr>
                        <m:type m:val="li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ka-GE" sz="2000" i="1">
                            <a:latin typeface="Cambria Math" panose="02040503050406030204" pitchFamily="18" charset="0"/>
                          </a:rPr>
                          <m:t>მ</m:t>
                        </m:r>
                      </m:num>
                      <m:den>
                        <m:r>
                          <a:rPr lang="ka-GE" sz="2000" i="1">
                            <a:latin typeface="Cambria Math" panose="02040503050406030204" pitchFamily="18" charset="0"/>
                          </a:rPr>
                          <m:t>წმ</m:t>
                        </m:r>
                      </m:den>
                    </m:f>
                    <m:r>
                      <a:rPr lang="ka-GE" sz="20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ka-G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ka-G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24</m:t>
                        </m:r>
                      </m:sup>
                    </m:sSup>
                  </m:oMath>
                </a14:m>
                <a:r>
                  <a:rPr lang="ka-GE" sz="2000" dirty="0" smtClean="0"/>
                  <a:t> წმ</a:t>
                </a:r>
                <a:endParaRPr lang="en-US" sz="2000" dirty="0" smtClean="0"/>
              </a:p>
              <a:p>
                <a:pPr marL="0" indent="0">
                  <a:buNone/>
                </a:pPr>
                <a:endParaRPr lang="en-US" sz="1700" dirty="0" smtClean="0"/>
              </a:p>
              <a:p>
                <a:pPr>
                  <a:lnSpc>
                    <a:spcPct val="170000"/>
                  </a:lnSpc>
                </a:pPr>
                <a14:m>
                  <m:oMath xmlns:m="http://schemas.openxmlformats.org/officeDocument/2006/math">
                    <m:r>
                      <a:rPr lang="ka-GE" sz="21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1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𝑬</m:t>
                    </m:r>
                    <m:r>
                      <a:rPr lang="en-US" sz="21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∗∆</m:t>
                    </m:r>
                    <m:r>
                      <a:rPr lang="en-US" sz="21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𝒕</m:t>
                    </m:r>
                    <m:r>
                      <a:rPr lang="en-US" sz="21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≥ </m:t>
                    </m:r>
                    <m:box>
                      <m:boxPr>
                        <m:ctrlPr>
                          <a:rPr lang="en-US" sz="21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1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1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21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en-US" sz="21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ħ</m:t>
                        </m:r>
                      </m:e>
                    </m:box>
                    <m:r>
                      <a:rPr lang="en-US" sz="21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  </m:t>
                    </m:r>
                  </m:oMath>
                </a14:m>
                <a:r>
                  <a:rPr lang="ka-GE" sz="1900" dirty="0" smtClean="0"/>
                  <a:t>ფორმულის სხვანაირი წაკითხვაც შეიძლება - </a:t>
                </a:r>
                <a:r>
                  <a:rPr lang="ka-GE" sz="1900" b="1" dirty="0" smtClean="0">
                    <a:solidFill>
                      <a:srgbClr val="00B0F0"/>
                    </a:solidFill>
                  </a:rPr>
                  <a:t>მცირე დროის განმავლობაში ენერგიის შენახვის კანონი შეიძლება შესაბამისი სიდიდით დაირღვეს.</a:t>
                </a:r>
                <a:endParaRPr lang="en-US" sz="1900" b="1" dirty="0" smtClean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22031" y="1148862"/>
                <a:ext cx="5597769" cy="5369169"/>
              </a:xfrm>
              <a:blipFill rotWithShape="0">
                <a:blip r:embed="rId2"/>
                <a:stretch>
                  <a:fillRect l="-653" t="-1022" b="-1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172200" y="1148862"/>
                <a:ext cx="5586046" cy="5369169"/>
              </a:xfrm>
            </p:spPr>
            <p:txBody>
              <a:bodyPr>
                <a:normAutofit fontScale="850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𝑝𝑐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</a:rPr>
                                  <m:t>υ</m:t>
                                </m:r>
                              </m:e>
                            </m:acc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</a:rPr>
                                      <m:t>β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 	   </a:t>
                </a:r>
                <a:r>
                  <a:rPr lang="el-GR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latin typeface="Cambria Math" panose="02040503050406030204" pitchFamily="18" charset="0"/>
                      </a:rPr>
                      <m:t>β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box>
                      <m:box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</a:rPr>
                              <m:t>υ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e>
                    </m:box>
                  </m:oMath>
                </a14:m>
                <a:endParaRPr lang="en-US" sz="2400" dirty="0" smtClean="0"/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𝐸</m:t>
                    </m:r>
                    <m:acc>
                      <m:accPr>
                        <m:chr m:val="⃗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υ</m:t>
                        </m:r>
                      </m:e>
                    </m:acc>
                  </m:oMath>
                </a14:m>
                <a:r>
                  <a:rPr lang="en-US" sz="2400" dirty="0" smtClean="0"/>
                  <a:t>	 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= </m:t>
                    </m:r>
                    <m:box>
                      <m:box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400" i="1">
                                        <a:latin typeface="Cambria Math" panose="02040503050406030204" pitchFamily="18" charset="0"/>
                                      </a:rPr>
                                      <m:t>β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</m:e>
                    </m:box>
                  </m:oMath>
                </a14:m>
                <a:endParaRPr lang="en-US" sz="2400" dirty="0" smtClean="0"/>
              </a:p>
              <a:p>
                <a:r>
                  <a:rPr lang="ka-GE" sz="2000" dirty="0" smtClean="0"/>
                  <a:t>როცა   </a:t>
                </a:r>
                <a14:m>
                  <m:oMath xmlns:m="http://schemas.openxmlformats.org/officeDocument/2006/math">
                    <m:r>
                      <a:rPr lang="ka-GE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sz="2400" i="1">
                        <a:latin typeface="Cambria Math" panose="02040503050406030204" pitchFamily="18" charset="0"/>
                      </a:rPr>
                      <m:t>β</m:t>
                    </m:r>
                    <m:r>
                      <a:rPr lang="ka-GE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≪1 →</m:t>
                    </m:r>
                    <m:box>
                      <m:box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ka-GE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400" i="1">
                                        <a:latin typeface="Cambria Math" panose="02040503050406030204" pitchFamily="18" charset="0"/>
                                      </a:rPr>
                                      <m:t>β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</m:e>
                    </m:box>
                    <m:r>
                      <a:rPr lang="ka-GE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ka-GE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≈1+</m:t>
                    </m:r>
                    <m:box>
                      <m:boxPr>
                        <m:ctrlPr>
                          <a:rPr lang="ka-G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ka-GE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ka-GE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ka-GE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ka-G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box>
                    <m:box>
                      <m:boxPr>
                        <m:ctrlPr>
                          <a:rPr lang="ka-G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sSup>
                          <m:sSupPr>
                            <m:ctrlPr>
                              <a:rPr lang="ka-GE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box>
                              <m:boxPr>
                                <m:ctrlPr>
                                  <a:rPr lang="ka-GE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r>
                                  <m:rPr>
                                    <m:sty m:val="p"/>
                                  </m:rPr>
                                  <a:rPr lang="el-GR" sz="2400" i="1">
                                    <a:latin typeface="Cambria Math" panose="02040503050406030204" pitchFamily="18" charset="0"/>
                                  </a:rPr>
                                  <m:t>β</m:t>
                                </m:r>
                              </m:e>
                            </m:box>
                          </m:e>
                          <m:sup>
                            <m:r>
                              <a:rPr lang="ka-GE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box>
                  </m:oMath>
                </a14:m>
                <a:endParaRPr lang="ka-GE" sz="2400" dirty="0" smtClean="0"/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 algn="ctr">
                  <a:buNone/>
                </a:pPr>
                <a:r>
                  <a:rPr lang="ka-GE" sz="2400" dirty="0" smtClean="0"/>
                  <a:t>ფოტონისთვის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</a:rPr>
                      <m:t>λν</m:t>
                    </m:r>
                    <m:r>
                      <a:rPr lang="ka-GE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400" dirty="0" smtClean="0"/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latin typeface="Cambria Math" panose="02040503050406030204" pitchFamily="18" charset="0"/>
                      </a:rPr>
                      <m:t>υ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 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𝑝𝑐</m:t>
                    </m:r>
                  </m:oMath>
                </a14:m>
                <a:endParaRPr lang="en-US" sz="2400" dirty="0" smtClean="0"/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m:rPr>
                        <m:sty m:val="p"/>
                      </m:rPr>
                      <a:rPr lang="el-GR" sz="2400" i="1">
                        <a:latin typeface="Cambria Math" panose="02040503050406030204" pitchFamily="18" charset="0"/>
                      </a:rPr>
                      <m:t>ν</m:t>
                    </m:r>
                  </m:oMath>
                </a14:m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box>
                      <m:box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</a:rPr>
                              <m:t>ν</m:t>
                            </m:r>
                          </m:num>
                          <m:den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e>
                    </m:box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 </m:t>
                    </m:r>
                    <m:box>
                      <m:box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</a:rPr>
                              <m:t>λ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400" dirty="0" smtClean="0"/>
                  <a:t> </a:t>
                </a:r>
                <a:endParaRPr lang="ka-GE" sz="2400" dirty="0" smtClean="0"/>
              </a:p>
              <a:p>
                <a:endParaRPr lang="ka-GE" sz="2400" dirty="0"/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 </m:t>
                    </m:r>
                    <m:box>
                      <m:box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400" i="1">
                                        <a:latin typeface="Cambria Math" panose="02040503050406030204" pitchFamily="18" charset="0"/>
                                      </a:rPr>
                                      <m:t>β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</m:e>
                    </m:box>
                  </m:oMath>
                </a14:m>
                <a:r>
                  <a:rPr lang="en-US" sz="2400" dirty="0" smtClean="0"/>
                  <a:t>    </a:t>
                </a:r>
                <a:r>
                  <a:rPr lang="ka-GE" sz="2000" dirty="0" smtClean="0"/>
                  <a:t>არ ვარგა!</a:t>
                </a:r>
                <a:endParaRPr lang="en-US" sz="2000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72200" y="1148862"/>
                <a:ext cx="5586046" cy="5369169"/>
              </a:xfrm>
              <a:blipFill rotWithShape="0">
                <a:blip r:embed="rId3"/>
                <a:stretch>
                  <a:fillRect l="-1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7481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5846"/>
            <a:ext cx="10515600" cy="597877"/>
          </a:xfrm>
        </p:spPr>
        <p:txBody>
          <a:bodyPr>
            <a:noAutofit/>
          </a:bodyPr>
          <a:lstStyle/>
          <a:p>
            <a:pPr algn="ctr"/>
            <a:r>
              <a:rPr lang="ka-GE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პირველად იყო ელექტრონი</a:t>
            </a:r>
            <a:endParaRPr lang="en-US" sz="32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504092" y="1172307"/>
                <a:ext cx="5515708" cy="5169877"/>
              </a:xfrm>
            </p:spPr>
            <p:txBody>
              <a:bodyPr>
                <a:normAutofit lnSpcReduction="10000"/>
              </a:bodyPr>
              <a:lstStyle/>
              <a:p>
                <a:endParaRPr lang="ka-GE" dirty="0" smtClean="0"/>
              </a:p>
              <a:p>
                <a:endParaRPr lang="ka-GE" dirty="0"/>
              </a:p>
              <a:p>
                <a:endParaRPr lang="ka-GE" dirty="0" smtClean="0"/>
              </a:p>
              <a:p>
                <a:endParaRPr lang="ka-GE" dirty="0"/>
              </a:p>
              <a:p>
                <a:endParaRPr lang="ka-GE" dirty="0" smtClean="0"/>
              </a:p>
              <a:p>
                <a:endParaRPr lang="ka-GE" dirty="0"/>
              </a:p>
              <a:p>
                <a:pPr marL="0" indent="0" algn="ctr">
                  <a:buNone/>
                </a:pPr>
                <a:endParaRPr lang="ka-GE" sz="800" dirty="0"/>
              </a:p>
              <a:p>
                <a:pPr marL="0" indent="0" algn="ctr">
                  <a:buNone/>
                </a:pPr>
                <a:endParaRPr lang="ka-GE" sz="2400" b="1" i="1" dirty="0" smtClean="0"/>
              </a:p>
              <a:p>
                <a:pPr marL="0" indent="0" algn="ctr">
                  <a:buNone/>
                </a:pPr>
                <a:r>
                  <a:rPr lang="ka-GE" sz="2400" b="1" i="1" dirty="0" smtClean="0"/>
                  <a:t>ჯ. ჯ. ტომსონი  </a:t>
                </a:r>
                <a:r>
                  <a:rPr lang="ka-GE" sz="2400" i="1" dirty="0" smtClean="0"/>
                  <a:t>- </a:t>
                </a:r>
                <a:r>
                  <a:rPr lang="ka-GE" sz="2400" b="1" dirty="0" smtClean="0">
                    <a:solidFill>
                      <a:srgbClr val="C00000"/>
                    </a:solidFill>
                  </a:rPr>
                  <a:t>30 აპრილი, 1897.</a:t>
                </a:r>
              </a:p>
              <a:p>
                <a:pPr marL="0" indent="0">
                  <a:buNone/>
                </a:pPr>
                <a:endParaRPr lang="ka-GE" sz="800" dirty="0">
                  <a:solidFill>
                    <a:srgbClr val="0070C0"/>
                  </a:solidFill>
                </a:endParaRPr>
              </a:p>
              <a:p>
                <a:r>
                  <a:rPr lang="ka-GE" sz="2400" i="1" dirty="0" smtClean="0">
                    <a:solidFill>
                      <a:srgbClr val="0070C0"/>
                    </a:solidFill>
                  </a:rPr>
                  <a:t>დამუხტულია</a:t>
                </a:r>
              </a:p>
              <a:p>
                <a:r>
                  <a:rPr lang="ka-GE" sz="2400" i="1" dirty="0" smtClean="0">
                    <a:solidFill>
                      <a:srgbClr val="0070C0"/>
                    </a:solidFill>
                  </a:rPr>
                  <a:t>გააჩნია განსაზღვრული</a:t>
                </a:r>
                <a:r>
                  <a:rPr lang="en-US" sz="2400" i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ka-GE" sz="2400" i="1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ka-GE" sz="3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ka-GE" sz="32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num>
                          <m:den>
                            <m:r>
                              <a:rPr lang="en-US" sz="32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b="1" i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sz="2400" i="1" dirty="0" smtClean="0">
                    <a:solidFill>
                      <a:srgbClr val="0070C0"/>
                    </a:solidFill>
                  </a:rPr>
                  <a:t>ფ</a:t>
                </a:r>
                <a:r>
                  <a:rPr lang="ka-GE" sz="2400" i="1" dirty="0" smtClean="0">
                    <a:solidFill>
                      <a:srgbClr val="0070C0"/>
                    </a:solidFill>
                  </a:rPr>
                  <a:t>არდობა</a:t>
                </a:r>
              </a:p>
              <a:p>
                <a:pPr marL="0" indent="0">
                  <a:buNone/>
                </a:pPr>
                <a:endParaRPr lang="ka-GE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04092" y="1172307"/>
                <a:ext cx="5515708" cy="5169877"/>
              </a:xfrm>
              <a:blipFill rotWithShape="0">
                <a:blip r:embed="rId2"/>
                <a:stretch>
                  <a:fillRect l="-1547" r="-9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019800" y="1172307"/>
                <a:ext cx="5586046" cy="5169877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endParaRPr lang="ka-GE" dirty="0" smtClean="0"/>
              </a:p>
              <a:p>
                <a:endParaRPr lang="ka-GE" dirty="0"/>
              </a:p>
              <a:p>
                <a:endParaRPr lang="ka-GE" dirty="0" smtClean="0"/>
              </a:p>
              <a:p>
                <a:endParaRPr lang="ka-GE" dirty="0" smtClean="0"/>
              </a:p>
              <a:p>
                <a:endParaRPr lang="ka-GE" sz="4000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ka-GE" sz="2400" b="1" i="1" dirty="0" smtClean="0"/>
                  <a:t>რ. მილიკენი </a:t>
                </a:r>
                <a:r>
                  <a:rPr lang="ka-GE" sz="2400" dirty="0" smtClean="0"/>
                  <a:t>- </a:t>
                </a:r>
                <a:r>
                  <a:rPr lang="ka-GE" sz="2400" b="1" dirty="0" smtClean="0">
                    <a:solidFill>
                      <a:srgbClr val="C00000"/>
                    </a:solidFill>
                  </a:rPr>
                  <a:t>1909.</a:t>
                </a:r>
              </a:p>
              <a:p>
                <a:pPr marL="0" indent="0">
                  <a:buNone/>
                </a:pPr>
                <a:endParaRPr lang="ka-GE" sz="800" dirty="0"/>
              </a:p>
              <a:p>
                <a:r>
                  <a:rPr lang="ka-GE" sz="2400" dirty="0" smtClean="0">
                    <a:solidFill>
                      <a:srgbClr val="0070C0"/>
                    </a:solidFill>
                  </a:rPr>
                  <a:t>ელემენტარული მუხტი 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ka-GE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sz="24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1.592</m:t>
                        </m:r>
                      </m:e>
                      <m:sup>
                        <m:r>
                          <a:rPr lang="ka-GE" sz="24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−19</m:t>
                        </m:r>
                      </m:sup>
                    </m:sSup>
                  </m:oMath>
                </a14:m>
                <a:r>
                  <a:rPr lang="ka-GE" sz="2400" dirty="0" smtClean="0">
                    <a:solidFill>
                      <a:srgbClr val="0070C0"/>
                    </a:solidFill>
                  </a:rPr>
                  <a:t> კ</a:t>
                </a:r>
              </a:p>
              <a:p>
                <a:pPr>
                  <a:tabLst>
                    <a:tab pos="2871788" algn="l"/>
                  </a:tabLst>
                </a:pPr>
                <a:r>
                  <a:rPr lang="ka-GE" sz="2400" dirty="0" smtClean="0">
                    <a:solidFill>
                      <a:srgbClr val="0070C0"/>
                    </a:solidFill>
                  </a:rPr>
                  <a:t>ელექტრონის მასა -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ka-GE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ka-GE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sSup>
                              <m:sSupPr>
                                <m:ctrlPr>
                                  <a:rPr lang="ka-GE" sz="240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r>
                          <a:rPr lang="en-US" sz="24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1840</m:t>
                        </m:r>
                      </m:den>
                    </m:f>
                  </m:oMath>
                </a14:m>
                <a:endParaRPr lang="en-US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019800" y="1172307"/>
                <a:ext cx="5586046" cy="5169877"/>
              </a:xfrm>
              <a:blipFill rotWithShape="0">
                <a:blip r:embed="rId3"/>
                <a:stretch>
                  <a:fillRect l="-1747" b="-12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JJ THOMSON EXPERIMENT (1897) &#10; 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8" t="12317" r="2822" b="5011"/>
          <a:stretch/>
        </p:blipFill>
        <p:spPr bwMode="auto">
          <a:xfrm>
            <a:off x="1176063" y="1172308"/>
            <a:ext cx="4505874" cy="32238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AutoShape 2" descr="Image result for robert millika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robert millika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https://upload.wikimedia.org/wikipedia/commons/2/2f/Millikan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4002" y="1172306"/>
            <a:ext cx="2399567" cy="31183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0477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762000" y="192062"/>
                <a:ext cx="10515600" cy="1625015"/>
              </a:xfrm>
            </p:spPr>
            <p:txBody>
              <a:bodyPr>
                <a:norm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ka-GE" sz="2800" dirty="0" smtClean="0"/>
                  <a:t>ფოტონიც</a:t>
                </a:r>
                <a:r>
                  <a:rPr lang="en-US" sz="2800" dirty="0" smtClean="0"/>
                  <a:t>  </a:t>
                </a:r>
                <a:r>
                  <a:rPr lang="ka-GE" sz="2800" dirty="0" smtClean="0"/>
                  <a:t>ფუნდამენტური ნაწილაკია! </a:t>
                </a:r>
                <a:br>
                  <a:rPr lang="ka-GE" sz="2800" dirty="0" smtClean="0"/>
                </a:br>
                <a:r>
                  <a:rPr lang="ka-GE" sz="2400" dirty="0" smtClean="0"/>
                  <a:t>(როცა ასეთი ნათლიები გეყოლება ...)</a:t>
                </a:r>
                <a:r>
                  <a:rPr lang="ka-GE" sz="2400" b="0" i="1" dirty="0" smtClean="0">
                    <a:solidFill>
                      <a:srgbClr val="0070C0"/>
                    </a:solidFill>
                    <a:latin typeface="Cambria Math" panose="02040503050406030204" pitchFamily="18" charset="0"/>
                  </a:rPr>
                  <a:t/>
                </a:r>
                <a:br>
                  <a:rPr lang="ka-GE" sz="2400" b="0" i="1" dirty="0" smtClean="0">
                    <a:solidFill>
                      <a:srgbClr val="0070C0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m:rPr>
                        <m:sty m:val="p"/>
                      </m:rPr>
                      <a:rPr lang="el-GR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ν</m:t>
                    </m:r>
                    <m:r>
                      <a:rPr lang="en-US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  <m:r>
                      <a:rPr lang="en-US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den>
                    </m:f>
                  </m:oMath>
                </a14:m>
                <a:r>
                  <a:rPr lang="en-US" sz="2800" dirty="0" smtClean="0"/>
                  <a:t>   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8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62000" y="192062"/>
                <a:ext cx="10515600" cy="1625015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550985" y="1910862"/>
                <a:ext cx="5468815" cy="4747846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ka-GE" dirty="0" smtClean="0"/>
              </a:p>
              <a:p>
                <a:endParaRPr lang="ka-GE" dirty="0" smtClean="0"/>
              </a:p>
              <a:p>
                <a:endParaRPr lang="ka-GE" dirty="0"/>
              </a:p>
              <a:p>
                <a:endParaRPr lang="ka-GE" dirty="0" smtClean="0"/>
              </a:p>
              <a:p>
                <a:endParaRPr lang="ka-GE" dirty="0" smtClean="0"/>
              </a:p>
              <a:p>
                <a:endParaRPr lang="ka-GE" dirty="0"/>
              </a:p>
              <a:p>
                <a:r>
                  <a:rPr lang="ka-GE" dirty="0" smtClean="0"/>
                  <a:t>მაქს პლანკი</a:t>
                </a:r>
                <a:r>
                  <a:rPr lang="en-US" dirty="0" smtClean="0"/>
                  <a:t> - </a:t>
                </a:r>
                <a:r>
                  <a:rPr lang="ka-GE" sz="2400" i="1" dirty="0"/>
                  <a:t>14 </a:t>
                </a:r>
                <a:r>
                  <a:rPr lang="ka-GE" sz="2400" i="1" dirty="0" smtClean="0"/>
                  <a:t>დეკემბერი,1900.</a:t>
                </a:r>
                <a:endParaRPr lang="en-US" sz="2400" i="1" dirty="0"/>
              </a:p>
              <a:p>
                <a:pPr marL="0" indent="0">
                  <a:buNone/>
                </a:pPr>
                <a:r>
                  <a:rPr lang="ka-GE" dirty="0" smtClean="0"/>
                  <a:t> </a:t>
                </a:r>
                <a:r>
                  <a:rPr lang="ka-GE" sz="2400" i="1" dirty="0" smtClean="0"/>
                  <a:t>აბსოლუტურად შავ სხეულში ოსცილატორების გამოსხივების ენერგია დაკვანტულია -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m:rPr>
                        <m:sty m:val="p"/>
                      </m:rPr>
                      <a:rPr lang="el-GR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ν</m:t>
                    </m:r>
                  </m:oMath>
                </a14:m>
                <a:r>
                  <a:rPr lang="ka-GE" sz="2400" dirty="0" smtClean="0"/>
                  <a:t>. 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50985" y="1910862"/>
                <a:ext cx="5468815" cy="4747846"/>
              </a:xfrm>
              <a:blipFill rotWithShape="0">
                <a:blip r:embed="rId3"/>
                <a:stretch>
                  <a:fillRect l="-2004" b="-2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910862"/>
            <a:ext cx="5181600" cy="4747846"/>
          </a:xfrm>
        </p:spPr>
        <p:txBody>
          <a:bodyPr>
            <a:normAutofit/>
          </a:bodyPr>
          <a:lstStyle/>
          <a:p>
            <a:endParaRPr lang="ka-GE" dirty="0" smtClean="0"/>
          </a:p>
          <a:p>
            <a:endParaRPr lang="ka-GE" dirty="0"/>
          </a:p>
          <a:p>
            <a:endParaRPr lang="ka-GE" dirty="0" smtClean="0"/>
          </a:p>
          <a:p>
            <a:endParaRPr lang="ka-GE" dirty="0"/>
          </a:p>
          <a:p>
            <a:endParaRPr lang="ka-GE" dirty="0" smtClean="0"/>
          </a:p>
          <a:p>
            <a:endParaRPr lang="ka-GE" dirty="0"/>
          </a:p>
          <a:p>
            <a:r>
              <a:rPr lang="ka-GE" dirty="0" smtClean="0"/>
              <a:t>ალბერტ აინშტაინი</a:t>
            </a:r>
            <a:r>
              <a:rPr lang="ka-GE" i="1" dirty="0" smtClean="0"/>
              <a:t> -</a:t>
            </a:r>
            <a:r>
              <a:rPr lang="ka-GE" sz="2400" i="1" dirty="0" smtClean="0"/>
              <a:t>1905.</a:t>
            </a:r>
          </a:p>
          <a:p>
            <a:pPr marL="0" indent="0">
              <a:buNone/>
            </a:pPr>
            <a:r>
              <a:rPr lang="ka-GE" sz="2400" i="1" dirty="0" smtClean="0"/>
              <a:t>სინათლე  ლოკალიზებული კვანტებისგან შედგება.</a:t>
            </a:r>
            <a:endParaRPr lang="en-US" sz="2400" dirty="0"/>
          </a:p>
        </p:txBody>
      </p:sp>
      <p:pic>
        <p:nvPicPr>
          <p:cNvPr id="5" name="Picture 4" descr="https://upload.wikimedia.org/wikipedia/commons/4/42/Max_Planck_%28Nobel_1918%29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917" y="2164958"/>
            <a:ext cx="1962150" cy="277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s://upload.wikimedia.org/wikipedia/commons/a/a0/Einstein_patentoffice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502" y="2168768"/>
            <a:ext cx="2118995" cy="27711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5527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8954"/>
            <a:ext cx="10515600" cy="597877"/>
          </a:xfrm>
        </p:spPr>
        <p:txBody>
          <a:bodyPr>
            <a:normAutofit/>
          </a:bodyPr>
          <a:lstStyle/>
          <a:p>
            <a:pPr algn="ctr"/>
            <a:r>
              <a:rPr lang="ka-GE" sz="3200" dirty="0" smtClean="0"/>
              <a:t>ანტინაწილაკები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34462" y="961292"/>
                <a:ext cx="5785338" cy="5767753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ka-GE" sz="2000" dirty="0" smtClean="0"/>
                  <a:t>ანტინაწილაკების არსებობა პირველად იწინასწარმეტყველა პაულ დირაკმა მის მიერ გამოყვანილი რელატივისტური ტალღური განტოლების (ე.წ. დირაკის განტოლება) ანალიზისას.</a:t>
                </a:r>
              </a:p>
              <a:p>
                <a:r>
                  <a:rPr lang="ka-GE" sz="2000" i="1" dirty="0" smtClean="0">
                    <a:solidFill>
                      <a:srgbClr val="0070C0"/>
                    </a:solidFill>
                  </a:rPr>
                  <a:t>ანტინაწილაკი შესაბამისი ნაწილაკისგან განსხვავდება მხოლოდ შინაგანი კვანტური რიცხვების ნიშნით - ელექტრული მუხტი</a:t>
                </a:r>
                <a:r>
                  <a:rPr lang="ka-GE" sz="2000" i="1" dirty="0">
                    <a:solidFill>
                      <a:srgbClr val="0070C0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ka-GE" sz="2000" i="1" dirty="0" smtClean="0">
                    <a:solidFill>
                      <a:srgbClr val="0070C0"/>
                    </a:solidFill>
                  </a:rPr>
                  <a:t>), ლეპტონური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𝒍</m:t>
                    </m:r>
                  </m:oMath>
                </a14:m>
                <a:r>
                  <a:rPr lang="ka-GE" sz="2000" i="1" dirty="0" smtClean="0">
                    <a:solidFill>
                      <a:srgbClr val="0070C0"/>
                    </a:solidFill>
                  </a:rPr>
                  <a:t>) და  ბარიონული </a:t>
                </a:r>
                <a:r>
                  <a:rPr lang="en-US" sz="2000" i="1" dirty="0" smtClean="0">
                    <a:solidFill>
                      <a:srgbClr val="0070C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′)</m:t>
                    </m:r>
                  </m:oMath>
                </a14:m>
                <a:r>
                  <a:rPr lang="ka-GE" sz="2000" i="1" dirty="0" smtClean="0">
                    <a:solidFill>
                      <a:srgbClr val="0070C0"/>
                    </a:solidFill>
                  </a:rPr>
                  <a:t>რიცხვი, უცნაურობა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ka-GE" sz="2000" i="1" dirty="0" smtClean="0">
                    <a:solidFill>
                      <a:srgbClr val="0070C0"/>
                    </a:solidFill>
                  </a:rPr>
                  <a:t>).</a:t>
                </a:r>
                <a:r>
                  <a:rPr lang="en-US" sz="2000" i="1" dirty="0" smtClean="0">
                    <a:solidFill>
                      <a:srgbClr val="0070C0"/>
                    </a:solidFill>
                  </a:rPr>
                  <a:t> </a:t>
                </a:r>
              </a:p>
              <a:p>
                <a:r>
                  <a:rPr lang="ka-GE" sz="2000" i="1" dirty="0" smtClean="0">
                    <a:solidFill>
                      <a:srgbClr val="0070C0"/>
                    </a:solidFill>
                  </a:rPr>
                  <a:t>როცა ყველა ეს კვანტური რიცხვი ნულის ტოლია, მაშინ ნაწილაკი ანტინაწილაკის იდენტურია ; მაგალითად - ფოტონი,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ka-GE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000" i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ka-GE" sz="2000" i="1" dirty="0" smtClean="0">
                    <a:solidFill>
                      <a:srgbClr val="0070C0"/>
                    </a:solidFill>
                  </a:rPr>
                  <a:t>ბოზონი,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ka-GE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000" i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ka-GE" sz="2000" i="1" dirty="0" smtClean="0">
                    <a:solidFill>
                      <a:srgbClr val="0070C0"/>
                    </a:solidFill>
                  </a:rPr>
                  <a:t>მეზონი.</a:t>
                </a:r>
              </a:p>
              <a:p>
                <a:r>
                  <a:rPr lang="ka-GE" sz="2000" i="1" dirty="0" smtClean="0">
                    <a:solidFill>
                      <a:srgbClr val="0070C0"/>
                    </a:solidFill>
                  </a:rPr>
                  <a:t>ნაწილაკი და ანტინაწილაკი ყველა რეაქციაში ერთნაირად მონაწილეობს.</a:t>
                </a:r>
                <a:endParaRPr lang="en-US" sz="2000" i="1" dirty="0" smtClean="0">
                  <a:solidFill>
                    <a:srgbClr val="0070C0"/>
                  </a:solidFill>
                </a:endParaRPr>
              </a:p>
              <a:p>
                <a:r>
                  <a:rPr lang="ka-GE" sz="2000" i="1" dirty="0">
                    <a:solidFill>
                      <a:srgbClr val="0070C0"/>
                    </a:solidFill>
                  </a:rPr>
                  <a:t>პირველად ანტინაწილაკი აღმოაჩინა </a:t>
                </a:r>
                <a:r>
                  <a:rPr lang="ka-GE" sz="2000" i="1" dirty="0" smtClean="0">
                    <a:solidFill>
                      <a:srgbClr val="0070C0"/>
                    </a:solidFill>
                  </a:rPr>
                  <a:t>  კარლ </a:t>
                </a:r>
              </a:p>
              <a:p>
                <a:pPr marL="0" indent="0">
                  <a:buNone/>
                </a:pPr>
                <a:r>
                  <a:rPr lang="ka-GE" sz="2000" i="1" dirty="0" smtClean="0">
                    <a:solidFill>
                      <a:srgbClr val="0070C0"/>
                    </a:solidFill>
                  </a:rPr>
                  <a:t>ანდერსონმა</a:t>
                </a:r>
                <a:r>
                  <a:rPr lang="en-US" sz="2000" i="1" dirty="0" smtClean="0">
                    <a:solidFill>
                      <a:srgbClr val="0070C0"/>
                    </a:solidFill>
                  </a:rPr>
                  <a:t>  </a:t>
                </a:r>
                <a:r>
                  <a:rPr lang="en-US" sz="2000" i="1" dirty="0">
                    <a:solidFill>
                      <a:srgbClr val="0070C0"/>
                    </a:solidFill>
                  </a:rPr>
                  <a:t>1932 </a:t>
                </a:r>
                <a:r>
                  <a:rPr lang="ka-GE" sz="2000" i="1" dirty="0">
                    <a:solidFill>
                      <a:srgbClr val="0070C0"/>
                    </a:solidFill>
                  </a:rPr>
                  <a:t>წელს. ეს იყო </a:t>
                </a:r>
                <a:r>
                  <a:rPr lang="ka-GE" sz="2000" i="1" dirty="0" smtClean="0">
                    <a:solidFill>
                      <a:srgbClr val="0070C0"/>
                    </a:solidFill>
                  </a:rPr>
                  <a:t>პოზიტრონი</a:t>
                </a:r>
              </a:p>
              <a:p>
                <a:pPr marL="0" indent="0">
                  <a:buNone/>
                </a:pPr>
                <a:r>
                  <a:rPr lang="ka-GE" sz="2000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ka-G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ka-G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ka-GE" sz="2000" dirty="0">
                    <a:solidFill>
                      <a:srgbClr val="0070C0"/>
                    </a:solidFill>
                  </a:rPr>
                  <a:t> - </a:t>
                </a:r>
                <a:r>
                  <a:rPr lang="ka-GE" sz="2000" i="1" dirty="0">
                    <a:solidFill>
                      <a:srgbClr val="0070C0"/>
                    </a:solidFill>
                  </a:rPr>
                  <a:t>ელექტრონის ანტინაწილაკი</a:t>
                </a:r>
                <a:r>
                  <a:rPr lang="ka-GE" sz="2000" dirty="0">
                    <a:solidFill>
                      <a:srgbClr val="0070C0"/>
                    </a:solidFill>
                  </a:rPr>
                  <a:t>.</a:t>
                </a:r>
                <a:endParaRPr lang="en-US" sz="2000" dirty="0">
                  <a:solidFill>
                    <a:srgbClr val="0070C0"/>
                  </a:solidFill>
                </a:endParaRPr>
              </a:p>
              <a:p>
                <a:endParaRPr lang="en-US" sz="2000" i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34462" y="961292"/>
                <a:ext cx="5785338" cy="5767753"/>
              </a:xfrm>
              <a:blipFill rotWithShape="0">
                <a:blip r:embed="rId2"/>
                <a:stretch>
                  <a:fillRect l="-947" t="-13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172200" y="1184031"/>
                <a:ext cx="5820508" cy="5545014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ka-GE" sz="1800" i="1" dirty="0" smtClean="0">
                    <a:solidFill>
                      <a:srgbClr val="0070C0"/>
                    </a:solidFill>
                  </a:rPr>
                  <a:t>                            პოზიტრონის  კვალი   </a:t>
                </a:r>
                <a:r>
                  <a:rPr lang="ka-GE" sz="1800" i="1" dirty="0">
                    <a:solidFill>
                      <a:srgbClr val="0070C0"/>
                    </a:solidFill>
                  </a:rPr>
                  <a:t>მაგნიტურ</a:t>
                </a:r>
                <a:r>
                  <a:rPr lang="ka-GE" sz="1800" i="1" dirty="0" smtClean="0">
                    <a:solidFill>
                      <a:srgbClr val="0070C0"/>
                    </a:solidFill>
                  </a:rPr>
                  <a:t> </a:t>
                </a:r>
              </a:p>
              <a:p>
                <a:pPr marL="0" indent="0">
                  <a:buNone/>
                </a:pPr>
                <a:r>
                  <a:rPr lang="ka-GE" sz="1800" i="1" dirty="0" smtClean="0">
                    <a:solidFill>
                      <a:srgbClr val="0070C0"/>
                    </a:solidFill>
                  </a:rPr>
                  <a:t>                                 ველში  მოთავსებულ  ვილსონის </a:t>
                </a:r>
              </a:p>
              <a:p>
                <a:pPr marL="0" indent="0">
                  <a:buNone/>
                </a:pPr>
                <a:r>
                  <a:rPr lang="ka-GE" sz="1800" i="1" dirty="0" smtClean="0">
                    <a:solidFill>
                      <a:srgbClr val="0070C0"/>
                    </a:solidFill>
                  </a:rPr>
                  <a:t>                                  კამერაში. კვალის სიმრუდე</a:t>
                </a:r>
              </a:p>
              <a:p>
                <a:pPr marL="0" indent="0">
                  <a:buNone/>
                </a:pPr>
                <a:r>
                  <a:rPr lang="ka-GE" sz="1800" i="1" dirty="0" smtClean="0">
                    <a:solidFill>
                      <a:srgbClr val="0070C0"/>
                    </a:solidFill>
                  </a:rPr>
                  <a:t>                                  დადებით  მუხტს შეესაბამება.</a:t>
                </a:r>
              </a:p>
              <a:p>
                <a:pPr marL="0" indent="0">
                  <a:buNone/>
                </a:pPr>
                <a:endParaRPr lang="ka-GE" sz="1800" i="1" dirty="0">
                  <a:solidFill>
                    <a:srgbClr val="0070C0"/>
                  </a:solidFill>
                </a:endParaRPr>
              </a:p>
              <a:p>
                <a:r>
                  <a:rPr lang="ka-GE" sz="2000" i="1" dirty="0" smtClean="0">
                    <a:solidFill>
                      <a:srgbClr val="0070C0"/>
                    </a:solidFill>
                  </a:rPr>
                  <a:t>ნაწილაკი და ანტინაწილაკი  </a:t>
                </a:r>
                <a:r>
                  <a:rPr lang="ka-GE" sz="2000" i="1" dirty="0" smtClean="0">
                    <a:solidFill>
                      <a:srgbClr val="FF0000"/>
                    </a:solidFill>
                  </a:rPr>
                  <a:t>ანჰილირებენ  -</a:t>
                </a:r>
                <a:r>
                  <a:rPr lang="ka-GE" sz="2000" i="1" dirty="0" smtClean="0">
                    <a:solidFill>
                      <a:srgbClr val="0070C0"/>
                    </a:solidFill>
                  </a:rPr>
                  <a:t>ურთიერთქმედებისას ორივე ქრება და  ჯამურად ნულოვანი კვანტური რიცხვის  მქონე  შესაბამისი ნაწილაკები წარმოიქმნება.</a:t>
                </a:r>
              </a:p>
              <a:p>
                <a:r>
                  <a:rPr lang="ka-GE" sz="2000" i="1" dirty="0" smtClean="0">
                    <a:solidFill>
                      <a:srgbClr val="0070C0"/>
                    </a:solidFill>
                  </a:rPr>
                  <a:t>ფუნდამენტური ნაწილაკების ანჰილაციისას შესაბამისი  კალიბრული ბოზონები  წარმოიქმნება  (</a:t>
                </a:r>
                <a14:m>
                  <m:oMath xmlns:m="http://schemas.openxmlformats.org/officeDocument/2006/math">
                    <m:r>
                      <a:rPr lang="ka-GE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ka-GE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ka-GE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).</m:t>
                    </m:r>
                  </m:oMath>
                </a14:m>
                <a:r>
                  <a:rPr lang="ka-GE" sz="2000" b="0" i="1" dirty="0" smtClean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   </a:t>
                </a:r>
              </a:p>
              <a:p>
                <a:r>
                  <a:rPr lang="ka-GE" sz="2000" b="0" i="1" dirty="0" smtClean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დაბალი ენერგიის ელექტრონ-პოზიტრონის ანჰილაციისას </a:t>
                </a:r>
                <a:r>
                  <a:rPr lang="en-US" sz="2000" b="0" i="1" dirty="0" smtClean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ka-GE" sz="2000" b="0" i="1" dirty="0" smtClean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2 გამა-კვანტი  წარმოიქმნება. მაღალ ენერგიებზე  სხვა ნაწილაკების წარმოქმნაც ხდება, ოღონდ </a:t>
                </a:r>
                <a:r>
                  <a:rPr lang="ka-GE" sz="2000" b="0" i="1" dirty="0" smtClean="0">
                    <a:solidFill>
                      <a:srgbClr val="7030A0"/>
                    </a:solidFill>
                    <a:ea typeface="Cambria Math" panose="02040503050406030204" pitchFamily="18" charset="0"/>
                  </a:rPr>
                  <a:t>ყველა საჭირო შენახვის კანონი უნდა შესრულდეს!!!</a:t>
                </a:r>
              </a:p>
              <a:p>
                <a:r>
                  <a:rPr lang="ka-GE" sz="2000" i="1" dirty="0">
                    <a:solidFill>
                      <a:srgbClr val="0070C0"/>
                    </a:solidFill>
                  </a:rPr>
                  <a:t>შედგენილი </a:t>
                </a:r>
                <a:r>
                  <a:rPr lang="ka-GE" sz="2000" i="1" dirty="0" smtClean="0">
                    <a:solidFill>
                      <a:srgbClr val="0070C0"/>
                    </a:solidFill>
                  </a:rPr>
                  <a:t> ნაწილაკების  ანჰილაცია  უფრო  რთული  პროცესია.</a:t>
                </a:r>
                <a:endParaRPr lang="ka-GE" sz="2000" i="1" dirty="0">
                  <a:solidFill>
                    <a:srgbClr val="0070C0"/>
                  </a:solidFill>
                </a:endParaRPr>
              </a:p>
              <a:p>
                <a:endParaRPr lang="ka-GE" sz="2000" dirty="0" smtClean="0">
                  <a:solidFill>
                    <a:srgbClr val="0070C0"/>
                  </a:solidFill>
                </a:endParaRPr>
              </a:p>
              <a:p>
                <a:endParaRPr lang="en-US" dirty="0" smtClean="0">
                  <a:solidFill>
                    <a:srgbClr val="0070C0"/>
                  </a:solidFill>
                </a:endParaRPr>
              </a:p>
              <a:p>
                <a:endParaRPr lang="en-US" dirty="0">
                  <a:solidFill>
                    <a:srgbClr val="0070C0"/>
                  </a:solidFill>
                </a:endParaRPr>
              </a:p>
              <a:p>
                <a:endParaRPr lang="en-US" dirty="0" smtClean="0">
                  <a:solidFill>
                    <a:srgbClr val="0070C0"/>
                  </a:solidFill>
                </a:endParaRPr>
              </a:p>
              <a:p>
                <a:endParaRPr lang="en-US" dirty="0">
                  <a:solidFill>
                    <a:srgbClr val="0070C0"/>
                  </a:solidFill>
                </a:endParaRPr>
              </a:p>
              <a:p>
                <a:endParaRPr lang="en-US" dirty="0" smtClean="0">
                  <a:solidFill>
                    <a:srgbClr val="0070C0"/>
                  </a:solidFill>
                </a:endParaRPr>
              </a:p>
              <a:p>
                <a:endParaRPr lang="en-US" dirty="0" smtClean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72200" y="1184031"/>
                <a:ext cx="5820508" cy="5545014"/>
              </a:xfrm>
              <a:blipFill rotWithShape="0">
                <a:blip r:embed="rId3"/>
                <a:stretch>
                  <a:fillRect l="-839" t="-989" r="-17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Image result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946" y="1184031"/>
            <a:ext cx="1635369" cy="1670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3442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67508"/>
          </a:xfrm>
        </p:spPr>
        <p:txBody>
          <a:bodyPr>
            <a:normAutofit/>
          </a:bodyPr>
          <a:lstStyle/>
          <a:p>
            <a:pPr algn="ctr"/>
            <a:r>
              <a:rPr lang="ka-GE" sz="3200" dirty="0" smtClean="0"/>
              <a:t>პირველი ნაბიჯები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99293" y="867510"/>
            <a:ext cx="5820508" cy="5826368"/>
          </a:xfrm>
        </p:spPr>
        <p:txBody>
          <a:bodyPr>
            <a:normAutofit fontScale="92500"/>
          </a:bodyPr>
          <a:lstStyle/>
          <a:p>
            <a:r>
              <a:rPr lang="ka-GE" sz="2000" dirty="0" smtClean="0">
                <a:solidFill>
                  <a:srgbClr val="0070C0"/>
                </a:solidFill>
              </a:rPr>
              <a:t>1931 წელს ჩედვიკმა აღმოაჩინა ნეიტრონი. ცხადი გახდა, რომ ბირთვი პროტონისა და ნეიტრონებისგან შედგება; ატომბირთვის სტაბილურობა ნიშნავდა, რომ ბირთვული ძალები გაცილებით ძლიერია სუსტ და ელექტრომაგნიტურზე ძალებზე  და მათგან განსხვავდება.</a:t>
            </a:r>
          </a:p>
          <a:p>
            <a:r>
              <a:rPr lang="ka-GE" sz="2000" dirty="0" smtClean="0">
                <a:solidFill>
                  <a:srgbClr val="0070C0"/>
                </a:solidFill>
              </a:rPr>
              <a:t>ბირთვული  ძალების პირველი საკმაოდ წარმატებული მოდელი შექმნა იაპონელმა  ჰიდეკი იუკავამ.  მისი ძირითადი იდეა შემდეგშია:</a:t>
            </a:r>
          </a:p>
          <a:p>
            <a:r>
              <a:rPr lang="ka-GE" sz="2000" i="1" dirty="0" smtClean="0">
                <a:solidFill>
                  <a:srgbClr val="FF0000"/>
                </a:solidFill>
              </a:rPr>
              <a:t>ბირთვულ ურთიერთქმედებას განაპირობებს ნუკლონებს შორის ვირტუალური ნაწილაკების, მეზონების , გაცვლა, რომელთა მასა 200-300-ჯერ მეტია ელექტრონის მასაზე. </a:t>
            </a:r>
          </a:p>
          <a:p>
            <a:r>
              <a:rPr lang="ka-GE" sz="2000" i="1" dirty="0" smtClean="0">
                <a:solidFill>
                  <a:srgbClr val="0070C0"/>
                </a:solidFill>
              </a:rPr>
              <a:t>მოდელი  შეიქმნა  ველი კვანტური თეორიის  ანალოგიით, სადაც ელექტრულ მუხტებს შორის ურთიერთქმედება  ხდება  ფირტუალური ფოტონების  საშუალებით.</a:t>
            </a:r>
          </a:p>
          <a:p>
            <a:pPr marL="0" indent="0">
              <a:buNone/>
            </a:pPr>
            <a:r>
              <a:rPr lang="ka-GE" sz="2200" b="1" dirty="0" smtClean="0">
                <a:solidFill>
                  <a:srgbClr val="0070C0"/>
                </a:solidFill>
                <a:ea typeface="Cambria Math" panose="02040503050406030204" pitchFamily="18" charset="0"/>
              </a:rPr>
              <a:t>                                </a:t>
            </a:r>
            <a:endParaRPr lang="ka-GE" sz="2200" b="1" i="1" dirty="0">
              <a:solidFill>
                <a:srgbClr val="0070C0"/>
              </a:solidFill>
            </a:endParaRPr>
          </a:p>
          <a:p>
            <a:endParaRPr lang="ka-GE" sz="2000" dirty="0" smtClean="0">
              <a:solidFill>
                <a:srgbClr val="0070C0"/>
              </a:solidFill>
            </a:endParaRPr>
          </a:p>
          <a:p>
            <a:endParaRPr lang="ka-GE" sz="2400" dirty="0" smtClean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154615" y="867510"/>
                <a:ext cx="5703088" cy="5666026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     </a:t>
                </a:r>
                <a:r>
                  <a:rPr lang="ka-GE" dirty="0" smtClean="0"/>
                  <a:t>                   </a:t>
                </a:r>
                <a:r>
                  <a:rPr lang="ka-GE" sz="2400" b="1" i="1" dirty="0" smtClean="0">
                    <a:solidFill>
                      <a:srgbClr val="0070C0"/>
                    </a:solidFill>
                  </a:rPr>
                  <a:t>ჰიდეკი იუკავა  </a:t>
                </a:r>
                <a:r>
                  <a:rPr lang="ka-GE" sz="2400" i="1" dirty="0" smtClean="0"/>
                  <a:t>(ოგავა)</a:t>
                </a:r>
                <a:r>
                  <a:rPr lang="ka-GE" i="1" dirty="0" smtClean="0"/>
                  <a:t> </a:t>
                </a:r>
              </a:p>
              <a:p>
                <a:pPr marL="0" indent="0">
                  <a:buNone/>
                </a:pPr>
                <a:r>
                  <a:rPr lang="ka-GE" sz="1200" dirty="0"/>
                  <a:t> </a:t>
                </a:r>
                <a:r>
                  <a:rPr lang="ka-GE" sz="1200" dirty="0" smtClean="0"/>
                  <a:t>                      </a:t>
                </a:r>
              </a:p>
              <a:p>
                <a:pPr marL="0" indent="0">
                  <a:buNone/>
                </a:pPr>
                <a:endParaRPr lang="ka-GE" sz="1200" dirty="0" smtClean="0"/>
              </a:p>
              <a:p>
                <a:pPr marL="0" indent="0">
                  <a:buNone/>
                </a:pPr>
                <a:r>
                  <a:rPr lang="en-US" dirty="0" smtClean="0"/>
                  <a:t>      </a:t>
                </a:r>
                <a:r>
                  <a:rPr lang="ka-GE" dirty="0" smtClean="0"/>
                  <a:t>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𝑘𝑟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  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𝑚𝑐</m:t>
                        </m:r>
                      </m:num>
                      <m:den>
                        <m:r>
                          <a:rPr lang="en-US" b="0" i="1" strike="sngStrike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endParaRPr lang="ka-GE" dirty="0" smtClean="0"/>
              </a:p>
              <a:p>
                <a:pPr marL="0" indent="0">
                  <a:buNone/>
                </a:pPr>
                <a:r>
                  <a:rPr lang="ka-GE" dirty="0" smtClean="0"/>
                  <a:t>                     </a:t>
                </a:r>
                <a:r>
                  <a:rPr lang="en-US" dirty="0" smtClean="0"/>
                  <a:t>  </a:t>
                </a:r>
                <a:r>
                  <a:rPr lang="ka-GE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a-GE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−15</m:t>
                        </m:r>
                      </m:sup>
                    </m:sSup>
                    <m:r>
                      <a:rPr lang="ka-GE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მ →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≥200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ka-GE" dirty="0" smtClean="0">
                    <a:solidFill>
                      <a:srgbClr val="FF0000"/>
                    </a:solidFill>
                  </a:rPr>
                  <a:t> </a:t>
                </a:r>
              </a:p>
              <a:p>
                <a:pPr marL="0" indent="0">
                  <a:buNone/>
                </a:pPr>
                <a:endParaRPr lang="ka-GE" dirty="0" smtClean="0">
                  <a:solidFill>
                    <a:srgbClr val="FF00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ka-GE" sz="2400" dirty="0" smtClean="0"/>
                  <a:t>  ბირთვული ველის პოტენციალია</a:t>
                </a:r>
                <a:endParaRPr lang="ka-GE" sz="2000" b="1" dirty="0" smtClean="0"/>
              </a:p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ka-GE" sz="2400" dirty="0" smtClean="0"/>
                  <a:t>     ველის კვანტის მასა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ka-GE" sz="2400" dirty="0" smtClean="0"/>
                  <a:t>     ურთიერთქმედების ინტენსივობა</a:t>
                </a:r>
                <a:endParaRPr lang="en-US" sz="2400" dirty="0" smtClean="0"/>
              </a:p>
              <a:p>
                <a:r>
                  <a:rPr lang="ka-GE" sz="2400" dirty="0" smtClean="0"/>
                  <a:t>იუკავას პოტენციალი დღემდე გამოიყენება ფიზიკაში</a:t>
                </a:r>
                <a:endParaRPr lang="ka-GE" sz="24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54615" y="867510"/>
                <a:ext cx="5703088" cy="5666026"/>
              </a:xfrm>
              <a:blipFill rotWithShape="0">
                <a:blip r:embed="rId3"/>
                <a:stretch>
                  <a:fillRect l="-1283" t="-4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2" descr="https://upload.wikimedia.org/wikipedia/commons/7/7b/Yukaw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419" y="1324708"/>
            <a:ext cx="1600200" cy="226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696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7551"/>
          </a:xfrm>
        </p:spPr>
        <p:txBody>
          <a:bodyPr>
            <a:normAutofit/>
          </a:bodyPr>
          <a:lstStyle/>
          <a:p>
            <a:pPr algn="ctr"/>
            <a:r>
              <a:rPr lang="ka-GE" sz="3200" dirty="0" smtClean="0"/>
              <a:t>იუკავას ნაწილაკი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81354" y="1101970"/>
                <a:ext cx="5791200" cy="5462954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r>
                  <a:rPr lang="ka-GE" dirty="0" smtClean="0">
                    <a:solidFill>
                      <a:srgbClr val="FF0000"/>
                    </a:solidFill>
                  </a:rPr>
                  <a:t>მიონი 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ka-G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p>
                        <m:r>
                          <a:rPr lang="ka-G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ka-GE" dirty="0" smtClean="0">
                    <a:solidFill>
                      <a:srgbClr val="FF0000"/>
                    </a:solidFill>
                  </a:rPr>
                  <a:t> </a:t>
                </a:r>
                <a:r>
                  <a:rPr lang="ka-GE" sz="2000" dirty="0" smtClean="0">
                    <a:solidFill>
                      <a:srgbClr val="FF0000"/>
                    </a:solidFill>
                  </a:rPr>
                  <a:t>და</a:t>
                </a:r>
                <a:r>
                  <a:rPr lang="ka-GE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ka-G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p>
                        <m:r>
                          <a:rPr lang="ka-G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ka-GE" dirty="0" smtClean="0"/>
              </a:p>
              <a:p>
                <a:r>
                  <a:rPr lang="ka-GE" sz="2000" dirty="0" smtClean="0"/>
                  <a:t>ანდერსონმა და ნედერმაიერმა აღმოაჩინეს კოსმოსურ სხივებში 1936 წ.</a:t>
                </a:r>
                <a:endParaRPr lang="en-US" sz="2000" dirty="0" smtClean="0"/>
              </a:p>
              <a:p>
                <a:endParaRPr lang="en-US" sz="2000" dirty="0"/>
              </a:p>
              <a:p>
                <a:endParaRPr lang="en-US" sz="2000" dirty="0" smtClean="0"/>
              </a:p>
              <a:p>
                <a:endParaRPr lang="en-US" sz="2000" dirty="0"/>
              </a:p>
              <a:p>
                <a:endParaRPr lang="en-US" sz="2000" dirty="0" smtClean="0"/>
              </a:p>
              <a:p>
                <a:endParaRPr lang="en-US" sz="2000" dirty="0"/>
              </a:p>
              <a:p>
                <a:endParaRPr lang="en-US" sz="2000" dirty="0" smtClean="0"/>
              </a:p>
              <a:p>
                <a:pPr marL="0" indent="0">
                  <a:buNone/>
                </a:pPr>
                <a:endParaRPr lang="en-US" sz="2000" i="1" dirty="0"/>
              </a:p>
              <a:p>
                <a:pPr marL="0" indent="0">
                  <a:buNone/>
                </a:pPr>
                <a:endParaRPr lang="ka-GE" sz="1800" i="1" dirty="0" smtClean="0"/>
              </a:p>
              <a:p>
                <a:pPr marL="0" indent="0">
                  <a:buNone/>
                </a:pPr>
                <a:endParaRPr lang="ka-GE" sz="1800" i="1" dirty="0"/>
              </a:p>
              <a:p>
                <a:pPr marL="0" indent="0">
                  <a:buNone/>
                </a:pPr>
                <a:r>
                  <a:rPr lang="ka-GE" sz="1800" i="1" dirty="0" smtClean="0"/>
                  <a:t>მასა </a:t>
                </a:r>
                <a:r>
                  <a:rPr lang="en-US" sz="1800" i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a-GE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800" i="1" smtClean="0">
                            <a:latin typeface="Cambria Math" panose="02040503050406030204" pitchFamily="18" charset="0"/>
                          </a:rPr>
                          <m:t>μ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200 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ka-GE" sz="1800" dirty="0" smtClean="0"/>
                  <a:t> საკმაოდ ახლოს იყო  თეორიით მოთხოვნილთან, მაგრამ ნივთიერებაში დიდი შეღწევადობის გამო  ბირთვული ურთიერთქმედების გამომწვევი ვერ იქნებოდა.</a:t>
                </a:r>
              </a:p>
              <a:p>
                <a:endParaRPr lang="ka-GE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81354" y="1101970"/>
                <a:ext cx="5791200" cy="5462954"/>
              </a:xfrm>
              <a:blipFill rotWithShape="0">
                <a:blip r:embed="rId2"/>
                <a:stretch>
                  <a:fillRect l="-947" t="-2455" r="-1053" b="-1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172200" y="1101970"/>
                <a:ext cx="5738446" cy="5462953"/>
              </a:xfrm>
            </p:spPr>
            <p:txBody>
              <a:bodyPr>
                <a:normAutofit lnSpcReduction="10000"/>
              </a:bodyPr>
              <a:lstStyle/>
              <a:p>
                <a:pPr algn="ctr"/>
                <a:r>
                  <a:rPr lang="ka-GE" dirty="0" smtClean="0">
                    <a:solidFill>
                      <a:srgbClr val="FF0000"/>
                    </a:solidFill>
                  </a:rPr>
                  <a:t>პიონი </a:t>
                </a:r>
                <a:r>
                  <a:rPr lang="ka-GE" dirty="0">
                    <a:solidFill>
                      <a:srgbClr val="FF0000"/>
                    </a:solidFill>
                  </a:rPr>
                  <a:t>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ka-G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ka-G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ka-GE" dirty="0" smtClean="0">
                    <a:solidFill>
                      <a:srgbClr val="FF0000"/>
                    </a:solidFill>
                  </a:rPr>
                  <a:t> 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ka-G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ka-G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ka-GE" dirty="0" smtClean="0">
                    <a:solidFill>
                      <a:srgbClr val="FF0000"/>
                    </a:solidFill>
                  </a:rPr>
                  <a:t> </a:t>
                </a:r>
                <a:r>
                  <a:rPr lang="ka-GE" sz="2000" dirty="0">
                    <a:solidFill>
                      <a:srgbClr val="FF0000"/>
                    </a:solidFill>
                  </a:rPr>
                  <a:t>და</a:t>
                </a:r>
                <a:r>
                  <a:rPr lang="ka-GE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ka-G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a-G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ka-G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ka-GE" dirty="0" smtClean="0"/>
              </a:p>
              <a:p>
                <a:r>
                  <a:rPr lang="ka-GE" sz="2000" dirty="0" smtClean="0"/>
                  <a:t>დამუხტული პიონები კოსმოსურ სხივებში აღმოაჩინა პაუელმა თანამშრომლებთან ერთად. </a:t>
                </a:r>
              </a:p>
              <a:p>
                <a:endParaRPr lang="ka-GE" sz="2000" dirty="0"/>
              </a:p>
              <a:p>
                <a:endParaRPr lang="ka-GE" sz="2000" dirty="0" smtClean="0"/>
              </a:p>
              <a:p>
                <a:endParaRPr lang="ka-GE" sz="2000" dirty="0"/>
              </a:p>
              <a:p>
                <a:endParaRPr lang="ka-GE" sz="2000" dirty="0" smtClean="0"/>
              </a:p>
              <a:p>
                <a:endParaRPr lang="ka-GE" sz="2000" dirty="0"/>
              </a:p>
              <a:p>
                <a:endParaRPr lang="ka-GE" sz="2000" dirty="0" smtClean="0"/>
              </a:p>
              <a:p>
                <a:pPr marL="0" indent="0">
                  <a:buNone/>
                </a:pPr>
                <a:endParaRPr lang="ka-GE" sz="2000" dirty="0" smtClean="0"/>
              </a:p>
              <a:p>
                <a:pPr marL="0" indent="0">
                  <a:buNone/>
                </a:pPr>
                <a:endParaRPr lang="ka-GE" sz="2000" dirty="0"/>
              </a:p>
              <a:p>
                <a:pPr marL="0" indent="0">
                  <a:buNone/>
                </a:pPr>
                <a:endParaRPr lang="ka-GE" sz="2000" dirty="0"/>
              </a:p>
              <a:p>
                <a:r>
                  <a:rPr lang="ka-GE" sz="1800" i="1" dirty="0"/>
                  <a:t>მასა </a:t>
                </a:r>
                <a:r>
                  <a:rPr lang="en-US" sz="1800" i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a-GE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l-G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140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ka-GE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მევ</m:t>
                        </m:r>
                      </m:num>
                      <m:den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ka-GE" sz="1800" dirty="0" smtClean="0"/>
                  <a:t>და ნივთიერებასთან ურთიერთქმედება ცხადჰყოფდა, რომ პიონი იუკავას ნაწილაკი იყო.</a:t>
                </a:r>
                <a:endParaRPr lang="ka-GE" sz="18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72200" y="1101970"/>
                <a:ext cx="5738446" cy="5462953"/>
              </a:xfrm>
              <a:blipFill rotWithShape="0">
                <a:blip r:embed="rId3"/>
                <a:stretch>
                  <a:fillRect l="-956" t="-2455" b="-3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http://img.docstoccdn.com/thumb/orig/40607743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808" y="2461847"/>
            <a:ext cx="4337538" cy="291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 rotWithShape="1">
          <a:blip r:embed="rId5"/>
          <a:srcRect l="23397" t="39053" r="36859" b="26454"/>
          <a:stretch/>
        </p:blipFill>
        <p:spPr bwMode="auto">
          <a:xfrm>
            <a:off x="490366" y="2461847"/>
            <a:ext cx="5101542" cy="2743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50536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2157</TotalTime>
  <Words>616</Words>
  <Application>Microsoft Office PowerPoint</Application>
  <PresentationFormat>Widescreen</PresentationFormat>
  <Paragraphs>229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Sylfaen</vt:lpstr>
      <vt:lpstr>Office Theme</vt:lpstr>
      <vt:lpstr>ფუნდამენტური ნაწილაკები</vt:lpstr>
      <vt:lpstr>სტანდარტული მოდელის ფუნდამენტური ნაწილაკები</vt:lpstr>
      <vt:lpstr>სტანდარტული მოდელი უმთავრესი ნაწილები</vt:lpstr>
      <vt:lpstr>საჭირო წვრილმანები</vt:lpstr>
      <vt:lpstr>პირველად იყო ელექტრონი</vt:lpstr>
      <vt:lpstr>ფოტონიც  ფუნდამენტური ნაწილაკია!  (როცა ასეთი ნათლიები გეყოლება ...) E=hν    p=h∕λ   m=0</vt:lpstr>
      <vt:lpstr>ანტინაწილაკები</vt:lpstr>
      <vt:lpstr>პირველი ნაბიჯები</vt:lpstr>
      <vt:lpstr>იუკავას ნაწილაკი</vt:lpstr>
      <vt:lpstr>ნაწილაკების კლასიფიკაცია</vt:lpstr>
      <vt:lpstr>ნაწილაკების კლასიფიკაცია გაგრძელება</vt:lpstr>
      <vt:lpstr>ნაწილაკების კლასიფიკაცია გაგრძელება</vt:lpstr>
      <vt:lpstr> ნაწილაკების კლასიფიკაცია „რვაობითი გზები“</vt:lpstr>
      <vt:lpstr>ნაწილაკების კლასიფიკაცია „რვაობითი გზები“</vt:lpstr>
      <vt:lpstr>კვარკული მოდელის საწყისები</vt:lpstr>
      <vt:lpstr>კვარკული მოდელი - სიძნელეები</vt:lpstr>
      <vt:lpstr>ბრუკჰეივენის რელატივისტური მძიმე იონების კოლაიდერი - RICH </vt:lpstr>
      <vt:lpstr>ALICE - ოქრო და ტყვია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ფუნდამენტური ნაწილაკები</dc:title>
  <dc:creator>Iuri</dc:creator>
  <cp:lastModifiedBy>Iuri</cp:lastModifiedBy>
  <cp:revision>187</cp:revision>
  <dcterms:created xsi:type="dcterms:W3CDTF">2016-08-05T21:16:09Z</dcterms:created>
  <dcterms:modified xsi:type="dcterms:W3CDTF">2016-09-13T05:54:20Z</dcterms:modified>
</cp:coreProperties>
</file>