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512" autoAdjust="0"/>
    <p:restoredTop sz="99769" autoAdjust="0"/>
  </p:normalViewPr>
  <p:slideViewPr>
    <p:cSldViewPr snapToGrid="0" snapToObjects="1">
      <p:cViewPr varScale="1">
        <p:scale>
          <a:sx n="134" d="100"/>
          <a:sy n="134" d="100"/>
        </p:scale>
        <p:origin x="-112" y="-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26/05/16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26/05/16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 descr="imp_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1581580" cy="47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STFC_top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2345" y="1"/>
            <a:ext cx="1531654" cy="46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0" y="6488668"/>
            <a:ext cx="2655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26 May 2016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8"/>
            <a:ext cx="4495800" cy="61072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50798"/>
            <a:ext cx="4495800" cy="61072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0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50798"/>
            <a:ext cx="9144000" cy="610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Notes on reviews/</a:t>
            </a:r>
            <a:r>
              <a:rPr lang="en-US" sz="4000" dirty="0" err="1" smtClean="0"/>
              <a:t>descope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“Option A”: solenoid upstream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4538870"/>
            <a:ext cx="9144000" cy="231913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Initial estimate of performance:</a:t>
            </a:r>
          </a:p>
          <a:p>
            <a:pPr lvl="1"/>
            <a:r>
              <a:rPr lang="en-US" dirty="0" smtClean="0"/>
              <a:t>Cooling effect: 8% at </a:t>
            </a:r>
            <a:r>
              <a:rPr lang="en-US" dirty="0" err="1" smtClean="0"/>
              <a:t>emittance</a:t>
            </a:r>
            <a:r>
              <a:rPr lang="en-US" dirty="0" smtClean="0"/>
              <a:t> of 7.9 mm;</a:t>
            </a:r>
          </a:p>
          <a:p>
            <a:pPr lvl="2"/>
            <a:r>
              <a:rPr lang="en-US" dirty="0" smtClean="0"/>
              <a:t>Comparable to baseline</a:t>
            </a:r>
          </a:p>
          <a:p>
            <a:pPr lvl="1"/>
            <a:r>
              <a:rPr lang="en-US" dirty="0" smtClean="0"/>
              <a:t>Transmission 85% </a:t>
            </a:r>
            <a:r>
              <a:rPr lang="en-US" dirty="0" err="1" smtClean="0"/>
              <a:t>vs</a:t>
            </a:r>
            <a:r>
              <a:rPr lang="en-US" dirty="0" smtClean="0"/>
              <a:t> 91% of baseline:</a:t>
            </a:r>
          </a:p>
          <a:p>
            <a:pPr lvl="2"/>
            <a:r>
              <a:rPr lang="en-US" dirty="0" smtClean="0"/>
              <a:t>Issue is systematic error:</a:t>
            </a:r>
          </a:p>
          <a:p>
            <a:pPr lvl="3"/>
            <a:r>
              <a:rPr lang="en-US" dirty="0" smtClean="0"/>
              <a:t>Believe that effect of modest decrease in transmission can be understood and systematic error can be kept under control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99" y="889552"/>
            <a:ext cx="8922787" cy="3549926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620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Rogers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26173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/documents/177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464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Indicative risk, cost and schedule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38696"/>
            <a:ext cx="9144000" cy="591930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Risk reduction:</a:t>
            </a:r>
          </a:p>
          <a:p>
            <a:pPr lvl="1"/>
            <a:r>
              <a:rPr lang="en-US" dirty="0" smtClean="0"/>
              <a:t>Do not assume use of SSD;</a:t>
            </a:r>
          </a:p>
          <a:p>
            <a:pPr lvl="2"/>
            <a:r>
              <a:rPr lang="en-US" dirty="0" smtClean="0"/>
              <a:t>All magnets will have been commissioned in the Step IV lattice for which the inter-magnet coupling is larger than in the </a:t>
            </a:r>
            <a:r>
              <a:rPr lang="en-US" dirty="0" err="1" smtClean="0"/>
              <a:t>descoped</a:t>
            </a:r>
            <a:r>
              <a:rPr lang="en-US" dirty="0" smtClean="0"/>
              <a:t> cooling demo configuration</a:t>
            </a:r>
          </a:p>
          <a:p>
            <a:pPr lvl="1"/>
            <a:r>
              <a:rPr lang="en-US" dirty="0" smtClean="0"/>
              <a:t>Hall refit significantly simplified;</a:t>
            </a:r>
          </a:p>
          <a:p>
            <a:pPr lvl="1"/>
            <a:r>
              <a:rPr lang="en-US" dirty="0" smtClean="0"/>
              <a:t>RF system commissioning significantly ahead of requirement</a:t>
            </a:r>
          </a:p>
          <a:p>
            <a:pPr lvl="1"/>
            <a:r>
              <a:rPr lang="en-US" dirty="0" smtClean="0"/>
              <a:t>Spares (solenoid and RF amplifier):</a:t>
            </a:r>
          </a:p>
          <a:p>
            <a:pPr lvl="2"/>
            <a:r>
              <a:rPr lang="en-US" dirty="0" smtClean="0"/>
              <a:t>Enhanced “availability” in operation</a:t>
            </a:r>
          </a:p>
          <a:p>
            <a:pPr lvl="6"/>
            <a:endParaRPr lang="en-US" dirty="0" smtClean="0"/>
          </a:p>
          <a:p>
            <a:r>
              <a:rPr lang="en-US" dirty="0" smtClean="0"/>
              <a:t>Schedule:</a:t>
            </a:r>
          </a:p>
          <a:p>
            <a:pPr lvl="1"/>
            <a:r>
              <a:rPr lang="en-US" dirty="0" smtClean="0"/>
              <a:t>Initial estimate indicates that reconfiguration and commissioning completes such that data-taking for physics can start Mar18; significantly in advance of the long ISIS shutdown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Cost: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08" y="5299208"/>
            <a:ext cx="8831489" cy="1094961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658307" y="663180"/>
            <a:ext cx="1403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Whyte, Grant, et al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97742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/documents/177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611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International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2434"/>
            <a:ext cx="9144000" cy="598556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Demonstration of ionization </a:t>
            </a:r>
            <a:r>
              <a:rPr lang="en-US" dirty="0" smtClean="0"/>
              <a:t>cooling: </a:t>
            </a:r>
          </a:p>
          <a:p>
            <a:pPr lvl="1"/>
            <a:r>
              <a:rPr lang="en-US" dirty="0" smtClean="0"/>
              <a:t>Seminal measurement; unlocks high-brightness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/>
              <a:t>beams for particle physics;</a:t>
            </a:r>
          </a:p>
          <a:p>
            <a:r>
              <a:rPr lang="en-US" dirty="0"/>
              <a:t>Ionization cooling requires by energy loss </a:t>
            </a:r>
            <a:r>
              <a:rPr lang="en-US" i="1" dirty="0"/>
              <a:t>and </a:t>
            </a:r>
            <a:r>
              <a:rPr lang="en-US" dirty="0"/>
              <a:t>acceleration</a:t>
            </a:r>
          </a:p>
          <a:p>
            <a:pPr lvl="1"/>
            <a:r>
              <a:rPr lang="en-US" dirty="0"/>
              <a:t>Demonstration of ionization cooling therefore requires the beam to be accelerated.</a:t>
            </a:r>
          </a:p>
          <a:p>
            <a:pPr lvl="1"/>
            <a:endParaRPr lang="en-US" dirty="0"/>
          </a:p>
          <a:p>
            <a:r>
              <a:rPr lang="en-US" dirty="0" smtClean="0"/>
              <a:t>Initial </a:t>
            </a:r>
            <a:r>
              <a:rPr lang="en-US" dirty="0"/>
              <a:t>evaluation indicates </a:t>
            </a:r>
            <a:r>
              <a:rPr lang="en-US" dirty="0" smtClean="0"/>
              <a:t>that:</a:t>
            </a:r>
          </a:p>
          <a:p>
            <a:pPr lvl="1"/>
            <a:r>
              <a:rPr lang="en-US" dirty="0" smtClean="0"/>
              <a:t>There </a:t>
            </a:r>
            <a:r>
              <a:rPr lang="en-US" dirty="0"/>
              <a:t>is a cost-effective, low-risk </a:t>
            </a:r>
            <a:r>
              <a:rPr lang="en-US" dirty="0" err="1"/>
              <a:t>programme</a:t>
            </a:r>
            <a:r>
              <a:rPr lang="en-US" dirty="0"/>
              <a:t> by which a quantitatively-</a:t>
            </a:r>
            <a:r>
              <a:rPr lang="en-US" dirty="0" smtClean="0"/>
              <a:t>compelling demonstration can </a:t>
            </a:r>
            <a:r>
              <a:rPr lang="en-US" dirty="0"/>
              <a:t>be delivered with equipment that is already available or that is </a:t>
            </a:r>
            <a:r>
              <a:rPr lang="en-US" dirty="0" smtClean="0"/>
              <a:t>already being </a:t>
            </a:r>
            <a:r>
              <a:rPr lang="en-US" dirty="0"/>
              <a:t>manufactured;</a:t>
            </a:r>
          </a:p>
          <a:p>
            <a:endParaRPr lang="en-US" dirty="0"/>
          </a:p>
          <a:p>
            <a:r>
              <a:rPr lang="en-US" dirty="0" smtClean="0"/>
              <a:t>Step </a:t>
            </a:r>
            <a:r>
              <a:rPr lang="en-US" dirty="0"/>
              <a:t>IV: </a:t>
            </a:r>
            <a:endParaRPr lang="en-US" dirty="0" smtClean="0"/>
          </a:p>
          <a:p>
            <a:pPr lvl="1"/>
            <a:r>
              <a:rPr lang="en-US" dirty="0" smtClean="0"/>
              <a:t>Study </a:t>
            </a:r>
            <a:r>
              <a:rPr lang="en-US" dirty="0"/>
              <a:t>of the material properties that determine the </a:t>
            </a:r>
            <a:r>
              <a:rPr lang="en-US" dirty="0" err="1"/>
              <a:t>ionzation</a:t>
            </a:r>
            <a:r>
              <a:rPr lang="en-US" dirty="0"/>
              <a:t>-cooling effect.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Delivering the seminal demonstration of ionization cooling in this manner will </a:t>
            </a:r>
            <a:r>
              <a:rPr lang="en-US" dirty="0" err="1"/>
              <a:t>maximise</a:t>
            </a:r>
            <a:r>
              <a:rPr lang="en-US" dirty="0"/>
              <a:t> the scientific </a:t>
            </a:r>
            <a:r>
              <a:rPr lang="en-US" dirty="0" smtClean="0"/>
              <a:t>return on </a:t>
            </a:r>
            <a:r>
              <a:rPr lang="en-US" dirty="0"/>
              <a:t>the substantial investments made in MICE by the STFC and its international partners.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97742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/documents/177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913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we are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STFC Executive Board meets today:</a:t>
            </a:r>
          </a:p>
          <a:p>
            <a:pPr lvl="1"/>
            <a:r>
              <a:rPr lang="en-US" dirty="0" smtClean="0"/>
              <a:t>No information from the Board yet</a:t>
            </a:r>
          </a:p>
          <a:p>
            <a:endParaRPr lang="en-US" dirty="0"/>
          </a:p>
          <a:p>
            <a:r>
              <a:rPr lang="en-US" dirty="0" smtClean="0"/>
              <a:t>Timescale has slipped from that to which we were working on 05May16:</a:t>
            </a:r>
          </a:p>
          <a:p>
            <a:pPr lvl="1"/>
            <a:r>
              <a:rPr lang="en-US" dirty="0" smtClean="0"/>
              <a:t>Review status of preparation of options </a:t>
            </a:r>
            <a:r>
              <a:rPr lang="en-US" i="1" u="sng" dirty="0" smtClean="0"/>
              <a:t>today</a:t>
            </a:r>
            <a:endParaRPr lang="en-US" dirty="0" smtClean="0"/>
          </a:p>
          <a:p>
            <a:pPr lvl="1"/>
            <a:r>
              <a:rPr lang="en-US" dirty="0" smtClean="0"/>
              <a:t>Postpone collaboration decision point (was set for tomorrow) to a point to be defined in response to the outcome of the STFC Executive Board’s deliberations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0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 descr="Screenshot 2016-05-05 08.30.24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908"/>
          <a:stretch/>
        </p:blipFill>
        <p:spPr>
          <a:xfrm>
            <a:off x="225565" y="338048"/>
            <a:ext cx="6337300" cy="143420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4" name="Picture 3" descr="Screenshot 2016-05-05 08.31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956" y="4920559"/>
            <a:ext cx="8100209" cy="113331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 descr="Screenshot 2016-05-05 08.32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565" y="2607088"/>
            <a:ext cx="8610600" cy="14605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828251" y="2777392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05 &amp; 06 April 2016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121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VC 05May16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054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Consensus outcomes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Excellent progress in:</a:t>
            </a:r>
          </a:p>
          <a:p>
            <a:pPr lvl="1"/>
            <a:r>
              <a:rPr lang="en-US" dirty="0" smtClean="0"/>
              <a:t>Commissioning and operations;</a:t>
            </a:r>
          </a:p>
          <a:p>
            <a:pPr lvl="1"/>
            <a:r>
              <a:rPr lang="en-US" dirty="0" smtClean="0"/>
              <a:t>Software and analysis;</a:t>
            </a:r>
          </a:p>
          <a:p>
            <a:pPr lvl="1"/>
            <a:r>
              <a:rPr lang="en-US" dirty="0" smtClean="0"/>
              <a:t>Publication </a:t>
            </a:r>
            <a:r>
              <a:rPr lang="en-US" dirty="0"/>
              <a:t>of </a:t>
            </a:r>
            <a:r>
              <a:rPr lang="en-US" dirty="0" smtClean="0"/>
              <a:t>results.</a:t>
            </a:r>
          </a:p>
          <a:p>
            <a:pPr lvl="1"/>
            <a:endParaRPr lang="en-US" dirty="0"/>
          </a:p>
          <a:p>
            <a:r>
              <a:rPr lang="en-US" dirty="0" smtClean="0"/>
              <a:t>Step </a:t>
            </a:r>
            <a:r>
              <a:rPr lang="en-US" dirty="0"/>
              <a:t>IV science </a:t>
            </a:r>
            <a:r>
              <a:rPr lang="en-US" dirty="0" err="1" smtClean="0"/>
              <a:t>programme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Important </a:t>
            </a:r>
            <a:r>
              <a:rPr lang="en-US" dirty="0"/>
              <a:t>and must be </a:t>
            </a:r>
            <a:r>
              <a:rPr lang="en-US" dirty="0" smtClean="0"/>
              <a:t>completed:</a:t>
            </a:r>
          </a:p>
          <a:p>
            <a:pPr lvl="2"/>
            <a:r>
              <a:rPr lang="en-US" dirty="0" smtClean="0"/>
              <a:t>Including </a:t>
            </a:r>
            <a:r>
              <a:rPr lang="en-US" dirty="0"/>
              <a:t>operation with </a:t>
            </a:r>
            <a:r>
              <a:rPr lang="en-US" dirty="0" smtClean="0"/>
              <a:t>both </a:t>
            </a:r>
            <a:r>
              <a:rPr lang="en-US" dirty="0" err="1" smtClean="0"/>
              <a:t>LiH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LH2</a:t>
            </a:r>
          </a:p>
          <a:p>
            <a:pPr lvl="1"/>
            <a:endParaRPr lang="en-US" dirty="0"/>
          </a:p>
          <a:p>
            <a:r>
              <a:rPr lang="en-US" dirty="0" smtClean="0"/>
              <a:t>Cooling demonstration:</a:t>
            </a:r>
          </a:p>
          <a:p>
            <a:pPr lvl="1"/>
            <a:r>
              <a:rPr lang="en-US" dirty="0" smtClean="0"/>
              <a:t>Important </a:t>
            </a:r>
            <a:r>
              <a:rPr lang="en-US" dirty="0"/>
              <a:t>and should be </a:t>
            </a:r>
            <a:r>
              <a:rPr lang="en-US" dirty="0" smtClean="0"/>
              <a:t>completed.</a:t>
            </a:r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97742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/attachments/6188/2016-05-04-Descope.pdf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121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VC 05May16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908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STFC MICE-UK </a:t>
            </a:r>
            <a:r>
              <a:rPr lang="en-US" dirty="0"/>
              <a:t>c</a:t>
            </a:r>
            <a:r>
              <a:rPr lang="en-US" dirty="0" smtClean="0"/>
              <a:t>ost-to-completion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Risks (financial, reputational, schedule) associated with recovery of </a:t>
            </a:r>
            <a:r>
              <a:rPr lang="en-US" dirty="0" smtClean="0"/>
              <a:t>SSD too </a:t>
            </a:r>
            <a:r>
              <a:rPr lang="en-US" dirty="0"/>
              <a:t>large;</a:t>
            </a:r>
          </a:p>
          <a:p>
            <a:pPr lvl="1"/>
            <a:r>
              <a:rPr lang="en-US" dirty="0"/>
              <a:t>Also; timing of the long ISIS shutdown may start just as the recovered solenoid is delivered;</a:t>
            </a:r>
          </a:p>
          <a:p>
            <a:endParaRPr lang="en-US" dirty="0" smtClean="0"/>
          </a:p>
          <a:p>
            <a:r>
              <a:rPr lang="en-US" dirty="0" err="1" smtClean="0"/>
              <a:t>Maximise</a:t>
            </a:r>
            <a:r>
              <a:rPr lang="en-US" dirty="0" smtClean="0"/>
              <a:t> scientific yield from Step IV:</a:t>
            </a:r>
          </a:p>
          <a:p>
            <a:pPr lvl="1"/>
            <a:r>
              <a:rPr lang="en-US" dirty="0" smtClean="0"/>
              <a:t>Extend operations to Aug17 if project does not proceed to mount </a:t>
            </a:r>
            <a:r>
              <a:rPr lang="en-US" dirty="0" err="1" smtClean="0"/>
              <a:t>descoped</a:t>
            </a:r>
            <a:r>
              <a:rPr lang="en-US" dirty="0" smtClean="0"/>
              <a:t> cooling demonstration</a:t>
            </a:r>
          </a:p>
          <a:p>
            <a:endParaRPr lang="en-US" dirty="0" smtClean="0"/>
          </a:p>
          <a:p>
            <a:r>
              <a:rPr lang="en-US" dirty="0" smtClean="0"/>
              <a:t>C2C panel recommended MICE</a:t>
            </a:r>
            <a:r>
              <a:rPr lang="en-US" dirty="0"/>
              <a:t>-UK </a:t>
            </a:r>
            <a:r>
              <a:rPr lang="en-US" dirty="0" smtClean="0"/>
              <a:t>be asked to prepare proposal </a:t>
            </a:r>
            <a:r>
              <a:rPr lang="en-US" dirty="0"/>
              <a:t>for the execution of the cooling demonstration </a:t>
            </a:r>
            <a:r>
              <a:rPr lang="en-US" dirty="0" smtClean="0"/>
              <a:t>that:</a:t>
            </a:r>
          </a:p>
          <a:p>
            <a:pPr lvl="1"/>
            <a:r>
              <a:rPr lang="en-US" dirty="0" smtClean="0"/>
              <a:t>Exploits </a:t>
            </a:r>
            <a:r>
              <a:rPr lang="en-US" dirty="0"/>
              <a:t>those components that are already in hand or are being manufactured:</a:t>
            </a:r>
          </a:p>
          <a:p>
            <a:pPr lvl="2"/>
            <a:r>
              <a:rPr lang="en-US" dirty="0"/>
              <a:t>Within three months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97742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/attachments/6188/2016-05-04-Descope.pdf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121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VC 05May16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33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Integrated cost to the UK </a:t>
            </a:r>
            <a:r>
              <a:rPr lang="en-US" dirty="0" smtClean="0"/>
              <a:t>significantly lower than presented to C2C review</a:t>
            </a:r>
          </a:p>
          <a:p>
            <a:endParaRPr lang="en-US" dirty="0" smtClean="0"/>
          </a:p>
          <a:p>
            <a:r>
              <a:rPr lang="en-US" dirty="0" smtClean="0"/>
              <a:t>Minimum </a:t>
            </a:r>
            <a:r>
              <a:rPr lang="en-US" dirty="0"/>
              <a:t>risk:</a:t>
            </a:r>
          </a:p>
          <a:p>
            <a:pPr lvl="1"/>
            <a:r>
              <a:rPr lang="en-US" dirty="0" smtClean="0"/>
              <a:t>Of </a:t>
            </a:r>
            <a:r>
              <a:rPr lang="en-US" dirty="0"/>
              <a:t>further delay, cost overrun, equipment failure or reduced availability</a:t>
            </a:r>
          </a:p>
          <a:p>
            <a:endParaRPr lang="en-US" dirty="0" smtClean="0"/>
          </a:p>
          <a:p>
            <a:r>
              <a:rPr lang="en-US" dirty="0" smtClean="0"/>
              <a:t>Significant </a:t>
            </a:r>
            <a:r>
              <a:rPr lang="en-US" dirty="0"/>
              <a:t>data-taking before the long ISIS shutdown (around 2019)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97742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/attachments/6188/2016-05-04-Descope.pdf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121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VC 05May16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555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routes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Either:</a:t>
            </a:r>
          </a:p>
          <a:p>
            <a:pPr lvl="1"/>
            <a:r>
              <a:rPr lang="en-US" dirty="0"/>
              <a:t>Configuration with only one SS is shown to yield satisfactory </a:t>
            </a:r>
            <a:r>
              <a:rPr lang="en-US" dirty="0" smtClean="0"/>
              <a:t>performance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downstream spectrometer solenoid (E-C-E only or E-C-E and M2) is shown to be stable through operation at Step IV; </a:t>
            </a:r>
            <a:r>
              <a:rPr lang="en-US" dirty="0" smtClean="0"/>
              <a:t>or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It is demonstrated that the downstream solenoid E-C-E combination can be made stable through a low-risk intervention.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97742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/attachments/6188/2016-05-04-Descope.pdf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121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VC 05May16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775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Options under consideration [1]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0798"/>
            <a:ext cx="9144000" cy="584694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Two-solenoid configurations:</a:t>
            </a:r>
          </a:p>
          <a:p>
            <a:pPr lvl="1"/>
            <a:r>
              <a:rPr lang="en-US" dirty="0" smtClean="0"/>
              <a:t>SS1 is either upstream or downstream</a:t>
            </a:r>
            <a:endParaRPr lang="en-US" dirty="0"/>
          </a:p>
          <a:p>
            <a:pPr lvl="1"/>
            <a:r>
              <a:rPr lang="en-US" dirty="0" smtClean="0"/>
              <a:t>Evaluation:</a:t>
            </a:r>
          </a:p>
          <a:p>
            <a:pPr lvl="2"/>
            <a:r>
              <a:rPr lang="en-US" dirty="0" smtClean="0"/>
              <a:t>Performance, cost, schedule, risk</a:t>
            </a:r>
          </a:p>
          <a:p>
            <a:pPr lvl="3"/>
            <a:r>
              <a:rPr lang="en-US" dirty="0" smtClean="0"/>
              <a:t>Example: rotate SSD by 180 degrees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dirty="0" smtClean="0"/>
              <a:t>Investigation of </a:t>
            </a:r>
            <a:r>
              <a:rPr lang="en-US" dirty="0" err="1" smtClean="0"/>
              <a:t>stablisation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doing nothing:</a:t>
            </a:r>
          </a:p>
          <a:p>
            <a:pPr lvl="3"/>
            <a:r>
              <a:rPr lang="en-US" dirty="0" smtClean="0"/>
              <a:t>Cost, schedule, risk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97742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/documents/177</a:t>
            </a:r>
            <a:endParaRPr lang="en-US" sz="1050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79"/>
          <a:stretch/>
        </p:blipFill>
        <p:spPr>
          <a:xfrm>
            <a:off x="1706230" y="2683564"/>
            <a:ext cx="5017052" cy="302395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-18143"/>
            <a:ext cx="1474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Pasternak, Lagrange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1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Options under consideration [2]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0798"/>
            <a:ext cx="9144000" cy="2170815"/>
          </a:xfrm>
        </p:spPr>
        <p:txBody>
          <a:bodyPr>
            <a:normAutofit/>
          </a:bodyPr>
          <a:lstStyle/>
          <a:p>
            <a:r>
              <a:rPr lang="en-US" dirty="0" smtClean="0"/>
              <a:t>Use only one spectrometer solenoid:</a:t>
            </a:r>
            <a:endParaRPr lang="en-US" dirty="0"/>
          </a:p>
          <a:p>
            <a:pPr lvl="1"/>
            <a:r>
              <a:rPr lang="en-US" dirty="0"/>
              <a:t>Two "generic" possibilities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692" y="1943655"/>
            <a:ext cx="4915814" cy="4574586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213148" y="6056576"/>
            <a:ext cx="77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err="1" smtClean="0">
                <a:solidFill>
                  <a:srgbClr val="000090"/>
                </a:solidFill>
              </a:rPr>
              <a:t>Rajaram</a:t>
            </a:r>
            <a:r>
              <a:rPr lang="en-US" sz="1200" b="1" dirty="0" smtClean="0">
                <a:solidFill>
                  <a:srgbClr val="000090"/>
                </a:solidFill>
              </a:rPr>
              <a:t>,</a:t>
            </a:r>
          </a:p>
          <a:p>
            <a:pPr algn="r"/>
            <a:r>
              <a:rPr lang="en-US" sz="1200" b="1" dirty="0" err="1" smtClean="0">
                <a:solidFill>
                  <a:srgbClr val="000090"/>
                </a:solidFill>
              </a:rPr>
              <a:t>Franchini</a:t>
            </a:r>
            <a:endParaRPr lang="en-US" sz="1200" b="1" dirty="0">
              <a:solidFill>
                <a:srgbClr val="00009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97742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/documents/177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329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J. Tarrant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3" y="360526"/>
            <a:ext cx="8096382" cy="621441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0" y="6597742"/>
            <a:ext cx="7261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/documents/177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37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KL-standard-black.potx</Template>
  <TotalTime>2000</TotalTime>
  <Words>840</Words>
  <Application>Microsoft Macintosh PowerPoint</Application>
  <PresentationFormat>On-screen Show (4:3)</PresentationFormat>
  <Paragraphs>134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KL-standard-black</vt:lpstr>
      <vt:lpstr>Notes on reviews/descope</vt:lpstr>
      <vt:lpstr>PowerPoint Presentation</vt:lpstr>
      <vt:lpstr>Consensus outcomes</vt:lpstr>
      <vt:lpstr>STFC MICE-UK cost-to-completion </vt:lpstr>
      <vt:lpstr>Constraints</vt:lpstr>
      <vt:lpstr>Possible routes forward</vt:lpstr>
      <vt:lpstr>Options under consideration [1]</vt:lpstr>
      <vt:lpstr>Options under consideration [2]</vt:lpstr>
      <vt:lpstr>PowerPoint Presentation</vt:lpstr>
      <vt:lpstr>“Option A”: solenoid upstream</vt:lpstr>
      <vt:lpstr>Indicative risk, cost and schedule estimate</vt:lpstr>
      <vt:lpstr>International perspective</vt:lpstr>
      <vt:lpstr>Where we are today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Kenneth Long</cp:lastModifiedBy>
  <cp:revision>153</cp:revision>
  <dcterms:created xsi:type="dcterms:W3CDTF">2014-12-02T20:44:04Z</dcterms:created>
  <dcterms:modified xsi:type="dcterms:W3CDTF">2016-05-26T12:36:27Z</dcterms:modified>
</cp:coreProperties>
</file>