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6" r:id="rId2"/>
    <p:sldMasterId id="2147483669" r:id="rId3"/>
    <p:sldMasterId id="2147483722" r:id="rId4"/>
  </p:sldMasterIdLst>
  <p:notesMasterIdLst>
    <p:notesMasterId r:id="rId18"/>
  </p:notesMasterIdLst>
  <p:sldIdLst>
    <p:sldId id="336" r:id="rId5"/>
    <p:sldId id="365" r:id="rId6"/>
    <p:sldId id="363" r:id="rId7"/>
    <p:sldId id="345" r:id="rId8"/>
    <p:sldId id="374" r:id="rId9"/>
    <p:sldId id="379" r:id="rId10"/>
    <p:sldId id="380" r:id="rId11"/>
    <p:sldId id="358" r:id="rId12"/>
    <p:sldId id="372" r:id="rId13"/>
    <p:sldId id="378" r:id="rId14"/>
    <p:sldId id="359" r:id="rId15"/>
    <p:sldId id="376" r:id="rId16"/>
    <p:sldId id="377" r:id="rId17"/>
  </p:sldIdLst>
  <p:sldSz cx="9144000" cy="6858000" type="screen4x3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32">
          <p15:clr>
            <a:srgbClr val="A4A3A4"/>
          </p15:clr>
        </p15:guide>
        <p15:guide id="2" pos="4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  <a:srgbClr val="FFFF99"/>
    <a:srgbClr val="EAEAEA"/>
    <a:srgbClr val="FFFF00"/>
    <a:srgbClr val="DDDDDD"/>
    <a:srgbClr val="E2FBFE"/>
    <a:srgbClr val="DAFA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4125" autoAdjust="0"/>
  </p:normalViewPr>
  <p:slideViewPr>
    <p:cSldViewPr snapToObjects="1" showGuides="1">
      <p:cViewPr varScale="1">
        <p:scale>
          <a:sx n="114" d="100"/>
          <a:sy n="114" d="100"/>
        </p:scale>
        <p:origin x="-216" y="-88"/>
      </p:cViewPr>
      <p:guideLst>
        <p:guide orient="horz" pos="2432"/>
        <p:guide pos="431"/>
      </p:guideLst>
    </p:cSldViewPr>
  </p:slideViewPr>
  <p:outlineViewPr>
    <p:cViewPr>
      <p:scale>
        <a:sx n="33" d="100"/>
        <a:sy n="33" d="100"/>
      </p:scale>
      <p:origin x="0" y="-11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0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A3D84E5-17F9-4C8D-9C69-C0CAE697EE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00958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A93DAB8-2D9E-461F-97C3-6927DAD6FEE6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340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0B205-3692-47DD-827B-4EC57AA1A726}" type="slidenum">
              <a:rPr lang="en-GB" altLang="en-US" smtClean="0"/>
              <a:pPr>
                <a:spcBef>
                  <a:spcPct val="0"/>
                </a:spcBef>
              </a:pPr>
              <a:t>4</a:t>
            </a:fld>
            <a:endParaRPr lang="en-GB" alt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832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17BFA4-18F6-41F8-A9DD-23DA418F035D}" type="slidenum">
              <a:rPr lang="en-GB" altLang="en-US" smtClean="0"/>
              <a:pPr>
                <a:spcBef>
                  <a:spcPct val="0"/>
                </a:spcBef>
              </a:pPr>
              <a:t>5</a:t>
            </a:fld>
            <a:endParaRPr lang="en-GB" alt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195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53E0BB8-B12F-4186-B5A1-2D23B4806EDD}" type="slidenum">
              <a:rPr lang="en-GB" altLang="en-US" smtClean="0"/>
              <a:pPr>
                <a:spcBef>
                  <a:spcPct val="0"/>
                </a:spcBef>
              </a:pPr>
              <a:t>9</a:t>
            </a:fld>
            <a:endParaRPr lang="en-GB" alt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400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303AD-867A-483C-B6D4-16FCF3A5D2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DAC </a:t>
            </a:r>
            <a:r>
              <a:rPr lang="en-US" err="1"/>
              <a:t>März</a:t>
            </a:r>
            <a:r>
              <a:rPr lang="en-US"/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1673282480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B613F6CD-FE91-47B4-9BC6-9A6EFE9DE4EC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21772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C8CA7772-C205-4EF3-A364-D5472B288379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654966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1346BD96-886A-4302-8295-918335980776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734125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AE521B36-00BB-42FD-BB49-C58A39D17E12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83949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DFAF94FC-2E5F-4A3B-B57B-2CEB5EBEA32F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801302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BC2D466C-7BA4-4FFB-A36E-2DC45AA17B2C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86085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93474ABC-0BBF-4891-82B5-0B8757F9375D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37340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6FC84361-A411-4292-9E6D-878C2D679052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12552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50825" y="1592263"/>
            <a:ext cx="8640763" cy="4789487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3719C329-8C8C-473A-B3AF-78D4F702C562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319774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TEMF Gebäude Hintergr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r="2411" b="745"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7" name="Picture 9" descr="tud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12" name="Picture 21" descr="TEMF-Logo06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Formatvorlage des </a:t>
            </a:r>
          </a:p>
          <a:p>
            <a:pPr lvl="0"/>
            <a:r>
              <a:rPr lang="de-DE" noProof="0" smtClean="0"/>
              <a:t>Untertitelmasters durch </a:t>
            </a:r>
          </a:p>
          <a:p>
            <a:pPr lvl="0"/>
            <a:r>
              <a:rPr lang="de-DE" noProof="0" smtClean="0"/>
              <a:t>Klicken bearbeiten</a:t>
            </a:r>
          </a:p>
        </p:txBody>
      </p:sp>
      <p:sp>
        <p:nvSpPr>
          <p:cNvPr id="13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10338"/>
            <a:ext cx="8532813" cy="231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EFBFF404-F5AC-4166-8E98-F8C9296740E5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179144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700AB-ECB9-448D-8DBF-1E7EF90AEE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DAC </a:t>
            </a:r>
            <a:r>
              <a:rPr lang="en-US" err="1"/>
              <a:t>März</a:t>
            </a:r>
            <a:r>
              <a:rPr lang="en-US"/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275325292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34988"/>
            <a:ext cx="178593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8407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BF36BF24-76D4-453C-9ACB-841DB870C6D1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5905902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31E9C236-1786-47E7-81A3-EE965963BFD3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7359838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2EE75145-3F9E-48F1-AC78-B22A3F463692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9560782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CC76B4F0-D97F-4DE9-8719-F6F9F0212C37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131865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9E93741F-E6D1-44D4-A96B-0F1B79E7BAB8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270663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0341E3DE-D01D-43DF-A475-102E43D4ACB1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2478432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75031B14-51A2-425C-8130-53F9AA843B2B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51281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8A49A126-4711-4240-8A2A-BFF9725B8CF0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9504224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DE3A7A75-126D-4DCE-B518-AC8A2F044C43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81961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D0FC2-E1AD-479E-8CC8-FAD3145F02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DAC </a:t>
            </a:r>
            <a:r>
              <a:rPr lang="en-US" err="1"/>
              <a:t>März</a:t>
            </a:r>
            <a:r>
              <a:rPr lang="en-US"/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651254920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50825" y="1592263"/>
            <a:ext cx="8640763" cy="4789487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57E5E40A-A4D1-45C8-A977-FF6CC5AA3853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55367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90679-54A9-48FE-BDC3-5731A6A44B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DAC </a:t>
            </a:r>
            <a:r>
              <a:rPr lang="en-US" err="1"/>
              <a:t>März</a:t>
            </a:r>
            <a:r>
              <a:rPr lang="en-US"/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3851403051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EF625-40C3-42B1-B940-A2F3AC4501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DAC </a:t>
            </a:r>
            <a:r>
              <a:rPr lang="en-US" err="1"/>
              <a:t>März</a:t>
            </a:r>
            <a:r>
              <a:rPr lang="en-US"/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2373802297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812F1-26EB-4EC8-ACA8-3F0EFDF5DD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DAC </a:t>
            </a:r>
            <a:r>
              <a:rPr lang="en-US" err="1"/>
              <a:t>März</a:t>
            </a:r>
            <a:r>
              <a:rPr lang="en-US"/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323794840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343400" cy="5503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3A068-8E81-41A5-A557-BB3870E5D4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DAC </a:t>
            </a:r>
            <a:r>
              <a:rPr lang="en-US" err="1"/>
              <a:t>Februar</a:t>
            </a:r>
            <a:r>
              <a:rPr lang="en-US"/>
              <a:t> 2011</a:t>
            </a:r>
          </a:p>
        </p:txBody>
      </p:sp>
    </p:spTree>
    <p:extLst>
      <p:ext uri="{BB962C8B-B14F-4D97-AF65-F5344CB8AC3E}">
        <p14:creationId xmlns:p14="http://schemas.microsoft.com/office/powerpoint/2010/main" val="3997691963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1F91C-FDB8-433C-8565-343C122115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225556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55BFF-2DFF-468A-A9F7-CB3F49785A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150882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343400" cy="5503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B35A9-BA93-48BD-BF48-206F5CCCCB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DAC </a:t>
            </a:r>
            <a:r>
              <a:rPr lang="en-US" err="1"/>
              <a:t>Februar</a:t>
            </a:r>
            <a:r>
              <a:rPr lang="en-US"/>
              <a:t> 2011</a:t>
            </a:r>
          </a:p>
        </p:txBody>
      </p:sp>
    </p:spTree>
    <p:extLst>
      <p:ext uri="{BB962C8B-B14F-4D97-AF65-F5344CB8AC3E}">
        <p14:creationId xmlns:p14="http://schemas.microsoft.com/office/powerpoint/2010/main" val="1118381585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86F25-CF66-4F3E-AA8B-2BE17C35A6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927219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9AAA8-521F-46ED-9F59-256C21A2A0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7280313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TEMF Gebäude Hintergr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r="2411" b="745"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7" name="Picture 9" descr="tud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12" name="Picture 21" descr="TEMF-Logo06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Formatvorlage des </a:t>
            </a:r>
          </a:p>
          <a:p>
            <a:pPr lvl="0"/>
            <a:r>
              <a:rPr lang="de-DE" noProof="0" smtClean="0"/>
              <a:t>Untertitelmasters durch </a:t>
            </a:r>
          </a:p>
          <a:p>
            <a:pPr lvl="0"/>
            <a:r>
              <a:rPr lang="de-DE" noProof="0" smtClean="0"/>
              <a:t>Klicken bearbeiten</a:t>
            </a:r>
          </a:p>
        </p:txBody>
      </p:sp>
      <p:sp>
        <p:nvSpPr>
          <p:cNvPr id="13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10338"/>
            <a:ext cx="8532813" cy="231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60E936CA-D60D-4BB7-97C5-211B8315328E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11501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34988"/>
            <a:ext cx="178593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7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D9A31C9E-1C94-4745-A7AA-CFA3183DEEA3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148930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theme" Target="../theme/theme4.xml"/><Relationship Id="rId8" Type="http://schemas.openxmlformats.org/officeDocument/2006/relationships/image" Target="../media/image1.jpeg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0"/>
            <a:ext cx="8243887" cy="90805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</a:t>
            </a:r>
            <a:br>
              <a:rPr lang="en-US" altLang="en-US" smtClean="0"/>
            </a:br>
            <a:r>
              <a:rPr lang="en-US" altLang="en-US" smtClean="0"/>
              <a:t>stylefdsafd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659563"/>
            <a:ext cx="9144000" cy="198437"/>
          </a:xfrm>
          <a:prstGeom prst="rect">
            <a:avLst/>
          </a:prstGeom>
          <a:solidFill>
            <a:srgbClr val="333399">
              <a:alpha val="1490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25538"/>
            <a:ext cx="8839200" cy="550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8DB64D76-F455-4F31-8033-D70A7D7454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0" y="6677025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705600"/>
            <a:ext cx="28956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DAC </a:t>
            </a:r>
            <a:r>
              <a:rPr lang="en-US" err="1"/>
              <a:t>Juni</a:t>
            </a:r>
            <a:r>
              <a:rPr lang="en-US"/>
              <a:t> 2016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</p:sldLayoutIdLst>
  <p:transition xmlns:p14="http://schemas.microsoft.com/office/powerpoint/2010/main">
    <p:dissolve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760550E1-5BC4-47FF-BC58-A99CA3AE2878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2055" name="Picture 9" descr="tud_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57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58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2059" name="Picture 18" descr="TEMF-Logo06b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7" r:id="rId1"/>
    <p:sldLayoutId id="2147484188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  <p:sldLayoutId id="2147484170" r:id="rId1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0" fontAlgn="base" hangingPunct="0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altLang="en-US"/>
              <a:t>14.03.2011 - GeMiC  |  TU Darmstadt  |  Fachbereich 18 | Institut Theorie Elektromagnetischer Felder | © Prof. Dr.-Ing. Thomas Weiland  |  </a:t>
            </a:r>
            <a:fld id="{BCAD42CB-C8A0-47D5-BBF6-1349E7F76023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  <a:p>
            <a:pPr>
              <a:defRPr/>
            </a:pPr>
            <a:endParaRPr lang="de-DE" altLang="en-US"/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3079" name="Picture 9" descr="tud_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81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82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3083" name="Picture 18" descr="TEMF-Logo06b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  <p:sldLayoutId id="2147484180" r:id="rId1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0" fontAlgn="base" hangingPunct="0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0"/>
            <a:ext cx="8243887" cy="90805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</a:t>
            </a:r>
            <a:br>
              <a:rPr lang="en-US" altLang="en-US" smtClean="0"/>
            </a:br>
            <a:r>
              <a:rPr lang="en-US" altLang="en-US" smtClean="0"/>
              <a:t>stylefdsafd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6659563"/>
            <a:ext cx="9144000" cy="198437"/>
          </a:xfrm>
          <a:prstGeom prst="rect">
            <a:avLst/>
          </a:prstGeom>
          <a:solidFill>
            <a:srgbClr val="333399">
              <a:alpha val="1490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25538"/>
            <a:ext cx="8839200" cy="550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rgbClr val="333399"/>
                </a:solidFill>
              </a:defRPr>
            </a:lvl1pPr>
          </a:lstStyle>
          <a:p>
            <a:pPr>
              <a:defRPr/>
            </a:pPr>
            <a:fld id="{AF14E543-D41D-48B9-8B8F-164B6CE29D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77025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705600"/>
            <a:ext cx="28956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DAC </a:t>
            </a:r>
            <a:r>
              <a:rPr lang="en-US" err="1"/>
              <a:t>Juni</a:t>
            </a:r>
            <a:r>
              <a:rPr lang="en-US"/>
              <a:t> 2016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</p:sldLayoutIdLst>
  <p:transition xmlns:p14="http://schemas.microsoft.com/office/powerpoint/2010/main">
    <p:dissolve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6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foerderportal.bund.de/foekat/jsp/SucheAction.d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BAA127D8-7D97-42C2-A68E-CF884F7B1E86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  <p:sp>
        <p:nvSpPr>
          <p:cNvPr id="22531" name="Rectangle 47"/>
          <p:cNvSpPr>
            <a:spLocks noChangeArrowheads="1"/>
          </p:cNvSpPr>
          <p:nvPr/>
        </p:nvSpPr>
        <p:spPr bwMode="auto">
          <a:xfrm>
            <a:off x="0" y="0"/>
            <a:ext cx="9144000" cy="1196975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8BA2BA"/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2446338" y="-60325"/>
            <a:ext cx="66976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en-US" sz="3200" dirty="0">
                <a:solidFill>
                  <a:srgbClr val="FFFF00"/>
                </a:solidFill>
                <a:latin typeface="Calibri" panose="020F0502020204030204" pitchFamily="34" charset="0"/>
              </a:rPr>
              <a:t>Aktivitäten</a:t>
            </a:r>
            <a:r>
              <a:rPr lang="en-US" altLang="en-US" sz="3200" dirty="0">
                <a:solidFill>
                  <a:srgbClr val="FFFF00"/>
                </a:solidFill>
                <a:latin typeface="Calibri" panose="020F0502020204030204" pitchFamily="34" charset="0"/>
              </a:rPr>
              <a:t> des </a:t>
            </a:r>
            <a:r>
              <a:rPr lang="en-US" altLang="en-US" sz="3200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Komitees</a:t>
            </a:r>
            <a:r>
              <a:rPr lang="en-US" altLang="en-US" sz="3200" dirty="0" smtClean="0">
                <a:solidFill>
                  <a:srgbClr val="FFFF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3200" dirty="0" err="1">
                <a:solidFill>
                  <a:srgbClr val="FFFF00"/>
                </a:solidFill>
                <a:latin typeface="Calibri" panose="020F0502020204030204" pitchFamily="34" charset="0"/>
              </a:rPr>
              <a:t>für</a:t>
            </a:r>
            <a:r>
              <a:rPr lang="en-US" altLang="en-US" sz="3200" dirty="0">
                <a:solidFill>
                  <a:srgbClr val="FFFF00"/>
                </a:solidFill>
                <a:latin typeface="Calibri" panose="020F0502020204030204" pitchFamily="34" charset="0"/>
              </a:rPr>
              <a:t> </a:t>
            </a:r>
            <a:r>
              <a:rPr lang="de-CH" altLang="en-US" sz="3200" dirty="0">
                <a:solidFill>
                  <a:srgbClr val="FFFF00"/>
                </a:solidFill>
                <a:latin typeface="Calibri" panose="020F0502020204030204" pitchFamily="34" charset="0"/>
              </a:rPr>
              <a:t>Beschleunigerphysik</a:t>
            </a:r>
            <a:r>
              <a:rPr lang="en-US" altLang="en-US" sz="3200" dirty="0">
                <a:solidFill>
                  <a:srgbClr val="FFFF00"/>
                </a:solidFill>
                <a:latin typeface="Calibri" panose="020F0502020204030204" pitchFamily="34" charset="0"/>
              </a:rPr>
              <a:t> (</a:t>
            </a:r>
            <a:r>
              <a:rPr lang="en-US" altLang="en-US" sz="3200" dirty="0" err="1">
                <a:solidFill>
                  <a:srgbClr val="FFFF00"/>
                </a:solidFill>
                <a:latin typeface="Calibri" panose="020F0502020204030204" pitchFamily="34" charset="0"/>
              </a:rPr>
              <a:t>KfB</a:t>
            </a:r>
            <a:r>
              <a:rPr lang="en-US" altLang="en-US" sz="3200" dirty="0">
                <a:solidFill>
                  <a:srgbClr val="FFFF00"/>
                </a:solidFill>
                <a:latin typeface="Calibri" panose="020F0502020204030204" pitchFamily="34" charset="0"/>
              </a:rPr>
              <a:t>)</a:t>
            </a:r>
          </a:p>
        </p:txBody>
      </p:sp>
      <p:pic>
        <p:nvPicPr>
          <p:cNvPr id="22533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38400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68275" y="1341438"/>
            <a:ext cx="8868222" cy="518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de-DE" sz="2400" kern="0" dirty="0" err="1" smtClean="0"/>
              <a:t>KfB</a:t>
            </a:r>
            <a:r>
              <a:rPr lang="de-DE" sz="2400" kern="0" dirty="0" smtClean="0"/>
              <a:t> und Forum f</a:t>
            </a:r>
            <a:r>
              <a:rPr lang="de-DE" sz="2400" kern="0" dirty="0" smtClean="0"/>
              <a:t>ür Beschleunigerphysik</a:t>
            </a:r>
            <a:endParaRPr lang="de-DE" sz="2400" kern="0" dirty="0" smtClean="0"/>
          </a:p>
          <a:p>
            <a:pPr eaLnBrk="1" hangingPunct="1">
              <a:defRPr/>
            </a:pPr>
            <a:r>
              <a:rPr lang="de-DE" sz="2400" kern="0" dirty="0" smtClean="0"/>
              <a:t>Neuwahl 2016</a:t>
            </a:r>
            <a:endParaRPr lang="de-DE" sz="2400" kern="0" dirty="0" smtClean="0"/>
          </a:p>
          <a:p>
            <a:pPr eaLnBrk="1" hangingPunct="1">
              <a:defRPr/>
            </a:pPr>
            <a:r>
              <a:rPr lang="de-DE" sz="2400" kern="0" dirty="0" smtClean="0"/>
              <a:t>Arbeitskreis </a:t>
            </a:r>
            <a:r>
              <a:rPr lang="de-DE" sz="2400" kern="0" dirty="0" smtClean="0"/>
              <a:t>Beschleunigerphysik (AKBP) bei der DPG</a:t>
            </a:r>
          </a:p>
          <a:p>
            <a:pPr eaLnBrk="1" hangingPunct="1">
              <a:defRPr/>
            </a:pPr>
            <a:r>
              <a:rPr lang="de-DE" sz="2400" kern="0" dirty="0" smtClean="0"/>
              <a:t>Broschüre: Beschleuniger für Teilchen, Wissen und Gesellschaft</a:t>
            </a:r>
          </a:p>
          <a:p>
            <a:pPr eaLnBrk="1" hangingPunct="1">
              <a:defRPr/>
            </a:pPr>
            <a:r>
              <a:rPr lang="de-DE" sz="2400" kern="0" dirty="0" smtClean="0"/>
              <a:t>Organisation </a:t>
            </a:r>
            <a:r>
              <a:rPr lang="de-DE" sz="2400" kern="0" dirty="0" smtClean="0"/>
              <a:t>von Workshops </a:t>
            </a:r>
          </a:p>
          <a:p>
            <a:pPr lvl="1" eaLnBrk="1" hangingPunct="1">
              <a:defRPr/>
            </a:pPr>
            <a:r>
              <a:rPr lang="de-DE" sz="2200" kern="0" dirty="0"/>
              <a:t>Z</a:t>
            </a:r>
            <a:r>
              <a:rPr lang="de-DE" sz="2200" kern="0" dirty="0" smtClean="0"/>
              <a:t>ur Vorbereitung von Anträgen zur </a:t>
            </a:r>
            <a:r>
              <a:rPr lang="de-DE" sz="2200" kern="0" dirty="0" smtClean="0"/>
              <a:t>Projektförderung</a:t>
            </a:r>
            <a:br>
              <a:rPr lang="de-DE" sz="2200" kern="0" dirty="0" smtClean="0"/>
            </a:br>
            <a:r>
              <a:rPr lang="de-DE" sz="2200" kern="0" dirty="0" smtClean="0"/>
              <a:t>im </a:t>
            </a:r>
            <a:r>
              <a:rPr lang="de-DE" sz="2200" kern="0" dirty="0" smtClean="0"/>
              <a:t>Rahmen der BMBF </a:t>
            </a:r>
            <a:r>
              <a:rPr lang="de-DE" sz="2200" kern="0" dirty="0" smtClean="0"/>
              <a:t>Verbundforschung</a:t>
            </a:r>
            <a:endParaRPr lang="de-DE" sz="2200" strike="sngStrike" kern="0" dirty="0" smtClean="0"/>
          </a:p>
          <a:p>
            <a:pPr lvl="1" eaLnBrk="1" hangingPunct="1">
              <a:defRPr/>
            </a:pPr>
            <a:r>
              <a:rPr lang="de-DE" sz="2200" kern="0" dirty="0" smtClean="0"/>
              <a:t>Zur Vorbereitung einer Strategiediskussion, evtl. Ende 2016</a:t>
            </a:r>
          </a:p>
        </p:txBody>
      </p:sp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1222603" y="5877272"/>
            <a:ext cx="6404317" cy="52322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2800" b="1" dirty="0"/>
              <a:t>http://</a:t>
            </a:r>
            <a:r>
              <a:rPr lang="en-GB" altLang="en-US" sz="2800" b="1" dirty="0" err="1" smtClean="0"/>
              <a:t>www.beschleunigerphysik.de</a:t>
            </a:r>
            <a:endParaRPr lang="en-GB" altLang="en-US" sz="2800" b="1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152400" y="1124744"/>
            <a:ext cx="8839200" cy="5504656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GB" altLang="en-US" sz="6600" dirty="0" err="1" smtClean="0"/>
              <a:t>Vielen</a:t>
            </a:r>
            <a:r>
              <a:rPr lang="en-GB" altLang="en-US" sz="6600" dirty="0" smtClean="0"/>
              <a:t> Dank </a:t>
            </a:r>
            <a:r>
              <a:rPr lang="en-GB" altLang="en-US" sz="6600" dirty="0" err="1" smtClean="0"/>
              <a:t>f</a:t>
            </a:r>
            <a:r>
              <a:rPr lang="en-GB" altLang="en-US" sz="6600" dirty="0" err="1" smtClean="0"/>
              <a:t>ür</a:t>
            </a:r>
            <a:r>
              <a:rPr lang="en-GB" altLang="en-US" sz="6600" dirty="0" smtClean="0"/>
              <a:t> </a:t>
            </a:r>
            <a:r>
              <a:rPr lang="en-GB" altLang="en-US" sz="6600" dirty="0" err="1" smtClean="0"/>
              <a:t>Ihre</a:t>
            </a:r>
            <a:r>
              <a:rPr lang="en-GB" altLang="en-US" sz="6600" dirty="0" smtClean="0"/>
              <a:t> </a:t>
            </a:r>
            <a:r>
              <a:rPr lang="en-GB" altLang="en-US" sz="6600" dirty="0" err="1" smtClean="0"/>
              <a:t>Aufmerksamkeit</a:t>
            </a:r>
            <a:r>
              <a:rPr lang="en-GB" altLang="en-US" sz="6600" dirty="0" smtClean="0"/>
              <a:t>!</a:t>
            </a:r>
          </a:p>
          <a:p>
            <a:pPr marL="0" indent="0" algn="ctr">
              <a:buFontTx/>
              <a:buNone/>
            </a:pPr>
            <a:r>
              <a:rPr lang="en-GB" altLang="en-US" sz="5400" dirty="0" err="1" smtClean="0"/>
              <a:t>Herzlichen</a:t>
            </a:r>
            <a:r>
              <a:rPr lang="en-GB" altLang="en-US" sz="5400" dirty="0" smtClean="0"/>
              <a:t> Dank </a:t>
            </a:r>
            <a:br>
              <a:rPr lang="en-GB" altLang="en-US" sz="5400" dirty="0" smtClean="0"/>
            </a:br>
            <a:r>
              <a:rPr lang="en-GB" altLang="en-US" sz="5400" dirty="0" smtClean="0"/>
              <a:t>an </a:t>
            </a:r>
            <a:r>
              <a:rPr lang="en-GB" altLang="en-US" sz="5400" dirty="0" err="1" smtClean="0"/>
              <a:t>Rüdiger</a:t>
            </a:r>
            <a:r>
              <a:rPr lang="en-GB" altLang="en-US" sz="5400" dirty="0" smtClean="0"/>
              <a:t> Schmidt </a:t>
            </a:r>
            <a:r>
              <a:rPr lang="en-GB" altLang="en-US" sz="5400" dirty="0" err="1" smtClean="0"/>
              <a:t>für</a:t>
            </a:r>
            <a:r>
              <a:rPr lang="en-GB" altLang="en-US" sz="5400" dirty="0" smtClean="0"/>
              <a:t> die </a:t>
            </a:r>
            <a:r>
              <a:rPr lang="en-GB" altLang="en-US" sz="5400" dirty="0" err="1" smtClean="0"/>
              <a:t>Vorbereitung</a:t>
            </a:r>
            <a:r>
              <a:rPr lang="en-GB" altLang="en-US" sz="5400" dirty="0" smtClean="0"/>
              <a:t> der </a:t>
            </a:r>
            <a:r>
              <a:rPr lang="en-GB" altLang="en-US" sz="5400" dirty="0" err="1" smtClean="0"/>
              <a:t>Folien</a:t>
            </a:r>
            <a:endParaRPr lang="en-GB" altLang="en-US" sz="5400" dirty="0" smtClean="0"/>
          </a:p>
          <a:p>
            <a:pPr marL="0" indent="0" algn="ctr">
              <a:buFontTx/>
              <a:buNone/>
            </a:pPr>
            <a:endParaRPr lang="en-GB" altLang="en-US" sz="7200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EDE7ECF9-7D1D-47FA-8C7C-11D79B0EBBD8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Förderung durch das BMBF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F43537DD-3F5B-4FB0-8C90-95DC48FAE6CE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  <p:pic>
        <p:nvPicPr>
          <p:cNvPr id="3686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896938"/>
            <a:ext cx="7466012" cy="559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Förderung durch das BMBF</a:t>
            </a: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96D224EF-9691-44D9-8FEF-CFD70FC8A93E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028700"/>
            <a:ext cx="7453313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Förderung durch das BMBF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489F8DC-17ED-4015-8006-2E714C1639D3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946150"/>
            <a:ext cx="9169400" cy="591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err="1" smtClean="0"/>
              <a:t>KfB</a:t>
            </a:r>
            <a:r>
              <a:rPr lang="en-GB" altLang="en-US" dirty="0" smtClean="0"/>
              <a:t> und Forum </a:t>
            </a:r>
            <a:r>
              <a:rPr lang="en-GB" altLang="en-US" dirty="0" err="1" smtClean="0"/>
              <a:t>Beschleunigerphysik</a:t>
            </a:r>
            <a:endParaRPr lang="en-GB" alt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BD88436C-7DAB-47CE-A3F9-0579BC2E3B3D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1052736"/>
            <a:ext cx="8839200" cy="55038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b="1" dirty="0" err="1"/>
              <a:t>KfB</a:t>
            </a:r>
            <a:r>
              <a:rPr lang="en-GB" b="1" dirty="0"/>
              <a:t>: </a:t>
            </a:r>
          </a:p>
          <a:p>
            <a:pPr>
              <a:defRPr/>
            </a:pPr>
            <a:r>
              <a:rPr lang="de-DE" dirty="0"/>
              <a:t>Das ständige „Komitee für Beschleunigerphysik“ (</a:t>
            </a:r>
            <a:r>
              <a:rPr lang="de-DE" dirty="0" err="1"/>
              <a:t>KfB</a:t>
            </a:r>
            <a:r>
              <a:rPr lang="de-DE" dirty="0"/>
              <a:t>) vertritt die Gemeinschaft der deutschen Beschleunigerphysiker/innen </a:t>
            </a:r>
            <a:r>
              <a:rPr lang="de-DE" dirty="0" smtClean="0"/>
              <a:t>und</a:t>
            </a:r>
            <a:r>
              <a:rPr lang="de-DE" dirty="0" smtClean="0">
                <a:solidFill>
                  <a:srgbClr val="C00000"/>
                </a:solidFill>
              </a:rPr>
              <a:t/>
            </a:r>
            <a:br>
              <a:rPr lang="de-DE" dirty="0" smtClean="0">
                <a:solidFill>
                  <a:srgbClr val="C00000"/>
                </a:solidFill>
              </a:rPr>
            </a:br>
            <a:r>
              <a:rPr lang="de-DE" dirty="0" smtClean="0">
                <a:solidFill>
                  <a:srgbClr val="C00000"/>
                </a:solidFill>
              </a:rPr>
              <a:t>wird </a:t>
            </a:r>
            <a:r>
              <a:rPr lang="de-DE" dirty="0">
                <a:solidFill>
                  <a:srgbClr val="C00000"/>
                </a:solidFill>
              </a:rPr>
              <a:t>von </a:t>
            </a:r>
            <a:r>
              <a:rPr lang="de-DE" dirty="0" smtClean="0">
                <a:solidFill>
                  <a:srgbClr val="C00000"/>
                </a:solidFill>
              </a:rPr>
              <a:t>Mitgliedern </a:t>
            </a:r>
            <a:r>
              <a:rPr lang="de-DE" dirty="0">
                <a:solidFill>
                  <a:srgbClr val="C00000"/>
                </a:solidFill>
              </a:rPr>
              <a:t>des </a:t>
            </a:r>
            <a:r>
              <a:rPr lang="en-GB" b="1" dirty="0">
                <a:solidFill>
                  <a:srgbClr val="C00000"/>
                </a:solidFill>
              </a:rPr>
              <a:t>Forum </a:t>
            </a:r>
            <a:r>
              <a:rPr lang="en-GB" b="1" dirty="0" err="1">
                <a:solidFill>
                  <a:srgbClr val="C00000"/>
                </a:solidFill>
              </a:rPr>
              <a:t>Beschleunigerphysik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en-GB" dirty="0" err="1">
                <a:solidFill>
                  <a:srgbClr val="C00000"/>
                </a:solidFill>
              </a:rPr>
              <a:t>gewählt</a:t>
            </a:r>
            <a:endParaRPr lang="en-GB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GB" b="1" dirty="0" smtClean="0">
                <a:solidFill>
                  <a:srgbClr val="000099"/>
                </a:solidFill>
              </a:rPr>
              <a:t>12 </a:t>
            </a:r>
            <a:r>
              <a:rPr lang="en-GB" b="1" dirty="0" err="1" smtClean="0">
                <a:solidFill>
                  <a:srgbClr val="000099"/>
                </a:solidFill>
              </a:rPr>
              <a:t>Mitglieder</a:t>
            </a:r>
            <a:r>
              <a:rPr lang="en-GB" b="1" dirty="0" smtClean="0">
                <a:solidFill>
                  <a:srgbClr val="000099"/>
                </a:solidFill>
              </a:rPr>
              <a:t>, </a:t>
            </a:r>
            <a:r>
              <a:rPr lang="en-GB" b="1" dirty="0" err="1" smtClean="0">
                <a:solidFill>
                  <a:srgbClr val="000099"/>
                </a:solidFill>
              </a:rPr>
              <a:t>Neuwahl</a:t>
            </a:r>
            <a:r>
              <a:rPr lang="en-GB" b="1" dirty="0" smtClean="0">
                <a:solidFill>
                  <a:srgbClr val="000099"/>
                </a:solidFill>
              </a:rPr>
              <a:t> </a:t>
            </a:r>
            <a:r>
              <a:rPr lang="en-GB" b="1" dirty="0">
                <a:solidFill>
                  <a:srgbClr val="000099"/>
                </a:solidFill>
              </a:rPr>
              <a:t>in </a:t>
            </a:r>
            <a:r>
              <a:rPr lang="en-GB" b="1" dirty="0" err="1">
                <a:solidFill>
                  <a:srgbClr val="000099"/>
                </a:solidFill>
              </a:rPr>
              <a:t>diesem</a:t>
            </a:r>
            <a:r>
              <a:rPr lang="en-GB" b="1" dirty="0">
                <a:solidFill>
                  <a:srgbClr val="000099"/>
                </a:solidFill>
              </a:rPr>
              <a:t> </a:t>
            </a:r>
            <a:r>
              <a:rPr lang="en-GB" b="1" dirty="0" err="1" smtClean="0">
                <a:solidFill>
                  <a:srgbClr val="000099"/>
                </a:solidFill>
              </a:rPr>
              <a:t>Jahr</a:t>
            </a:r>
            <a:r>
              <a:rPr lang="en-GB" b="1" dirty="0" smtClean="0">
                <a:solidFill>
                  <a:srgbClr val="000099"/>
                </a:solidFill>
              </a:rPr>
              <a:t/>
            </a:r>
            <a:br>
              <a:rPr lang="en-GB" b="1" dirty="0" smtClean="0">
                <a:solidFill>
                  <a:srgbClr val="000099"/>
                </a:solidFill>
              </a:rPr>
            </a:br>
            <a:endParaRPr lang="en-GB" b="1" dirty="0">
              <a:solidFill>
                <a:srgbClr val="0000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n-GB" b="1" dirty="0" smtClean="0"/>
              <a:t>Forum </a:t>
            </a:r>
            <a:r>
              <a:rPr lang="en-GB" b="1" dirty="0" err="1" smtClean="0"/>
              <a:t>Beschleunigerphysik</a:t>
            </a:r>
            <a:r>
              <a:rPr lang="en-GB" dirty="0" smtClean="0"/>
              <a:t>: </a:t>
            </a:r>
          </a:p>
          <a:p>
            <a:pPr>
              <a:defRPr/>
            </a:pPr>
            <a:r>
              <a:rPr lang="de-DE" dirty="0" smtClean="0"/>
              <a:t>Das Forum Beschleunigerphysik ist </a:t>
            </a:r>
            <a:r>
              <a:rPr lang="de-DE" b="1" dirty="0" smtClean="0"/>
              <a:t>eine Interessensgemeinschaft deutscher Beschleunigerphysiker/-</a:t>
            </a:r>
            <a:r>
              <a:rPr lang="de-DE" b="1" dirty="0" smtClean="0"/>
              <a:t>innen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>Es </a:t>
            </a:r>
            <a:r>
              <a:rPr lang="de-DE" dirty="0" smtClean="0"/>
              <a:t>dient dem wissenschaftlichen Austausch und der Vorbereitung von Forschungsverbünden.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rgbClr val="C00000"/>
                </a:solidFill>
              </a:rPr>
              <a:t>Jedes </a:t>
            </a:r>
            <a:r>
              <a:rPr lang="de-DE" dirty="0" smtClean="0">
                <a:solidFill>
                  <a:srgbClr val="C00000"/>
                </a:solidFill>
              </a:rPr>
              <a:t>Mitglied der Gemeinschaft deutscher Beschleunigerphysiker/-innen </a:t>
            </a:r>
            <a:r>
              <a:rPr lang="de-DE" dirty="0" smtClean="0">
                <a:solidFill>
                  <a:srgbClr val="C00000"/>
                </a:solidFill>
              </a:rPr>
              <a:t>(im </a:t>
            </a:r>
            <a:r>
              <a:rPr lang="de-DE" dirty="0" smtClean="0">
                <a:solidFill>
                  <a:srgbClr val="C00000"/>
                </a:solidFill>
              </a:rPr>
              <a:t>Sinne von Artikel </a:t>
            </a:r>
            <a:r>
              <a:rPr lang="de-DE" dirty="0" smtClean="0">
                <a:solidFill>
                  <a:srgbClr val="C00000"/>
                </a:solidFill>
              </a:rPr>
              <a:t>1) </a:t>
            </a:r>
            <a:r>
              <a:rPr lang="de-DE" dirty="0" smtClean="0">
                <a:solidFill>
                  <a:srgbClr val="C00000"/>
                </a:solidFill>
              </a:rPr>
              <a:t>kann </a:t>
            </a:r>
            <a:r>
              <a:rPr lang="de-DE" dirty="0">
                <a:solidFill>
                  <a:srgbClr val="C00000"/>
                </a:solidFill>
              </a:rPr>
              <a:t>Mitglied des Forums Beschleunigerphysik </a:t>
            </a:r>
            <a:r>
              <a:rPr lang="de-DE" dirty="0" smtClean="0">
                <a:solidFill>
                  <a:srgbClr val="C00000"/>
                </a:solidFill>
              </a:rPr>
              <a:t>werden.</a:t>
            </a:r>
            <a:br>
              <a:rPr lang="de-DE" dirty="0" smtClean="0">
                <a:solidFill>
                  <a:srgbClr val="C00000"/>
                </a:solidFill>
              </a:rPr>
            </a:br>
            <a:r>
              <a:rPr lang="de-DE" dirty="0" smtClean="0">
                <a:solidFill>
                  <a:srgbClr val="C00000"/>
                </a:solidFill>
              </a:rPr>
              <a:t>Registrierung </a:t>
            </a:r>
            <a:r>
              <a:rPr lang="de-DE" dirty="0" smtClean="0">
                <a:solidFill>
                  <a:srgbClr val="C00000"/>
                </a:solidFill>
              </a:rPr>
              <a:t>beim </a:t>
            </a:r>
            <a:r>
              <a:rPr lang="de-DE" dirty="0" err="1" smtClean="0">
                <a:solidFill>
                  <a:srgbClr val="C00000"/>
                </a:solidFill>
              </a:rPr>
              <a:t>KfB</a:t>
            </a:r>
            <a:r>
              <a:rPr lang="de-DE" dirty="0">
                <a:solidFill>
                  <a:srgbClr val="C00000"/>
                </a:solidFill>
              </a:rPr>
              <a:t>: </a:t>
            </a:r>
            <a:r>
              <a:rPr lang="de-DE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http</a:t>
            </a:r>
            <a:r>
              <a:rPr lang="de-DE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://</a:t>
            </a:r>
            <a:r>
              <a:rPr lang="de-DE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www.beschleunigerphysik.de</a:t>
            </a:r>
            <a:endParaRPr lang="en-GB" dirty="0" smtClean="0"/>
          </a:p>
        </p:txBody>
      </p:sp>
      <p:sp>
        <p:nvSpPr>
          <p:cNvPr id="5" name="Rectangle 4"/>
          <p:cNvSpPr/>
          <p:nvPr/>
        </p:nvSpPr>
        <p:spPr>
          <a:xfrm>
            <a:off x="152401" y="4221088"/>
            <a:ext cx="8839199" cy="1868487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2800" dirty="0" err="1" smtClean="0">
                <a:solidFill>
                  <a:schemeClr val="accent2">
                    <a:lumMod val="75000"/>
                  </a:schemeClr>
                </a:solidFill>
              </a:rPr>
              <a:t>Alle</a:t>
            </a:r>
            <a:r>
              <a:rPr lang="en-GB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2">
                    <a:lumMod val="75000"/>
                  </a:schemeClr>
                </a:solidFill>
              </a:rPr>
              <a:t>Kollegen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, die </a:t>
            </a:r>
            <a:r>
              <a:rPr lang="en-GB" sz="2800" dirty="0" err="1">
                <a:solidFill>
                  <a:schemeClr val="accent2">
                    <a:lumMod val="75000"/>
                  </a:schemeClr>
                </a:solidFill>
              </a:rPr>
              <a:t>im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2">
                    <a:lumMod val="75000"/>
                  </a:schemeClr>
                </a:solidFill>
              </a:rPr>
              <a:t>Bereich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 der </a:t>
            </a:r>
            <a:r>
              <a:rPr lang="en-GB" sz="2800" dirty="0" err="1">
                <a:solidFill>
                  <a:schemeClr val="accent2">
                    <a:lumMod val="75000"/>
                  </a:schemeClr>
                </a:solidFill>
              </a:rPr>
              <a:t>Beschleunigerphysik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 – und </a:t>
            </a:r>
            <a:r>
              <a:rPr lang="en-GB" sz="2800" dirty="0" err="1">
                <a:solidFill>
                  <a:schemeClr val="accent2">
                    <a:lumMod val="75000"/>
                  </a:schemeClr>
                </a:solidFill>
              </a:rPr>
              <a:t>Technologie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2">
                    <a:lumMod val="75000"/>
                  </a:schemeClr>
                </a:solidFill>
              </a:rPr>
              <a:t>arbeiten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n-GB" sz="28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GB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 sz="2800" b="1" dirty="0" err="1" smtClean="0">
                <a:solidFill>
                  <a:schemeClr val="accent2">
                    <a:lumMod val="75000"/>
                  </a:schemeClr>
                </a:solidFill>
              </a:rPr>
              <a:t>Bitte</a:t>
            </a:r>
            <a:r>
              <a:rPr lang="en-GB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b="1" dirty="0" err="1">
                <a:solidFill>
                  <a:schemeClr val="accent2">
                    <a:lumMod val="75000"/>
                  </a:schemeClr>
                </a:solidFill>
              </a:rPr>
              <a:t>Mitglied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2">
                    <a:lumMod val="75000"/>
                  </a:schemeClr>
                </a:solidFill>
              </a:rPr>
              <a:t>im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 Forum </a:t>
            </a:r>
            <a:r>
              <a:rPr lang="en-GB" sz="2800" dirty="0" err="1">
                <a:solidFill>
                  <a:schemeClr val="accent2">
                    <a:lumMod val="75000"/>
                  </a:schemeClr>
                </a:solidFill>
              </a:rPr>
              <a:t>Beschleunigerphysik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b="1" dirty="0" err="1">
                <a:solidFill>
                  <a:schemeClr val="accent2">
                    <a:lumMod val="75000"/>
                  </a:schemeClr>
                </a:solidFill>
              </a:rPr>
              <a:t>werden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 (…falls </a:t>
            </a:r>
            <a:r>
              <a:rPr lang="en-GB" sz="2800" dirty="0" err="1">
                <a:solidFill>
                  <a:schemeClr val="accent2">
                    <a:lumMod val="75000"/>
                  </a:schemeClr>
                </a:solidFill>
              </a:rPr>
              <a:t>noch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2">
                    <a:lumMod val="75000"/>
                  </a:schemeClr>
                </a:solidFill>
              </a:rPr>
              <a:t>nicht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2">
                    <a:lumMod val="75000"/>
                  </a:schemeClr>
                </a:solidFill>
              </a:rPr>
              <a:t>geschehen</a:t>
            </a:r>
            <a:r>
              <a:rPr lang="en-GB" sz="2800" dirty="0">
                <a:solidFill>
                  <a:schemeClr val="accent2">
                    <a:lumMod val="75000"/>
                  </a:schemeClr>
                </a:solidFill>
              </a:rPr>
              <a:t>)  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D0A5494-CA86-4FA5-B1B4-550D0201FDD9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3570288" cy="1382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8" y="-7938"/>
            <a:ext cx="3235325" cy="1204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1268413"/>
            <a:ext cx="3552825" cy="1303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38" y="1230313"/>
            <a:ext cx="3228975" cy="1189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0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2492375"/>
            <a:ext cx="3541713" cy="1044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08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8" y="2433638"/>
            <a:ext cx="3235325" cy="984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09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3570288"/>
            <a:ext cx="3541713" cy="1263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10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538" y="4664075"/>
            <a:ext cx="3257550" cy="124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38" y="5845175"/>
            <a:ext cx="3232150" cy="1009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12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538" y="3424238"/>
            <a:ext cx="3254375" cy="1239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4833938"/>
            <a:ext cx="3552825" cy="1150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614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5754688"/>
            <a:ext cx="35528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95375" y="811213"/>
            <a:ext cx="1366838" cy="4572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400" dirty="0" err="1">
                <a:solidFill>
                  <a:schemeClr val="accent2">
                    <a:lumMod val="75000"/>
                  </a:schemeClr>
                </a:solidFill>
              </a:rPr>
              <a:t>Vorsitzender</a:t>
            </a:r>
            <a:endParaRPr lang="en-GB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812088" y="3175"/>
            <a:ext cx="1316037" cy="4572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400" dirty="0" err="1">
                <a:solidFill>
                  <a:schemeClr val="accent2">
                    <a:lumMod val="75000"/>
                  </a:schemeClr>
                </a:solidFill>
              </a:rPr>
              <a:t>Stellv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n-GB" sz="1400" dirty="0" err="1">
                <a:solidFill>
                  <a:schemeClr val="accent2">
                    <a:lumMod val="75000"/>
                  </a:schemeClr>
                </a:solidFill>
              </a:rPr>
              <a:t>Vorsitzender</a:t>
            </a:r>
            <a:endParaRPr lang="en-GB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808913" y="5737225"/>
            <a:ext cx="1319212" cy="906463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rIns="18000" anchor="ctr"/>
          <a:lstStyle/>
          <a:p>
            <a:pPr algn="ctr" eaLnBrk="1" hangingPunct="1">
              <a:defRPr/>
            </a:pPr>
            <a:r>
              <a:rPr lang="en-GB" sz="1400" dirty="0" err="1">
                <a:solidFill>
                  <a:schemeClr val="accent2">
                    <a:lumMod val="75000"/>
                  </a:schemeClr>
                </a:solidFill>
              </a:rPr>
              <a:t>Ein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accent2">
                    <a:lumMod val="75000"/>
                  </a:schemeClr>
                </a:solidFill>
              </a:rPr>
              <a:t>Vertreter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 der </a:t>
            </a:r>
            <a:r>
              <a:rPr lang="en-GB" sz="1400" dirty="0" err="1">
                <a:solidFill>
                  <a:schemeClr val="accent2">
                    <a:lumMod val="75000"/>
                  </a:schemeClr>
                </a:solidFill>
              </a:rPr>
              <a:t>ausländischen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 Institute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27038" y="2281238"/>
            <a:ext cx="7343775" cy="242411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!!! </a:t>
            </a:r>
            <a:r>
              <a:rPr lang="en-GB" sz="3200" dirty="0" err="1">
                <a:solidFill>
                  <a:schemeClr val="accent2">
                    <a:lumMod val="75000"/>
                  </a:schemeClr>
                </a:solidFill>
              </a:rPr>
              <a:t>Es</a:t>
            </a: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accent2">
                    <a:lumMod val="75000"/>
                  </a:schemeClr>
                </a:solidFill>
              </a:rPr>
              <a:t>sollten</a:t>
            </a: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accent2">
                    <a:lumMod val="75000"/>
                  </a:schemeClr>
                </a:solidFill>
              </a:rPr>
              <a:t>sich</a:t>
            </a: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accent2">
                    <a:lumMod val="75000"/>
                  </a:schemeClr>
                </a:solidFill>
              </a:rPr>
              <a:t>Kollegen</a:t>
            </a: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accent2">
                    <a:lumMod val="75000"/>
                  </a:schemeClr>
                </a:solidFill>
              </a:rPr>
              <a:t>vom</a:t>
            </a: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 CERN </a:t>
            </a:r>
            <a:r>
              <a:rPr lang="en-GB" sz="3200" dirty="0" err="1">
                <a:solidFill>
                  <a:schemeClr val="accent2">
                    <a:lumMod val="75000"/>
                  </a:schemeClr>
                </a:solidFill>
              </a:rPr>
              <a:t>als</a:t>
            </a: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accent2">
                    <a:lumMod val="75000"/>
                  </a:schemeClr>
                </a:solidFill>
              </a:rPr>
              <a:t>Kandidaten</a:t>
            </a: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accent2">
                    <a:lumMod val="75000"/>
                  </a:schemeClr>
                </a:solidFill>
              </a:rPr>
              <a:t>aufstellen</a:t>
            </a: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accent2">
                    <a:lumMod val="75000"/>
                  </a:schemeClr>
                </a:solidFill>
              </a:rPr>
              <a:t>lassen</a:t>
            </a: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 !!!</a:t>
            </a: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6948488" y="5903913"/>
            <a:ext cx="889000" cy="950912"/>
            <a:chOff x="6948264" y="5903912"/>
            <a:chExt cx="889224" cy="950913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948264" y="5903912"/>
              <a:ext cx="863818" cy="95091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965730" y="5910262"/>
              <a:ext cx="871758" cy="92551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2C3CC544-AD3E-441A-91B9-4E3ACDF4B124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mtClean="0"/>
              <a:t>Arbeitskreis in der DPG</a:t>
            </a:r>
            <a:endParaRPr lang="de-DE" altLang="en-US" sz="2000" smtClean="0"/>
          </a:p>
        </p:txBody>
      </p:sp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0"/>
            <a:ext cx="75898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2411760" y="6093296"/>
            <a:ext cx="1584176" cy="360040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B9DCD2EF-794A-4ACC-B7AF-52C2D71E4D48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mtClean="0"/>
              <a:t>Auf Initiative des KfB: Arbeitskreis in der DPG</a:t>
            </a:r>
            <a:endParaRPr lang="de-DE" altLang="en-US" sz="2000" smtClean="0"/>
          </a:p>
        </p:txBody>
      </p:sp>
      <p:pic>
        <p:nvPicPr>
          <p:cNvPr id="2662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1075"/>
            <a:ext cx="8518525" cy="58261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292080" y="3573016"/>
            <a:ext cx="3377902" cy="115232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rIns="18000" anchor="ctr"/>
          <a:lstStyle/>
          <a:p>
            <a:pPr algn="ctr" eaLnBrk="1" hangingPunct="1">
              <a:defRPr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441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Mitglieder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  <a:p>
            <a:pPr algn="ctr" eaLnBrk="1" hangingPunct="1">
              <a:defRPr/>
            </a:pP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  <a:p>
            <a:pPr algn="ctr" eaLnBrk="1" hangingPunct="1">
              <a:defRPr/>
            </a:pPr>
            <a:r>
              <a:rPr lang="en-GB" sz="1600" dirty="0" err="1">
                <a:solidFill>
                  <a:schemeClr val="accent2">
                    <a:lumMod val="75000"/>
                  </a:schemeClr>
                </a:solidFill>
              </a:rPr>
              <a:t>Arbeitskreis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 und </a:t>
            </a:r>
            <a:r>
              <a:rPr lang="en-GB" sz="1600" dirty="0" err="1">
                <a:solidFill>
                  <a:schemeClr val="accent2">
                    <a:lumMod val="75000"/>
                  </a:schemeClr>
                </a:solidFill>
              </a:rPr>
              <a:t>kein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accent2">
                    <a:lumMod val="75000"/>
                  </a:schemeClr>
                </a:solidFill>
              </a:rPr>
              <a:t>Fachverband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 (auf </a:t>
            </a:r>
            <a:r>
              <a:rPr lang="en-GB" sz="1600" dirty="0" err="1">
                <a:solidFill>
                  <a:schemeClr val="accent2">
                    <a:lumMod val="75000"/>
                  </a:schemeClr>
                </a:solidFill>
              </a:rPr>
              <a:t>Wunsch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 der DPG)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059832" y="5085184"/>
            <a:ext cx="6048732" cy="1325116"/>
            <a:chOff x="3059832" y="5157192"/>
            <a:chExt cx="6048732" cy="1325116"/>
          </a:xfrm>
        </p:grpSpPr>
        <p:sp>
          <p:nvSpPr>
            <p:cNvPr id="9" name="Rectangle 8"/>
            <p:cNvSpPr/>
            <p:nvPr/>
          </p:nvSpPr>
          <p:spPr>
            <a:xfrm>
              <a:off x="3059832" y="5157192"/>
              <a:ext cx="6048732" cy="1325116"/>
            </a:xfrm>
            <a:prstGeom prst="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" rIns="18000" anchor="t"/>
            <a:lstStyle/>
            <a:p>
              <a:pPr algn="ctr" eaLnBrk="1" hangingPunct="1">
                <a:defRPr/>
              </a:pPr>
              <a:r>
                <a:rPr lang="en-GB" sz="1600" dirty="0" err="1" smtClean="0">
                  <a:solidFill>
                    <a:schemeClr val="accent2">
                      <a:lumMod val="75000"/>
                    </a:schemeClr>
                  </a:solidFill>
                </a:rPr>
                <a:t>Auswahl</a:t>
              </a:r>
              <a:r>
                <a:rPr lang="en-GB" sz="1600" dirty="0" smtClean="0">
                  <a:solidFill>
                    <a:schemeClr val="accent2">
                      <a:lumMod val="75000"/>
                    </a:schemeClr>
                  </a:solidFill>
                </a:rPr>
                <a:t> online </a:t>
              </a:r>
              <a:r>
                <a:rPr lang="en-GB" sz="1600" dirty="0" err="1" smtClean="0">
                  <a:solidFill>
                    <a:schemeClr val="accent2">
                      <a:lumMod val="75000"/>
                    </a:schemeClr>
                  </a:solidFill>
                </a:rPr>
                <a:t>im</a:t>
              </a:r>
              <a:r>
                <a:rPr lang="en-GB" sz="1600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GB" sz="1600" dirty="0" err="1" smtClean="0">
                  <a:solidFill>
                    <a:schemeClr val="accent2">
                      <a:lumMod val="75000"/>
                    </a:schemeClr>
                  </a:solidFill>
                </a:rPr>
                <a:t>Aufnahme</a:t>
              </a:r>
              <a:r>
                <a:rPr lang="en-GB" sz="1600" dirty="0" smtClean="0">
                  <a:solidFill>
                    <a:schemeClr val="accent2">
                      <a:lumMod val="75000"/>
                    </a:schemeClr>
                  </a:solidFill>
                </a:rPr>
                <a:t>- </a:t>
              </a:r>
              <a:r>
                <a:rPr lang="en-GB" sz="1600" dirty="0" err="1" smtClean="0">
                  <a:solidFill>
                    <a:schemeClr val="accent2">
                      <a:lumMod val="75000"/>
                    </a:schemeClr>
                  </a:solidFill>
                </a:rPr>
                <a:t>oder</a:t>
              </a:r>
              <a:r>
                <a:rPr lang="en-GB" sz="1600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GB" sz="1600" dirty="0" err="1" smtClean="0">
                  <a:solidFill>
                    <a:schemeClr val="accent2">
                      <a:lumMod val="75000"/>
                    </a:schemeClr>
                  </a:solidFill>
                </a:rPr>
                <a:t>Änderungsformular</a:t>
              </a:r>
              <a:r>
                <a:rPr lang="en-GB" sz="1600" dirty="0" smtClean="0">
                  <a:solidFill>
                    <a:schemeClr val="accent2">
                      <a:lumMod val="75000"/>
                    </a:schemeClr>
                  </a:solidFill>
                </a:rPr>
                <a:t> der DPG</a:t>
              </a:r>
              <a:endParaRPr lang="en-GB" sz="16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/>
            <a:srcRect t="4085" b="29445"/>
            <a:stretch/>
          </p:blipFill>
          <p:spPr>
            <a:xfrm>
              <a:off x="3851920" y="5596254"/>
              <a:ext cx="5143500" cy="785074"/>
            </a:xfrm>
            <a:prstGeom prst="rect">
              <a:avLst/>
            </a:prstGeom>
          </p:spPr>
        </p:pic>
      </p:grp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Broschüre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DBEC78CB-826A-4624-BC36-54563D266A84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  <p:pic>
        <p:nvPicPr>
          <p:cNvPr id="3072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err="1" smtClean="0"/>
              <a:t>Broschüre</a:t>
            </a:r>
            <a:r>
              <a:rPr lang="en-GB" altLang="en-US" dirty="0" smtClean="0"/>
              <a:t> “</a:t>
            </a:r>
            <a:r>
              <a:rPr lang="en-GB" altLang="en-US" dirty="0" err="1" smtClean="0"/>
              <a:t>Beschleuniger</a:t>
            </a:r>
            <a:r>
              <a:rPr lang="en-GB" altLang="en-US" dirty="0" smtClean="0"/>
              <a:t>”</a:t>
            </a:r>
            <a:endParaRPr lang="en-GB" altLang="en-US" dirty="0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97D4398-161F-4F9B-AFC7-D531BD83D6E9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400" y="5085185"/>
            <a:ext cx="9118600" cy="1512167"/>
          </a:xfrm>
          <a:ln>
            <a:solidFill>
              <a:srgbClr val="C00000"/>
            </a:solidFill>
          </a:ln>
        </p:spPr>
        <p:txBody>
          <a:bodyPr/>
          <a:lstStyle/>
          <a:p>
            <a:pPr>
              <a:defRPr/>
            </a:pPr>
            <a:r>
              <a:rPr lang="en-GB" dirty="0" err="1" smtClean="0"/>
              <a:t>Etwa</a:t>
            </a:r>
            <a:r>
              <a:rPr lang="en-GB" dirty="0" smtClean="0"/>
              <a:t> </a:t>
            </a:r>
            <a:r>
              <a:rPr lang="en-GB" dirty="0"/>
              <a:t>2</a:t>
            </a:r>
            <a:r>
              <a:rPr lang="en-GB" dirty="0" smtClean="0"/>
              <a:t>00 </a:t>
            </a:r>
            <a:r>
              <a:rPr lang="en-GB" dirty="0" err="1" smtClean="0"/>
              <a:t>Kopien</a:t>
            </a:r>
            <a:r>
              <a:rPr lang="en-GB" dirty="0" smtClean="0"/>
              <a:t> am CERN</a:t>
            </a:r>
          </a:p>
          <a:p>
            <a:pPr>
              <a:defRPr/>
            </a:pPr>
            <a:r>
              <a:rPr lang="en-GB" dirty="0" err="1" smtClean="0"/>
              <a:t>Gedacht</a:t>
            </a:r>
            <a:r>
              <a:rPr lang="en-GB" dirty="0" smtClean="0"/>
              <a:t> </a:t>
            </a:r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dirty="0" err="1"/>
              <a:t>V</a:t>
            </a:r>
            <a:r>
              <a:rPr lang="en-GB" dirty="0" err="1" smtClean="0"/>
              <a:t>erteilung</a:t>
            </a:r>
            <a:r>
              <a:rPr lang="en-GB" dirty="0" smtClean="0"/>
              <a:t> an </a:t>
            </a:r>
            <a:r>
              <a:rPr lang="en-GB" dirty="0" err="1" smtClean="0"/>
              <a:t>Interessenten</a:t>
            </a:r>
            <a:r>
              <a:rPr lang="en-GB" dirty="0" smtClean="0"/>
              <a:t>, </a:t>
            </a:r>
            <a:r>
              <a:rPr lang="en-GB" dirty="0" err="1" smtClean="0"/>
              <a:t>z.B</a:t>
            </a:r>
            <a:r>
              <a:rPr lang="en-GB" dirty="0" smtClean="0"/>
              <a:t>. </a:t>
            </a:r>
            <a:r>
              <a:rPr lang="en-GB" dirty="0" smtClean="0"/>
              <a:t>VIPs, </a:t>
            </a:r>
            <a:r>
              <a:rPr lang="en-GB" dirty="0" err="1" smtClean="0"/>
              <a:t>Besucher</a:t>
            </a:r>
            <a:r>
              <a:rPr lang="en-GB" dirty="0" smtClean="0"/>
              <a:t> von Unis, etc.</a:t>
            </a:r>
          </a:p>
          <a:p>
            <a:pPr>
              <a:defRPr/>
            </a:pPr>
            <a:r>
              <a:rPr lang="en-GB" dirty="0" smtClean="0"/>
              <a:t>Um </a:t>
            </a:r>
            <a:r>
              <a:rPr lang="en-GB" dirty="0" err="1" smtClean="0"/>
              <a:t>Kopien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erhalten</a:t>
            </a:r>
            <a:r>
              <a:rPr lang="en-GB" dirty="0" smtClean="0"/>
              <a:t>: </a:t>
            </a:r>
            <a:r>
              <a:rPr lang="en-GB" dirty="0" err="1" smtClean="0"/>
              <a:t>Bitte</a:t>
            </a:r>
            <a:r>
              <a:rPr lang="en-GB" dirty="0" smtClean="0"/>
              <a:t> Rüdiger Schmidt </a:t>
            </a:r>
            <a:r>
              <a:rPr lang="en-GB" dirty="0" err="1" smtClean="0"/>
              <a:t>kontaktieren</a:t>
            </a:r>
            <a:endParaRPr lang="en-GB" dirty="0"/>
          </a:p>
        </p:txBody>
      </p:sp>
      <p:sp>
        <p:nvSpPr>
          <p:cNvPr id="31750" name="Rectangle 2"/>
          <p:cNvSpPr>
            <a:spLocks noChangeArrowheads="1"/>
          </p:cNvSpPr>
          <p:nvPr/>
        </p:nvSpPr>
        <p:spPr bwMode="auto">
          <a:xfrm>
            <a:off x="1403648" y="1052736"/>
            <a:ext cx="6840934" cy="369332"/>
          </a:xfrm>
          <a:prstGeom prst="rect">
            <a:avLst/>
          </a:prstGeom>
          <a:solidFill>
            <a:srgbClr val="FFFF99"/>
          </a:solidFill>
          <a:ln w="3175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b="1" dirty="0" smtClean="0">
                <a:solidFill>
                  <a:srgbClr val="0000FF"/>
                </a:solidFill>
              </a:rPr>
              <a:t>Download</a:t>
            </a:r>
            <a:r>
              <a:rPr lang="en-GB" altLang="en-US" dirty="0" smtClean="0">
                <a:solidFill>
                  <a:srgbClr val="0000FF"/>
                </a:solidFill>
              </a:rPr>
              <a:t> (Pdf) unter: </a:t>
            </a:r>
            <a:r>
              <a:rPr lang="en-GB" altLang="en-US" b="1" dirty="0" smtClean="0">
                <a:solidFill>
                  <a:srgbClr val="0000FF"/>
                </a:solidFill>
              </a:rPr>
              <a:t>http:</a:t>
            </a:r>
            <a:r>
              <a:rPr lang="en-GB" altLang="en-US" b="1" dirty="0">
                <a:solidFill>
                  <a:srgbClr val="0000FF"/>
                </a:solidFill>
              </a:rPr>
              <a:t>//www.beschleunigerphysik.de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1596259"/>
            <a:ext cx="6627709" cy="33789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364" y="1579677"/>
            <a:ext cx="2903156" cy="339554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052736"/>
            <a:ext cx="9083229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de-DE" sz="2400" kern="0" dirty="0" smtClean="0"/>
              <a:t>Organisation </a:t>
            </a:r>
            <a:r>
              <a:rPr lang="de-DE" sz="2400" kern="0" dirty="0" smtClean="0"/>
              <a:t>von </a:t>
            </a:r>
            <a:r>
              <a:rPr lang="de-DE" sz="2400" kern="0" dirty="0" smtClean="0">
                <a:solidFill>
                  <a:srgbClr val="6B6BCF"/>
                </a:solidFill>
              </a:rPr>
              <a:t>Workshops</a:t>
            </a:r>
            <a:r>
              <a:rPr lang="de-DE" sz="2400" kern="0" dirty="0" smtClean="0"/>
              <a:t> </a:t>
            </a:r>
            <a:r>
              <a:rPr lang="de-DE" sz="2400" kern="0" dirty="0" smtClean="0"/>
              <a:t>z</a:t>
            </a:r>
            <a:r>
              <a:rPr lang="de-DE" sz="2400" kern="0" dirty="0" smtClean="0"/>
              <a:t>ur </a:t>
            </a:r>
            <a:r>
              <a:rPr lang="de-DE" sz="2400" kern="0" dirty="0"/>
              <a:t>Vorbereitung von Anträgen zur Projektförderung im Rahmen der </a:t>
            </a:r>
            <a:r>
              <a:rPr lang="de-DE" sz="2400" kern="0" dirty="0" smtClean="0"/>
              <a:t>BMBF Verbundforschung</a:t>
            </a:r>
            <a:endParaRPr lang="de-DE" sz="2400" kern="0" dirty="0" smtClean="0"/>
          </a:p>
          <a:p>
            <a:pPr eaLnBrk="1" hangingPunct="1">
              <a:defRPr/>
            </a:pPr>
            <a:r>
              <a:rPr lang="de-DE" sz="2400" kern="0" dirty="0" smtClean="0"/>
              <a:t>im 3-Jahres Rhythmus</a:t>
            </a:r>
            <a:endParaRPr lang="de-DE" sz="2400" kern="0" dirty="0" smtClean="0"/>
          </a:p>
          <a:p>
            <a:pPr lvl="1" eaLnBrk="1" hangingPunct="1">
              <a:defRPr/>
            </a:pPr>
            <a:r>
              <a:rPr lang="de-DE" sz="2200" kern="0" dirty="0" smtClean="0"/>
              <a:t>Sep 2014: „Physik der kleinsten Teilchen“ (F</a:t>
            </a:r>
            <a:r>
              <a:rPr lang="de-DE" sz="2200" kern="0" dirty="0" smtClean="0"/>
              <a:t>örderung </a:t>
            </a:r>
            <a:r>
              <a:rPr lang="de-DE" sz="2200" kern="0" dirty="0" smtClean="0"/>
              <a:t>2015-2018)</a:t>
            </a:r>
          </a:p>
          <a:p>
            <a:pPr lvl="1" eaLnBrk="1" hangingPunct="1">
              <a:defRPr/>
            </a:pPr>
            <a:r>
              <a:rPr lang="de-DE" sz="2200" kern="0" dirty="0" smtClean="0"/>
              <a:t>Sep 2015: Kondensierte Materie (Förderung 2016-2019)</a:t>
            </a:r>
            <a:endParaRPr lang="de-DE" sz="2200" kern="0" dirty="0" smtClean="0"/>
          </a:p>
          <a:p>
            <a:pPr lvl="1" eaLnBrk="1" hangingPunct="1">
              <a:defRPr/>
            </a:pPr>
            <a:r>
              <a:rPr lang="de-DE" sz="2200" strike="sngStrike" kern="0" dirty="0" smtClean="0">
                <a:solidFill>
                  <a:srgbClr val="C00000"/>
                </a:solidFill>
              </a:rPr>
              <a:t>2016</a:t>
            </a:r>
            <a:r>
              <a:rPr lang="de-DE" sz="2200" kern="0" dirty="0" smtClean="0"/>
              <a:t>, </a:t>
            </a:r>
            <a:r>
              <a:rPr lang="de-DE" sz="2200" kern="0" dirty="0" smtClean="0"/>
              <a:t>2017 Teilchenphysik, 2018 </a:t>
            </a:r>
            <a:r>
              <a:rPr lang="de-DE" sz="2200" kern="0" dirty="0" err="1" smtClean="0"/>
              <a:t>Kond</a:t>
            </a:r>
            <a:r>
              <a:rPr lang="de-DE" sz="2200" kern="0" dirty="0" smtClean="0"/>
              <a:t>. Materie, </a:t>
            </a:r>
            <a:r>
              <a:rPr lang="de-DE" sz="2200" strike="sngStrike" kern="0" dirty="0" smtClean="0">
                <a:solidFill>
                  <a:srgbClr val="C00000"/>
                </a:solidFill>
              </a:rPr>
              <a:t>2019</a:t>
            </a:r>
            <a:r>
              <a:rPr lang="de-DE" sz="2200" kern="0" dirty="0" smtClean="0"/>
              <a:t>, …</a:t>
            </a:r>
            <a:r>
              <a:rPr lang="de-DE" sz="2200" kern="0" dirty="0" smtClean="0"/>
              <a:t>.</a:t>
            </a:r>
          </a:p>
          <a:p>
            <a:pPr lvl="1" eaLnBrk="1" hangingPunct="1">
              <a:defRPr/>
            </a:pPr>
            <a:r>
              <a:rPr lang="en-US" sz="2000" dirty="0" err="1" smtClean="0"/>
              <a:t>Gelegenheit</a:t>
            </a:r>
            <a:r>
              <a:rPr lang="en-US" sz="2000" dirty="0" smtClean="0"/>
              <a:t> </a:t>
            </a:r>
            <a:r>
              <a:rPr lang="en-US" sz="2000" dirty="0" err="1"/>
              <a:t>eines</a:t>
            </a:r>
            <a:r>
              <a:rPr lang="en-US" sz="2000" dirty="0"/>
              <a:t> </a:t>
            </a:r>
            <a:r>
              <a:rPr lang="en-US" sz="2000" dirty="0" err="1"/>
              <a:t>gemeinsamen</a:t>
            </a:r>
            <a:r>
              <a:rPr lang="en-US" sz="2000" dirty="0"/>
              <a:t> </a:t>
            </a:r>
            <a:r>
              <a:rPr lang="en-US" sz="2000" dirty="0" err="1" smtClean="0"/>
              <a:t>Austausches</a:t>
            </a:r>
            <a:r>
              <a:rPr lang="en-US" sz="2000" dirty="0"/>
              <a:t> </a:t>
            </a:r>
            <a:r>
              <a:rPr lang="en-US" sz="2000" dirty="0" smtClean="0"/>
              <a:t>und </a:t>
            </a:r>
            <a:r>
              <a:rPr lang="en-US" sz="2000" dirty="0" err="1" smtClean="0"/>
              <a:t>Hilfe</a:t>
            </a:r>
            <a:r>
              <a:rPr lang="en-US" sz="2000" dirty="0" smtClean="0"/>
              <a:t> </a:t>
            </a:r>
            <a:r>
              <a:rPr lang="en-US" sz="2000" dirty="0" err="1" smtClean="0"/>
              <a:t>bei</a:t>
            </a:r>
            <a:r>
              <a:rPr lang="en-US" sz="2000" dirty="0"/>
              <a:t> </a:t>
            </a:r>
            <a:r>
              <a:rPr lang="en-US" sz="2000" dirty="0" smtClean="0"/>
              <a:t>der </a:t>
            </a:r>
            <a:br>
              <a:rPr lang="en-US" sz="2000" dirty="0" smtClean="0"/>
            </a:br>
            <a:r>
              <a:rPr lang="en-US" sz="2000" dirty="0" err="1" smtClean="0"/>
              <a:t>Planung</a:t>
            </a:r>
            <a:r>
              <a:rPr lang="en-US" sz="2000" dirty="0" smtClean="0"/>
              <a:t> </a:t>
            </a:r>
            <a:r>
              <a:rPr lang="en-US" sz="2000" dirty="0"/>
              <a:t>und </a:t>
            </a:r>
            <a:r>
              <a:rPr lang="en-US" sz="2000" dirty="0" err="1"/>
              <a:t>Ausarbeitung</a:t>
            </a:r>
            <a:r>
              <a:rPr lang="en-US" sz="2000" dirty="0"/>
              <a:t> </a:t>
            </a:r>
            <a:r>
              <a:rPr lang="en-US" sz="2000" dirty="0" err="1"/>
              <a:t>zukünftiger</a:t>
            </a:r>
            <a:r>
              <a:rPr lang="en-US" sz="2000" dirty="0"/>
              <a:t> </a:t>
            </a:r>
            <a:r>
              <a:rPr lang="en-US" sz="2000" dirty="0" err="1"/>
              <a:t>beschleunigerphysikalischer</a:t>
            </a:r>
            <a:r>
              <a:rPr lang="en-US" sz="2000" dirty="0"/>
              <a:t> </a:t>
            </a:r>
            <a:r>
              <a:rPr lang="en-US" sz="2000" dirty="0" err="1" smtClean="0"/>
              <a:t>Forschungsvorhaben</a:t>
            </a:r>
            <a:endParaRPr lang="en-US" sz="2000" dirty="0" smtClean="0"/>
          </a:p>
          <a:p>
            <a:pPr lvl="1" eaLnBrk="1" hangingPunct="1">
              <a:defRPr/>
            </a:pPr>
            <a:r>
              <a:rPr lang="en-US" dirty="0" err="1" smtClean="0"/>
              <a:t>Präsentation</a:t>
            </a:r>
            <a:r>
              <a:rPr lang="en-US" dirty="0" smtClean="0"/>
              <a:t> </a:t>
            </a:r>
            <a:r>
              <a:rPr lang="en-US" dirty="0"/>
              <a:t>der </a:t>
            </a:r>
            <a:r>
              <a:rPr lang="en-US" dirty="0" err="1"/>
              <a:t>Forschungsinteressen</a:t>
            </a:r>
            <a:r>
              <a:rPr lang="en-US" dirty="0"/>
              <a:t> </a:t>
            </a:r>
            <a:r>
              <a:rPr lang="en-US" dirty="0" smtClean="0"/>
              <a:t>der </a:t>
            </a:r>
            <a:r>
              <a:rPr lang="en-US" dirty="0" err="1" smtClean="0"/>
              <a:t>großen</a:t>
            </a:r>
            <a:r>
              <a:rPr lang="en-US" dirty="0"/>
              <a:t> </a:t>
            </a:r>
            <a:r>
              <a:rPr lang="en-US" dirty="0" err="1" smtClean="0"/>
              <a:t>Beschleunigerzentren</a:t>
            </a:r>
            <a:r>
              <a:rPr lang="en-US" dirty="0" smtClean="0"/>
              <a:t> </a:t>
            </a:r>
            <a:endParaRPr lang="en-US" dirty="0"/>
          </a:p>
          <a:p>
            <a:pPr lvl="1" eaLnBrk="1" hangingPunct="1">
              <a:defRPr/>
            </a:pPr>
            <a:r>
              <a:rPr lang="en-US" dirty="0" err="1" smtClean="0"/>
              <a:t>Vorstellung</a:t>
            </a:r>
            <a:r>
              <a:rPr lang="en-US" dirty="0" smtClean="0"/>
              <a:t> </a:t>
            </a:r>
            <a:r>
              <a:rPr lang="en-US" dirty="0"/>
              <a:t>und </a:t>
            </a:r>
            <a:r>
              <a:rPr lang="en-US" dirty="0" err="1"/>
              <a:t>gemeinsame</a:t>
            </a:r>
            <a:r>
              <a:rPr lang="en-US" dirty="0"/>
              <a:t> </a:t>
            </a:r>
            <a:r>
              <a:rPr lang="en-US" dirty="0" err="1"/>
              <a:t>Diskussion</a:t>
            </a:r>
            <a:r>
              <a:rPr lang="en-US" dirty="0"/>
              <a:t> </a:t>
            </a:r>
            <a:r>
              <a:rPr lang="en-US" dirty="0" err="1"/>
              <a:t>geplanter</a:t>
            </a:r>
            <a:r>
              <a:rPr lang="en-US" dirty="0"/>
              <a:t> </a:t>
            </a:r>
            <a:r>
              <a:rPr lang="en-US" dirty="0" err="1"/>
              <a:t>universitärer</a:t>
            </a:r>
            <a:r>
              <a:rPr lang="en-US" dirty="0"/>
              <a:t> </a:t>
            </a:r>
            <a:r>
              <a:rPr lang="en-US" dirty="0" err="1" smtClean="0"/>
              <a:t>Forschungs-vorhaben</a:t>
            </a:r>
            <a:r>
              <a:rPr lang="en-US" dirty="0" smtClean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Hinblick</a:t>
            </a:r>
            <a:r>
              <a:rPr lang="en-US" dirty="0"/>
              <a:t> auf die </a:t>
            </a:r>
            <a:r>
              <a:rPr lang="en-US" dirty="0" err="1"/>
              <a:t>Formierung</a:t>
            </a:r>
            <a:r>
              <a:rPr lang="en-US" dirty="0"/>
              <a:t> </a:t>
            </a:r>
            <a:r>
              <a:rPr lang="en-US" dirty="0" err="1"/>
              <a:t>geeigneter</a:t>
            </a:r>
            <a:r>
              <a:rPr lang="en-US" dirty="0"/>
              <a:t> </a:t>
            </a:r>
            <a:r>
              <a:rPr lang="en-US" dirty="0" err="1" smtClean="0"/>
              <a:t>Forschungsverbünde</a:t>
            </a:r>
            <a:r>
              <a:rPr lang="en-US" dirty="0" smtClean="0"/>
              <a:t> </a:t>
            </a:r>
            <a:endParaRPr lang="de-DE" strike="sngStrike" kern="0" dirty="0" smtClean="0"/>
          </a:p>
          <a:p>
            <a:pPr eaLnBrk="1" hangingPunct="1">
              <a:defRPr/>
            </a:pPr>
            <a:r>
              <a:rPr lang="de-DE" sz="2400" kern="0" dirty="0" smtClean="0"/>
              <a:t>Zur Vorbereitung einer Strategiediskussion, evtl. Ende 2016</a:t>
            </a:r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Workshops - </a:t>
            </a:r>
            <a:r>
              <a:rPr lang="en-GB" altLang="en-US" dirty="0" err="1" smtClean="0"/>
              <a:t>Förderung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durch</a:t>
            </a:r>
            <a:r>
              <a:rPr lang="en-GB" altLang="en-US" dirty="0" smtClean="0"/>
              <a:t> das BMBF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F87B48A7-8582-4AEB-8749-24950C275F5F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2277E74-A28B-4C1A-9108-4F04700F1979}" type="slidenum">
              <a:rPr lang="en-US" altLang="en-US" sz="1200" smtClean="0">
                <a:solidFill>
                  <a:schemeClr val="accent2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smtClean="0">
              <a:solidFill>
                <a:schemeClr val="accent2"/>
              </a:solidFill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 smtClean="0"/>
              <a:t>Förderungsbeispiele </a:t>
            </a:r>
            <a:r>
              <a:rPr lang="de-DE" altLang="en-US" dirty="0" smtClean="0"/>
              <a:t>für 2015-2018</a:t>
            </a:r>
            <a:endParaRPr lang="de-DE" altLang="en-US" sz="2000" dirty="0" smtClean="0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>
                <a:solidFill>
                  <a:srgbClr val="00B050"/>
                </a:solidFill>
              </a:rPr>
              <a:t>Untersuchung </a:t>
            </a:r>
            <a:r>
              <a:rPr lang="de-DE" dirty="0">
                <a:solidFill>
                  <a:srgbClr val="00B050"/>
                </a:solidFill>
              </a:rPr>
              <a:t>kollektiver Instabilitäten und ihrer Dämpfung für die Erweiterung des Large </a:t>
            </a:r>
            <a:r>
              <a:rPr lang="de-DE" dirty="0" err="1">
                <a:solidFill>
                  <a:srgbClr val="00B050"/>
                </a:solidFill>
              </a:rPr>
              <a:t>Hadron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Collider</a:t>
            </a:r>
            <a:r>
              <a:rPr lang="de-DE" dirty="0">
                <a:solidFill>
                  <a:srgbClr val="00B050"/>
                </a:solidFill>
              </a:rPr>
              <a:t> auf hohe Luminosität</a:t>
            </a:r>
            <a:endParaRPr lang="en-GB" dirty="0" smtClean="0">
              <a:solidFill>
                <a:srgbClr val="00B050"/>
              </a:solidFill>
            </a:endParaRPr>
          </a:p>
          <a:p>
            <a:pPr eaLnBrk="1" hangingPunct="1">
              <a:defRPr/>
            </a:pPr>
            <a:r>
              <a:rPr lang="de-DE" dirty="0">
                <a:solidFill>
                  <a:srgbClr val="00B050"/>
                </a:solidFill>
              </a:rPr>
              <a:t>Ultra-Sensitive Strahlstrommessung für zukünftige </a:t>
            </a:r>
            <a:r>
              <a:rPr lang="de-DE" dirty="0" smtClean="0">
                <a:solidFill>
                  <a:srgbClr val="00B050"/>
                </a:solidFill>
              </a:rPr>
              <a:t>Beschleunigeranlagen =&gt; Simulation </a:t>
            </a:r>
            <a:r>
              <a:rPr lang="de-DE" dirty="0">
                <a:solidFill>
                  <a:srgbClr val="00B050"/>
                </a:solidFill>
              </a:rPr>
              <a:t>und Optimierung einer elektromagnetischen Abschirmung für einen </a:t>
            </a:r>
            <a:r>
              <a:rPr lang="de-DE" dirty="0" err="1">
                <a:solidFill>
                  <a:srgbClr val="00B050"/>
                </a:solidFill>
              </a:rPr>
              <a:t>kryogenen</a:t>
            </a:r>
            <a:r>
              <a:rPr lang="de-DE" dirty="0">
                <a:solidFill>
                  <a:srgbClr val="00B050"/>
                </a:solidFill>
              </a:rPr>
              <a:t> Stromkomparator </a:t>
            </a:r>
            <a:endParaRPr lang="de-DE" dirty="0" smtClean="0">
              <a:solidFill>
                <a:srgbClr val="00B050"/>
              </a:solidFill>
            </a:endParaRPr>
          </a:p>
          <a:p>
            <a:pPr eaLnBrk="1" hangingPunct="1">
              <a:defRPr/>
            </a:pPr>
            <a:r>
              <a:rPr lang="en-GB" dirty="0">
                <a:solidFill>
                  <a:srgbClr val="00B050"/>
                </a:solidFill>
              </a:rPr>
              <a:t>Superconducting Radio-Frequency Cavity Developments for Future </a:t>
            </a:r>
            <a:r>
              <a:rPr lang="en-GB" dirty="0" smtClean="0">
                <a:solidFill>
                  <a:srgbClr val="00B050"/>
                </a:solidFill>
              </a:rPr>
              <a:t>Accelerators</a:t>
            </a:r>
          </a:p>
          <a:p>
            <a:pPr eaLnBrk="1" hangingPunct="1">
              <a:defRPr/>
            </a:pPr>
            <a:r>
              <a:rPr lang="de-DE" dirty="0">
                <a:solidFill>
                  <a:srgbClr val="00B050"/>
                </a:solidFill>
              </a:rPr>
              <a:t>Optimierung der Strahldynamik für FAIR und CERN </a:t>
            </a:r>
          </a:p>
          <a:p>
            <a:pPr eaLnBrk="1" hangingPunct="1">
              <a:defRPr/>
            </a:pPr>
            <a:r>
              <a:rPr lang="de-DE" dirty="0" smtClean="0">
                <a:solidFill>
                  <a:srgbClr val="C00000"/>
                </a:solidFill>
              </a:rPr>
              <a:t>Simulation </a:t>
            </a:r>
            <a:r>
              <a:rPr lang="de-DE" dirty="0" err="1" smtClean="0">
                <a:solidFill>
                  <a:srgbClr val="C00000"/>
                </a:solidFill>
              </a:rPr>
              <a:t>of</a:t>
            </a:r>
            <a:r>
              <a:rPr lang="de-DE" dirty="0" smtClean="0">
                <a:solidFill>
                  <a:srgbClr val="C00000"/>
                </a:solidFill>
              </a:rPr>
              <a:t> Transient </a:t>
            </a:r>
            <a:r>
              <a:rPr lang="de-DE" dirty="0" err="1" smtClean="0">
                <a:solidFill>
                  <a:srgbClr val="C00000"/>
                </a:solidFill>
              </a:rPr>
              <a:t>Effects</a:t>
            </a:r>
            <a:r>
              <a:rPr lang="de-DE" dirty="0" smtClean="0">
                <a:solidFill>
                  <a:srgbClr val="C00000"/>
                </a:solidFill>
              </a:rPr>
              <a:t> in </a:t>
            </a:r>
            <a:r>
              <a:rPr lang="de-DE" dirty="0" err="1" smtClean="0">
                <a:solidFill>
                  <a:srgbClr val="C00000"/>
                </a:solidFill>
              </a:rPr>
              <a:t>Accelerator</a:t>
            </a:r>
            <a:r>
              <a:rPr lang="de-DE" dirty="0" smtClean="0">
                <a:solidFill>
                  <a:srgbClr val="C00000"/>
                </a:solidFill>
              </a:rPr>
              <a:t> Magnets – STEAM – </a:t>
            </a:r>
            <a:r>
              <a:rPr lang="de-DE" dirty="0" smtClean="0">
                <a:solidFill>
                  <a:srgbClr val="C00000"/>
                </a:solidFill>
              </a:rPr>
              <a:t>K</a:t>
            </a:r>
            <a:r>
              <a:rPr lang="de-DE" dirty="0" smtClean="0">
                <a:solidFill>
                  <a:srgbClr val="C00000"/>
                </a:solidFill>
              </a:rPr>
              <a:t>ollaboration </a:t>
            </a:r>
            <a:r>
              <a:rPr lang="de-DE" dirty="0" smtClean="0">
                <a:solidFill>
                  <a:srgbClr val="C00000"/>
                </a:solidFill>
              </a:rPr>
              <a:t>mit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smtClean="0">
                <a:solidFill>
                  <a:srgbClr val="C00000"/>
                </a:solidFill>
              </a:rPr>
              <a:t>TU Darmstadt </a:t>
            </a:r>
            <a:r>
              <a:rPr lang="de-DE" dirty="0" smtClean="0">
                <a:solidFill>
                  <a:srgbClr val="C00000"/>
                </a:solidFill>
              </a:rPr>
              <a:t>gestartet </a:t>
            </a:r>
            <a:r>
              <a:rPr lang="de-DE" dirty="0" smtClean="0">
                <a:solidFill>
                  <a:srgbClr val="C00000"/>
                </a:solidFill>
              </a:rPr>
              <a:t>mit</a:t>
            </a:r>
            <a:r>
              <a:rPr lang="de-DE" dirty="0" smtClean="0">
                <a:solidFill>
                  <a:srgbClr val="C00000"/>
                </a:solidFill>
              </a:rPr>
              <a:t> anderen Geldmitteln</a:t>
            </a:r>
            <a:endParaRPr lang="de-DE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r>
              <a:rPr lang="en-GB" dirty="0">
                <a:solidFill>
                  <a:srgbClr val="C00000"/>
                </a:solidFill>
              </a:rPr>
              <a:t>Planning, Securing and Increasing the Availability of Particle Accelerators at the example of </a:t>
            </a:r>
            <a:r>
              <a:rPr lang="en-GB" dirty="0" smtClean="0">
                <a:solidFill>
                  <a:srgbClr val="C00000"/>
                </a:solidFill>
              </a:rPr>
              <a:t>LHC – </a:t>
            </a:r>
            <a:r>
              <a:rPr lang="en-GB" dirty="0" err="1" smtClean="0">
                <a:solidFill>
                  <a:srgbClr val="C00000"/>
                </a:solidFill>
              </a:rPr>
              <a:t>Kollaboration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err="1" smtClean="0">
                <a:solidFill>
                  <a:srgbClr val="C00000"/>
                </a:solidFill>
              </a:rPr>
              <a:t>mit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err="1" smtClean="0">
                <a:solidFill>
                  <a:srgbClr val="C00000"/>
                </a:solidFill>
              </a:rPr>
              <a:t>Uni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>
                <a:solidFill>
                  <a:srgbClr val="C00000"/>
                </a:solidFill>
              </a:rPr>
              <a:t>Stuttgart</a:t>
            </a:r>
            <a:endParaRPr lang="en-GB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endParaRPr lang="en-GB" dirty="0" smtClean="0">
              <a:solidFill>
                <a:srgbClr val="0066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GB" dirty="0">
                <a:solidFill>
                  <a:srgbClr val="006600"/>
                </a:solidFill>
                <a:hlinkClick r:id="rId3"/>
              </a:rPr>
              <a:t>http://</a:t>
            </a:r>
            <a:r>
              <a:rPr lang="en-GB" dirty="0" smtClean="0">
                <a:solidFill>
                  <a:srgbClr val="006600"/>
                </a:solidFill>
                <a:hlinkClick r:id="rId3"/>
              </a:rPr>
              <a:t>foerderportal.bund.de/foekat/jsp/SucheAction.do</a:t>
            </a:r>
            <a:endParaRPr lang="en-GB" dirty="0" smtClean="0">
              <a:solidFill>
                <a:srgbClr val="006600"/>
              </a:solidFill>
            </a:endParaRPr>
          </a:p>
          <a:p>
            <a:pPr eaLnBrk="1" hangingPunct="1">
              <a:defRPr/>
            </a:pPr>
            <a:endParaRPr lang="en-GB" dirty="0">
              <a:solidFill>
                <a:srgbClr val="006600"/>
              </a:solidFill>
            </a:endParaRPr>
          </a:p>
          <a:p>
            <a:pPr eaLnBrk="1" hangingPunct="1">
              <a:defRPr/>
            </a:pPr>
            <a:endParaRPr lang="de-DE" dirty="0"/>
          </a:p>
          <a:p>
            <a:pPr marL="0" indent="0" eaLnBrk="1" hangingPunct="1">
              <a:buFontTx/>
              <a:buNone/>
              <a:defRPr/>
            </a:pPr>
            <a:endParaRPr lang="en-GB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GB" dirty="0" smtClean="0"/>
          </a:p>
          <a:p>
            <a:pPr marL="0" indent="0" eaLnBrk="1" hangingPunct="1">
              <a:buFontTx/>
              <a:buNone/>
              <a:defRPr/>
            </a:pPr>
            <a:endParaRPr lang="de-DE" dirty="0" smtClean="0"/>
          </a:p>
          <a:p>
            <a:pPr eaLnBrk="1" hangingPunct="1">
              <a:defRPr/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1"/>
</p:tagLst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E781"/>
      </a:accent1>
      <a:accent2>
        <a:srgbClr val="243572"/>
      </a:accent2>
      <a:accent3>
        <a:srgbClr val="FFFFFF"/>
      </a:accent3>
      <a:accent4>
        <a:srgbClr val="000000"/>
      </a:accent4>
      <a:accent5>
        <a:srgbClr val="FFF1C1"/>
      </a:accent5>
      <a:accent6>
        <a:srgbClr val="202F67"/>
      </a:accent6>
      <a:hlink>
        <a:srgbClr val="00715E"/>
      </a:hlink>
      <a:folHlink>
        <a:srgbClr val="E6001A"/>
      </a:folHlink>
    </a:clrScheme>
    <a:fontScheme name="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E781"/>
      </a:accent1>
      <a:accent2>
        <a:srgbClr val="243572"/>
      </a:accent2>
      <a:accent3>
        <a:srgbClr val="FFFFFF"/>
      </a:accent3>
      <a:accent4>
        <a:srgbClr val="000000"/>
      </a:accent4>
      <a:accent5>
        <a:srgbClr val="FFF1C1"/>
      </a:accent5>
      <a:accent6>
        <a:srgbClr val="202F67"/>
      </a:accent6>
      <a:hlink>
        <a:srgbClr val="00715E"/>
      </a:hlink>
      <a:folHlink>
        <a:srgbClr val="E6001A"/>
      </a:folHlink>
    </a:clrScheme>
    <a:fontScheme name="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11846</TotalTime>
  <Words>404</Words>
  <Application>Microsoft Macintosh PowerPoint</Application>
  <PresentationFormat>On-screen Show (4:3)</PresentationFormat>
  <Paragraphs>77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1_Default Design</vt:lpstr>
      <vt:lpstr>powerpointvorlage</vt:lpstr>
      <vt:lpstr>1_powerpointvorlage</vt:lpstr>
      <vt:lpstr>2_Default Design</vt:lpstr>
      <vt:lpstr>PowerPoint Presentation</vt:lpstr>
      <vt:lpstr>KfB und Forum Beschleunigerphysik</vt:lpstr>
      <vt:lpstr>PowerPoint Presentation</vt:lpstr>
      <vt:lpstr>Arbeitskreis in der DPG</vt:lpstr>
      <vt:lpstr>Auf Initiative des KfB: Arbeitskreis in der DPG</vt:lpstr>
      <vt:lpstr>Broschüre</vt:lpstr>
      <vt:lpstr>Broschüre “Beschleuniger”</vt:lpstr>
      <vt:lpstr>Workshops - Förderung durch das BMBF</vt:lpstr>
      <vt:lpstr>Förderungsbeispiele für 2015-2018</vt:lpstr>
      <vt:lpstr>PowerPoint Presentation</vt:lpstr>
      <vt:lpstr>Förderung durch das BMBF</vt:lpstr>
      <vt:lpstr>Förderung durch das BMBF</vt:lpstr>
      <vt:lpstr>Förderung durch das BMBF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</dc:title>
  <dc:creator>rudi</dc:creator>
  <cp:lastModifiedBy>Frank TECKER</cp:lastModifiedBy>
  <cp:revision>190</cp:revision>
  <cp:lastPrinted>2015-03-18T09:18:08Z</cp:lastPrinted>
  <dcterms:created xsi:type="dcterms:W3CDTF">2010-11-18T17:34:27Z</dcterms:created>
  <dcterms:modified xsi:type="dcterms:W3CDTF">2016-06-15T09:06:16Z</dcterms:modified>
</cp:coreProperties>
</file>