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3" r:id="rId1"/>
    <p:sldMasterId id="2147483750" r:id="rId2"/>
  </p:sldMasterIdLst>
  <p:notesMasterIdLst>
    <p:notesMasterId r:id="rId10"/>
  </p:notesMasterIdLst>
  <p:sldIdLst>
    <p:sldId id="256" r:id="rId3"/>
    <p:sldId id="257" r:id="rId4"/>
    <p:sldId id="270" r:id="rId5"/>
    <p:sldId id="263" r:id="rId6"/>
    <p:sldId id="269" r:id="rId7"/>
    <p:sldId id="259" r:id="rId8"/>
    <p:sldId id="268" r:id="rId9"/>
  </p:sldIdLst>
  <p:sldSz cx="9144000" cy="6858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8" d="100"/>
          <a:sy n="68" d="100"/>
        </p:scale>
        <p:origin x="154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7E24B255-89E7-461C-9E2F-B216C0B7F4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6046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1030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24625"/>
            <a:ext cx="1403350" cy="3333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13.03.2013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1476375" y="6524625"/>
            <a:ext cx="6767513" cy="3333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Sascha Schmeling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16913" y="6524625"/>
            <a:ext cx="827087" cy="3333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936AC-C353-4134-8181-6407F3A4F8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6269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785146"/>
            <a:ext cx="972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2910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945000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2946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779975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20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345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1500">
                <a:solidFill>
                  <a:schemeClr val="tx1"/>
                </a:solidFill>
                <a:effectLst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415630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3657600" cy="4525963"/>
          </a:xfrm>
        </p:spPr>
        <p:txBody>
          <a:bodyPr/>
          <a:lstStyle>
            <a:lvl1pPr>
              <a:defRPr sz="1950"/>
            </a:lvl1pPr>
            <a:lvl2pPr>
              <a:defRPr sz="165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2"/>
            <a:ext cx="3657600" cy="4525963"/>
          </a:xfrm>
        </p:spPr>
        <p:txBody>
          <a:bodyPr/>
          <a:lstStyle>
            <a:lvl1pPr>
              <a:defRPr sz="1950"/>
            </a:lvl1pPr>
            <a:lvl2pPr>
              <a:defRPr sz="165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578968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5101967"/>
            <a:ext cx="4041775" cy="8382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9"/>
            <a:ext cx="4040188" cy="368665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269779"/>
            <a:ext cx="4041775" cy="368665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28728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88818" y="6262255"/>
            <a:ext cx="8458200" cy="502919"/>
          </a:xfrm>
        </p:spPr>
        <p:txBody>
          <a:bodyPr anchor="ctr"/>
          <a:lstStyle>
            <a:lvl1pPr algn="l">
              <a:defRPr sz="345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264847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5041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Comp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608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35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50"/>
            </a:lvl3pPr>
            <a:lvl4pPr>
              <a:defRPr sz="1500"/>
            </a:lvl4pPr>
            <a:lvl5pPr>
              <a:defRPr sz="15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18068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165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8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5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900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23550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>
            <a:lvl1pPr>
              <a:defRPr lang="en-GB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lang="en-GB"/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0697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504" y="112293"/>
            <a:ext cx="8928992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1124744"/>
            <a:ext cx="8928992" cy="49685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27584" y="6237312"/>
            <a:ext cx="8208912" cy="588464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116632"/>
            <a:ext cx="8928992" cy="597666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526153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image" Target="../media/image6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157663"/>
            <a:ext cx="9144000" cy="707202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9" y="6220464"/>
            <a:ext cx="600969" cy="59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220464"/>
            <a:ext cx="64051" cy="59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  <p:sldLayoutId id="2147483746" r:id="rId13"/>
    <p:sldLayoutId id="2147483747" r:id="rId14"/>
    <p:sldLayoutId id="2147483748" r:id="rId15"/>
    <p:sldLayoutId id="2147483749" r:id="rId16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4" descr="bande-01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239" y="6157663"/>
            <a:ext cx="7801762" cy="707202"/>
          </a:xfrm>
          <a:prstGeom prst="rect">
            <a:avLst/>
          </a:prstGeom>
        </p:spPr>
      </p:pic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7801762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83569" y="6237314"/>
            <a:ext cx="8226854" cy="50839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07505" y="116634"/>
            <a:ext cx="8928992" cy="587639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68073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45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70332" indent="-3429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678942" indent="-3429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819531" indent="-257175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8987" indent="-257175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237869" indent="-257175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7.emf"/><Relationship Id="rId4" Type="http://schemas.openxmlformats.org/officeDocument/2006/relationships/package" Target="../embeddings/Microsoft_Excel_Worksheet1.xls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mtClean="0"/>
              <a:t>Deutsche Lehrerfortbildungen </a:t>
            </a:r>
            <a:br>
              <a:rPr lang="en-US" smtClean="0"/>
            </a:br>
            <a:r>
              <a:rPr lang="en-US" smtClean="0"/>
              <a:t>und Schülerprogramme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Jahresversammlung </a:t>
            </a:r>
          </a:p>
          <a:p>
            <a:pPr eaLnBrk="1" hangingPunct="1"/>
            <a:r>
              <a:rPr lang="en-US" altLang="en-US" smtClean="0"/>
              <a:t>Deutsche Angestellte am CERN</a:t>
            </a:r>
            <a:endParaRPr lang="en-US" altLang="en-US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Inhalt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Lehrerfortbildungen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bei</a:t>
            </a:r>
            <a:r>
              <a:rPr lang="en-US" altLang="en-US" dirty="0" smtClean="0"/>
              <a:t> CERN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 smtClean="0"/>
              <a:t>GTP – </a:t>
            </a:r>
            <a:r>
              <a:rPr lang="en-US" altLang="en-US" dirty="0" err="1" smtClean="0"/>
              <a:t>Deutschsprachig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oder</a:t>
            </a:r>
            <a:r>
              <a:rPr lang="en-US" altLang="en-US" dirty="0" smtClean="0"/>
              <a:t> Deutsch?</a:t>
            </a:r>
          </a:p>
          <a:p>
            <a:pPr eaLnBrk="1" hangingPunct="1">
              <a:lnSpc>
                <a:spcPct val="90000"/>
              </a:lnSpc>
            </a:pP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Netzwerk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Teilchenwelt</a:t>
            </a:r>
            <a:endParaRPr lang="en-US" altLang="en-US" dirty="0" smtClean="0"/>
          </a:p>
          <a:p>
            <a:pPr lvl="1" eaLnBrk="1" hangingPunct="1">
              <a:lnSpc>
                <a:spcPct val="90000"/>
              </a:lnSpc>
            </a:pP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Schülerprogramme</a:t>
            </a:r>
            <a:endParaRPr lang="en-US" alt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altLang="en-US" dirty="0" err="1" smtClean="0"/>
              <a:t>Schülerpraktika</a:t>
            </a:r>
            <a:r>
              <a:rPr lang="en-US" altLang="en-US" dirty="0" smtClean="0"/>
              <a:t> “</a:t>
            </a:r>
            <a:r>
              <a:rPr lang="en-US" altLang="en-US" dirty="0" err="1" smtClean="0"/>
              <a:t>Hansenberg</a:t>
            </a:r>
            <a:r>
              <a:rPr lang="en-US" altLang="en-US" dirty="0" smtClean="0"/>
              <a:t>” 2008-16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 err="1" smtClean="0"/>
              <a:t>Schülerprogramme</a:t>
            </a:r>
            <a:r>
              <a:rPr lang="en-US" altLang="en-US" dirty="0" smtClean="0"/>
              <a:t> </a:t>
            </a:r>
          </a:p>
          <a:p>
            <a:pPr lvl="2">
              <a:lnSpc>
                <a:spcPct val="90000"/>
              </a:lnSpc>
            </a:pPr>
            <a:r>
              <a:rPr lang="en-US" altLang="en-US" dirty="0" err="1" smtClean="0"/>
              <a:t>Ausblick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Ideen</a:t>
            </a:r>
            <a:r>
              <a:rPr lang="en-US" altLang="en-US" dirty="0" smtClean="0"/>
              <a:t> und </a:t>
            </a:r>
            <a:r>
              <a:rPr lang="en-US" altLang="en-US" dirty="0" err="1" smtClean="0"/>
              <a:t>Möglichkeiten</a:t>
            </a:r>
            <a:endParaRPr lang="en-US" altLang="en-US" dirty="0" smtClean="0"/>
          </a:p>
          <a:p>
            <a:pPr lvl="2" eaLnBrk="1" hangingPunct="1">
              <a:lnSpc>
                <a:spcPct val="90000"/>
              </a:lnSpc>
            </a:pP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Deutschsprachige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Besucherprogramme</a:t>
            </a:r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Teacher </a:t>
            </a:r>
            <a:r>
              <a:rPr lang="en-US" dirty="0" err="1" smtClean="0"/>
              <a:t>Programmes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87" y="3672103"/>
            <a:ext cx="8954610" cy="1812986"/>
          </a:xfrm>
        </p:spPr>
        <p:txBody>
          <a:bodyPr>
            <a:normAutofit fontScale="32500" lnSpcReduction="20000"/>
          </a:bodyPr>
          <a:lstStyle/>
          <a:p>
            <a:pPr marL="27432" indent="0" algn="ctr" defTabSz="591502">
              <a:lnSpc>
                <a:spcPct val="120000"/>
              </a:lnSpc>
              <a:spcBef>
                <a:spcPts val="3300"/>
              </a:spcBef>
              <a:buNone/>
              <a:defRPr sz="5760"/>
            </a:pPr>
            <a:r>
              <a:rPr lang="en-GB" dirty="0"/>
              <a:t>National Teacher Programmes in the language of the country </a:t>
            </a:r>
            <a:r>
              <a:rPr lang="en-GB" dirty="0">
                <a:solidFill>
                  <a:srgbClr val="A6AAA9"/>
                </a:solidFill>
              </a:rPr>
              <a:t>|</a:t>
            </a:r>
            <a:r>
              <a:rPr lang="en-GB" dirty="0"/>
              <a:t> </a:t>
            </a:r>
            <a:r>
              <a:rPr lang="en-GB" dirty="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</a:rPr>
              <a:t>4-6 days</a:t>
            </a:r>
          </a:p>
          <a:p>
            <a:pPr marL="27432" indent="0" algn="ctr" defTabSz="591502">
              <a:lnSpc>
                <a:spcPct val="120000"/>
              </a:lnSpc>
              <a:buNone/>
              <a:defRPr sz="5760"/>
            </a:pPr>
            <a:r>
              <a:rPr lang="en-GB" sz="1875" i="1" dirty="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</a:rPr>
              <a:t>focus on visits and lectures</a:t>
            </a:r>
          </a:p>
          <a:p>
            <a:pPr marL="27432" indent="0" algn="ctr" defTabSz="591502">
              <a:lnSpc>
                <a:spcPct val="120000"/>
              </a:lnSpc>
              <a:buNone/>
              <a:defRPr sz="5760"/>
            </a:pPr>
            <a:endParaRPr lang="en-GB" sz="900" i="1" dirty="0">
              <a:solidFill>
                <a:schemeClr val="accent1">
                  <a:hueOff val="47394"/>
                  <a:satOff val="-25753"/>
                  <a:lumOff val="-7544"/>
                </a:schemeClr>
              </a:solidFill>
            </a:endParaRPr>
          </a:p>
          <a:p>
            <a:pPr marL="27432" indent="0" algn="ctr" defTabSz="591502">
              <a:lnSpc>
                <a:spcPct val="120000"/>
              </a:lnSpc>
              <a:buNone/>
              <a:defRPr sz="5760"/>
            </a:pPr>
            <a:r>
              <a:rPr lang="en-GB" i="1" dirty="0"/>
              <a:t>International Teacher </a:t>
            </a:r>
            <a:r>
              <a:rPr lang="en-GB" i="1" dirty="0" smtClean="0"/>
              <a:t>Weeks in </a:t>
            </a:r>
            <a:r>
              <a:rPr lang="en-GB" i="1" dirty="0"/>
              <a:t>English </a:t>
            </a:r>
            <a:r>
              <a:rPr lang="en-GB" i="1" dirty="0">
                <a:solidFill>
                  <a:srgbClr val="A6AAA9"/>
                </a:solidFill>
              </a:rPr>
              <a:t>|</a:t>
            </a:r>
            <a:r>
              <a:rPr lang="en-GB" i="1" dirty="0"/>
              <a:t> </a:t>
            </a:r>
            <a:r>
              <a:rPr lang="en-GB" i="1" dirty="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</a:rPr>
              <a:t>2 weeks </a:t>
            </a:r>
          </a:p>
          <a:p>
            <a:pPr marL="27432" indent="0" algn="ctr" defTabSz="591502">
              <a:lnSpc>
                <a:spcPct val="120000"/>
              </a:lnSpc>
              <a:buNone/>
              <a:defRPr sz="5760"/>
            </a:pPr>
            <a:r>
              <a:rPr lang="en-GB" sz="1875" i="1" dirty="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</a:rPr>
              <a:t>focus on visits and lectures</a:t>
            </a:r>
          </a:p>
          <a:p>
            <a:pPr marL="27432" indent="0" algn="ctr" defTabSz="591502">
              <a:lnSpc>
                <a:spcPct val="120000"/>
              </a:lnSpc>
              <a:buNone/>
              <a:defRPr sz="5760"/>
            </a:pPr>
            <a:endParaRPr lang="en-GB" sz="1200" i="1" dirty="0">
              <a:solidFill>
                <a:schemeClr val="accent1">
                  <a:hueOff val="47394"/>
                  <a:satOff val="-25753"/>
                  <a:lumOff val="-7544"/>
                </a:schemeClr>
              </a:solidFill>
            </a:endParaRPr>
          </a:p>
          <a:p>
            <a:pPr marL="27432" indent="0" algn="ctr" defTabSz="591502">
              <a:lnSpc>
                <a:spcPct val="120000"/>
              </a:lnSpc>
              <a:buNone/>
              <a:defRPr sz="5760"/>
            </a:pPr>
            <a:r>
              <a:rPr lang="en-GB" dirty="0"/>
              <a:t>International Teacher </a:t>
            </a:r>
            <a:r>
              <a:rPr lang="en-GB" dirty="0" smtClean="0"/>
              <a:t>Programme “HST” </a:t>
            </a:r>
            <a:r>
              <a:rPr lang="en-GB" dirty="0"/>
              <a:t>in English </a:t>
            </a:r>
            <a:r>
              <a:rPr lang="en-GB" dirty="0">
                <a:solidFill>
                  <a:srgbClr val="A6AAA9"/>
                </a:solidFill>
              </a:rPr>
              <a:t>|</a:t>
            </a:r>
            <a:r>
              <a:rPr lang="en-GB" dirty="0"/>
              <a:t> </a:t>
            </a:r>
            <a:r>
              <a:rPr lang="en-GB" dirty="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</a:rPr>
              <a:t>3 weeks</a:t>
            </a:r>
          </a:p>
          <a:p>
            <a:pPr marL="27432" indent="0" algn="ctr" defTabSz="591502">
              <a:lnSpc>
                <a:spcPct val="120000"/>
              </a:lnSpc>
              <a:buNone/>
              <a:defRPr sz="5760"/>
            </a:pPr>
            <a:r>
              <a:rPr lang="en-GB" sz="1875" i="1" dirty="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</a:rPr>
              <a:t>focus on collaboration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t="6383" b="8277"/>
          <a:stretch/>
        </p:blipFill>
        <p:spPr>
          <a:xfrm>
            <a:off x="0" y="857251"/>
            <a:ext cx="5518137" cy="259989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9732943">
            <a:off x="7477639" y="4211157"/>
            <a:ext cx="1000274" cy="4001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8100" tIns="38100" rIns="38100" bIns="38100" numCol="1" spcCol="38100" rtlCol="0" anchor="ctr">
            <a:spAutoFit/>
          </a:bodyPr>
          <a:lstStyle/>
          <a:p>
            <a:pPr algn="ctr" defTabSz="619125" eaLnBrk="1" fontAlgn="auto">
              <a:spcBef>
                <a:spcPts val="0"/>
              </a:spcBef>
              <a:spcAft>
                <a:spcPts val="0"/>
              </a:spcAft>
            </a:pPr>
            <a:r>
              <a:rPr lang="en-US" sz="1050" i="1" dirty="0">
                <a:solidFill>
                  <a:srgbClr val="FF0000"/>
                </a:solidFill>
                <a:latin typeface="Arial"/>
              </a:rPr>
              <a:t>new</a:t>
            </a:r>
          </a:p>
          <a:p>
            <a:pPr algn="ctr" defTabSz="619125" eaLnBrk="1" fontAlgn="auto">
              <a:spcBef>
                <a:spcPts val="0"/>
              </a:spcBef>
              <a:spcAft>
                <a:spcPts val="0"/>
              </a:spcAft>
            </a:pPr>
            <a:r>
              <a:rPr lang="en-US" sz="1050" i="1" dirty="0">
                <a:solidFill>
                  <a:srgbClr val="FF0000"/>
                </a:solidFill>
                <a:latin typeface="Arial"/>
                <a:sym typeface="Helvetica Light"/>
              </a:rPr>
              <a:t>starting in 2017</a:t>
            </a:r>
            <a:endParaRPr lang="en-GB" sz="1050" i="1" dirty="0">
              <a:solidFill>
                <a:srgbClr val="FF0000"/>
              </a:solidFill>
              <a:latin typeface="Arial"/>
              <a:sym typeface="Helvetica Light"/>
            </a:endParaRPr>
          </a:p>
        </p:txBody>
      </p:sp>
      <p:sp>
        <p:nvSpPr>
          <p:cNvPr id="11" name="Rectangle 10"/>
          <p:cNvSpPr/>
          <p:nvPr/>
        </p:nvSpPr>
        <p:spPr>
          <a:xfrm rot="1868828">
            <a:off x="5814978" y="1184798"/>
            <a:ext cx="3536517" cy="1915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6000" b="1" dirty="0">
                <a:ln/>
                <a:pattFill prst="dkUpDiag">
                  <a:fgClr>
                    <a:prstClr val="white">
                      <a:lumMod val="50000"/>
                    </a:prstClr>
                  </a:fgClr>
                  <a:bgClr>
                    <a:srgbClr val="0055A0">
                      <a:lumMod val="75000"/>
                      <a:lumOff val="25000"/>
                    </a:srgbClr>
                  </a:bgClr>
                </a:pattFill>
                <a:effectLst>
                  <a:outerShdw blurRad="38100" dist="19050" dir="2700000" algn="tl" rotWithShape="0">
                    <a:srgbClr val="0055A0">
                      <a:lumMod val="50000"/>
                      <a:alpha val="40000"/>
                    </a:srgbClr>
                  </a:outerShdw>
                </a:effectLst>
              </a:rPr>
              <a:t>10.000</a:t>
            </a:r>
            <a:r>
              <a:rPr lang="en-US" sz="6000" b="1" baseline="30000" dirty="0">
                <a:ln/>
                <a:pattFill prst="dkUpDiag">
                  <a:fgClr>
                    <a:prstClr val="white">
                      <a:lumMod val="50000"/>
                    </a:prstClr>
                  </a:fgClr>
                  <a:bgClr>
                    <a:srgbClr val="0055A0">
                      <a:lumMod val="75000"/>
                      <a:lumOff val="25000"/>
                    </a:srgbClr>
                  </a:bgClr>
                </a:pattFill>
                <a:effectLst>
                  <a:outerShdw blurRad="38100" dist="19050" dir="2700000" algn="tl" rotWithShape="0">
                    <a:srgbClr val="0055A0">
                      <a:lumMod val="50000"/>
                      <a:alpha val="40000"/>
                    </a:srgbClr>
                  </a:outerShdw>
                </a:effectLst>
              </a:rPr>
              <a:t>th</a:t>
            </a:r>
            <a:endParaRPr lang="en-US" sz="6000" b="1" dirty="0">
              <a:ln/>
              <a:pattFill prst="dkUpDiag">
                <a:fgClr>
                  <a:prstClr val="white">
                    <a:lumMod val="50000"/>
                  </a:prstClr>
                </a:fgClr>
                <a:bgClr>
                  <a:srgbClr val="0055A0">
                    <a:lumMod val="75000"/>
                    <a:lumOff val="25000"/>
                  </a:srgbClr>
                </a:bgClr>
              </a:pattFill>
              <a:effectLst>
                <a:outerShdw blurRad="38100" dist="19050" dir="2700000" algn="tl" rotWithShape="0">
                  <a:srgbClr val="0055A0">
                    <a:lumMod val="50000"/>
                    <a:alpha val="40000"/>
                  </a:srgbClr>
                </a:outerShdw>
              </a:effectLst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000" b="1" dirty="0">
                <a:ln/>
                <a:pattFill prst="dkUpDiag">
                  <a:fgClr>
                    <a:prstClr val="white">
                      <a:lumMod val="50000"/>
                    </a:prstClr>
                  </a:fgClr>
                  <a:bgClr>
                    <a:srgbClr val="0055A0">
                      <a:lumMod val="75000"/>
                      <a:lumOff val="25000"/>
                    </a:srgbClr>
                  </a:bgClr>
                </a:pattFill>
                <a:effectLst>
                  <a:outerShdw blurRad="38100" dist="19050" dir="2700000" algn="tl" rotWithShape="0">
                    <a:srgbClr val="0055A0">
                      <a:lumMod val="50000"/>
                      <a:alpha val="40000"/>
                    </a:srgbClr>
                  </a:outerShdw>
                </a:effectLst>
              </a:rPr>
              <a:t>participant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000" b="1" dirty="0">
                <a:ln/>
                <a:pattFill prst="dkUpDiag">
                  <a:fgClr>
                    <a:prstClr val="white">
                      <a:lumMod val="50000"/>
                    </a:prstClr>
                  </a:fgClr>
                  <a:bgClr>
                    <a:srgbClr val="0055A0">
                      <a:lumMod val="75000"/>
                      <a:lumOff val="25000"/>
                    </a:srgbClr>
                  </a:bgClr>
                </a:pattFill>
                <a:effectLst>
                  <a:outerShdw blurRad="38100" dist="19050" dir="2700000" algn="tl" rotWithShape="0">
                    <a:srgbClr val="0055A0">
                      <a:lumMod val="50000"/>
                      <a:alpha val="40000"/>
                    </a:srgbClr>
                  </a:outerShdw>
                </a:effectLst>
              </a:rPr>
              <a:t>in this year’s HST</a:t>
            </a:r>
          </a:p>
        </p:txBody>
      </p:sp>
    </p:spTree>
    <p:extLst>
      <p:ext uri="{BB962C8B-B14F-4D97-AF65-F5344CB8AC3E}">
        <p14:creationId xmlns:p14="http://schemas.microsoft.com/office/powerpoint/2010/main" val="1687707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4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5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150"/>
                            </p:stCondLst>
                            <p:childTnLst>
                              <p:par>
                                <p:cTn id="44" presetID="1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5"/>
      <p:bldP spid="10" grpId="0"/>
      <p:bldP spid="10" grpId="1"/>
      <p:bldP spid="11" grpId="0"/>
      <p:bldP spid="11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2800" dirty="0" smtClean="0"/>
              <a:t>DETP – Deutsche </a:t>
            </a:r>
            <a:r>
              <a:rPr lang="en-US" sz="2800" dirty="0" err="1" smtClean="0"/>
              <a:t>Lehrerfortbildungen</a:t>
            </a:r>
            <a:endParaRPr lang="en-US" sz="2800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en-US" sz="2800" dirty="0" err="1" smtClean="0"/>
              <a:t>Frühjahr</a:t>
            </a:r>
            <a:r>
              <a:rPr lang="en-US" altLang="en-US" sz="2800" dirty="0" smtClean="0"/>
              <a:t> I </a:t>
            </a:r>
            <a:endParaRPr lang="en-US" altLang="en-US" sz="2800" dirty="0" smtClean="0"/>
          </a:p>
          <a:p>
            <a:r>
              <a:rPr lang="en-US" altLang="en-US" sz="2400" dirty="0" err="1" smtClean="0"/>
              <a:t>bundesweit</a:t>
            </a:r>
            <a:r>
              <a:rPr lang="en-US" altLang="en-US" sz="2400" dirty="0" smtClean="0"/>
              <a:t>, </a:t>
            </a:r>
            <a:br>
              <a:rPr lang="en-US" altLang="en-US" sz="2400" dirty="0" smtClean="0"/>
            </a:br>
            <a:r>
              <a:rPr lang="en-US" altLang="en-US" sz="2400" dirty="0" err="1" smtClean="0"/>
              <a:t>auch</a:t>
            </a:r>
            <a:r>
              <a:rPr lang="en-US" altLang="en-US" sz="2400" dirty="0" smtClean="0"/>
              <a:t> in </a:t>
            </a:r>
            <a:r>
              <a:rPr lang="en-US" altLang="en-US" sz="2400" dirty="0" err="1" smtClean="0"/>
              <a:t>Zusammenarbeit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mit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Netzwerk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Teilchenwelt</a:t>
            </a:r>
            <a:endParaRPr lang="en-US" altLang="en-US" sz="2400" dirty="0" smtClean="0"/>
          </a:p>
          <a:p>
            <a:r>
              <a:rPr lang="en-US" altLang="en-US" sz="2800" dirty="0" err="1" smtClean="0"/>
              <a:t>Frühjahr</a:t>
            </a:r>
            <a:r>
              <a:rPr lang="en-US" altLang="en-US" sz="2800" dirty="0" smtClean="0"/>
              <a:t> II </a:t>
            </a:r>
            <a:endParaRPr lang="en-US" altLang="en-US" sz="2800" dirty="0" smtClean="0"/>
          </a:p>
          <a:p>
            <a:r>
              <a:rPr lang="en-US" altLang="en-US" sz="2400" dirty="0" err="1" smtClean="0"/>
              <a:t>bundesweit</a:t>
            </a:r>
            <a:r>
              <a:rPr lang="en-US" altLang="en-US" sz="2400" dirty="0" smtClean="0"/>
              <a:t>, 20 Bayern</a:t>
            </a:r>
          </a:p>
          <a:p>
            <a:r>
              <a:rPr lang="en-US" altLang="en-US" sz="2800" dirty="0" err="1" smtClean="0"/>
              <a:t>Herbst</a:t>
            </a:r>
            <a:r>
              <a:rPr lang="en-US" altLang="en-US" sz="2800" dirty="0" smtClean="0"/>
              <a:t> I </a:t>
            </a:r>
            <a:endParaRPr lang="en-US" altLang="en-US" sz="2800" dirty="0" smtClean="0"/>
          </a:p>
          <a:p>
            <a:r>
              <a:rPr lang="en-US" altLang="en-US" sz="2400" dirty="0" err="1" smtClean="0"/>
              <a:t>bundesweit</a:t>
            </a:r>
            <a:r>
              <a:rPr lang="en-US" altLang="en-US" sz="2400" dirty="0" smtClean="0"/>
              <a:t>, 10 Sachsen</a:t>
            </a:r>
          </a:p>
          <a:p>
            <a:r>
              <a:rPr lang="en-US" altLang="en-US" sz="2800" dirty="0" err="1" smtClean="0"/>
              <a:t>Herbst</a:t>
            </a:r>
            <a:r>
              <a:rPr lang="en-US" altLang="en-US" sz="2800" dirty="0" smtClean="0"/>
              <a:t> II </a:t>
            </a:r>
            <a:endParaRPr lang="en-US" altLang="en-US" sz="2800" dirty="0" smtClean="0"/>
          </a:p>
          <a:p>
            <a:r>
              <a:rPr lang="en-US" altLang="en-US" sz="2400" dirty="0" err="1" smtClean="0"/>
              <a:t>bundesweit</a:t>
            </a:r>
            <a:r>
              <a:rPr lang="en-US" altLang="en-US" sz="2400" dirty="0" smtClean="0"/>
              <a:t>, </a:t>
            </a:r>
            <a:br>
              <a:rPr lang="en-US" altLang="en-US" sz="2400" dirty="0" smtClean="0"/>
            </a:br>
            <a:endParaRPr lang="en-US" altLang="en-US" sz="3200" dirty="0" smtClean="0"/>
          </a:p>
          <a:p>
            <a:endParaRPr lang="en-US" altLang="en-US" sz="2800" dirty="0" smtClean="0"/>
          </a:p>
          <a:p>
            <a:r>
              <a:rPr lang="en-US" alt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Wir</a:t>
            </a:r>
            <a:r>
              <a:rPr lang="en-US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brauchen</a:t>
            </a:r>
            <a:r>
              <a:rPr lang="en-US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wieder</a:t>
            </a:r>
            <a:r>
              <a:rPr lang="en-US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einige</a:t>
            </a:r>
            <a:r>
              <a:rPr lang="en-US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Freiwillige</a:t>
            </a:r>
            <a:r>
              <a:rPr lang="en-US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endParaRPr lang="en-US" altLang="en-US"/>
          </a:p>
        </p:txBody>
      </p:sp>
      <p:pic>
        <p:nvPicPr>
          <p:cNvPr id="819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1773238"/>
            <a:ext cx="2928937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7975" y="0"/>
            <a:ext cx="1925638" cy="126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97500" cy="170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1550" y="0"/>
            <a:ext cx="1822450" cy="126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2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1773238"/>
            <a:ext cx="3887787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3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550" y="3429000"/>
            <a:ext cx="3600450" cy="238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4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4365625"/>
            <a:ext cx="4078287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5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4922838"/>
            <a:ext cx="2916237" cy="193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6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3238"/>
            <a:ext cx="3373438" cy="508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 rot="-1620000">
            <a:off x="-143786" y="3406507"/>
            <a:ext cx="925926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spc="50" dirty="0" err="1">
                <a:ln w="11430">
                  <a:solidFill>
                    <a:srgbClr val="00CC00"/>
                  </a:solidFill>
                </a:ln>
                <a:solidFill>
                  <a:srgbClr val="00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genehmigt</a:t>
            </a:r>
            <a:r>
              <a:rPr lang="en-US" sz="5400" b="1" spc="50" dirty="0">
                <a:ln w="11430">
                  <a:solidFill>
                    <a:srgbClr val="00CC00"/>
                  </a:solidFill>
                </a:ln>
                <a:solidFill>
                  <a:srgbClr val="00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2013-201</a:t>
            </a:r>
            <a:r>
              <a:rPr lang="en-US" sz="5400" b="1" spc="50" dirty="0">
                <a:ln w="11430">
                  <a:solidFill>
                    <a:srgbClr val="00CC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2800" dirty="0" err="1" smtClean="0"/>
              <a:t>Schülerpraktika</a:t>
            </a:r>
            <a:r>
              <a:rPr lang="en-US" sz="2800" dirty="0" smtClean="0"/>
              <a:t> </a:t>
            </a:r>
            <a:r>
              <a:rPr lang="en-US" sz="2800" dirty="0" smtClean="0"/>
              <a:t>2008-15 </a:t>
            </a:r>
            <a:r>
              <a:rPr lang="en-US" sz="2800" dirty="0" smtClean="0"/>
              <a:t>und </a:t>
            </a:r>
            <a:r>
              <a:rPr lang="en-US" sz="2800" dirty="0" err="1" smtClean="0"/>
              <a:t>Besuchsprogramme</a:t>
            </a:r>
            <a:endParaRPr lang="en-US" sz="2800" dirty="0" smtClean="0"/>
          </a:p>
        </p:txBody>
      </p:sp>
      <p:sp>
        <p:nvSpPr>
          <p:cNvPr id="9219" name="Rectangle 6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en-US" sz="1800" dirty="0" err="1" smtClean="0"/>
              <a:t>Internatsschule</a:t>
            </a:r>
            <a:r>
              <a:rPr lang="en-US" sz="1800" dirty="0" smtClean="0"/>
              <a:t> </a:t>
            </a:r>
            <a:r>
              <a:rPr lang="en-US" sz="1800" dirty="0" err="1" smtClean="0"/>
              <a:t>Schloß</a:t>
            </a:r>
            <a:r>
              <a:rPr lang="en-US" sz="1800" dirty="0" smtClean="0"/>
              <a:t> </a:t>
            </a:r>
            <a:r>
              <a:rPr lang="en-US" sz="1800" dirty="0" err="1" smtClean="0"/>
              <a:t>Hansenberg</a:t>
            </a:r>
            <a:endParaRPr lang="en-US" sz="1800" dirty="0" smtClean="0"/>
          </a:p>
          <a:p>
            <a:pPr lvl="2">
              <a:defRPr/>
            </a:pPr>
            <a:r>
              <a:rPr lang="en-US" sz="1400" dirty="0" smtClean="0"/>
              <a:t>13.-26. April 2008</a:t>
            </a:r>
          </a:p>
          <a:p>
            <a:pPr lvl="3">
              <a:defRPr/>
            </a:pPr>
            <a:r>
              <a:rPr lang="en-US" sz="1200" dirty="0" smtClean="0"/>
              <a:t>13 </a:t>
            </a:r>
            <a:r>
              <a:rPr lang="en-US" sz="1200" dirty="0" err="1" smtClean="0"/>
              <a:t>Teilnehmer</a:t>
            </a:r>
            <a:r>
              <a:rPr lang="en-US" sz="1200" dirty="0" smtClean="0"/>
              <a:t>, </a:t>
            </a:r>
            <a:br>
              <a:rPr lang="en-US" sz="1200" dirty="0" smtClean="0"/>
            </a:br>
            <a:r>
              <a:rPr lang="en-US" sz="1200" dirty="0" smtClean="0"/>
              <a:t>11 </a:t>
            </a:r>
            <a:r>
              <a:rPr lang="en-US" sz="1200" dirty="0" err="1" smtClean="0"/>
              <a:t>verschiedene</a:t>
            </a:r>
            <a:r>
              <a:rPr lang="en-US" sz="1200" dirty="0" smtClean="0"/>
              <a:t> </a:t>
            </a:r>
            <a:r>
              <a:rPr lang="en-US" sz="1200" dirty="0" err="1" smtClean="0"/>
              <a:t>Plätze</a:t>
            </a:r>
            <a:endParaRPr lang="en-US" sz="1200" dirty="0" smtClean="0"/>
          </a:p>
          <a:p>
            <a:pPr lvl="2">
              <a:defRPr/>
            </a:pPr>
            <a:r>
              <a:rPr lang="en-US" sz="1400" dirty="0" smtClean="0"/>
              <a:t>19. April-2. Mai 2009</a:t>
            </a:r>
          </a:p>
          <a:p>
            <a:pPr lvl="3">
              <a:defRPr/>
            </a:pPr>
            <a:r>
              <a:rPr lang="en-US" sz="1200" dirty="0" smtClean="0"/>
              <a:t>8 </a:t>
            </a:r>
            <a:r>
              <a:rPr lang="en-US" sz="1200" dirty="0" err="1" smtClean="0"/>
              <a:t>Teilnehmer</a:t>
            </a:r>
            <a:r>
              <a:rPr lang="en-US" sz="1200" dirty="0" smtClean="0"/>
              <a:t>, </a:t>
            </a:r>
            <a:br>
              <a:rPr lang="en-US" sz="1200" dirty="0" smtClean="0"/>
            </a:br>
            <a:r>
              <a:rPr lang="en-US" sz="1200" dirty="0" smtClean="0"/>
              <a:t>8 </a:t>
            </a:r>
            <a:r>
              <a:rPr lang="en-US" sz="1200" dirty="0" err="1" smtClean="0"/>
              <a:t>verschiedene</a:t>
            </a:r>
            <a:r>
              <a:rPr lang="en-US" sz="1200" dirty="0" smtClean="0"/>
              <a:t> </a:t>
            </a:r>
            <a:r>
              <a:rPr lang="en-US" sz="1200" dirty="0" err="1" smtClean="0"/>
              <a:t>Plätze</a:t>
            </a:r>
            <a:endParaRPr lang="en-US" sz="1200" dirty="0" smtClean="0"/>
          </a:p>
          <a:p>
            <a:pPr lvl="2">
              <a:defRPr/>
            </a:pPr>
            <a:r>
              <a:rPr lang="en-US" sz="1400" dirty="0" smtClean="0"/>
              <a:t>11.-24. April 2010</a:t>
            </a:r>
          </a:p>
          <a:p>
            <a:pPr lvl="3">
              <a:defRPr/>
            </a:pPr>
            <a:r>
              <a:rPr lang="en-US" sz="1200" dirty="0" smtClean="0"/>
              <a:t>12 </a:t>
            </a:r>
            <a:r>
              <a:rPr lang="en-US" sz="1200" dirty="0" err="1" smtClean="0"/>
              <a:t>Teilnehmer</a:t>
            </a:r>
            <a:r>
              <a:rPr lang="en-US" sz="1200" dirty="0" smtClean="0"/>
              <a:t>, </a:t>
            </a:r>
            <a:br>
              <a:rPr lang="en-US" sz="1200" dirty="0" smtClean="0"/>
            </a:br>
            <a:r>
              <a:rPr lang="en-US" sz="1200" dirty="0" smtClean="0"/>
              <a:t>10 </a:t>
            </a:r>
            <a:r>
              <a:rPr lang="en-US" sz="1200" dirty="0" err="1" smtClean="0"/>
              <a:t>verschiedene</a:t>
            </a:r>
            <a:r>
              <a:rPr lang="en-US" sz="1200" dirty="0" smtClean="0"/>
              <a:t> </a:t>
            </a:r>
            <a:r>
              <a:rPr lang="en-US" sz="1200" dirty="0" err="1" smtClean="0"/>
              <a:t>Plätze</a:t>
            </a:r>
            <a:endParaRPr lang="en-US" sz="1200" dirty="0" smtClean="0"/>
          </a:p>
          <a:p>
            <a:pPr lvl="2">
              <a:defRPr/>
            </a:pPr>
            <a:r>
              <a:rPr lang="en-US" sz="1400" dirty="0" smtClean="0"/>
              <a:t>9.-20. Mai 2011</a:t>
            </a:r>
          </a:p>
          <a:p>
            <a:pPr lvl="3">
              <a:defRPr/>
            </a:pPr>
            <a:r>
              <a:rPr lang="en-US" sz="1200" dirty="0" smtClean="0"/>
              <a:t>12 </a:t>
            </a:r>
            <a:r>
              <a:rPr lang="en-US" sz="1200" dirty="0" err="1" smtClean="0"/>
              <a:t>Teilnehmer</a:t>
            </a:r>
            <a:r>
              <a:rPr lang="en-US" sz="1200" dirty="0" smtClean="0"/>
              <a:t>, </a:t>
            </a:r>
            <a:br>
              <a:rPr lang="en-US" sz="1200" dirty="0" smtClean="0"/>
            </a:br>
            <a:r>
              <a:rPr lang="en-US" sz="1200" dirty="0" smtClean="0"/>
              <a:t>8 </a:t>
            </a:r>
            <a:r>
              <a:rPr lang="en-US" sz="1200" dirty="0" err="1" smtClean="0"/>
              <a:t>verschiedene</a:t>
            </a:r>
            <a:r>
              <a:rPr lang="en-US" sz="1200" dirty="0" smtClean="0"/>
              <a:t> </a:t>
            </a:r>
            <a:r>
              <a:rPr lang="en-US" sz="1200" dirty="0" err="1" smtClean="0"/>
              <a:t>Plätze</a:t>
            </a:r>
            <a:endParaRPr lang="en-US" sz="1200" dirty="0" smtClean="0"/>
          </a:p>
          <a:p>
            <a:pPr lvl="2">
              <a:defRPr/>
            </a:pPr>
            <a:r>
              <a:rPr lang="en-US" sz="1400" dirty="0"/>
              <a:t>15.-28. April 2012</a:t>
            </a:r>
          </a:p>
          <a:p>
            <a:pPr lvl="3">
              <a:defRPr/>
            </a:pPr>
            <a:r>
              <a:rPr lang="en-US" sz="1200" dirty="0"/>
              <a:t>12 </a:t>
            </a:r>
            <a:r>
              <a:rPr lang="en-US" sz="1200" dirty="0" err="1"/>
              <a:t>Teilnehmer</a:t>
            </a:r>
            <a:r>
              <a:rPr lang="en-US" sz="1200" dirty="0"/>
              <a:t/>
            </a:r>
            <a:br>
              <a:rPr lang="en-US" sz="1200" dirty="0"/>
            </a:br>
            <a:r>
              <a:rPr lang="en-US" sz="1200" dirty="0" smtClean="0"/>
              <a:t>9 </a:t>
            </a:r>
            <a:r>
              <a:rPr lang="en-US" sz="1200" dirty="0" err="1" smtClean="0"/>
              <a:t>verschiedene</a:t>
            </a:r>
            <a:r>
              <a:rPr lang="en-US" sz="1200" dirty="0" smtClean="0"/>
              <a:t> </a:t>
            </a:r>
            <a:r>
              <a:rPr lang="en-US" sz="1200" dirty="0" err="1" smtClean="0"/>
              <a:t>Plätze</a:t>
            </a:r>
            <a:endParaRPr lang="en-US" sz="1200" dirty="0" smtClean="0"/>
          </a:p>
          <a:p>
            <a:pPr lvl="2">
              <a:defRPr/>
            </a:pPr>
            <a:r>
              <a:rPr lang="de-DE" sz="1400" dirty="0"/>
              <a:t>7.-20. April 2013</a:t>
            </a:r>
          </a:p>
          <a:p>
            <a:pPr lvl="3">
              <a:defRPr/>
            </a:pPr>
            <a:r>
              <a:rPr lang="de-DE" sz="1200" dirty="0"/>
              <a:t>12 Teilnehmer</a:t>
            </a:r>
            <a:br>
              <a:rPr lang="de-DE" sz="1200" dirty="0"/>
            </a:br>
            <a:r>
              <a:rPr lang="de-DE" sz="1200" dirty="0"/>
              <a:t>9 verschiedene Plätze</a:t>
            </a:r>
          </a:p>
          <a:p>
            <a:pPr lvl="2">
              <a:defRPr/>
            </a:pPr>
            <a:r>
              <a:rPr lang="de-DE" sz="1400" dirty="0" smtClean="0"/>
              <a:t>27. April-10</a:t>
            </a:r>
            <a:r>
              <a:rPr lang="de-DE" sz="1400" dirty="0"/>
              <a:t>. </a:t>
            </a:r>
            <a:r>
              <a:rPr lang="de-DE" sz="1400" dirty="0" smtClean="0"/>
              <a:t>Mai 2014</a:t>
            </a:r>
            <a:endParaRPr lang="de-DE" sz="1400" dirty="0"/>
          </a:p>
          <a:p>
            <a:pPr lvl="3">
              <a:defRPr/>
            </a:pPr>
            <a:r>
              <a:rPr lang="de-DE" sz="1200" dirty="0"/>
              <a:t>12 Teilnehmer</a:t>
            </a:r>
            <a:br>
              <a:rPr lang="de-DE" sz="1200" dirty="0"/>
            </a:br>
            <a:r>
              <a:rPr lang="de-DE" sz="1200" dirty="0"/>
              <a:t>9 verschiedene </a:t>
            </a:r>
            <a:r>
              <a:rPr lang="de-DE" sz="1200" dirty="0" smtClean="0"/>
              <a:t>Plätze</a:t>
            </a:r>
            <a:endParaRPr lang="de-DE" sz="1200" dirty="0"/>
          </a:p>
          <a:p>
            <a:pPr lvl="2">
              <a:defRPr/>
            </a:pPr>
            <a:r>
              <a:rPr lang="de-DE" sz="1400" dirty="0"/>
              <a:t>12.-25. April 2015</a:t>
            </a:r>
          </a:p>
          <a:p>
            <a:pPr lvl="3">
              <a:defRPr/>
            </a:pPr>
            <a:r>
              <a:rPr lang="de-DE" sz="1200" dirty="0"/>
              <a:t>12 Teilnehmer</a:t>
            </a:r>
            <a:br>
              <a:rPr lang="de-DE" sz="1200" dirty="0"/>
            </a:br>
            <a:endParaRPr lang="en-US" sz="1400" dirty="0"/>
          </a:p>
          <a:p>
            <a:pPr lvl="1">
              <a:defRPr/>
            </a:pPr>
            <a:r>
              <a:rPr lang="en-US" sz="1600" dirty="0" err="1" smtClean="0"/>
              <a:t>diesjähriges</a:t>
            </a:r>
            <a:r>
              <a:rPr lang="en-US" sz="1600" dirty="0" smtClean="0"/>
              <a:t> </a:t>
            </a:r>
            <a:r>
              <a:rPr lang="en-US" sz="1600" dirty="0" err="1" smtClean="0"/>
              <a:t>Programm</a:t>
            </a:r>
            <a:endParaRPr lang="en-US" sz="1600" dirty="0" smtClean="0"/>
          </a:p>
          <a:p>
            <a:pPr lvl="3">
              <a:defRPr/>
            </a:pPr>
            <a:r>
              <a:rPr lang="en-US" sz="1200" dirty="0" smtClean="0"/>
              <a:t>12 </a:t>
            </a:r>
            <a:r>
              <a:rPr lang="en-US" sz="1200" dirty="0" err="1" smtClean="0"/>
              <a:t>Teilnehmer</a:t>
            </a:r>
            <a:endParaRPr lang="en-US" sz="1200" dirty="0" smtClean="0"/>
          </a:p>
        </p:txBody>
      </p:sp>
      <p:sp>
        <p:nvSpPr>
          <p:cNvPr id="9220" name="Content Placeholder 3"/>
          <p:cNvSpPr>
            <a:spLocks noGrp="1"/>
          </p:cNvSpPr>
          <p:nvPr>
            <p:ph sz="half" idx="4294967295"/>
          </p:nvPr>
        </p:nvSpPr>
        <p:spPr>
          <a:xfrm>
            <a:off x="4932363" y="116632"/>
            <a:ext cx="4211637" cy="6265119"/>
          </a:xfrm>
        </p:spPr>
        <p:txBody>
          <a:bodyPr>
            <a:normAutofit/>
          </a:bodyPr>
          <a:lstStyle/>
          <a:p>
            <a:r>
              <a:rPr lang="en-US" altLang="en-US" sz="1800" dirty="0" err="1" smtClean="0"/>
              <a:t>Schülerbesuchsprogramme</a:t>
            </a:r>
            <a:endParaRPr lang="en-US" altLang="en-US" sz="1800" dirty="0" smtClean="0"/>
          </a:p>
          <a:p>
            <a:pPr lvl="1"/>
            <a:r>
              <a:rPr lang="en-US" altLang="en-US" sz="1600" dirty="0" err="1" smtClean="0"/>
              <a:t>Netzwerk</a:t>
            </a:r>
            <a:r>
              <a:rPr lang="en-US" altLang="en-US" sz="1600" dirty="0" smtClean="0"/>
              <a:t> </a:t>
            </a:r>
            <a:r>
              <a:rPr lang="en-US" altLang="en-US" sz="1600" dirty="0" err="1" smtClean="0"/>
              <a:t>Teilchenwelt</a:t>
            </a:r>
            <a:endParaRPr lang="en-US" altLang="en-US" sz="1600" dirty="0" smtClean="0"/>
          </a:p>
          <a:p>
            <a:pPr lvl="2"/>
            <a:r>
              <a:rPr lang="en-US" altLang="en-US" sz="1400" dirty="0" smtClean="0"/>
              <a:t>Workshops </a:t>
            </a:r>
          </a:p>
          <a:p>
            <a:pPr lvl="3"/>
            <a:r>
              <a:rPr lang="en-US" altLang="en-US" sz="1200" dirty="0" err="1" smtClean="0"/>
              <a:t>Vorlesungen</a:t>
            </a:r>
            <a:endParaRPr lang="en-US" altLang="en-US" sz="1200" dirty="0" smtClean="0"/>
          </a:p>
          <a:p>
            <a:pPr lvl="3"/>
            <a:r>
              <a:rPr lang="en-US" altLang="en-US" sz="1200" dirty="0" err="1" smtClean="0"/>
              <a:t>Masterclasses</a:t>
            </a:r>
            <a:endParaRPr lang="en-US" altLang="en-US" sz="1200" dirty="0" smtClean="0"/>
          </a:p>
          <a:p>
            <a:pPr lvl="3"/>
            <a:r>
              <a:rPr lang="en-US" altLang="en-US" sz="1200" dirty="0" smtClean="0"/>
              <a:t>Workshops</a:t>
            </a:r>
          </a:p>
          <a:p>
            <a:pPr lvl="1"/>
            <a:r>
              <a:rPr lang="en-US" altLang="en-US" sz="1600" dirty="0" err="1" smtClean="0"/>
              <a:t>viele</a:t>
            </a:r>
            <a:r>
              <a:rPr lang="en-US" altLang="en-US" sz="1600" dirty="0" smtClean="0"/>
              <a:t> </a:t>
            </a:r>
            <a:r>
              <a:rPr lang="en-US" altLang="en-US" sz="1600" dirty="0" err="1" smtClean="0"/>
              <a:t>verschiedene</a:t>
            </a:r>
            <a:r>
              <a:rPr lang="en-US" altLang="en-US" sz="1600" dirty="0" smtClean="0"/>
              <a:t> </a:t>
            </a:r>
            <a:r>
              <a:rPr lang="en-US" altLang="en-US" sz="1600" dirty="0" err="1" smtClean="0"/>
              <a:t>Schulen</a:t>
            </a:r>
            <a:endParaRPr lang="en-US" altLang="en-US" sz="1600" dirty="0" smtClean="0"/>
          </a:p>
          <a:p>
            <a:pPr lvl="2"/>
            <a:r>
              <a:rPr lang="en-US" altLang="en-US" sz="1400" dirty="0" err="1" smtClean="0"/>
              <a:t>mehrtägige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Programme</a:t>
            </a:r>
            <a:endParaRPr lang="en-US" altLang="en-US" sz="1400" dirty="0" smtClean="0"/>
          </a:p>
          <a:p>
            <a:pPr lvl="3"/>
            <a:r>
              <a:rPr lang="en-US" altLang="en-US" sz="1200" dirty="0" err="1" smtClean="0"/>
              <a:t>ausgedehnte</a:t>
            </a:r>
            <a:r>
              <a:rPr lang="en-US" altLang="en-US" sz="1200" dirty="0" smtClean="0"/>
              <a:t> Visits</a:t>
            </a:r>
          </a:p>
          <a:p>
            <a:pPr lvl="3"/>
            <a:r>
              <a:rPr lang="en-US" altLang="en-US" sz="1200" dirty="0" err="1" smtClean="0"/>
              <a:t>Masterclasses</a:t>
            </a:r>
            <a:endParaRPr lang="en-US" altLang="en-US" sz="1200" dirty="0" smtClean="0"/>
          </a:p>
          <a:p>
            <a:pPr lvl="3"/>
            <a:r>
              <a:rPr lang="en-US" altLang="en-US" sz="1200" dirty="0" smtClean="0"/>
              <a:t>Workshops</a:t>
            </a:r>
          </a:p>
          <a:p>
            <a:pPr lvl="3"/>
            <a:r>
              <a:rPr lang="en-US" altLang="en-US" sz="1200" dirty="0" err="1" smtClean="0"/>
              <a:t>S’Cool</a:t>
            </a:r>
            <a:r>
              <a:rPr lang="en-US" altLang="en-US" sz="1200" dirty="0" smtClean="0"/>
              <a:t> LAB</a:t>
            </a:r>
          </a:p>
          <a:p>
            <a:pPr lvl="1"/>
            <a:r>
              <a:rPr lang="en-US" altLang="en-US" sz="1600" dirty="0" err="1" smtClean="0"/>
              <a:t>im</a:t>
            </a:r>
            <a:r>
              <a:rPr lang="en-US" altLang="en-US" sz="1600" dirty="0" smtClean="0"/>
              <a:t> </a:t>
            </a:r>
            <a:r>
              <a:rPr lang="en-US" altLang="en-US" sz="1600" dirty="0" err="1" smtClean="0"/>
              <a:t>Rahmen</a:t>
            </a:r>
            <a:r>
              <a:rPr lang="en-US" altLang="en-US" sz="1600" dirty="0" smtClean="0"/>
              <a:t> des </a:t>
            </a:r>
            <a:r>
              <a:rPr lang="en-US" altLang="en-US" sz="1600" dirty="0" err="1" smtClean="0"/>
              <a:t>Machbaren</a:t>
            </a:r>
            <a:r>
              <a:rPr lang="en-US" altLang="en-US" sz="1600" dirty="0" smtClean="0"/>
              <a:t> </a:t>
            </a:r>
            <a:r>
              <a:rPr lang="en-US" altLang="en-US" sz="1600" dirty="0" err="1" smtClean="0"/>
              <a:t>sind</a:t>
            </a:r>
            <a:r>
              <a:rPr lang="en-US" altLang="en-US" sz="1600" dirty="0" smtClean="0"/>
              <a:t> </a:t>
            </a:r>
            <a:r>
              <a:rPr lang="en-US" altLang="en-US" sz="1600" dirty="0" err="1" smtClean="0"/>
              <a:t>auch</a:t>
            </a:r>
            <a:r>
              <a:rPr lang="en-US" altLang="en-US" sz="1600" dirty="0" smtClean="0"/>
              <a:t> </a:t>
            </a:r>
            <a:r>
              <a:rPr lang="en-US" altLang="en-US" sz="1600" dirty="0" err="1" smtClean="0"/>
              <a:t>weitere</a:t>
            </a:r>
            <a:r>
              <a:rPr lang="en-US" altLang="en-US" sz="1600" dirty="0" smtClean="0"/>
              <a:t> </a:t>
            </a:r>
            <a:r>
              <a:rPr lang="en-US" altLang="en-US" sz="1600" dirty="0" err="1" smtClean="0"/>
              <a:t>Programme</a:t>
            </a:r>
            <a:r>
              <a:rPr lang="en-US" altLang="en-US" sz="1600" dirty="0" smtClean="0"/>
              <a:t> </a:t>
            </a:r>
            <a:r>
              <a:rPr lang="en-US" altLang="en-US" sz="1600" dirty="0" err="1" smtClean="0"/>
              <a:t>möglich</a:t>
            </a:r>
            <a:endParaRPr lang="en-US" altLang="en-US" sz="1600" dirty="0" smtClean="0"/>
          </a:p>
          <a:p>
            <a:pPr lvl="1"/>
            <a:endParaRPr lang="en-GB" alt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Guides </a:t>
            </a:r>
            <a:r>
              <a:rPr lang="en-US" dirty="0" err="1" smtClean="0"/>
              <a:t>dringend</a:t>
            </a:r>
            <a:r>
              <a:rPr lang="en-US" dirty="0" smtClean="0"/>
              <a:t> </a:t>
            </a:r>
            <a:r>
              <a:rPr lang="en-US" dirty="0" err="1" smtClean="0"/>
              <a:t>gesucht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10244" name="Content Placeholder 2"/>
          <p:cNvSpPr>
            <a:spLocks noGrp="1"/>
          </p:cNvSpPr>
          <p:nvPr>
            <p:ph idx="1"/>
          </p:nvPr>
        </p:nvSpPr>
        <p:spPr>
          <a:xfrm>
            <a:off x="107504" y="4941168"/>
            <a:ext cx="8928992" cy="115212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n-US" alt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 CERN Visits Service </a:t>
            </a:r>
            <a:r>
              <a:rPr lang="en-US" altLang="en-US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sucht</a:t>
            </a:r>
            <a:r>
              <a:rPr lang="en-US" alt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dringend</a:t>
            </a:r>
            <a:r>
              <a:rPr lang="en-US" alt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deutschsprachige</a:t>
            </a:r>
            <a:r>
              <a:rPr lang="en-US" alt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Guides!</a:t>
            </a:r>
          </a:p>
        </p:txBody>
      </p:sp>
      <p:pic>
        <p:nvPicPr>
          <p:cNvPr id="10248" name="Picture 2" descr="http://outreach.web.cern.ch/outreach/Objects/Visit/visi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7294458"/>
              </p:ext>
            </p:extLst>
          </p:nvPr>
        </p:nvGraphicFramePr>
        <p:xfrm>
          <a:off x="5472" y="-27137"/>
          <a:ext cx="9138528" cy="4865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Worksheet" r:id="rId4" imgW="6455770" imgH="4479052" progId="Excel.Sheet.12">
                  <p:embed/>
                </p:oleObj>
              </mc:Choice>
              <mc:Fallback>
                <p:oleObj name="Worksheet" r:id="rId4" imgW="6455770" imgH="4479052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472" y="-27137"/>
                        <a:ext cx="9138528" cy="4865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DAC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ERN_temp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_temp" id="{44198663-C804-4280-90B1-B7D0790E5EA1}" vid="{3B8B4BED-CE8D-4236-B861-D788F254EDDD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CERNDAC</Template>
  <TotalTime>2549</TotalTime>
  <Words>156</Words>
  <Application>Microsoft Office PowerPoint</Application>
  <PresentationFormat>On-screen Show (4:3)</PresentationFormat>
  <Paragraphs>76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Helvetica Light</vt:lpstr>
      <vt:lpstr>Verdana</vt:lpstr>
      <vt:lpstr>Wingdings</vt:lpstr>
      <vt:lpstr>CERNDAC</vt:lpstr>
      <vt:lpstr>CERN_temp</vt:lpstr>
      <vt:lpstr>Microsoft Excel Worksheet</vt:lpstr>
      <vt:lpstr>Deutsche Lehrerfortbildungen  und Schülerprogramme</vt:lpstr>
      <vt:lpstr>Inhalt</vt:lpstr>
      <vt:lpstr>Teacher Programmes</vt:lpstr>
      <vt:lpstr>DETP – Deutsche Lehrerfortbildungen</vt:lpstr>
      <vt:lpstr>PowerPoint Presentation</vt:lpstr>
      <vt:lpstr>Schülerpraktika 2008-15 und Besuchsprogramme</vt:lpstr>
      <vt:lpstr>Guides dringend gesucht!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Deutsche Lehrerfortbildungen  und Schülerprogramme</dc:title>
  <dc:creator>Dr. Sascha Marc Schmeling</dc:creator>
  <cp:lastModifiedBy>Sascha Schmeling</cp:lastModifiedBy>
  <cp:revision>48</cp:revision>
  <dcterms:created xsi:type="dcterms:W3CDTF">2009-02-17T05:47:17Z</dcterms:created>
  <dcterms:modified xsi:type="dcterms:W3CDTF">2016-06-15T13:55:35Z</dcterms:modified>
</cp:coreProperties>
</file>