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366" r:id="rId2"/>
    <p:sldId id="367" r:id="rId3"/>
    <p:sldId id="368" r:id="rId4"/>
    <p:sldId id="369" r:id="rId5"/>
    <p:sldId id="372" r:id="rId6"/>
    <p:sldId id="371" r:id="rId7"/>
    <p:sldId id="364" r:id="rId8"/>
    <p:sldId id="374" r:id="rId9"/>
    <p:sldId id="376" r:id="rId10"/>
    <p:sldId id="370" r:id="rId11"/>
    <p:sldId id="373" r:id="rId12"/>
    <p:sldId id="375" r:id="rId13"/>
    <p:sldId id="377" r:id="rId14"/>
    <p:sldId id="378" r:id="rId15"/>
    <p:sldId id="379" r:id="rId16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27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1"/>
    <p:restoredTop sz="94660"/>
  </p:normalViewPr>
  <p:slideViewPr>
    <p:cSldViewPr>
      <p:cViewPr varScale="1">
        <p:scale>
          <a:sx n="118" d="100"/>
          <a:sy n="118" d="100"/>
        </p:scale>
        <p:origin x="102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err="1" smtClean="0">
                <a:latin typeface="Luxi Sans" charset="0"/>
              </a:rPr>
              <a:t>-Programm</a:t>
            </a:r>
            <a:r>
              <a:rPr lang="en-GB" sz="1400" i="1" dirty="0" smtClean="0">
                <a:latin typeface="Luxi Sans" charset="0"/>
              </a:rPr>
              <a:t> –</a:t>
            </a:r>
            <a:r>
              <a:rPr lang="en-GB" sz="1400" i="1" baseline="0" dirty="0" smtClean="0">
                <a:latin typeface="Luxi Sans" charset="0"/>
              </a:rPr>
              <a:t> DAC </a:t>
            </a:r>
            <a:r>
              <a:rPr lang="en-GB" sz="1400" i="1" baseline="0" dirty="0" err="1" smtClean="0">
                <a:latin typeface="Luxi Sans" charset="0"/>
              </a:rPr>
              <a:t>Versammlung</a:t>
            </a:r>
            <a:r>
              <a:rPr lang="en-GB" sz="1400" i="1" baseline="0" dirty="0" smtClean="0">
                <a:latin typeface="Luxi Sans" charset="0"/>
              </a:rPr>
              <a:t> 2016</a:t>
            </a:r>
            <a:r>
              <a:rPr lang="en-GB" sz="1400" i="1" dirty="0" smtClean="0">
                <a:latin typeface="Luxi Sans" charset="0"/>
              </a:rPr>
              <a:t>        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36" t="14219" r="1674" b="54973"/>
          <a:stretch/>
        </p:blipFill>
        <p:spPr>
          <a:xfrm>
            <a:off x="7246350" y="3563813"/>
            <a:ext cx="2374603" cy="22866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Status </a:t>
            </a:r>
            <a:r>
              <a:rPr lang="en-US" dirty="0" err="1" smtClean="0"/>
              <a:t>Gentner-Programm</a:t>
            </a:r>
            <a:r>
              <a:rPr lang="en-US" dirty="0" smtClean="0"/>
              <a:t> (</a:t>
            </a:r>
            <a:r>
              <a:rPr lang="en-US" dirty="0" err="1" smtClean="0"/>
              <a:t>Juni</a:t>
            </a:r>
            <a:r>
              <a:rPr lang="de-DE" dirty="0" smtClean="0"/>
              <a:t> 2016)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Derzeit </a:t>
            </a:r>
            <a:r>
              <a:rPr lang="de-DE" dirty="0" smtClean="0"/>
              <a:t>31 </a:t>
            </a:r>
            <a:r>
              <a:rPr lang="de-DE" dirty="0"/>
              <a:t>aktive </a:t>
            </a:r>
            <a:r>
              <a:rPr lang="de-DE" dirty="0" err="1"/>
              <a:t>Gentner</a:t>
            </a:r>
            <a:r>
              <a:rPr lang="de-DE" dirty="0"/>
              <a:t>-Doktoranden </a:t>
            </a:r>
            <a:r>
              <a:rPr lang="de-DE" sz="2000" dirty="0" smtClean="0"/>
              <a:t>(davon 10 weiblich = 32%)</a:t>
            </a:r>
            <a:endParaRPr lang="de-DE" sz="2000" dirty="0"/>
          </a:p>
          <a:p>
            <a:pPr lvl="2"/>
            <a:r>
              <a:rPr lang="de-DE" dirty="0"/>
              <a:t>+ </a:t>
            </a:r>
            <a:r>
              <a:rPr lang="de-DE" dirty="0" smtClean="0"/>
              <a:t>6 </a:t>
            </a:r>
            <a:r>
              <a:rPr lang="de-DE" dirty="0"/>
              <a:t>Deutsche im regulären CERN </a:t>
            </a:r>
            <a:r>
              <a:rPr lang="de-DE" dirty="0" smtClean="0"/>
              <a:t>Programm</a:t>
            </a:r>
          </a:p>
          <a:p>
            <a:r>
              <a:rPr lang="de-DE" dirty="0" smtClean="0"/>
              <a:t>Anzahl der </a:t>
            </a:r>
            <a:r>
              <a:rPr lang="de-DE" dirty="0" err="1" smtClean="0"/>
              <a:t>Gentner</a:t>
            </a:r>
            <a:r>
              <a:rPr lang="de-DE" dirty="0" smtClean="0"/>
              <a:t>-Doktoranden leicht rückläufig</a:t>
            </a:r>
          </a:p>
          <a:p>
            <a:pPr lvl="1"/>
            <a:r>
              <a:rPr lang="de-DE" dirty="0" smtClean="0"/>
              <a:t>Auswirkung des veränderten CHF</a:t>
            </a:r>
            <a:r>
              <a:rPr lang="en-US" dirty="0" smtClean="0"/>
              <a:t>/EUR </a:t>
            </a:r>
            <a:r>
              <a:rPr lang="en-US" dirty="0" err="1" smtClean="0"/>
              <a:t>Wechselkurses</a:t>
            </a:r>
            <a:r>
              <a:rPr lang="en-US" dirty="0" smtClean="0"/>
              <a:t> </a:t>
            </a:r>
            <a:r>
              <a:rPr lang="en-US" dirty="0" err="1" smtClean="0"/>
              <a:t>seit</a:t>
            </a:r>
            <a:r>
              <a:rPr lang="en-US" dirty="0" smtClean="0"/>
              <a:t> Jan 2015</a:t>
            </a:r>
          </a:p>
          <a:p>
            <a:pPr lvl="2"/>
            <a:r>
              <a:rPr lang="de-DE" dirty="0" smtClean="0"/>
              <a:t>leichte Reduzierung: 39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35 Doktoranden max.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56" y="3563813"/>
            <a:ext cx="5201421" cy="35498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/>
          <p:cNvSpPr/>
          <p:nvPr/>
        </p:nvSpPr>
        <p:spPr bwMode="auto">
          <a:xfrm>
            <a:off x="5688384" y="3959328"/>
            <a:ext cx="864096" cy="86409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6696496" y="4391376"/>
            <a:ext cx="432048" cy="0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0" name="TextBox 9"/>
          <p:cNvSpPr txBox="1"/>
          <p:nvPr/>
        </p:nvSpPr>
        <p:spPr>
          <a:xfrm>
            <a:off x="6806102" y="5940077"/>
            <a:ext cx="3147015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02060"/>
                </a:solidFill>
              </a:rPr>
              <a:t>Gentner-Doktoranden</a:t>
            </a:r>
            <a:r>
              <a:rPr lang="en-US" sz="1800" b="1" dirty="0" smtClean="0">
                <a:solidFill>
                  <a:srgbClr val="002060"/>
                </a:solidFill>
              </a:rPr>
              <a:t> 2016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</a:rPr>
              <a:t>mit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Projektion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bis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Dez</a:t>
            </a:r>
            <a:r>
              <a:rPr lang="en-US" sz="1400" b="1" dirty="0" smtClean="0">
                <a:solidFill>
                  <a:srgbClr val="002060"/>
                </a:solidFill>
              </a:rPr>
              <a:t>.)</a:t>
            </a:r>
            <a:endParaRPr lang="en-GB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 </a:t>
            </a:r>
            <a:r>
              <a:rPr lang="de-DE" dirty="0" err="1" smtClean="0"/>
              <a:t>Gentner</a:t>
            </a:r>
            <a:r>
              <a:rPr lang="de-DE" dirty="0" smtClean="0"/>
              <a:t> Programm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48" y="828000"/>
            <a:ext cx="5147480" cy="6445498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612010" y="3275781"/>
            <a:ext cx="3820790" cy="113877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Physik-Promotionen in Deutschland (2014)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20% der Doktoranden weiblich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50.2 Monate Promotionsdauer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30.7 Jahre bei Promotion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7831" y="5652045"/>
            <a:ext cx="3387017" cy="113877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CERN Fellows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≈ 40% der deutschen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deutschen</a:t>
            </a:r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          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applied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Fellows sind ehemalige</a:t>
            </a:r>
          </a:p>
          <a:p>
            <a:r>
              <a:rPr lang="de-DE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         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Gentner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Doktoranden</a:t>
            </a: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Doktoranden </a:t>
            </a:r>
            <a:r>
              <a:rPr lang="en-US" dirty="0" smtClean="0">
                <a:sym typeface="Wingdings" panose="05000000000000000000" pitchFamily="2" charset="2"/>
              </a:rPr>
              <a:t> Fellows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deutlicher Zuwachs durch ehemalige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</a:p>
          <a:p>
            <a:pPr lvl="2"/>
            <a:r>
              <a:rPr lang="de-DE" dirty="0" smtClean="0"/>
              <a:t>ca. 40% der deutschen </a:t>
            </a:r>
            <a:r>
              <a:rPr lang="de-DE" dirty="0"/>
              <a:t>A</a:t>
            </a:r>
            <a:r>
              <a:rPr lang="de-DE" dirty="0" smtClean="0"/>
              <a:t>pplied Fellows sind ehemalige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</a:p>
          <a:p>
            <a:endParaRPr lang="de-DE" dirty="0"/>
          </a:p>
        </p:txBody>
      </p:sp>
      <p:grpSp>
        <p:nvGrpSpPr>
          <p:cNvPr id="6" name="Group 5"/>
          <p:cNvGrpSpPr/>
          <p:nvPr/>
        </p:nvGrpSpPr>
        <p:grpSpPr>
          <a:xfrm>
            <a:off x="431800" y="2026093"/>
            <a:ext cx="7628695" cy="5138120"/>
            <a:chOff x="1156033" y="2026093"/>
            <a:chExt cx="7628695" cy="51381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33" y="2026093"/>
              <a:ext cx="7628695" cy="513812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Rectangle 4"/>
            <p:cNvSpPr/>
            <p:nvPr/>
          </p:nvSpPr>
          <p:spPr bwMode="auto">
            <a:xfrm>
              <a:off x="2268000" y="2483693"/>
              <a:ext cx="3600400" cy="216024"/>
            </a:xfrm>
            <a:prstGeom prst="rect">
              <a:avLst/>
            </a:prstGeom>
            <a:noFill/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flipH="1">
            <a:off x="8136656" y="6084093"/>
            <a:ext cx="527272" cy="1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8519912" y="5940077"/>
            <a:ext cx="1511500" cy="77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Research Fellows (Cat I)</a:t>
            </a:r>
          </a:p>
          <a:p>
            <a:pPr algn="ctr"/>
            <a:r>
              <a:rPr lang="en-US" sz="1100" b="1" dirty="0" smtClean="0">
                <a:solidFill>
                  <a:srgbClr val="002060"/>
                </a:solidFill>
              </a:rPr>
              <a:t>(22% </a:t>
            </a:r>
            <a:r>
              <a:rPr lang="en-US" sz="1100" b="1" dirty="0" err="1" smtClean="0">
                <a:solidFill>
                  <a:srgbClr val="002060"/>
                </a:solidFill>
              </a:rPr>
              <a:t>aller</a:t>
            </a:r>
            <a:r>
              <a:rPr lang="en-US" sz="1100" b="1" dirty="0" smtClean="0">
                <a:solidFill>
                  <a:srgbClr val="002060"/>
                </a:solidFill>
              </a:rPr>
              <a:t> Research Fellows)</a:t>
            </a:r>
            <a:endParaRPr lang="en-US" sz="1100" b="1" dirty="0" smtClean="0">
              <a:solidFill>
                <a:srgbClr val="00206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8136656" y="3923853"/>
            <a:ext cx="527272" cy="1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0" name="TextBox 9"/>
          <p:cNvSpPr txBox="1"/>
          <p:nvPr/>
        </p:nvSpPr>
        <p:spPr>
          <a:xfrm>
            <a:off x="8643782" y="3779837"/>
            <a:ext cx="1122814" cy="64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ex-</a:t>
            </a:r>
            <a:r>
              <a:rPr lang="en-US" sz="1400" b="1" dirty="0" err="1" smtClean="0">
                <a:solidFill>
                  <a:srgbClr val="002060"/>
                </a:solidFill>
              </a:rPr>
              <a:t>Gentner</a:t>
            </a:r>
            <a:r>
              <a:rPr lang="en-US" sz="1400" b="1" dirty="0" smtClean="0">
                <a:solidFill>
                  <a:srgbClr val="002060"/>
                </a:solidFill>
              </a:rPr>
              <a:t> Applied Fellows</a:t>
            </a:r>
            <a:endParaRPr lang="en-US" sz="14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Doktoranden </a:t>
            </a:r>
            <a:r>
              <a:rPr lang="en-US" dirty="0" smtClean="0">
                <a:sym typeface="Wingdings" panose="05000000000000000000" pitchFamily="2" charset="2"/>
              </a:rPr>
              <a:t> Fellows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Anteil von deutschen Fellows </a:t>
            </a:r>
            <a:r>
              <a:rPr lang="de-DE" dirty="0" smtClean="0"/>
              <a:t>(trotz </a:t>
            </a:r>
            <a:r>
              <a:rPr lang="de-DE" dirty="0" smtClean="0"/>
              <a:t>ehemaliger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smtClean="0"/>
              <a:t>Doktoranden) </a:t>
            </a:r>
            <a:r>
              <a:rPr lang="de-DE" dirty="0" smtClean="0"/>
              <a:t>leicht </a:t>
            </a:r>
            <a:r>
              <a:rPr lang="de-DE" dirty="0" smtClean="0"/>
              <a:t>sinkend (relativ zu Member State Fellows)</a:t>
            </a:r>
            <a:endParaRPr lang="de-DE" dirty="0" smtClean="0"/>
          </a:p>
          <a:p>
            <a:endParaRPr lang="de-DE" dirty="0"/>
          </a:p>
        </p:txBody>
      </p:sp>
      <p:grpSp>
        <p:nvGrpSpPr>
          <p:cNvPr id="4" name="Group 3"/>
          <p:cNvGrpSpPr/>
          <p:nvPr/>
        </p:nvGrpSpPr>
        <p:grpSpPr>
          <a:xfrm>
            <a:off x="359792" y="1890283"/>
            <a:ext cx="7937248" cy="5345938"/>
            <a:chOff x="1137741" y="1890283"/>
            <a:chExt cx="7937248" cy="53459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7741" y="1890283"/>
              <a:ext cx="7937248" cy="53459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Rectangle 5"/>
            <p:cNvSpPr/>
            <p:nvPr/>
          </p:nvSpPr>
          <p:spPr bwMode="auto">
            <a:xfrm>
              <a:off x="2232000" y="2736000"/>
              <a:ext cx="4464496" cy="216024"/>
            </a:xfrm>
            <a:prstGeom prst="rect">
              <a:avLst/>
            </a:prstGeom>
            <a:noFill/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flipH="1">
            <a:off x="8329464" y="2411685"/>
            <a:ext cx="527272" cy="1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8847334" y="2267669"/>
            <a:ext cx="1089522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DE Budget</a:t>
            </a:r>
            <a:endParaRPr lang="en-US" sz="14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Anzahl Deutsche </a:t>
            </a:r>
            <a:r>
              <a:rPr lang="de-DE" dirty="0" err="1" smtClean="0"/>
              <a:t>Staff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err="1" smtClean="0"/>
              <a:t>Absolutzahlen</a:t>
            </a:r>
            <a:r>
              <a:rPr lang="de-DE" dirty="0" smtClean="0"/>
              <a:t> + relativer Anteil (7.5%) </a:t>
            </a:r>
            <a:r>
              <a:rPr lang="en-US" dirty="0" smtClean="0"/>
              <a:t>~</a:t>
            </a:r>
            <a:r>
              <a:rPr lang="de-DE" dirty="0" smtClean="0"/>
              <a:t>konstant seit mehreren Jahren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87784" y="1763613"/>
            <a:ext cx="8125318" cy="5472607"/>
            <a:chOff x="1137741" y="1890283"/>
            <a:chExt cx="7937248" cy="534593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7741" y="1890283"/>
              <a:ext cx="7937248" cy="534593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Rectangle 5"/>
            <p:cNvSpPr/>
            <p:nvPr/>
          </p:nvSpPr>
          <p:spPr bwMode="auto">
            <a:xfrm>
              <a:off x="2304007" y="2377672"/>
              <a:ext cx="2110004" cy="211000"/>
            </a:xfrm>
            <a:prstGeom prst="rect">
              <a:avLst/>
            </a:prstGeom>
            <a:noFill/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flipH="1">
            <a:off x="8352680" y="3059757"/>
            <a:ext cx="527272" cy="1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8870550" y="2915741"/>
            <a:ext cx="1161530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ex-</a:t>
            </a:r>
            <a:r>
              <a:rPr lang="en-US" sz="1400" b="1" dirty="0" err="1" smtClean="0">
                <a:solidFill>
                  <a:srgbClr val="002060"/>
                </a:solidFill>
              </a:rPr>
              <a:t>Gentner</a:t>
            </a:r>
            <a:endParaRPr lang="en-US" sz="14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05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Anzahl Deutscher Mitarbeiter</a:t>
            </a:r>
            <a:br>
              <a:rPr lang="de-DE" dirty="0" smtClean="0"/>
            </a:br>
            <a:r>
              <a:rPr lang="de-DE" sz="1600" dirty="0" smtClean="0"/>
              <a:t>(</a:t>
            </a:r>
            <a:r>
              <a:rPr lang="de-DE" sz="1600" dirty="0" err="1" smtClean="0"/>
              <a:t>Staff</a:t>
            </a:r>
            <a:r>
              <a:rPr lang="de-DE" sz="1600" dirty="0" smtClean="0"/>
              <a:t>, Fellows, Doktoranden)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Anstieg von ca. 260 </a:t>
            </a:r>
            <a:r>
              <a:rPr lang="de-DE" dirty="0" smtClean="0">
                <a:sym typeface="Wingdings" panose="05000000000000000000" pitchFamily="2" charset="2"/>
              </a:rPr>
              <a:t> 300 Mitarbeiter (2011-14)</a:t>
            </a:r>
          </a:p>
          <a:p>
            <a:pPr lvl="2"/>
            <a:r>
              <a:rPr lang="de-DE" dirty="0" smtClean="0">
                <a:sym typeface="Wingdings" panose="05000000000000000000" pitchFamily="2" charset="2"/>
              </a:rPr>
              <a:t>hauptsächlich durch mehr (Applied) Fellows</a:t>
            </a:r>
          </a:p>
          <a:p>
            <a:pPr lvl="2"/>
            <a:endParaRPr lang="de-DE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2" y="2046804"/>
            <a:ext cx="7704856" cy="51894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18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Sommerstudenten-Programm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Deutsche Bewerbungszahlen seit Jahren sinkend</a:t>
            </a:r>
          </a:p>
          <a:p>
            <a:pPr lvl="2"/>
            <a:r>
              <a:rPr lang="de-DE" dirty="0" smtClean="0"/>
              <a:t>auch bei anderen Ländern, aber dort teils Erholung in 2016</a:t>
            </a:r>
          </a:p>
          <a:p>
            <a:pPr lvl="1"/>
            <a:r>
              <a:rPr lang="de-DE" dirty="0" smtClean="0"/>
              <a:t>Ursache (teilweise):</a:t>
            </a:r>
          </a:p>
          <a:p>
            <a:pPr lvl="2"/>
            <a:r>
              <a:rPr lang="de-DE" dirty="0" smtClean="0"/>
              <a:t>Einführung des Bachelor</a:t>
            </a:r>
            <a:r>
              <a:rPr lang="en-US" dirty="0" smtClean="0"/>
              <a:t>/Master </a:t>
            </a:r>
            <a:r>
              <a:rPr lang="en-US" dirty="0" err="1" smtClean="0"/>
              <a:t>Studiengangs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Prüfungen</a:t>
            </a:r>
            <a:r>
              <a:rPr lang="en-US" dirty="0" smtClean="0"/>
              <a:t>/</a:t>
            </a:r>
            <a:r>
              <a:rPr lang="en-US" dirty="0" err="1" smtClean="0"/>
              <a:t>Klausuren</a:t>
            </a:r>
            <a:r>
              <a:rPr lang="en-US" dirty="0" smtClean="0"/>
              <a:t> am </a:t>
            </a:r>
            <a:r>
              <a:rPr lang="en-US" dirty="0" err="1" smtClean="0"/>
              <a:t>Ende</a:t>
            </a:r>
            <a:r>
              <a:rPr lang="en-US" dirty="0" smtClean="0"/>
              <a:t> des </a:t>
            </a:r>
            <a:r>
              <a:rPr lang="en-US" dirty="0" err="1" smtClean="0"/>
              <a:t>Sommersemesters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Anfang</a:t>
            </a:r>
            <a:r>
              <a:rPr lang="en-US" dirty="0" smtClean="0"/>
              <a:t> </a:t>
            </a:r>
            <a:r>
              <a:rPr lang="en-US" dirty="0" err="1" smtClean="0"/>
              <a:t>Sommerferien</a:t>
            </a:r>
            <a:endParaRPr lang="en-US" dirty="0" smtClean="0"/>
          </a:p>
          <a:p>
            <a:pPr lvl="2"/>
            <a:r>
              <a:rPr lang="en-US" dirty="0" err="1" smtClean="0"/>
              <a:t>Kollidiert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Kernzeit</a:t>
            </a:r>
            <a:r>
              <a:rPr lang="en-US" dirty="0" smtClean="0"/>
              <a:t> des </a:t>
            </a:r>
            <a:r>
              <a:rPr lang="en-US" dirty="0" err="1" smtClean="0"/>
              <a:t>Sommerstudenten-Programms</a:t>
            </a:r>
            <a:endParaRPr lang="en-US" dirty="0" smtClean="0"/>
          </a:p>
          <a:p>
            <a:pPr lvl="2"/>
            <a:r>
              <a:rPr lang="en-US" dirty="0" smtClean="0"/>
              <a:t>ABER </a:t>
            </a:r>
            <a:r>
              <a:rPr lang="en-US" dirty="0" err="1" smtClean="0"/>
              <a:t>auch</a:t>
            </a:r>
            <a:r>
              <a:rPr lang="en-US" dirty="0" smtClean="0"/>
              <a:t>: </a:t>
            </a:r>
            <a:r>
              <a:rPr lang="en-US" dirty="0" err="1" smtClean="0"/>
              <a:t>Manche</a:t>
            </a:r>
            <a:r>
              <a:rPr lang="en-US" dirty="0" smtClean="0"/>
              <a:t> </a:t>
            </a:r>
            <a:r>
              <a:rPr lang="en-US" dirty="0" err="1" smtClean="0"/>
              <a:t>Universit</a:t>
            </a:r>
            <a:r>
              <a:rPr lang="de-DE" dirty="0" err="1" smtClean="0"/>
              <a:t>äten</a:t>
            </a:r>
            <a:r>
              <a:rPr lang="de-DE" dirty="0" smtClean="0"/>
              <a:t> sind bei Prüfungs-</a:t>
            </a:r>
            <a:r>
              <a:rPr lang="en-US" dirty="0"/>
              <a:t> </a:t>
            </a:r>
            <a:r>
              <a:rPr lang="en-US" dirty="0" smtClean="0"/>
              <a:t>und </a:t>
            </a:r>
            <a:r>
              <a:rPr lang="de-DE" dirty="0" smtClean="0"/>
              <a:t>Klausur-Terminen flexibler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" y="3707829"/>
            <a:ext cx="4968552" cy="3233988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470" y="3707829"/>
            <a:ext cx="4880394" cy="3451088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Arrow Connector 11"/>
          <p:cNvCxnSpPr/>
          <p:nvPr/>
        </p:nvCxnSpPr>
        <p:spPr bwMode="auto">
          <a:xfrm flipH="1">
            <a:off x="6768504" y="3624319"/>
            <a:ext cx="527272" cy="875598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4536256" y="5796061"/>
            <a:ext cx="237095" cy="360041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20" name="Straight Arrow Connector 19"/>
          <p:cNvCxnSpPr/>
          <p:nvPr/>
        </p:nvCxnSpPr>
        <p:spPr bwMode="auto">
          <a:xfrm rot="10800000" flipH="1">
            <a:off x="3636000" y="4500000"/>
            <a:ext cx="576000" cy="1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129831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Nationalitäten aller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Italien und Deutschland (fast) gleichauf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11" y="2123653"/>
            <a:ext cx="7501705" cy="51191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/>
          <p:cNvSpPr/>
          <p:nvPr/>
        </p:nvSpPr>
        <p:spPr bwMode="auto">
          <a:xfrm>
            <a:off x="2376016" y="2502000"/>
            <a:ext cx="864096" cy="288032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Land der Heimat-Universitäten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Deutschland deutlich vor anderen Ländern (</a:t>
            </a:r>
            <a:r>
              <a:rPr lang="en-US" dirty="0" smtClean="0"/>
              <a:t>~22%)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78" y="2123653"/>
            <a:ext cx="7559579" cy="51365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Oval 4"/>
          <p:cNvSpPr/>
          <p:nvPr/>
        </p:nvSpPr>
        <p:spPr bwMode="auto">
          <a:xfrm>
            <a:off x="2232000" y="2555701"/>
            <a:ext cx="864096" cy="288032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 err="1" smtClean="0"/>
              <a:t>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4008" y="5652045"/>
            <a:ext cx="3559532" cy="1403574"/>
          </a:xfrm>
        </p:spPr>
        <p:txBody>
          <a:bodyPr/>
          <a:lstStyle/>
          <a:p>
            <a:pPr lvl="1"/>
            <a:r>
              <a:rPr lang="de-DE" dirty="0" smtClean="0"/>
              <a:t>12 Bundesländer</a:t>
            </a:r>
          </a:p>
          <a:p>
            <a:pPr lvl="2"/>
            <a:r>
              <a:rPr lang="de-DE" dirty="0" smtClean="0"/>
              <a:t>NRW und BW dominieren</a:t>
            </a:r>
          </a:p>
          <a:p>
            <a:pPr lvl="2"/>
            <a:r>
              <a:rPr lang="de-DE" dirty="0" smtClean="0"/>
              <a:t>nur einige kleine(</a:t>
            </a:r>
            <a:r>
              <a:rPr lang="de-DE" dirty="0" err="1" smtClean="0"/>
              <a:t>re</a:t>
            </a:r>
            <a:r>
              <a:rPr lang="de-DE" dirty="0" smtClean="0"/>
              <a:t>) Länder fehlen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336456" y="1189038"/>
            <a:ext cx="3537794" cy="5942012"/>
          </a:xfrm>
        </p:spPr>
        <p:txBody>
          <a:bodyPr/>
          <a:lstStyle/>
          <a:p>
            <a:pPr lvl="1"/>
            <a:r>
              <a:rPr lang="en-US" dirty="0" smtClean="0"/>
              <a:t>28 </a:t>
            </a:r>
            <a:r>
              <a:rPr lang="en-US" dirty="0" err="1" smtClean="0"/>
              <a:t>verschiedene</a:t>
            </a:r>
            <a:r>
              <a:rPr lang="en-US" dirty="0" smtClean="0"/>
              <a:t> </a:t>
            </a:r>
            <a:r>
              <a:rPr lang="en-US" dirty="0" err="1" smtClean="0"/>
              <a:t>Hochschulen</a:t>
            </a:r>
            <a:r>
              <a:rPr lang="en-US" dirty="0" smtClean="0"/>
              <a:t> in DE</a:t>
            </a:r>
          </a:p>
          <a:p>
            <a:pPr lvl="2"/>
            <a:r>
              <a:rPr lang="de-DE" dirty="0" smtClean="0"/>
              <a:t>z.T. Hochschulgruppen, die wenig oder keinen Kontakt zu CERN hatten</a:t>
            </a:r>
            <a:endParaRPr lang="en-US" dirty="0" smtClean="0"/>
          </a:p>
          <a:p>
            <a:pPr lvl="1"/>
            <a:r>
              <a:rPr lang="de-DE" dirty="0" smtClean="0"/>
              <a:t>43% der </a:t>
            </a:r>
            <a:r>
              <a:rPr lang="de-DE" dirty="0" err="1" smtClean="0"/>
              <a:t>Gentner</a:t>
            </a:r>
            <a:r>
              <a:rPr lang="de-DE" dirty="0" smtClean="0"/>
              <a:t> Doktoranden von TUs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71" y="827509"/>
            <a:ext cx="6188656" cy="4334426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238" y="4492937"/>
            <a:ext cx="3886199" cy="2677488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Bewerbungen </a:t>
            </a:r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Prog</a:t>
            </a:r>
            <a:r>
              <a:rPr lang="de-DE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/>
              <a:t>nahezu Verdopplung der </a:t>
            </a:r>
            <a:r>
              <a:rPr lang="de-DE" dirty="0" smtClean="0"/>
              <a:t>Bewerbungen ab 2014</a:t>
            </a:r>
            <a:endParaRPr lang="de-DE" dirty="0"/>
          </a:p>
          <a:p>
            <a:pPr lvl="1"/>
            <a:r>
              <a:rPr lang="de-DE" dirty="0" smtClean="0"/>
              <a:t>ca. 14% aus Deutschland (seit 2007)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72" y="2051645"/>
            <a:ext cx="7593191" cy="50974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7969424" y="2699717"/>
            <a:ext cx="792088" cy="1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8798337" y="2535826"/>
            <a:ext cx="1236237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2060"/>
                </a:solidFill>
              </a:rPr>
              <a:t>2 </a:t>
            </a:r>
            <a:r>
              <a:rPr lang="en-US" sz="1800" b="1" dirty="0" err="1" smtClean="0">
                <a:solidFill>
                  <a:srgbClr val="002060"/>
                </a:solidFill>
              </a:rPr>
              <a:t>Runden</a:t>
            </a:r>
            <a:endParaRPr lang="en-US" sz="1800" b="1" dirty="0" smtClean="0">
              <a:solidFill>
                <a:srgbClr val="00206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8381747" y="4160044"/>
            <a:ext cx="416590" cy="56304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0" name="TextBox 9"/>
          <p:cNvSpPr txBox="1"/>
          <p:nvPr/>
        </p:nvSpPr>
        <p:spPr>
          <a:xfrm>
            <a:off x="8461451" y="3740087"/>
            <a:ext cx="161942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02060"/>
                </a:solidFill>
              </a:rPr>
              <a:t>erste</a:t>
            </a:r>
            <a:r>
              <a:rPr lang="en-US" sz="1800" b="1" dirty="0" smtClean="0">
                <a:solidFill>
                  <a:srgbClr val="002060"/>
                </a:solidFill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</a:rPr>
              <a:t>Runde</a:t>
            </a:r>
            <a:endParaRPr lang="en-US" sz="18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Themenbereiche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br>
              <a:rPr lang="de-DE" dirty="0" smtClean="0"/>
            </a:br>
            <a:r>
              <a:rPr lang="de-DE" sz="2000" dirty="0" smtClean="0"/>
              <a:t>(aktive + ehemalige)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Überwiegend Instrumentierung (34%), Beschleunigertechnologie (25%), Informatik (16%)</a:t>
            </a:r>
          </a:p>
          <a:p>
            <a:pPr lvl="2"/>
            <a:r>
              <a:rPr lang="de-DE" dirty="0" smtClean="0"/>
              <a:t>Nur geringe Verschiebungen der Anteile in den letzten Jahren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52" y="2411685"/>
            <a:ext cx="7531974" cy="48245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Ehemalige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68 </a:t>
            </a:r>
            <a:r>
              <a:rPr lang="de-DE" dirty="0"/>
              <a:t>ehemalige </a:t>
            </a:r>
            <a:r>
              <a:rPr lang="de-DE" dirty="0" err="1"/>
              <a:t>Gentner</a:t>
            </a:r>
            <a:r>
              <a:rPr lang="de-DE" dirty="0"/>
              <a:t>-Doktoranden</a:t>
            </a:r>
          </a:p>
          <a:p>
            <a:pPr lvl="1"/>
            <a:r>
              <a:rPr lang="de-DE" dirty="0"/>
              <a:t>bisher </a:t>
            </a:r>
            <a:r>
              <a:rPr lang="de-DE" dirty="0" smtClean="0"/>
              <a:t>37 Promotionen (6 abgebrochene Promotionen)</a:t>
            </a:r>
            <a:endParaRPr lang="de-DE" dirty="0"/>
          </a:p>
          <a:p>
            <a:pPr lvl="2"/>
            <a:r>
              <a:rPr lang="de-DE" dirty="0"/>
              <a:t>mittleres Promotionsalter: </a:t>
            </a:r>
            <a:r>
              <a:rPr lang="de-DE" dirty="0" smtClean="0"/>
              <a:t>30.5 </a:t>
            </a:r>
            <a:r>
              <a:rPr lang="de-DE" dirty="0"/>
              <a:t>Jahre</a:t>
            </a:r>
          </a:p>
          <a:p>
            <a:pPr lvl="2"/>
            <a:r>
              <a:rPr lang="de-DE" dirty="0" smtClean="0"/>
              <a:t>mittlere </a:t>
            </a:r>
            <a:r>
              <a:rPr lang="de-DE" dirty="0"/>
              <a:t>Promotionsdauer: </a:t>
            </a:r>
            <a:r>
              <a:rPr lang="de-DE" dirty="0" smtClean="0"/>
              <a:t>41.6 </a:t>
            </a:r>
            <a:r>
              <a:rPr lang="de-DE" dirty="0"/>
              <a:t>Monate = </a:t>
            </a:r>
            <a:r>
              <a:rPr lang="de-DE" dirty="0" smtClean="0"/>
              <a:t>5.5 </a:t>
            </a:r>
            <a:r>
              <a:rPr lang="de-DE" dirty="0"/>
              <a:t>Monate nach Ende des CERN </a:t>
            </a:r>
            <a:r>
              <a:rPr lang="de-DE" dirty="0" smtClean="0"/>
              <a:t>Aufenthalts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48" y="2843733"/>
            <a:ext cx="6370530" cy="43593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67994" y="3145120"/>
            <a:ext cx="382079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Physik-Promotionen in Deutschland (2014)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20% der Doktoranden weiblich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30.7 </a:t>
            </a:r>
            <a:r>
              <a:rPr lang="de-DE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Jahre bei Promotion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Monate Promotionsdauer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600152" y="2771725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Verbleib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Erstanstellung bei ca. 2/3 der </a:t>
            </a:r>
            <a:r>
              <a:rPr lang="de-DE" dirty="0" err="1" smtClean="0"/>
              <a:t>Gentner</a:t>
            </a:r>
            <a:r>
              <a:rPr lang="de-DE" dirty="0" smtClean="0"/>
              <a:t> Doktoranden: (Applied) </a:t>
            </a:r>
            <a:r>
              <a:rPr lang="de-DE" dirty="0" smtClean="0">
                <a:solidFill>
                  <a:srgbClr val="FF0000"/>
                </a:solidFill>
              </a:rPr>
              <a:t>Fellow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76" y="1655005"/>
            <a:ext cx="5098132" cy="3781016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063" y="3870560"/>
            <a:ext cx="4726793" cy="3382346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752280" y="2267669"/>
            <a:ext cx="1965603" cy="35394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2000" b="1" u="sng" dirty="0" smtClean="0">
                <a:solidFill>
                  <a:srgbClr val="002060"/>
                </a:solidFill>
                <a:latin typeface="Luxi Sans"/>
              </a:rPr>
              <a:t>Erstanstellung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72194" y="3442822"/>
            <a:ext cx="2568460" cy="35394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2000" b="1" u="sng" dirty="0" smtClean="0">
                <a:solidFill>
                  <a:srgbClr val="002060"/>
                </a:solidFill>
                <a:latin typeface="Luxi Sans"/>
              </a:rPr>
              <a:t>Aktuelle Anstellung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9952" y="6500757"/>
            <a:ext cx="3597395" cy="30162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001279"/>
                </a:solidFill>
                <a:latin typeface="Calibri" panose="020F0502020204030204" pitchFamily="34" charset="0"/>
              </a:rPr>
              <a:t>bisher </a:t>
            </a:r>
            <a:r>
              <a:rPr lang="de-DE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6 </a:t>
            </a:r>
            <a:r>
              <a:rPr lang="de-DE" sz="16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(davon 1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permanent)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Programm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Programm + Finanzierung</a:t>
            </a:r>
            <a:r>
              <a:rPr lang="de-DE" dirty="0" smtClean="0"/>
              <a:t> </a:t>
            </a:r>
            <a:r>
              <a:rPr lang="de-DE" dirty="0" smtClean="0"/>
              <a:t>bis mind. Ende 2017 gesichert</a:t>
            </a:r>
          </a:p>
          <a:p>
            <a:pPr lvl="1"/>
            <a:r>
              <a:rPr lang="de-DE" dirty="0" smtClean="0"/>
              <a:t>ab 2018 Erneuerung des </a:t>
            </a:r>
            <a:r>
              <a:rPr lang="de-DE" dirty="0" err="1" smtClean="0"/>
              <a:t>Gentner</a:t>
            </a:r>
            <a:r>
              <a:rPr lang="de-DE" dirty="0" smtClean="0"/>
              <a:t> Vertrags notwendig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100. </a:t>
            </a:r>
            <a:r>
              <a:rPr lang="de-DE" dirty="0" err="1" smtClean="0">
                <a:sym typeface="Wingdings" panose="05000000000000000000" pitchFamily="2" charset="2"/>
              </a:rPr>
              <a:t>Gentner</a:t>
            </a:r>
            <a:r>
              <a:rPr lang="de-DE" dirty="0" smtClean="0">
                <a:sym typeface="Wingdings" panose="05000000000000000000" pitchFamily="2" charset="2"/>
              </a:rPr>
              <a:t>-Doktorand beginnt am 1. Juli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geplant: Bulletin-Artikel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Informationsveranstaltung an der TU Dresden am 13. Juli</a:t>
            </a:r>
          </a:p>
          <a:p>
            <a:pPr lvl="2"/>
            <a:r>
              <a:rPr lang="de-DE" dirty="0">
                <a:sym typeface="Wingdings" panose="05000000000000000000" pitchFamily="2" charset="2"/>
              </a:rPr>
              <a:t>g</a:t>
            </a:r>
            <a:r>
              <a:rPr lang="de-DE" dirty="0" smtClean="0">
                <a:sym typeface="Wingdings" panose="05000000000000000000" pitchFamily="2" charset="2"/>
              </a:rPr>
              <a:t>erichtet an Studierende der Ingenieurswissenschaften</a:t>
            </a:r>
          </a:p>
          <a:p>
            <a:pPr lvl="2"/>
            <a:r>
              <a:rPr lang="de-DE" dirty="0" smtClean="0">
                <a:sym typeface="Wingdings" panose="05000000000000000000" pitchFamily="2" charset="2"/>
              </a:rPr>
              <a:t>Vorstellung CERN + Möglichkeiten für Ingenieure, Programme (</a:t>
            </a:r>
            <a:r>
              <a:rPr lang="de-DE" dirty="0" err="1" smtClean="0">
                <a:sym typeface="Wingdings" panose="05000000000000000000" pitchFamily="2" charset="2"/>
              </a:rPr>
              <a:t>Gentner</a:t>
            </a:r>
            <a:r>
              <a:rPr lang="de-DE" dirty="0" smtClean="0">
                <a:sym typeface="Wingdings" panose="05000000000000000000" pitchFamily="2" charset="2"/>
              </a:rPr>
              <a:t>, Tech. Stud.)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10. </a:t>
            </a:r>
            <a:r>
              <a:rPr lang="en-US" dirty="0" smtClean="0">
                <a:sym typeface="Wingdings" panose="05000000000000000000" pitchFamily="2" charset="2"/>
              </a:rPr>
              <a:t>“</a:t>
            </a:r>
            <a:r>
              <a:rPr lang="de-DE" dirty="0" err="1" smtClean="0">
                <a:sym typeface="Wingdings" panose="05000000000000000000" pitchFamily="2" charset="2"/>
              </a:rPr>
              <a:t>Gentner</a:t>
            </a:r>
            <a:r>
              <a:rPr lang="de-DE" dirty="0" smtClean="0">
                <a:sym typeface="Wingdings" panose="05000000000000000000" pitchFamily="2" charset="2"/>
              </a:rPr>
              <a:t> Day“ am 26. Oktober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“</a:t>
            </a:r>
            <a:r>
              <a:rPr lang="de-DE" dirty="0" err="1">
                <a:sym typeface="Wingdings" panose="05000000000000000000" pitchFamily="2" charset="2"/>
              </a:rPr>
              <a:t>Gentner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Day“ = regelmäßiges Treffen (2x pro Jahr) von Doktoranden + Supervisors</a:t>
            </a:r>
          </a:p>
          <a:p>
            <a:pPr lvl="2"/>
            <a:r>
              <a:rPr lang="de-DE" dirty="0" smtClean="0">
                <a:sym typeface="Wingdings" panose="05000000000000000000" pitchFamily="2" charset="2"/>
              </a:rPr>
              <a:t>geplant: Poster-Session parallel zum gleichzeitig stattfindenden LHC RRB (</a:t>
            </a:r>
            <a:r>
              <a:rPr lang="de-DE" dirty="0" err="1" smtClean="0">
                <a:sym typeface="Wingdings" panose="05000000000000000000" pitchFamily="2" charset="2"/>
              </a:rPr>
              <a:t>Resource</a:t>
            </a:r>
            <a:r>
              <a:rPr lang="de-DE" dirty="0" smtClean="0">
                <a:sym typeface="Wingdings" panose="05000000000000000000" pitchFamily="2" charset="2"/>
              </a:rPr>
              <a:t> Review Board) mit BMBF Vertreter(n)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Nächste Bewerbungsrunde</a:t>
            </a:r>
            <a:endParaRPr lang="de-DE" dirty="0" smtClean="0"/>
          </a:p>
          <a:p>
            <a:pPr lvl="2"/>
            <a:r>
              <a:rPr lang="de-DE" dirty="0" err="1" smtClean="0"/>
              <a:t>Bewerbungsschluß</a:t>
            </a:r>
            <a:r>
              <a:rPr lang="de-DE" dirty="0" smtClean="0"/>
              <a:t>: </a:t>
            </a:r>
            <a:r>
              <a:rPr lang="de-DE" dirty="0" smtClean="0"/>
              <a:t>25.10., </a:t>
            </a:r>
            <a:r>
              <a:rPr lang="de-DE" dirty="0" err="1" smtClean="0"/>
              <a:t>Selection</a:t>
            </a:r>
            <a:r>
              <a:rPr lang="de-DE" dirty="0" smtClean="0"/>
              <a:t> Board: </a:t>
            </a:r>
            <a:r>
              <a:rPr lang="de-DE" dirty="0" smtClean="0"/>
              <a:t>6.12., </a:t>
            </a:r>
            <a:r>
              <a:rPr lang="de-DE" dirty="0" smtClean="0"/>
              <a:t>frühester Starttermin: </a:t>
            </a:r>
            <a:r>
              <a:rPr lang="de-DE" dirty="0" smtClean="0"/>
              <a:t>1.2.2017</a:t>
            </a:r>
            <a:r>
              <a:rPr lang="de-DE" dirty="0" smtClean="0"/>
              <a:t> 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01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57995</TotalTime>
  <Words>561</Words>
  <Application>Microsoft Office PowerPoint</Application>
  <PresentationFormat>Custom</PresentationFormat>
  <Paragraphs>92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Luxi Sans</vt:lpstr>
      <vt:lpstr>msmincho</vt:lpstr>
      <vt:lpstr>Times New Roman</vt:lpstr>
      <vt:lpstr>Wingdings</vt:lpstr>
      <vt:lpstr>Office Theme</vt:lpstr>
      <vt:lpstr>Status Gentner-Programm (Juni 2016)</vt:lpstr>
      <vt:lpstr>CERN Doctoral Students</vt:lpstr>
      <vt:lpstr>CERN Doctoral Students</vt:lpstr>
      <vt:lpstr>Gentner Doktoranden</vt:lpstr>
      <vt:lpstr>Bewerbungen Doctoral Student Prog.</vt:lpstr>
      <vt:lpstr>Themenbereiche Gentner Doktoranden (aktive + ehemalige)</vt:lpstr>
      <vt:lpstr>Ehemalige Gentner Doktoranden</vt:lpstr>
      <vt:lpstr>Verbleib Gentner Doktoranden</vt:lpstr>
      <vt:lpstr>Gentner Programm News</vt:lpstr>
      <vt:lpstr>Überblick Gentner Programm</vt:lpstr>
      <vt:lpstr>Gentner Doktoranden  Fellows</vt:lpstr>
      <vt:lpstr>Gentner Doktoranden  Fellows</vt:lpstr>
      <vt:lpstr>Anzahl Deutsche Staff</vt:lpstr>
      <vt:lpstr>Anzahl Deutscher Mitarbeiter (Staff, Fellows, Doktoranden)</vt:lpstr>
      <vt:lpstr>Sommerstudenten-Programm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1171</cp:revision>
  <cp:lastPrinted>2003-07-02T12:30:06Z</cp:lastPrinted>
  <dcterms:created xsi:type="dcterms:W3CDTF">2003-03-07T08:03:06Z</dcterms:created>
  <dcterms:modified xsi:type="dcterms:W3CDTF">2016-06-15T12:36:22Z</dcterms:modified>
</cp:coreProperties>
</file>