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63" r:id="rId2"/>
    <p:sldId id="259" r:id="rId3"/>
    <p:sldId id="279" r:id="rId4"/>
    <p:sldId id="267" r:id="rId5"/>
    <p:sldId id="265" r:id="rId6"/>
    <p:sldId id="268" r:id="rId7"/>
    <p:sldId id="272" r:id="rId8"/>
    <p:sldId id="280" r:id="rId9"/>
    <p:sldId id="273" r:id="rId10"/>
    <p:sldId id="266" r:id="rId1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98" autoAdjust="0"/>
    <p:restoredTop sz="94660"/>
  </p:normalViewPr>
  <p:slideViewPr>
    <p:cSldViewPr snapToObjects="1" showGuides="1">
      <p:cViewPr varScale="1">
        <p:scale>
          <a:sx n="60" d="100"/>
          <a:sy n="60" d="100"/>
        </p:scale>
        <p:origin x="509" y="38"/>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24/05/2016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24/05/2016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10</a:t>
            </a:fld>
            <a:endParaRPr lang="fr-FR" dirty="0"/>
          </a:p>
        </p:txBody>
      </p:sp>
    </p:spTree>
    <p:extLst>
      <p:ext uri="{BB962C8B-B14F-4D97-AF65-F5344CB8AC3E}">
        <p14:creationId xmlns:p14="http://schemas.microsoft.com/office/powerpoint/2010/main" val="971369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a:t>
            </a:r>
            <a:r>
              <a:rPr lang="fr-FR" noProof="0" dirty="0" err="1" smtClean="0"/>
              <a:t>slides</a:t>
            </a:r>
            <a:r>
              <a:rPr lang="fr-FR" noProof="0" dirty="0" smtClean="0"/>
              <a:t>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edms.cern.ch/ui/#!master/navigator/document?P:1023297367:1389139182:subDoc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H" dirty="0" smtClean="0"/>
              <a:t>MTF Q1/Q3</a:t>
            </a:r>
            <a:br>
              <a:rPr lang="fr-CH" dirty="0" smtClean="0"/>
            </a:br>
            <a:r>
              <a:rPr lang="fr-CH" dirty="0" smtClean="0"/>
              <a:t>EDMS: </a:t>
            </a:r>
            <a:r>
              <a:rPr lang="en-GB" dirty="0">
                <a:solidFill>
                  <a:schemeClr val="tx2"/>
                </a:solidFill>
                <a:hlinkClick r:id="rId2"/>
              </a:rPr>
              <a:t>1689048</a:t>
            </a:r>
            <a:r>
              <a:rPr lang="en-GB" dirty="0">
                <a:hlinkClick r:id="rId2"/>
              </a:rPr>
              <a:t> </a:t>
            </a:r>
            <a:r>
              <a:rPr lang="fr-CH" dirty="0" smtClean="0"/>
              <a:t/>
            </a:r>
            <a:br>
              <a:rPr lang="fr-CH" dirty="0" smtClean="0"/>
            </a:br>
            <a:r>
              <a:rPr lang="fr-CH" dirty="0"/>
              <a:t/>
            </a:r>
            <a:br>
              <a:rPr lang="fr-CH" dirty="0"/>
            </a:br>
            <a:r>
              <a:rPr lang="fr-CH" dirty="0" err="1" smtClean="0"/>
              <a:t>Dressed</a:t>
            </a:r>
            <a:r>
              <a:rPr lang="fr-CH" dirty="0" smtClean="0"/>
              <a:t> </a:t>
            </a:r>
            <a:r>
              <a:rPr lang="fr-CH" dirty="0" err="1" smtClean="0"/>
              <a:t>Coil</a:t>
            </a:r>
            <a:r>
              <a:rPr lang="fr-CH" dirty="0" smtClean="0"/>
              <a:t> </a:t>
            </a:r>
            <a:r>
              <a:rPr lang="fr-CH" dirty="0" err="1" smtClean="0"/>
              <a:t>produced</a:t>
            </a:r>
            <a:r>
              <a:rPr lang="fr-CH" dirty="0" smtClean="0"/>
              <a:t> at Berkeley</a:t>
            </a:r>
            <a:r>
              <a:rPr lang="fr-CH" dirty="0"/>
              <a:t/>
            </a:r>
            <a:br>
              <a:rPr lang="fr-CH" dirty="0"/>
            </a:br>
            <a:endParaRPr lang="en-GB" dirty="0"/>
          </a:p>
        </p:txBody>
      </p:sp>
      <p:sp>
        <p:nvSpPr>
          <p:cNvPr id="3" name="Sous-titre 2"/>
          <p:cNvSpPr>
            <a:spLocks noGrp="1"/>
          </p:cNvSpPr>
          <p:nvPr>
            <p:ph type="subTitle" idx="1"/>
          </p:nvPr>
        </p:nvSpPr>
        <p:spPr>
          <a:xfrm>
            <a:off x="1371600" y="4800600"/>
            <a:ext cx="6512768" cy="990600"/>
          </a:xfrm>
        </p:spPr>
        <p:txBody>
          <a:bodyPr/>
          <a:lstStyle/>
          <a:p>
            <a:r>
              <a:rPr lang="en-GB" dirty="0" smtClean="0"/>
              <a:t>Project Office – Configuration, Quality &amp; Resources Office</a:t>
            </a:r>
            <a:endParaRPr lang="en-GB" dirty="0"/>
          </a:p>
        </p:txBody>
      </p:sp>
      <p:sp>
        <p:nvSpPr>
          <p:cNvPr id="4" name="Espace réservé du texte 3"/>
          <p:cNvSpPr>
            <a:spLocks noGrp="1"/>
          </p:cNvSpPr>
          <p:nvPr>
            <p:ph type="body" sz="quarter" idx="14"/>
          </p:nvPr>
        </p:nvSpPr>
        <p:spPr/>
        <p:txBody>
          <a:bodyPr/>
          <a:lstStyle/>
          <a:p>
            <a:r>
              <a:rPr lang="en-GB" dirty="0"/>
              <a:t>Configuration, Quality and Resources Office – Berkeley Lab. </a:t>
            </a:r>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Thanks for your attention</a:t>
            </a:r>
            <a:endParaRPr lang="en-GB" dirty="0"/>
          </a:p>
        </p:txBody>
      </p:sp>
      <p:sp>
        <p:nvSpPr>
          <p:cNvPr id="3" name="Espace réservé du pied de page 2"/>
          <p:cNvSpPr>
            <a:spLocks noGrp="1"/>
          </p:cNvSpPr>
          <p:nvPr>
            <p:ph type="ftr" sz="quarter" idx="11"/>
          </p:nvPr>
        </p:nvSpPr>
        <p:spPr/>
        <p:txBody>
          <a:bodyPr/>
          <a:lstStyle/>
          <a:p>
            <a:r>
              <a:rPr lang="en-GB" dirty="0"/>
              <a:t>Configuration, Quality and Resources </a:t>
            </a:r>
            <a:r>
              <a:rPr lang="en-GB" dirty="0" smtClean="0"/>
              <a:t>Office</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smtClean="0"/>
              <a:t>Access to MTF</a:t>
            </a:r>
            <a:endParaRPr lang="en-GB" dirty="0"/>
          </a:p>
        </p:txBody>
      </p:sp>
      <p:sp>
        <p:nvSpPr>
          <p:cNvPr id="2" name="Espace réservé du pied de page 1"/>
          <p:cNvSpPr>
            <a:spLocks noGrp="1"/>
          </p:cNvSpPr>
          <p:nvPr>
            <p:ph type="ftr" sz="quarter" idx="11"/>
          </p:nvPr>
        </p:nvSpPr>
        <p:spPr/>
        <p:txBody>
          <a:bodyPr/>
          <a:lstStyle/>
          <a:p>
            <a:r>
              <a:rPr lang="en-GB" noProof="0" dirty="0" smtClean="0"/>
              <a:t>Configuration, Quality and Resources Office – Berkeley Lab. </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2</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6" name="Picture 5"/>
          <p:cNvPicPr>
            <a:picLocks noChangeAspect="1"/>
          </p:cNvPicPr>
          <p:nvPr/>
        </p:nvPicPr>
        <p:blipFill>
          <a:blip r:embed="rId3"/>
          <a:stretch>
            <a:fillRect/>
          </a:stretch>
        </p:blipFill>
        <p:spPr>
          <a:xfrm>
            <a:off x="4909000" y="1492954"/>
            <a:ext cx="3700400" cy="4920922"/>
          </a:xfrm>
          <a:prstGeom prst="rect">
            <a:avLst/>
          </a:prstGeom>
        </p:spPr>
      </p:pic>
      <p:pic>
        <p:nvPicPr>
          <p:cNvPr id="7" name="Picture 6"/>
          <p:cNvPicPr>
            <a:picLocks noChangeAspect="1"/>
          </p:cNvPicPr>
          <p:nvPr/>
        </p:nvPicPr>
        <p:blipFill>
          <a:blip r:embed="rId4"/>
          <a:stretch>
            <a:fillRect/>
          </a:stretch>
        </p:blipFill>
        <p:spPr>
          <a:xfrm>
            <a:off x="671545" y="1675831"/>
            <a:ext cx="3600000" cy="2293548"/>
          </a:xfrm>
          <a:prstGeom prst="rect">
            <a:avLst/>
          </a:prstGeom>
          <a:ln>
            <a:noFill/>
          </a:ln>
          <a:effectLst>
            <a:outerShdw blurRad="292100" dist="139700" dir="2700000" algn="tl" rotWithShape="0">
              <a:srgbClr val="333333">
                <a:alpha val="65000"/>
              </a:srgbClr>
            </a:outerShdw>
          </a:effectLst>
        </p:spPr>
      </p:pic>
      <p:pic>
        <p:nvPicPr>
          <p:cNvPr id="8" name="Content Placeholder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476" y="4162168"/>
            <a:ext cx="3600000" cy="206818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90278" y="836712"/>
            <a:ext cx="8402202" cy="646331"/>
          </a:xfrm>
          <a:prstGeom prst="rect">
            <a:avLst/>
          </a:prstGeom>
          <a:noFill/>
        </p:spPr>
        <p:txBody>
          <a:bodyPr wrap="square" rtlCol="0">
            <a:spAutoFit/>
          </a:bodyPr>
          <a:lstStyle/>
          <a:p>
            <a:r>
              <a:rPr lang="en-US" dirty="0" smtClean="0">
                <a:solidFill>
                  <a:schemeClr val="tx2"/>
                </a:solidFill>
              </a:rPr>
              <a:t>We may access to the MTF of each asset through EDMS, Equipment Search (1), or directly from MTF Application Homepage (2) either</a:t>
            </a:r>
            <a:endParaRPr lang="en-US" dirty="0">
              <a:solidFill>
                <a:schemeClr val="tx2"/>
              </a:solidFill>
            </a:endParaRPr>
          </a:p>
        </p:txBody>
      </p:sp>
      <p:sp>
        <p:nvSpPr>
          <p:cNvPr id="10" name="TextBox 9"/>
          <p:cNvSpPr txBox="1"/>
          <p:nvPr/>
        </p:nvSpPr>
        <p:spPr>
          <a:xfrm>
            <a:off x="251520" y="1772816"/>
            <a:ext cx="360480" cy="369332"/>
          </a:xfrm>
          <a:prstGeom prst="rect">
            <a:avLst/>
          </a:prstGeom>
          <a:noFill/>
        </p:spPr>
        <p:txBody>
          <a:bodyPr wrap="square" rtlCol="0">
            <a:spAutoFit/>
          </a:bodyPr>
          <a:lstStyle/>
          <a:p>
            <a:r>
              <a:rPr lang="en-US" dirty="0" smtClean="0">
                <a:solidFill>
                  <a:schemeClr val="tx2"/>
                </a:solidFill>
              </a:rPr>
              <a:t>1</a:t>
            </a:r>
            <a:endParaRPr lang="en-US" dirty="0">
              <a:solidFill>
                <a:schemeClr val="tx2"/>
              </a:solidFill>
            </a:endParaRPr>
          </a:p>
        </p:txBody>
      </p:sp>
      <p:sp>
        <p:nvSpPr>
          <p:cNvPr id="11" name="TextBox 10"/>
          <p:cNvSpPr txBox="1"/>
          <p:nvPr/>
        </p:nvSpPr>
        <p:spPr>
          <a:xfrm>
            <a:off x="251520" y="4293096"/>
            <a:ext cx="360480" cy="369332"/>
          </a:xfrm>
          <a:prstGeom prst="rect">
            <a:avLst/>
          </a:prstGeom>
          <a:noFill/>
        </p:spPr>
        <p:txBody>
          <a:bodyPr wrap="square" rtlCol="0">
            <a:spAutoFit/>
          </a:bodyPr>
          <a:lstStyle/>
          <a:p>
            <a:r>
              <a:rPr lang="en-US" dirty="0">
                <a:solidFill>
                  <a:schemeClr val="tx2"/>
                </a:solidFill>
              </a:rPr>
              <a:t>2</a:t>
            </a:r>
          </a:p>
        </p:txBody>
      </p:sp>
      <p:cxnSp>
        <p:nvCxnSpPr>
          <p:cNvPr id="13" name="Straight Arrow Connector 12"/>
          <p:cNvCxnSpPr/>
          <p:nvPr/>
        </p:nvCxnSpPr>
        <p:spPr>
          <a:xfrm>
            <a:off x="4427984" y="4077072"/>
            <a:ext cx="576064" cy="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smtClean="0"/>
              <a:t>Access to MTF</a:t>
            </a:r>
            <a:endParaRPr lang="en-GB" dirty="0"/>
          </a:p>
        </p:txBody>
      </p:sp>
      <p:sp>
        <p:nvSpPr>
          <p:cNvPr id="2" name="Espace réservé du pied de page 1"/>
          <p:cNvSpPr>
            <a:spLocks noGrp="1"/>
          </p:cNvSpPr>
          <p:nvPr>
            <p:ph type="ftr" sz="quarter" idx="11"/>
          </p:nvPr>
        </p:nvSpPr>
        <p:spPr/>
        <p:txBody>
          <a:bodyPr/>
          <a:lstStyle/>
          <a:p>
            <a:r>
              <a:rPr lang="en-GB" noProof="0" dirty="0" smtClean="0"/>
              <a:t>Configuration, Quality and Resources Office – Berkeley Lab. </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3</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TextBox 13"/>
          <p:cNvSpPr txBox="1"/>
          <p:nvPr/>
        </p:nvSpPr>
        <p:spPr>
          <a:xfrm>
            <a:off x="4271149" y="1019835"/>
            <a:ext cx="4657786" cy="369332"/>
          </a:xfrm>
          <a:prstGeom prst="rect">
            <a:avLst/>
          </a:prstGeom>
          <a:noFill/>
        </p:spPr>
        <p:txBody>
          <a:bodyPr wrap="square" rtlCol="0">
            <a:spAutoFit/>
          </a:bodyPr>
          <a:lstStyle/>
          <a:p>
            <a:r>
              <a:rPr lang="en-US" dirty="0" smtClean="0">
                <a:solidFill>
                  <a:schemeClr val="tx2"/>
                </a:solidFill>
              </a:rPr>
              <a:t> </a:t>
            </a:r>
            <a:endParaRPr lang="en-US" dirty="0">
              <a:solidFill>
                <a:schemeClr val="tx2"/>
              </a:solidFill>
            </a:endParaRPr>
          </a:p>
        </p:txBody>
      </p:sp>
      <p:grpSp>
        <p:nvGrpSpPr>
          <p:cNvPr id="16" name="Group 15"/>
          <p:cNvGrpSpPr/>
          <p:nvPr/>
        </p:nvGrpSpPr>
        <p:grpSpPr>
          <a:xfrm>
            <a:off x="474353" y="866535"/>
            <a:ext cx="3905217" cy="5193296"/>
            <a:chOff x="385091" y="900000"/>
            <a:chExt cx="3905217" cy="5193296"/>
          </a:xfrm>
        </p:grpSpPr>
        <p:pic>
          <p:nvPicPr>
            <p:cNvPr id="6" name="Picture 5"/>
            <p:cNvPicPr>
              <a:picLocks noChangeAspect="1"/>
            </p:cNvPicPr>
            <p:nvPr/>
          </p:nvPicPr>
          <p:blipFill>
            <a:blip r:embed="rId3"/>
            <a:stretch>
              <a:fillRect/>
            </a:stretch>
          </p:blipFill>
          <p:spPr>
            <a:xfrm>
              <a:off x="385091" y="900000"/>
              <a:ext cx="3905217" cy="5193296"/>
            </a:xfrm>
            <a:prstGeom prst="rect">
              <a:avLst/>
            </a:prstGeom>
          </p:spPr>
        </p:pic>
        <p:sp>
          <p:nvSpPr>
            <p:cNvPr id="12" name="Rectangle 11"/>
            <p:cNvSpPr/>
            <p:nvPr/>
          </p:nvSpPr>
          <p:spPr>
            <a:xfrm>
              <a:off x="827584" y="1002583"/>
              <a:ext cx="1872208" cy="248925"/>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043608" y="3372185"/>
              <a:ext cx="3087863" cy="2494998"/>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TextBox 16"/>
          <p:cNvSpPr txBox="1"/>
          <p:nvPr/>
        </p:nvSpPr>
        <p:spPr>
          <a:xfrm>
            <a:off x="4507803" y="1020513"/>
            <a:ext cx="4186808" cy="5078313"/>
          </a:xfrm>
          <a:prstGeom prst="rect">
            <a:avLst/>
          </a:prstGeom>
          <a:noFill/>
        </p:spPr>
        <p:txBody>
          <a:bodyPr wrap="square" rtlCol="0">
            <a:spAutoFit/>
          </a:bodyPr>
          <a:lstStyle/>
          <a:p>
            <a:pPr algn="just"/>
            <a:endParaRPr lang="en-US" dirty="0" smtClean="0">
              <a:solidFill>
                <a:schemeClr val="tx2"/>
              </a:solidFill>
            </a:endParaRPr>
          </a:p>
          <a:p>
            <a:pPr algn="just"/>
            <a:endParaRPr lang="en-US" dirty="0">
              <a:solidFill>
                <a:schemeClr val="tx2"/>
              </a:solidFill>
            </a:endParaRPr>
          </a:p>
          <a:p>
            <a:pPr algn="just"/>
            <a:endParaRPr lang="en-US" dirty="0" smtClean="0">
              <a:solidFill>
                <a:schemeClr val="tx2"/>
              </a:solidFill>
            </a:endParaRPr>
          </a:p>
          <a:p>
            <a:pPr algn="just"/>
            <a:r>
              <a:rPr lang="en-US" dirty="0" smtClean="0">
                <a:solidFill>
                  <a:schemeClr val="tx2"/>
                </a:solidFill>
              </a:rPr>
              <a:t>Items/Assets?</a:t>
            </a:r>
          </a:p>
          <a:p>
            <a:pPr algn="just"/>
            <a:r>
              <a:rPr lang="en-US" dirty="0" smtClean="0">
                <a:solidFill>
                  <a:schemeClr val="tx2"/>
                </a:solidFill>
              </a:rPr>
              <a:t>We can see the number of assets (physical entity/</a:t>
            </a:r>
            <a:r>
              <a:rPr lang="en-US" dirty="0" err="1" smtClean="0">
                <a:solidFill>
                  <a:schemeClr val="tx2"/>
                </a:solidFill>
              </a:rPr>
              <a:t>ies</a:t>
            </a:r>
            <a:r>
              <a:rPr lang="en-US" dirty="0" smtClean="0">
                <a:solidFill>
                  <a:schemeClr val="tx2"/>
                </a:solidFill>
              </a:rPr>
              <a:t> produced from one design) that belong to an item (conceptual entity)</a:t>
            </a:r>
          </a:p>
          <a:p>
            <a:pPr algn="just"/>
            <a:endParaRPr lang="en-US" dirty="0" smtClean="0">
              <a:solidFill>
                <a:schemeClr val="tx2"/>
              </a:solidFill>
            </a:endParaRPr>
          </a:p>
          <a:p>
            <a:pPr algn="just"/>
            <a:r>
              <a:rPr lang="en-US" dirty="0" smtClean="0">
                <a:solidFill>
                  <a:schemeClr val="tx2"/>
                </a:solidFill>
              </a:rPr>
              <a:t>How we may see the assets?</a:t>
            </a:r>
            <a:endParaRPr lang="en-US" dirty="0">
              <a:solidFill>
                <a:schemeClr val="tx2"/>
              </a:solidFill>
            </a:endParaRPr>
          </a:p>
          <a:p>
            <a:pPr algn="just"/>
            <a:r>
              <a:rPr lang="en-US" dirty="0" smtClean="0">
                <a:solidFill>
                  <a:schemeClr val="tx2"/>
                </a:solidFill>
              </a:rPr>
              <a:t>We introduce the name of the item and therefore we will see the number of assets that will be manufactured from this item</a:t>
            </a:r>
          </a:p>
          <a:p>
            <a:pPr algn="just"/>
            <a:endParaRPr lang="en-US" dirty="0">
              <a:solidFill>
                <a:schemeClr val="tx2"/>
              </a:solidFill>
            </a:endParaRPr>
          </a:p>
          <a:p>
            <a:pPr algn="just"/>
            <a:endParaRPr lang="en-US" dirty="0" smtClean="0">
              <a:solidFill>
                <a:schemeClr val="tx2"/>
              </a:solidFill>
            </a:endParaRPr>
          </a:p>
          <a:p>
            <a:pPr marL="285750" indent="-285750" algn="just">
              <a:buFont typeface="Arial" panose="020B0604020202020204" pitchFamily="34" charset="0"/>
              <a:buChar char="•"/>
            </a:pPr>
            <a:endParaRPr lang="en-US" dirty="0" smtClean="0">
              <a:solidFill>
                <a:schemeClr val="tx2"/>
              </a:solidFill>
            </a:endParaRPr>
          </a:p>
          <a:p>
            <a:pPr marL="285750" indent="-285750" algn="just">
              <a:buFont typeface="Arial" panose="020B0604020202020204" pitchFamily="34" charset="0"/>
              <a:buChar char="•"/>
            </a:pPr>
            <a:endParaRPr lang="en-US" dirty="0">
              <a:solidFill>
                <a:schemeClr val="tx2"/>
              </a:solidFill>
            </a:endParaRPr>
          </a:p>
        </p:txBody>
      </p:sp>
    </p:spTree>
    <p:extLst>
      <p:ext uri="{BB962C8B-B14F-4D97-AF65-F5344CB8AC3E}">
        <p14:creationId xmlns:p14="http://schemas.microsoft.com/office/powerpoint/2010/main" val="910639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smtClean="0"/>
              <a:t>MTF Assets</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4</a:t>
            </a:fld>
            <a:endParaRPr lang="fr-FR"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2" name="Picture 1"/>
          <p:cNvPicPr>
            <a:picLocks noChangeAspect="1"/>
          </p:cNvPicPr>
          <p:nvPr/>
        </p:nvPicPr>
        <p:blipFill>
          <a:blip r:embed="rId3"/>
          <a:stretch>
            <a:fillRect/>
          </a:stretch>
        </p:blipFill>
        <p:spPr>
          <a:xfrm>
            <a:off x="251520" y="1890099"/>
            <a:ext cx="5740244" cy="3600000"/>
          </a:xfrm>
          <a:prstGeom prst="rect">
            <a:avLst/>
          </a:prstGeom>
        </p:spPr>
      </p:pic>
      <p:sp>
        <p:nvSpPr>
          <p:cNvPr id="7" name="TextBox 6"/>
          <p:cNvSpPr txBox="1"/>
          <p:nvPr/>
        </p:nvSpPr>
        <p:spPr>
          <a:xfrm>
            <a:off x="788654" y="873420"/>
            <a:ext cx="7959810" cy="923330"/>
          </a:xfrm>
          <a:prstGeom prst="rect">
            <a:avLst/>
          </a:prstGeom>
          <a:noFill/>
        </p:spPr>
        <p:txBody>
          <a:bodyPr wrap="square" rtlCol="0">
            <a:spAutoFit/>
          </a:bodyPr>
          <a:lstStyle/>
          <a:p>
            <a:pPr algn="just"/>
            <a:r>
              <a:rPr lang="en-US" dirty="0" smtClean="0">
                <a:solidFill>
                  <a:schemeClr val="tx2"/>
                </a:solidFill>
              </a:rPr>
              <a:t>Each asset will have its Manufacturing and Testing Folder (MTF), where all documentation/data generated during the FAV &amp; Installation will be stored.</a:t>
            </a:r>
          </a:p>
          <a:p>
            <a:pPr algn="just"/>
            <a:endParaRPr lang="en-US" dirty="0" smtClean="0">
              <a:solidFill>
                <a:schemeClr val="tx2"/>
              </a:solidFill>
            </a:endParaRPr>
          </a:p>
        </p:txBody>
      </p:sp>
      <p:sp>
        <p:nvSpPr>
          <p:cNvPr id="6" name="TextBox 5"/>
          <p:cNvSpPr txBox="1"/>
          <p:nvPr/>
        </p:nvSpPr>
        <p:spPr>
          <a:xfrm>
            <a:off x="6471992" y="2490170"/>
            <a:ext cx="2420487" cy="2308324"/>
          </a:xfrm>
          <a:prstGeom prst="rect">
            <a:avLst/>
          </a:prstGeom>
          <a:noFill/>
        </p:spPr>
        <p:txBody>
          <a:bodyPr wrap="square" rtlCol="0">
            <a:spAutoFit/>
          </a:bodyPr>
          <a:lstStyle/>
          <a:p>
            <a:pPr algn="just"/>
            <a:r>
              <a:rPr lang="en-GB" dirty="0">
                <a:solidFill>
                  <a:schemeClr val="tx2"/>
                </a:solidFill>
              </a:rPr>
              <a:t>If you have the access rights, you can use the ‘Edit’ button to change the status, manufacturer, state and other information about </a:t>
            </a:r>
            <a:r>
              <a:rPr lang="en-GB" dirty="0" smtClean="0">
                <a:solidFill>
                  <a:schemeClr val="tx2"/>
                </a:solidFill>
              </a:rPr>
              <a:t>equipment</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noProof="0" dirty="0" smtClean="0"/>
              <a:t>Configuration, Quality and Resources Office – Berkeley Lab. </a:t>
            </a:r>
            <a:endParaRPr lang="en-GB" noProof="0" dirty="0"/>
          </a:p>
        </p:txBody>
      </p:sp>
    </p:spTree>
    <p:extLst>
      <p:ext uri="{BB962C8B-B14F-4D97-AF65-F5344CB8AC3E}">
        <p14:creationId xmlns:p14="http://schemas.microsoft.com/office/powerpoint/2010/main" val="2266232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BFDCA1C4-9514-7B4F-976F-D92F7E296653}" type="slidenum">
              <a:rPr lang="fr-FR" smtClean="0"/>
              <a:pPr/>
              <a:t>5</a:t>
            </a:fld>
            <a:endParaRPr lang="fr-FR"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Equipment </a:t>
            </a:r>
            <a:r>
              <a:rPr lang="en-GB" dirty="0" smtClean="0"/>
              <a:t>data &amp; Properties</a:t>
            </a:r>
            <a:endParaRPr lang="en-GB" dirty="0"/>
          </a:p>
        </p:txBody>
      </p:sp>
      <p:pic>
        <p:nvPicPr>
          <p:cNvPr id="2" name="Picture 1"/>
          <p:cNvPicPr>
            <a:picLocks noChangeAspect="1"/>
          </p:cNvPicPr>
          <p:nvPr/>
        </p:nvPicPr>
        <p:blipFill>
          <a:blip r:embed="rId3"/>
          <a:stretch>
            <a:fillRect/>
          </a:stretch>
        </p:blipFill>
        <p:spPr>
          <a:xfrm>
            <a:off x="432114" y="1265461"/>
            <a:ext cx="5508037" cy="1881458"/>
          </a:xfrm>
          <a:prstGeom prst="rect">
            <a:avLst/>
          </a:prstGeom>
        </p:spPr>
      </p:pic>
      <p:pic>
        <p:nvPicPr>
          <p:cNvPr id="4" name="Picture 3"/>
          <p:cNvPicPr>
            <a:picLocks noChangeAspect="1"/>
          </p:cNvPicPr>
          <p:nvPr/>
        </p:nvPicPr>
        <p:blipFill>
          <a:blip r:embed="rId4"/>
          <a:stretch>
            <a:fillRect/>
          </a:stretch>
        </p:blipFill>
        <p:spPr>
          <a:xfrm>
            <a:off x="426317" y="3246684"/>
            <a:ext cx="5979531" cy="2342556"/>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noProof="0" dirty="0" smtClean="0"/>
              <a:t>Configuration, Quality and Resources Office – Berkeley Lab. </a:t>
            </a:r>
            <a:endParaRPr lang="en-GB" noProof="0" dirty="0"/>
          </a:p>
        </p:txBody>
      </p:sp>
      <p:sp>
        <p:nvSpPr>
          <p:cNvPr id="6" name="TextBox 5"/>
          <p:cNvSpPr txBox="1"/>
          <p:nvPr/>
        </p:nvSpPr>
        <p:spPr>
          <a:xfrm>
            <a:off x="6588224" y="3429000"/>
            <a:ext cx="2098576" cy="2031325"/>
          </a:xfrm>
          <a:prstGeom prst="rect">
            <a:avLst/>
          </a:prstGeom>
          <a:noFill/>
        </p:spPr>
        <p:txBody>
          <a:bodyPr wrap="square" rtlCol="0">
            <a:spAutoFit/>
          </a:bodyPr>
          <a:lstStyle/>
          <a:p>
            <a:r>
              <a:rPr lang="en-US" dirty="0" smtClean="0">
                <a:solidFill>
                  <a:schemeClr val="tx2"/>
                </a:solidFill>
              </a:rPr>
              <a:t>Nominal values can be displayed in this tab. </a:t>
            </a:r>
          </a:p>
          <a:p>
            <a:r>
              <a:rPr lang="en-US" dirty="0" smtClean="0">
                <a:solidFill>
                  <a:schemeClr val="tx2"/>
                </a:solidFill>
              </a:rPr>
              <a:t>Results obtained can be introduced to see the actual data of the asset.</a:t>
            </a:r>
            <a:endParaRPr lang="en-US" dirty="0">
              <a:solidFill>
                <a:schemeClr val="tx2"/>
              </a:solidFill>
            </a:endParaRPr>
          </a:p>
        </p:txBody>
      </p:sp>
      <p:sp>
        <p:nvSpPr>
          <p:cNvPr id="10" name="TextBox 9"/>
          <p:cNvSpPr txBox="1"/>
          <p:nvPr/>
        </p:nvSpPr>
        <p:spPr>
          <a:xfrm>
            <a:off x="6516216" y="1340768"/>
            <a:ext cx="1800200" cy="1477328"/>
          </a:xfrm>
          <a:prstGeom prst="rect">
            <a:avLst/>
          </a:prstGeom>
          <a:noFill/>
        </p:spPr>
        <p:txBody>
          <a:bodyPr wrap="square" rtlCol="0">
            <a:spAutoFit/>
          </a:bodyPr>
          <a:lstStyle/>
          <a:p>
            <a:r>
              <a:rPr lang="en-US" dirty="0" smtClean="0">
                <a:solidFill>
                  <a:schemeClr val="tx2"/>
                </a:solidFill>
              </a:rPr>
              <a:t>Subcomponents of the asset can be defined within the MTF of the asset</a:t>
            </a:r>
            <a:endParaRPr lang="en-US" dirty="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BFDCA1C4-9514-7B4F-976F-D92F7E296653}" type="slidenum">
              <a:rPr lang="fr-FR" smtClean="0"/>
              <a:pPr/>
              <a:t>6</a:t>
            </a:fld>
            <a:endParaRPr lang="fr-FR"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Manufacturing Workflow</a:t>
            </a:r>
            <a:endParaRPr lang="en-GB" dirty="0"/>
          </a:p>
        </p:txBody>
      </p:sp>
      <p:pic>
        <p:nvPicPr>
          <p:cNvPr id="2" name="Picture 1"/>
          <p:cNvPicPr>
            <a:picLocks noChangeAspect="1"/>
          </p:cNvPicPr>
          <p:nvPr/>
        </p:nvPicPr>
        <p:blipFill>
          <a:blip r:embed="rId3"/>
          <a:stretch>
            <a:fillRect/>
          </a:stretch>
        </p:blipFill>
        <p:spPr>
          <a:xfrm>
            <a:off x="467544" y="1613052"/>
            <a:ext cx="5904656" cy="4055950"/>
          </a:xfrm>
          <a:prstGeom prst="rect">
            <a:avLst/>
          </a:prstGeom>
        </p:spPr>
      </p:pic>
      <p:sp>
        <p:nvSpPr>
          <p:cNvPr id="4" name="TextBox 3"/>
          <p:cNvSpPr txBox="1"/>
          <p:nvPr/>
        </p:nvSpPr>
        <p:spPr>
          <a:xfrm>
            <a:off x="6516216" y="1844824"/>
            <a:ext cx="2232248" cy="4247317"/>
          </a:xfrm>
          <a:prstGeom prst="rect">
            <a:avLst/>
          </a:prstGeom>
          <a:noFill/>
        </p:spPr>
        <p:txBody>
          <a:bodyPr wrap="square" rtlCol="0">
            <a:spAutoFit/>
          </a:bodyPr>
          <a:lstStyle/>
          <a:p>
            <a:r>
              <a:rPr lang="en-US" dirty="0" smtClean="0">
                <a:solidFill>
                  <a:schemeClr val="tx2"/>
                </a:solidFill>
              </a:rPr>
              <a:t>Before starting the production, productions steps (manufacturing and QC) to be settled (</a:t>
            </a:r>
            <a:r>
              <a:rPr lang="en-US" dirty="0" smtClean="0">
                <a:solidFill>
                  <a:schemeClr val="tx2"/>
                </a:solidFill>
              </a:rPr>
              <a:t>MIP provided by supplier):</a:t>
            </a:r>
            <a:endParaRPr lang="en-US" dirty="0" smtClean="0">
              <a:solidFill>
                <a:schemeClr val="tx2"/>
              </a:solidFill>
            </a:endParaRPr>
          </a:p>
          <a:p>
            <a:endParaRPr lang="en-US" dirty="0">
              <a:solidFill>
                <a:schemeClr val="tx2"/>
              </a:solidFill>
            </a:endParaRPr>
          </a:p>
          <a:p>
            <a:pPr marL="285750" indent="-285750">
              <a:buFontTx/>
              <a:buChar char="-"/>
            </a:pPr>
            <a:r>
              <a:rPr lang="en-US" dirty="0" smtClean="0">
                <a:solidFill>
                  <a:schemeClr val="tx2"/>
                </a:solidFill>
              </a:rPr>
              <a:t>Implementation on MTF</a:t>
            </a:r>
          </a:p>
          <a:p>
            <a:endParaRPr lang="en-US" dirty="0" smtClean="0">
              <a:solidFill>
                <a:schemeClr val="tx2"/>
              </a:solidFill>
            </a:endParaRPr>
          </a:p>
          <a:p>
            <a:pPr marL="285750" indent="-285750">
              <a:buFontTx/>
              <a:buChar char="-"/>
            </a:pPr>
            <a:r>
              <a:rPr lang="en-US" dirty="0" smtClean="0">
                <a:solidFill>
                  <a:schemeClr val="tx2"/>
                </a:solidFill>
              </a:rPr>
              <a:t>Feed MTF folder of each asset during the production</a:t>
            </a:r>
            <a:endParaRPr lang="en-US" dirty="0">
              <a:solidFill>
                <a:schemeClr val="tx2"/>
              </a:solidFill>
            </a:endParaRPr>
          </a:p>
        </p:txBody>
      </p:sp>
      <p:sp>
        <p:nvSpPr>
          <p:cNvPr id="9" name="Espace réservé du pied de page 1"/>
          <p:cNvSpPr>
            <a:spLocks noGrp="1"/>
          </p:cNvSpPr>
          <p:nvPr>
            <p:ph type="ftr" sz="quarter" idx="11"/>
          </p:nvPr>
        </p:nvSpPr>
        <p:spPr>
          <a:xfrm>
            <a:off x="1905000" y="6309320"/>
            <a:ext cx="6627000" cy="360000"/>
          </a:xfrm>
        </p:spPr>
        <p:txBody>
          <a:bodyPr/>
          <a:lstStyle/>
          <a:p>
            <a:r>
              <a:rPr lang="en-GB" noProof="0" dirty="0" smtClean="0"/>
              <a:t>Configuration, Quality and Resources Office – Berkeley Lab. </a:t>
            </a:r>
            <a:endParaRPr lang="en-GB" noProof="0" dirty="0"/>
          </a:p>
        </p:txBody>
      </p:sp>
      <p:sp>
        <p:nvSpPr>
          <p:cNvPr id="6" name="TextBox 5"/>
          <p:cNvSpPr txBox="1"/>
          <p:nvPr/>
        </p:nvSpPr>
        <p:spPr>
          <a:xfrm>
            <a:off x="1547664" y="900000"/>
            <a:ext cx="5904656" cy="369332"/>
          </a:xfrm>
          <a:prstGeom prst="rect">
            <a:avLst/>
          </a:prstGeom>
          <a:noFill/>
        </p:spPr>
        <p:txBody>
          <a:bodyPr wrap="square" rtlCol="0">
            <a:spAutoFit/>
          </a:bodyPr>
          <a:lstStyle/>
          <a:p>
            <a:r>
              <a:rPr lang="en-US" dirty="0" smtClean="0">
                <a:solidFill>
                  <a:schemeClr val="tx2"/>
                </a:solidFill>
              </a:rPr>
              <a:t>Input provided by Supplier</a:t>
            </a:r>
            <a:endParaRPr lang="en-US" dirty="0">
              <a:solidFill>
                <a:schemeClr val="tx2"/>
              </a:solidFill>
            </a:endParaRPr>
          </a:p>
        </p:txBody>
      </p:sp>
    </p:spTree>
    <p:extLst>
      <p:ext uri="{BB962C8B-B14F-4D97-AF65-F5344CB8AC3E}">
        <p14:creationId xmlns:p14="http://schemas.microsoft.com/office/powerpoint/2010/main" val="2725442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BFDCA1C4-9514-7B4F-976F-D92F7E296653}" type="slidenum">
              <a:rPr lang="fr-FR" smtClean="0"/>
              <a:pPr/>
              <a:t>7</a:t>
            </a:fld>
            <a:endParaRPr lang="fr-FR"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Approval of steps</a:t>
            </a:r>
            <a:endParaRPr lang="en-GB" dirty="0"/>
          </a:p>
        </p:txBody>
      </p:sp>
      <p:pic>
        <p:nvPicPr>
          <p:cNvPr id="2" name="Picture 1"/>
          <p:cNvPicPr>
            <a:picLocks noChangeAspect="1"/>
          </p:cNvPicPr>
          <p:nvPr/>
        </p:nvPicPr>
        <p:blipFill>
          <a:blip r:embed="rId3"/>
          <a:stretch>
            <a:fillRect/>
          </a:stretch>
        </p:blipFill>
        <p:spPr>
          <a:xfrm>
            <a:off x="827584" y="3573016"/>
            <a:ext cx="4752528" cy="2617532"/>
          </a:xfrm>
          <a:prstGeom prst="rect">
            <a:avLst/>
          </a:prstGeom>
        </p:spPr>
      </p:pic>
      <p:pic>
        <p:nvPicPr>
          <p:cNvPr id="6" name="Picture 5"/>
          <p:cNvPicPr>
            <a:picLocks noChangeAspect="1"/>
          </p:cNvPicPr>
          <p:nvPr/>
        </p:nvPicPr>
        <p:blipFill>
          <a:blip r:embed="rId4"/>
          <a:stretch>
            <a:fillRect/>
          </a:stretch>
        </p:blipFill>
        <p:spPr>
          <a:xfrm>
            <a:off x="612000" y="867960"/>
            <a:ext cx="4896544" cy="2659330"/>
          </a:xfrm>
          <a:prstGeom prst="rect">
            <a:avLst/>
          </a:prstGeom>
        </p:spPr>
      </p:pic>
      <p:sp>
        <p:nvSpPr>
          <p:cNvPr id="9" name="Espace réservé du pied de page 1"/>
          <p:cNvSpPr>
            <a:spLocks noGrp="1"/>
          </p:cNvSpPr>
          <p:nvPr>
            <p:ph type="ftr" sz="quarter" idx="11"/>
          </p:nvPr>
        </p:nvSpPr>
        <p:spPr>
          <a:xfrm>
            <a:off x="1905000" y="6309320"/>
            <a:ext cx="6627000" cy="360000"/>
          </a:xfrm>
        </p:spPr>
        <p:txBody>
          <a:bodyPr/>
          <a:lstStyle/>
          <a:p>
            <a:r>
              <a:rPr lang="en-GB" noProof="0" dirty="0" smtClean="0"/>
              <a:t>Configuration, Quality and Resources Office – Berkeley Lab. </a:t>
            </a:r>
            <a:endParaRPr lang="en-GB" noProof="0" dirty="0"/>
          </a:p>
        </p:txBody>
      </p:sp>
      <p:sp>
        <p:nvSpPr>
          <p:cNvPr id="4" name="Rectangle 3"/>
          <p:cNvSpPr/>
          <p:nvPr/>
        </p:nvSpPr>
        <p:spPr>
          <a:xfrm>
            <a:off x="5652120" y="2147453"/>
            <a:ext cx="3095904" cy="2585323"/>
          </a:xfrm>
          <a:prstGeom prst="rect">
            <a:avLst/>
          </a:prstGeom>
        </p:spPr>
        <p:txBody>
          <a:bodyPr wrap="square">
            <a:spAutoFit/>
          </a:bodyPr>
          <a:lstStyle/>
          <a:p>
            <a:pPr algn="just"/>
            <a:r>
              <a:rPr lang="en-US" dirty="0">
                <a:solidFill>
                  <a:schemeClr val="tx2"/>
                </a:solidFill>
              </a:rPr>
              <a:t>Each step to be approved upon completion. We click in the Workflow Step number and then we EDIT to give the acceptance of the step and results OK (if the step would not have been accepted, then in results we select Not OK)</a:t>
            </a:r>
          </a:p>
        </p:txBody>
      </p:sp>
    </p:spTree>
    <p:extLst>
      <p:ext uri="{BB962C8B-B14F-4D97-AF65-F5344CB8AC3E}">
        <p14:creationId xmlns:p14="http://schemas.microsoft.com/office/powerpoint/2010/main" val="4061244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smtClean="0"/>
              <a:t>Manufacturing Documentation</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8</a:t>
            </a:fld>
            <a:endParaRPr lang="fr-FR"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TextBox 5"/>
          <p:cNvSpPr txBox="1"/>
          <p:nvPr/>
        </p:nvSpPr>
        <p:spPr>
          <a:xfrm>
            <a:off x="467544" y="818593"/>
            <a:ext cx="8064456" cy="1200329"/>
          </a:xfrm>
          <a:prstGeom prst="rect">
            <a:avLst/>
          </a:prstGeom>
          <a:noFill/>
        </p:spPr>
        <p:txBody>
          <a:bodyPr wrap="square" rtlCol="0">
            <a:spAutoFit/>
          </a:bodyPr>
          <a:lstStyle/>
          <a:p>
            <a:pPr algn="just"/>
            <a:r>
              <a:rPr lang="en-US" dirty="0" smtClean="0">
                <a:solidFill>
                  <a:schemeClr val="tx2"/>
                </a:solidFill>
              </a:rPr>
              <a:t>Reports and documents related to each step to be attached in the MTF folder of each asset. Documents can be  previously uploaded on EDMS or can be attached directly in MTF (if so, EDMS document is created automatically) </a:t>
            </a:r>
          </a:p>
          <a:p>
            <a:pPr algn="just"/>
            <a:endParaRPr lang="en-US" dirty="0">
              <a:solidFill>
                <a:schemeClr val="tx2"/>
              </a:solidFill>
            </a:endParaRPr>
          </a:p>
        </p:txBody>
      </p:sp>
      <p:grpSp>
        <p:nvGrpSpPr>
          <p:cNvPr id="9" name="Group 8"/>
          <p:cNvGrpSpPr/>
          <p:nvPr/>
        </p:nvGrpSpPr>
        <p:grpSpPr>
          <a:xfrm>
            <a:off x="467544" y="1828033"/>
            <a:ext cx="3600000" cy="2322428"/>
            <a:chOff x="395536" y="1719761"/>
            <a:chExt cx="3600000" cy="2322428"/>
          </a:xfrm>
        </p:grpSpPr>
        <p:pic>
          <p:nvPicPr>
            <p:cNvPr id="24" name="Picture 23"/>
            <p:cNvPicPr>
              <a:picLocks noChangeAspect="1"/>
            </p:cNvPicPr>
            <p:nvPr/>
          </p:nvPicPr>
          <p:blipFill>
            <a:blip r:embed="rId3"/>
            <a:stretch>
              <a:fillRect/>
            </a:stretch>
          </p:blipFill>
          <p:spPr>
            <a:xfrm>
              <a:off x="395536" y="1719761"/>
              <a:ext cx="3600000" cy="2322428"/>
            </a:xfrm>
            <a:prstGeom prst="rect">
              <a:avLst/>
            </a:prstGeom>
          </p:spPr>
        </p:pic>
        <p:sp>
          <p:nvSpPr>
            <p:cNvPr id="7" name="Rectangle 6"/>
            <p:cNvSpPr/>
            <p:nvPr/>
          </p:nvSpPr>
          <p:spPr>
            <a:xfrm>
              <a:off x="612000" y="3269870"/>
              <a:ext cx="216024" cy="90000"/>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1" name="Picture 10"/>
          <p:cNvPicPr>
            <a:picLocks noChangeAspect="1"/>
          </p:cNvPicPr>
          <p:nvPr/>
        </p:nvPicPr>
        <p:blipFill>
          <a:blip r:embed="rId4"/>
          <a:stretch>
            <a:fillRect/>
          </a:stretch>
        </p:blipFill>
        <p:spPr>
          <a:xfrm>
            <a:off x="4284008" y="2221540"/>
            <a:ext cx="3600000" cy="1937718"/>
          </a:xfrm>
          <a:prstGeom prst="rect">
            <a:avLst/>
          </a:prstGeom>
        </p:spPr>
      </p:pic>
      <p:sp>
        <p:nvSpPr>
          <p:cNvPr id="32" name="Rectangle 31"/>
          <p:cNvSpPr/>
          <p:nvPr/>
        </p:nvSpPr>
        <p:spPr>
          <a:xfrm>
            <a:off x="5272002" y="2341323"/>
            <a:ext cx="648072" cy="144016"/>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7881782" y="2276778"/>
            <a:ext cx="1247104" cy="1785104"/>
          </a:xfrm>
          <a:prstGeom prst="rect">
            <a:avLst/>
          </a:prstGeom>
          <a:noFill/>
        </p:spPr>
        <p:txBody>
          <a:bodyPr wrap="square" rtlCol="0">
            <a:spAutoFit/>
          </a:bodyPr>
          <a:lstStyle/>
          <a:p>
            <a:r>
              <a:rPr lang="en-US" sz="1100" dirty="0" smtClean="0">
                <a:solidFill>
                  <a:schemeClr val="tx2"/>
                </a:solidFill>
              </a:rPr>
              <a:t>The step is approved and the report with results is attached.</a:t>
            </a:r>
            <a:endParaRPr lang="en-US" sz="1100" dirty="0">
              <a:solidFill>
                <a:schemeClr val="tx2"/>
              </a:solidFill>
            </a:endParaRPr>
          </a:p>
          <a:p>
            <a:r>
              <a:rPr lang="en-US" sz="1100" dirty="0" smtClean="0">
                <a:solidFill>
                  <a:schemeClr val="tx2"/>
                </a:solidFill>
              </a:rPr>
              <a:t>If the step is not approved and a Non Conformity is opened, we can also attach it</a:t>
            </a:r>
          </a:p>
        </p:txBody>
      </p:sp>
      <p:pic>
        <p:nvPicPr>
          <p:cNvPr id="16" name="Picture 15"/>
          <p:cNvPicPr>
            <a:picLocks noChangeAspect="1"/>
          </p:cNvPicPr>
          <p:nvPr/>
        </p:nvPicPr>
        <p:blipFill>
          <a:blip r:embed="rId5"/>
          <a:stretch>
            <a:fillRect/>
          </a:stretch>
        </p:blipFill>
        <p:spPr>
          <a:xfrm>
            <a:off x="2772000" y="4361876"/>
            <a:ext cx="3600000" cy="2071313"/>
          </a:xfrm>
          <a:prstGeom prst="rect">
            <a:avLst/>
          </a:prstGeom>
        </p:spPr>
      </p:pic>
      <p:sp>
        <p:nvSpPr>
          <p:cNvPr id="33" name="TextBox 32"/>
          <p:cNvSpPr txBox="1"/>
          <p:nvPr/>
        </p:nvSpPr>
        <p:spPr>
          <a:xfrm>
            <a:off x="6444208" y="4638969"/>
            <a:ext cx="2448272" cy="1107996"/>
          </a:xfrm>
          <a:prstGeom prst="rect">
            <a:avLst/>
          </a:prstGeom>
          <a:noFill/>
        </p:spPr>
        <p:txBody>
          <a:bodyPr wrap="square" rtlCol="0">
            <a:spAutoFit/>
          </a:bodyPr>
          <a:lstStyle/>
          <a:p>
            <a:pPr algn="just"/>
            <a:r>
              <a:rPr lang="en-US" sz="1100" dirty="0" smtClean="0">
                <a:solidFill>
                  <a:schemeClr val="tx2"/>
                </a:solidFill>
              </a:rPr>
              <a:t>The document associated to this step of the asset is attached in MTF.</a:t>
            </a:r>
          </a:p>
          <a:p>
            <a:pPr algn="just"/>
            <a:endParaRPr lang="en-US" sz="1100" dirty="0">
              <a:solidFill>
                <a:schemeClr val="tx2"/>
              </a:solidFill>
            </a:endParaRPr>
          </a:p>
          <a:p>
            <a:pPr algn="just"/>
            <a:r>
              <a:rPr lang="en-US" sz="1100" dirty="0" smtClean="0">
                <a:solidFill>
                  <a:schemeClr val="tx2"/>
                </a:solidFill>
              </a:rPr>
              <a:t>This process to be repeated for each asset</a:t>
            </a:r>
          </a:p>
          <a:p>
            <a:pPr algn="just"/>
            <a:endParaRPr lang="en-US" sz="1100" dirty="0" smtClean="0">
              <a:solidFill>
                <a:schemeClr val="tx2"/>
              </a:solidFill>
            </a:endParaRPr>
          </a:p>
        </p:txBody>
      </p:sp>
      <p:sp>
        <p:nvSpPr>
          <p:cNvPr id="15" name="TextBox 14"/>
          <p:cNvSpPr txBox="1"/>
          <p:nvPr/>
        </p:nvSpPr>
        <p:spPr>
          <a:xfrm>
            <a:off x="197864" y="4764387"/>
            <a:ext cx="2448272" cy="769441"/>
          </a:xfrm>
          <a:prstGeom prst="rect">
            <a:avLst/>
          </a:prstGeom>
          <a:noFill/>
        </p:spPr>
        <p:txBody>
          <a:bodyPr wrap="square" rtlCol="0">
            <a:spAutoFit/>
          </a:bodyPr>
          <a:lstStyle/>
          <a:p>
            <a:pPr algn="just"/>
            <a:r>
              <a:rPr lang="en-US" sz="1100" dirty="0" smtClean="0">
                <a:solidFill>
                  <a:schemeClr val="tx2"/>
                </a:solidFill>
              </a:rPr>
              <a:t>Document to attached from EDMS or directly on the step (it will be then automatically created on EDMS)</a:t>
            </a:r>
          </a:p>
          <a:p>
            <a:pPr algn="just"/>
            <a:endParaRPr lang="en-US" sz="1100" dirty="0" smtClean="0">
              <a:solidFill>
                <a:schemeClr val="tx2"/>
              </a:solidFill>
            </a:endParaRPr>
          </a:p>
        </p:txBody>
      </p:sp>
      <p:sp>
        <p:nvSpPr>
          <p:cNvPr id="17" name="Espace réservé du pied de page 1"/>
          <p:cNvSpPr>
            <a:spLocks noGrp="1"/>
          </p:cNvSpPr>
          <p:nvPr>
            <p:ph type="ftr" sz="quarter" idx="11"/>
          </p:nvPr>
        </p:nvSpPr>
        <p:spPr>
          <a:xfrm>
            <a:off x="1905000" y="6309320"/>
            <a:ext cx="6627000" cy="360000"/>
          </a:xfrm>
        </p:spPr>
        <p:txBody>
          <a:bodyPr/>
          <a:lstStyle/>
          <a:p>
            <a:r>
              <a:rPr lang="en-GB" noProof="0" dirty="0" smtClean="0"/>
              <a:t>Configuration, Quality and Resources Office – Berkeley Lab. </a:t>
            </a:r>
            <a:endParaRPr lang="en-GB" noProof="0" dirty="0"/>
          </a:p>
        </p:txBody>
      </p:sp>
    </p:spTree>
    <p:extLst>
      <p:ext uri="{BB962C8B-B14F-4D97-AF65-F5344CB8AC3E}">
        <p14:creationId xmlns:p14="http://schemas.microsoft.com/office/powerpoint/2010/main" val="3639515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BFDCA1C4-9514-7B4F-976F-D92F7E296653}" type="slidenum">
              <a:rPr lang="fr-FR" smtClean="0"/>
              <a:pPr/>
              <a:t>9</a:t>
            </a:fld>
            <a:endParaRPr lang="fr-FR"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Other documents to be attached</a:t>
            </a:r>
            <a:endParaRPr lang="en-GB" dirty="0"/>
          </a:p>
        </p:txBody>
      </p:sp>
      <p:pic>
        <p:nvPicPr>
          <p:cNvPr id="2" name="Picture 1"/>
          <p:cNvPicPr>
            <a:picLocks noChangeAspect="1"/>
          </p:cNvPicPr>
          <p:nvPr/>
        </p:nvPicPr>
        <p:blipFill>
          <a:blip r:embed="rId3"/>
          <a:stretch>
            <a:fillRect/>
          </a:stretch>
        </p:blipFill>
        <p:spPr>
          <a:xfrm>
            <a:off x="395536" y="1124744"/>
            <a:ext cx="7624456" cy="2376264"/>
          </a:xfrm>
          <a:prstGeom prst="rect">
            <a:avLst/>
          </a:prstGeom>
        </p:spPr>
      </p:pic>
      <p:pic>
        <p:nvPicPr>
          <p:cNvPr id="9" name="Picture 8"/>
          <p:cNvPicPr>
            <a:picLocks noChangeAspect="1"/>
          </p:cNvPicPr>
          <p:nvPr/>
        </p:nvPicPr>
        <p:blipFill>
          <a:blip r:embed="rId4"/>
          <a:stretch>
            <a:fillRect/>
          </a:stretch>
        </p:blipFill>
        <p:spPr>
          <a:xfrm>
            <a:off x="395536" y="3848963"/>
            <a:ext cx="5112128" cy="2206200"/>
          </a:xfrm>
          <a:prstGeom prst="rect">
            <a:avLst/>
          </a:prstGeom>
        </p:spPr>
      </p:pic>
      <p:sp>
        <p:nvSpPr>
          <p:cNvPr id="4" name="TextBox 3"/>
          <p:cNvSpPr txBox="1"/>
          <p:nvPr/>
        </p:nvSpPr>
        <p:spPr>
          <a:xfrm>
            <a:off x="5724128" y="3933056"/>
            <a:ext cx="2962672" cy="2862322"/>
          </a:xfrm>
          <a:prstGeom prst="rect">
            <a:avLst/>
          </a:prstGeom>
          <a:noFill/>
        </p:spPr>
        <p:txBody>
          <a:bodyPr wrap="square" rtlCol="0">
            <a:spAutoFit/>
          </a:bodyPr>
          <a:lstStyle/>
          <a:p>
            <a:r>
              <a:rPr lang="en-US" dirty="0" smtClean="0">
                <a:solidFill>
                  <a:schemeClr val="tx2"/>
                </a:solidFill>
              </a:rPr>
              <a:t>Any other document can be attached to the MTF of the asset:</a:t>
            </a:r>
          </a:p>
          <a:p>
            <a:pPr marL="285750" indent="-285750">
              <a:buFontTx/>
              <a:buChar char="-"/>
            </a:pPr>
            <a:r>
              <a:rPr lang="en-US" dirty="0" smtClean="0">
                <a:solidFill>
                  <a:schemeClr val="tx2"/>
                </a:solidFill>
              </a:rPr>
              <a:t>Material </a:t>
            </a:r>
            <a:r>
              <a:rPr lang="en-US" dirty="0" smtClean="0">
                <a:solidFill>
                  <a:schemeClr val="tx2"/>
                </a:solidFill>
              </a:rPr>
              <a:t>certificates</a:t>
            </a:r>
          </a:p>
          <a:p>
            <a:pPr marL="285750" indent="-285750">
              <a:buFontTx/>
              <a:buChar char="-"/>
            </a:pPr>
            <a:r>
              <a:rPr lang="en-US" dirty="0" smtClean="0">
                <a:solidFill>
                  <a:schemeClr val="tx2"/>
                </a:solidFill>
              </a:rPr>
              <a:t>Procedures applicable</a:t>
            </a:r>
            <a:endParaRPr lang="en-US" dirty="0" smtClean="0">
              <a:solidFill>
                <a:schemeClr val="tx2"/>
              </a:solidFill>
            </a:endParaRPr>
          </a:p>
          <a:p>
            <a:pPr marL="285750" indent="-285750">
              <a:buFontTx/>
              <a:buChar char="-"/>
            </a:pPr>
            <a:r>
              <a:rPr lang="en-US" dirty="0" smtClean="0">
                <a:solidFill>
                  <a:schemeClr val="tx2"/>
                </a:solidFill>
              </a:rPr>
              <a:t>Manufacturing drawings</a:t>
            </a:r>
          </a:p>
          <a:p>
            <a:pPr marL="285750" indent="-285750">
              <a:buFontTx/>
              <a:buChar char="-"/>
            </a:pPr>
            <a:r>
              <a:rPr lang="en-US" dirty="0" smtClean="0">
                <a:solidFill>
                  <a:schemeClr val="tx2"/>
                </a:solidFill>
              </a:rPr>
              <a:t>MIP</a:t>
            </a:r>
          </a:p>
          <a:p>
            <a:pPr marL="285750" indent="-285750">
              <a:buFontTx/>
              <a:buChar char="-"/>
            </a:pPr>
            <a:r>
              <a:rPr lang="en-US" dirty="0" smtClean="0">
                <a:solidFill>
                  <a:schemeClr val="tx2"/>
                </a:solidFill>
              </a:rPr>
              <a:t>Welding maps</a:t>
            </a:r>
          </a:p>
          <a:p>
            <a:pPr marL="285750" indent="-285750">
              <a:buFontTx/>
              <a:buChar char="-"/>
            </a:pPr>
            <a:r>
              <a:rPr lang="en-US" dirty="0" smtClean="0">
                <a:solidFill>
                  <a:schemeClr val="tx2"/>
                </a:solidFill>
              </a:rPr>
              <a:t>Etc.</a:t>
            </a:r>
          </a:p>
          <a:p>
            <a:pPr marL="285750" indent="-285750">
              <a:buFontTx/>
              <a:buChar char="-"/>
            </a:pPr>
            <a:endParaRPr lang="en-US" dirty="0">
              <a:solidFill>
                <a:schemeClr val="tx2"/>
              </a:solidFill>
            </a:endParaRPr>
          </a:p>
        </p:txBody>
      </p:sp>
      <p:sp>
        <p:nvSpPr>
          <p:cNvPr id="10" name="Espace réservé du pied de page 1"/>
          <p:cNvSpPr>
            <a:spLocks noGrp="1"/>
          </p:cNvSpPr>
          <p:nvPr>
            <p:ph type="ftr" sz="quarter" idx="11"/>
          </p:nvPr>
        </p:nvSpPr>
        <p:spPr>
          <a:xfrm>
            <a:off x="1905000" y="6309320"/>
            <a:ext cx="6627000" cy="360000"/>
          </a:xfrm>
        </p:spPr>
        <p:txBody>
          <a:bodyPr/>
          <a:lstStyle/>
          <a:p>
            <a:r>
              <a:rPr lang="en-GB" noProof="0" dirty="0" smtClean="0"/>
              <a:t>Configuration, Quality and Resources Office – Berkeley Lab. </a:t>
            </a:r>
            <a:endParaRPr lang="en-GB" noProof="0" dirty="0"/>
          </a:p>
        </p:txBody>
      </p:sp>
    </p:spTree>
    <p:extLst>
      <p:ext uri="{BB962C8B-B14F-4D97-AF65-F5344CB8AC3E}">
        <p14:creationId xmlns:p14="http://schemas.microsoft.com/office/powerpoint/2010/main" val="3780855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4786</TotalTime>
  <Words>542</Words>
  <Application>Microsoft Office PowerPoint</Application>
  <PresentationFormat>On-screen Show (4:3)</PresentationFormat>
  <Paragraphs>71</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Thème Office</vt:lpstr>
      <vt:lpstr>MTF Q1/Q3 EDMS: 1689048   Dressed Coil produced at Berkeley </vt:lpstr>
      <vt:lpstr>Access to MTF</vt:lpstr>
      <vt:lpstr>Access to MTF</vt:lpstr>
      <vt:lpstr>MTF Assets</vt:lpstr>
      <vt:lpstr>PowerPoint Presentation</vt:lpstr>
      <vt:lpstr>PowerPoint Presentation</vt:lpstr>
      <vt:lpstr>PowerPoint Presentation</vt:lpstr>
      <vt:lpstr>Manufacturing Documentation</vt:lpstr>
      <vt:lpstr>PowerPoint Presentation</vt:lpstr>
      <vt:lpstr>Thanks for your attention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Hector Garcia Gavela</cp:lastModifiedBy>
  <cp:revision>95</cp:revision>
  <dcterms:created xsi:type="dcterms:W3CDTF">2016-02-12T10:02:27Z</dcterms:created>
  <dcterms:modified xsi:type="dcterms:W3CDTF">2016-05-24T17:42:34Z</dcterms:modified>
</cp:coreProperties>
</file>