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64F0-69F9-49F1-A94C-51FF5AC8681A}" type="datetimeFigureOut">
              <a:rPr lang="en-GB" smtClean="0"/>
              <a:t>24/05/2016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0008F-ED9C-495D-B925-13F13BD60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00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0008F-ED9C-495D-B925-13F13BD606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2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6072-2A1F-4557-A2CA-6F20DB82A36F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46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DC3F-0C9E-4DD4-88E8-E4057E7FF1BB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36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6D6E-3282-46E9-BB06-3014E4425A64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15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ECD9-7F3F-4184-9350-7FC17B0DD3A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5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14AB-1D19-467E-9169-6FF369AD5E48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4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658E-323C-46C7-91BD-AAD1EDA78620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9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4359-15B6-49A2-86AD-D660EB7EC01C}" type="datetime1">
              <a:rPr lang="en-GB" smtClean="0"/>
              <a:t>24/05/2016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30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0BB-9256-4A51-8AA2-01A6510948F3}" type="datetime1">
              <a:rPr lang="en-GB" smtClean="0"/>
              <a:t>24/05/2016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10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F954-13DB-4173-AF46-EA2BF6785AC2}" type="datetime1">
              <a:rPr lang="en-GB" smtClean="0"/>
              <a:t>24/05/2016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530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5F48-CC79-4435-A809-E6BCF2F6329B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414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C3EE6-46D9-47D2-911E-DC66DA49C3D9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3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A3771-9856-442F-BF7B-B96848B25C1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75270-99DB-4164-AB84-9BFB0650A0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82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6816"/>
          </a:xfrm>
        </p:spPr>
        <p:txBody>
          <a:bodyPr/>
          <a:lstStyle/>
          <a:p>
            <a:r>
              <a:rPr lang="en-GB" dirty="0" smtClean="0"/>
              <a:t>AWAKE Software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411942"/>
            <a:ext cx="10668000" cy="4625787"/>
          </a:xfrm>
        </p:spPr>
        <p:txBody>
          <a:bodyPr/>
          <a:lstStyle/>
          <a:p>
            <a:r>
              <a:rPr lang="en-GB" dirty="0" smtClean="0"/>
              <a:t>Low-level FESA server</a:t>
            </a:r>
          </a:p>
          <a:p>
            <a:r>
              <a:rPr lang="en-GB" dirty="0" smtClean="0"/>
              <a:t>Expert application(s)</a:t>
            </a:r>
          </a:p>
          <a:p>
            <a:r>
              <a:rPr lang="en-GB" dirty="0" smtClean="0"/>
              <a:t>OP applications</a:t>
            </a:r>
          </a:p>
          <a:p>
            <a:pPr lvl="1"/>
            <a:r>
              <a:rPr lang="en-GB" dirty="0" smtClean="0"/>
              <a:t>Timber logging (off-line)</a:t>
            </a:r>
          </a:p>
          <a:p>
            <a:pPr lvl="1"/>
            <a:r>
              <a:rPr lang="en-GB" dirty="0" smtClean="0"/>
              <a:t>YASP (on-line)</a:t>
            </a:r>
          </a:p>
          <a:p>
            <a:r>
              <a:rPr lang="en-GB" dirty="0" smtClean="0"/>
              <a:t>Next steps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1D01B-0459-46BE-8706-56226201D4BA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09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247" y="365125"/>
            <a:ext cx="10654553" cy="885451"/>
          </a:xfrm>
        </p:spPr>
        <p:txBody>
          <a:bodyPr/>
          <a:lstStyle/>
          <a:p>
            <a:r>
              <a:rPr lang="en-GB" dirty="0" smtClean="0"/>
              <a:t>FESA server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224" y="1250576"/>
            <a:ext cx="10775576" cy="492638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RT actions:</a:t>
            </a:r>
          </a:p>
          <a:p>
            <a:pPr lvl="1"/>
            <a:r>
              <a:rPr lang="en-GB" sz="2800" dirty="0" smtClean="0"/>
              <a:t>Prepare (1 second before SPS fast extraction)</a:t>
            </a:r>
          </a:p>
          <a:p>
            <a:pPr lvl="2"/>
            <a:r>
              <a:rPr lang="en-GB" sz="2400" dirty="0" smtClean="0"/>
              <a:t>Handle on-line calibration (-6dB, 0dB, +6dB)</a:t>
            </a:r>
          </a:p>
          <a:p>
            <a:pPr lvl="2"/>
            <a:r>
              <a:rPr lang="en-GB" sz="2400" dirty="0" smtClean="0"/>
              <a:t>Prepare acquisition (arm)</a:t>
            </a:r>
          </a:p>
          <a:p>
            <a:pPr lvl="1"/>
            <a:r>
              <a:rPr lang="en-GB" sz="2800" dirty="0" smtClean="0"/>
              <a:t>Acquire (n </a:t>
            </a:r>
            <a:r>
              <a:rPr lang="en-GB" sz="2800" dirty="0" err="1" smtClean="0"/>
              <a:t>msec</a:t>
            </a:r>
            <a:r>
              <a:rPr lang="en-GB" sz="2800" dirty="0" smtClean="0"/>
              <a:t> after fast SPS extraction)</a:t>
            </a:r>
          </a:p>
          <a:p>
            <a:pPr lvl="2"/>
            <a:r>
              <a:rPr lang="en-GB" sz="2400" dirty="0" smtClean="0"/>
              <a:t>Read-out acquisitions</a:t>
            </a:r>
          </a:p>
          <a:p>
            <a:pPr lvl="2"/>
            <a:r>
              <a:rPr lang="en-GB" sz="2400" dirty="0" smtClean="0"/>
              <a:t>Normalise to positions (mm)</a:t>
            </a:r>
          </a:p>
          <a:p>
            <a:pPr lvl="2"/>
            <a:r>
              <a:rPr lang="en-GB" sz="2400" dirty="0" smtClean="0"/>
              <a:t>Publish results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ECD9-7F3F-4184-9350-7FC17B0DD3A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581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65" y="149974"/>
            <a:ext cx="10515600" cy="854074"/>
          </a:xfrm>
        </p:spPr>
        <p:txBody>
          <a:bodyPr/>
          <a:lstStyle/>
          <a:p>
            <a:r>
              <a:rPr lang="en-GB" dirty="0" smtClean="0"/>
              <a:t>Beam position normalisation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529" y="1004048"/>
            <a:ext cx="10726271" cy="5352302"/>
          </a:xfrm>
        </p:spPr>
        <p:txBody>
          <a:bodyPr/>
          <a:lstStyle/>
          <a:p>
            <a:r>
              <a:rPr lang="en-GB" dirty="0" smtClean="0"/>
              <a:t>For all BPMs – setting: </a:t>
            </a:r>
            <a:r>
              <a:rPr lang="en-GB" dirty="0" err="1" smtClean="0"/>
              <a:t>nbBeforeMax</a:t>
            </a:r>
            <a:r>
              <a:rPr lang="en-GB" dirty="0" smtClean="0"/>
              <a:t>, </a:t>
            </a:r>
            <a:r>
              <a:rPr lang="en-GB" dirty="0" err="1" smtClean="0"/>
              <a:t>nbAfterMax</a:t>
            </a:r>
            <a:endParaRPr lang="en-GB" dirty="0" smtClean="0"/>
          </a:p>
          <a:p>
            <a:r>
              <a:rPr lang="en-GB" dirty="0" smtClean="0"/>
              <a:t>For each of 16 BPMs 2 2 VFCs (</a:t>
            </a:r>
            <a:r>
              <a:rPr lang="en-GB" dirty="0" err="1" smtClean="0"/>
              <a:t>Hor</a:t>
            </a:r>
            <a:r>
              <a:rPr lang="en-GB" dirty="0" smtClean="0"/>
              <a:t>/</a:t>
            </a:r>
            <a:r>
              <a:rPr lang="en-GB" dirty="0" err="1" smtClean="0"/>
              <a:t>Ver</a:t>
            </a:r>
            <a:r>
              <a:rPr lang="en-GB" dirty="0" smtClean="0"/>
              <a:t>)</a:t>
            </a:r>
          </a:p>
          <a:p>
            <a:pPr lvl="1"/>
            <a:r>
              <a:rPr lang="en-GB" sz="2800" dirty="0" smtClean="0"/>
              <a:t>If FPGA status says data available</a:t>
            </a:r>
          </a:p>
          <a:p>
            <a:pPr lvl="2"/>
            <a:r>
              <a:rPr lang="en-GB" sz="2400" dirty="0" smtClean="0"/>
              <a:t>Read raw delta and sum and store (200 samples each)</a:t>
            </a:r>
          </a:p>
          <a:p>
            <a:pPr lvl="2"/>
            <a:r>
              <a:rPr lang="en-GB" sz="2400" dirty="0" smtClean="0"/>
              <a:t>Find maximum in sum and store sample index (</a:t>
            </a:r>
            <a:r>
              <a:rPr lang="en-GB" sz="2400" dirty="0" err="1" smtClean="0"/>
              <a:t>sumMaxIndex</a:t>
            </a:r>
            <a:r>
              <a:rPr lang="en-GB" sz="2400" dirty="0" smtClean="0"/>
              <a:t>)</a:t>
            </a:r>
          </a:p>
          <a:p>
            <a:pPr lvl="2"/>
            <a:r>
              <a:rPr lang="en-GB" sz="2400" dirty="0" smtClean="0"/>
              <a:t>Find average of all delta samples in the range:</a:t>
            </a:r>
          </a:p>
          <a:p>
            <a:pPr marL="1371600" lvl="3" indent="0">
              <a:buNone/>
            </a:pPr>
            <a:r>
              <a:rPr lang="en-GB" sz="2000" dirty="0" err="1" smtClean="0"/>
              <a:t>aveDelta</a:t>
            </a:r>
            <a:r>
              <a:rPr lang="en-GB" sz="2000" dirty="0" smtClean="0"/>
              <a:t> =&gt; (</a:t>
            </a:r>
            <a:r>
              <a:rPr lang="en-GB" sz="2000" dirty="0" err="1" smtClean="0"/>
              <a:t>sumMaxIndex</a:t>
            </a:r>
            <a:r>
              <a:rPr lang="en-GB" sz="2000" dirty="0" smtClean="0"/>
              <a:t> – </a:t>
            </a:r>
            <a:r>
              <a:rPr lang="en-GB" sz="2000" dirty="0" err="1" smtClean="0"/>
              <a:t>nbBeforeMax</a:t>
            </a:r>
            <a:r>
              <a:rPr lang="en-GB" sz="2000" dirty="0" smtClean="0"/>
              <a:t>) -&gt; (</a:t>
            </a:r>
            <a:r>
              <a:rPr lang="en-GB" sz="2000" dirty="0" err="1" smtClean="0"/>
              <a:t>sumMaxIndex</a:t>
            </a:r>
            <a:r>
              <a:rPr lang="en-GB" sz="2000" dirty="0" smtClean="0"/>
              <a:t> + </a:t>
            </a:r>
            <a:r>
              <a:rPr lang="en-GB" sz="2000" dirty="0" err="1" smtClean="0"/>
              <a:t>nbAfterMax</a:t>
            </a:r>
            <a:r>
              <a:rPr lang="en-GB" sz="2000" dirty="0" smtClean="0"/>
              <a:t>)</a:t>
            </a:r>
          </a:p>
          <a:p>
            <a:pPr lvl="2"/>
            <a:r>
              <a:rPr lang="en-GB" sz="2400" dirty="0" smtClean="0"/>
              <a:t>Find scaling-factor:</a:t>
            </a:r>
          </a:p>
          <a:p>
            <a:pPr lvl="3"/>
            <a:r>
              <a:rPr lang="en-GB" sz="2000" dirty="0" err="1" smtClean="0"/>
              <a:t>calLevel_dB</a:t>
            </a:r>
            <a:r>
              <a:rPr lang="en-GB" sz="2000" dirty="0" smtClean="0"/>
              <a:t> = 6 or?    </a:t>
            </a:r>
            <a:r>
              <a:rPr lang="en-GB" sz="2000" dirty="0" err="1" smtClean="0"/>
              <a:t>Nf</a:t>
            </a:r>
            <a:r>
              <a:rPr lang="en-GB" sz="2000" dirty="0" smtClean="0"/>
              <a:t> = </a:t>
            </a:r>
            <a:r>
              <a:rPr lang="fr-FR" sz="2000" dirty="0"/>
              <a:t>(-1 + 10</a:t>
            </a:r>
            <a:r>
              <a:rPr lang="fr-FR" sz="2000" dirty="0" smtClean="0"/>
              <a:t>^(6./20</a:t>
            </a:r>
            <a:r>
              <a:rPr lang="fr-FR" sz="2000" dirty="0"/>
              <a:t>)) / (+1 + 10</a:t>
            </a:r>
            <a:r>
              <a:rPr lang="fr-FR" sz="2000" dirty="0" smtClean="0"/>
              <a:t>^(6./20</a:t>
            </a:r>
            <a:r>
              <a:rPr lang="fr-FR" sz="2000" dirty="0"/>
              <a:t>)) = </a:t>
            </a:r>
            <a:r>
              <a:rPr lang="fr-FR" sz="2000" dirty="0" smtClean="0"/>
              <a:t>0.332</a:t>
            </a:r>
            <a:endParaRPr lang="en-GB" sz="2000" dirty="0" smtClean="0"/>
          </a:p>
          <a:p>
            <a:pPr lvl="2"/>
            <a:r>
              <a:rPr lang="en-GB" sz="2400" dirty="0" smtClean="0"/>
              <a:t>Scale = </a:t>
            </a:r>
            <a:r>
              <a:rPr lang="en-GB" sz="2400" dirty="0" err="1" smtClean="0"/>
              <a:t>bpmKf</a:t>
            </a:r>
            <a:r>
              <a:rPr lang="en-GB" sz="2400" dirty="0" smtClean="0"/>
              <a:t> * </a:t>
            </a:r>
            <a:r>
              <a:rPr lang="en-GB" sz="2400" dirty="0" err="1" smtClean="0"/>
              <a:t>Nf</a:t>
            </a:r>
            <a:r>
              <a:rPr lang="en-GB" sz="2400" dirty="0" smtClean="0"/>
              <a:t> * 0.5 * (CAL_ADC_+6dB – CAL_ADC_-6dB)</a:t>
            </a:r>
          </a:p>
          <a:p>
            <a:pPr lvl="2"/>
            <a:r>
              <a:rPr lang="en-GB" sz="2400" dirty="0" smtClean="0"/>
              <a:t>Position = (Scale * (</a:t>
            </a:r>
            <a:r>
              <a:rPr lang="en-GB" sz="2400" dirty="0" err="1" smtClean="0"/>
              <a:t>aveDelta</a:t>
            </a:r>
            <a:r>
              <a:rPr lang="en-GB" sz="2400" dirty="0" smtClean="0"/>
              <a:t> – </a:t>
            </a:r>
            <a:r>
              <a:rPr lang="en-GB" sz="2400" dirty="0" err="1" smtClean="0"/>
              <a:t>deltaOffset</a:t>
            </a:r>
            <a:r>
              <a:rPr lang="en-GB" sz="2400" dirty="0" smtClean="0"/>
              <a:t>)) - </a:t>
            </a:r>
            <a:r>
              <a:rPr lang="en-GB" sz="2400" dirty="0" err="1" smtClean="0"/>
              <a:t>geoOffset</a:t>
            </a:r>
            <a:r>
              <a:rPr lang="en-GB" sz="2400" dirty="0" smtClean="0"/>
              <a:t>;</a:t>
            </a:r>
          </a:p>
          <a:p>
            <a:pPr lvl="2"/>
            <a:r>
              <a:rPr lang="en-GB" sz="2400" dirty="0" smtClean="0"/>
              <a:t>Correct?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ECD9-7F3F-4184-9350-7FC17B0DD3A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0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06" y="149925"/>
            <a:ext cx="10515600" cy="1051299"/>
          </a:xfrm>
        </p:spPr>
        <p:txBody>
          <a:bodyPr/>
          <a:lstStyle/>
          <a:p>
            <a:r>
              <a:rPr lang="en-GB" dirty="0" smtClean="0"/>
              <a:t>On-line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10515600" cy="4886045"/>
          </a:xfrm>
        </p:spPr>
        <p:txBody>
          <a:bodyPr/>
          <a:lstStyle/>
          <a:p>
            <a:r>
              <a:rPr lang="en-GB" dirty="0" smtClean="0"/>
              <a:t>Common for all BPMs</a:t>
            </a:r>
          </a:p>
          <a:p>
            <a:pPr marL="0" indent="0">
              <a:buNone/>
            </a:pPr>
            <a:r>
              <a:rPr lang="en-GB" dirty="0" err="1" smtClean="0"/>
              <a:t>ExpertSetting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calibrationRequest</a:t>
            </a:r>
            <a:r>
              <a:rPr lang="en-GB" dirty="0" smtClean="0"/>
              <a:t> (on/off)</a:t>
            </a:r>
          </a:p>
          <a:p>
            <a:pPr lvl="1"/>
            <a:r>
              <a:rPr lang="en-GB" dirty="0" err="1" smtClean="0"/>
              <a:t>calibratorLeftDown</a:t>
            </a:r>
            <a:r>
              <a:rPr lang="en-GB" dirty="0" smtClean="0"/>
              <a:t> (on/off)</a:t>
            </a:r>
          </a:p>
          <a:p>
            <a:pPr lvl="1"/>
            <a:r>
              <a:rPr lang="en-GB" dirty="0" err="1" smtClean="0"/>
              <a:t>calibratorRightUp</a:t>
            </a:r>
            <a:r>
              <a:rPr lang="en-GB" dirty="0" smtClean="0"/>
              <a:t> (on/off)</a:t>
            </a:r>
          </a:p>
          <a:p>
            <a:r>
              <a:rPr lang="en-GB" dirty="0" smtClean="0"/>
              <a:t>Data for each BPM</a:t>
            </a:r>
          </a:p>
          <a:p>
            <a:pPr marL="0" indent="0">
              <a:buNone/>
            </a:pPr>
            <a:r>
              <a:rPr lang="en-GB" dirty="0" err="1" smtClean="0"/>
              <a:t>CalibrationData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calibrationHorDeltaRaw</a:t>
            </a:r>
            <a:endParaRPr lang="en-GB" dirty="0" smtClean="0"/>
          </a:p>
          <a:p>
            <a:pPr lvl="1"/>
            <a:r>
              <a:rPr lang="en-GB" dirty="0" err="1" smtClean="0"/>
              <a:t>calibrationVerDeltaRaw</a:t>
            </a:r>
            <a:endParaRPr lang="en-GB" dirty="0" smtClean="0"/>
          </a:p>
          <a:p>
            <a:pPr lvl="1"/>
            <a:r>
              <a:rPr lang="en-GB" dirty="0" err="1" smtClean="0"/>
              <a:t>calibrationHorSigmaRaw</a:t>
            </a:r>
            <a:endParaRPr lang="en-GB" dirty="0" smtClean="0"/>
          </a:p>
          <a:p>
            <a:pPr lvl="1"/>
            <a:r>
              <a:rPr lang="en-GB" dirty="0" err="1" smtClean="0"/>
              <a:t>calibrationVerSigmaRaw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ECD9-7F3F-4184-9350-7FC17B0DD3A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731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1559"/>
          </a:xfrm>
        </p:spPr>
        <p:txBody>
          <a:bodyPr/>
          <a:lstStyle/>
          <a:p>
            <a:r>
              <a:rPr lang="en-GB" dirty="0" smtClean="0"/>
              <a:t>BI Expert application ‘Electrical Calibration’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2182" y="5178143"/>
            <a:ext cx="8766923" cy="67245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 smtClean="0"/>
              <a:t>Result: Calibration factors (offset and scale)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ECD9-7F3F-4184-9350-7FC17B0DD3AD}" type="datetime1">
              <a:rPr lang="en-GB" smtClean="0"/>
              <a:t>24/05/2016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Lars K. Jensen BE/BI/SW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1326684"/>
            <a:ext cx="111061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6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6145"/>
          </a:xfrm>
        </p:spPr>
        <p:txBody>
          <a:bodyPr/>
          <a:lstStyle/>
          <a:p>
            <a:r>
              <a:rPr lang="en-GB" dirty="0" smtClean="0"/>
              <a:t>BI Expert application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5109882"/>
            <a:ext cx="7315201" cy="836145"/>
          </a:xfrm>
        </p:spPr>
        <p:txBody>
          <a:bodyPr>
            <a:normAutofit/>
          </a:bodyPr>
          <a:lstStyle/>
          <a:p>
            <a:r>
              <a:rPr lang="en-GB" dirty="0" smtClean="0"/>
              <a:t>Visualisation of raw signals for selected BPMs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658E-323C-46C7-91BD-AAD1EDA78620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201270"/>
            <a:ext cx="7406155" cy="390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6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98494"/>
            <a:ext cx="9072282" cy="4778469"/>
          </a:xfrm>
        </p:spPr>
        <p:txBody>
          <a:bodyPr/>
          <a:lstStyle/>
          <a:p>
            <a:r>
              <a:rPr lang="en-GB" dirty="0" smtClean="0"/>
              <a:t>Introduction of hardware access library</a:t>
            </a:r>
          </a:p>
          <a:p>
            <a:r>
              <a:rPr lang="en-GB" dirty="0" smtClean="0"/>
              <a:t>Development and test of algorithms</a:t>
            </a:r>
          </a:p>
          <a:p>
            <a:r>
              <a:rPr lang="en-GB" dirty="0" smtClean="0"/>
              <a:t>Worries:</a:t>
            </a:r>
          </a:p>
          <a:p>
            <a:pPr lvl="1"/>
            <a:r>
              <a:rPr lang="en-GB" dirty="0" smtClean="0"/>
              <a:t>Lack of test bench with realistic setup (calibration / beam)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658E-323C-46C7-91BD-AAD1EDA78620}" type="datetime1">
              <a:rPr lang="en-GB" smtClean="0"/>
              <a:t>24/05/2016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75270-99DB-4164-AB84-9BFB0650A08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304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344</Words>
  <Application>Microsoft Office PowerPoint</Application>
  <PresentationFormat>Widescreen</PresentationFormat>
  <Paragraphs>72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AWAKE Software</vt:lpstr>
      <vt:lpstr>FESA server #1</vt:lpstr>
      <vt:lpstr>Beam position normalisation</vt:lpstr>
      <vt:lpstr>On-line calibration</vt:lpstr>
      <vt:lpstr>BI Expert application ‘Electrical Calibration’</vt:lpstr>
      <vt:lpstr>BI Expert application #2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Software</dc:title>
  <dc:creator>Lars Jensen</dc:creator>
  <cp:lastModifiedBy>Lars Jensen</cp:lastModifiedBy>
  <cp:revision>16</cp:revision>
  <dcterms:created xsi:type="dcterms:W3CDTF">2016-05-23T08:08:44Z</dcterms:created>
  <dcterms:modified xsi:type="dcterms:W3CDTF">2016-05-24T11:37:55Z</dcterms:modified>
</cp:coreProperties>
</file>