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6" r:id="rId2"/>
    <p:sldId id="267" r:id="rId3"/>
    <p:sldId id="268" r:id="rId4"/>
    <p:sldId id="272" r:id="rId5"/>
    <p:sldId id="274" r:id="rId6"/>
    <p:sldId id="271" r:id="rId7"/>
    <p:sldId id="273" r:id="rId8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FF0000"/>
    <a:srgbClr val="ADA2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01" autoAdjust="0"/>
  </p:normalViewPr>
  <p:slideViewPr>
    <p:cSldViewPr>
      <p:cViewPr>
        <p:scale>
          <a:sx n="100" d="100"/>
          <a:sy n="100" d="100"/>
        </p:scale>
        <p:origin x="13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2340" y="-108"/>
      </p:cViewPr>
      <p:guideLst>
        <p:guide orient="horz" pos="3127"/>
        <p:guide pos="21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0F1A8-2C34-464B-AB00-C821652BCF20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C5F17-8163-4F87-96FE-2F99C29E73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726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E94F2-9FD6-4E6B-99A3-38A4B8A8A2AB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0FAB9-40AD-4A39-B07A-D9454C6028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520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6" name="Picture 2" descr="https://encrypted-tbn3.gstatic.com/images?q=tbn:ANd9GcR1DYkcEliVozf0IIT_wMis3jAgd9mdvBjDRHKnBMUjIyF5FBE0Gw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26" y="228600"/>
            <a:ext cx="2563663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0772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CERN – WDL coordination</a:t>
            </a:r>
            <a:br>
              <a:rPr lang="en-GB" dirty="0" smtClean="0"/>
            </a:br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weekly meeting </a:t>
            </a:r>
            <a:endParaRPr lang="en-GB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26.05.2016 – Sebastien Bustamante EN/EA/EC</a:t>
            </a:r>
          </a:p>
        </p:txBody>
      </p:sp>
    </p:spTree>
    <p:extLst>
      <p:ext uri="{BB962C8B-B14F-4D97-AF65-F5344CB8AC3E}">
        <p14:creationId xmlns:p14="http://schemas.microsoft.com/office/powerpoint/2010/main" val="368835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800" y="292884"/>
            <a:ext cx="81534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Treated actions</a:t>
            </a:r>
            <a:br>
              <a:rPr lang="en-US" sz="3600" dirty="0" smtClean="0"/>
            </a:br>
            <a:r>
              <a:rPr lang="en-US" sz="2000" dirty="0" smtClean="0"/>
              <a:t> </a:t>
            </a:r>
            <a:r>
              <a:rPr lang="en-US" sz="2000" dirty="0"/>
              <a:t>(ref: </a:t>
            </a:r>
            <a:r>
              <a:rPr lang="en-GB" sz="2000" dirty="0"/>
              <a:t>Joint Meeting Action List 190516.xlsx</a:t>
            </a:r>
            <a:r>
              <a:rPr lang="en-US" sz="2000" dirty="0"/>
              <a:t> )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95400" y="1752600"/>
            <a:ext cx="69116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/>
              <a:t>Chiller unit (Action 13 and 19)</a:t>
            </a:r>
          </a:p>
          <a:p>
            <a:r>
              <a:rPr lang="en-US" dirty="0" smtClean="0"/>
              <a:t>-&gt; water fire pipe min. height for chiller integration </a:t>
            </a:r>
            <a:r>
              <a:rPr lang="en-US" dirty="0" smtClean="0">
                <a:solidFill>
                  <a:srgbClr val="00B050"/>
                </a:solidFill>
              </a:rPr>
              <a:t>OK</a:t>
            </a:r>
          </a:p>
          <a:p>
            <a:r>
              <a:rPr lang="en-US" dirty="0" smtClean="0"/>
              <a:t>-&gt; water cooled </a:t>
            </a:r>
            <a:r>
              <a:rPr lang="en-US" dirty="0"/>
              <a:t>solution with </a:t>
            </a:r>
            <a:r>
              <a:rPr lang="en-US" dirty="0" smtClean="0"/>
              <a:t>pressure </a:t>
            </a:r>
            <a:r>
              <a:rPr lang="en-US" dirty="0"/>
              <a:t>reducing valve at input </a:t>
            </a:r>
            <a:r>
              <a:rPr lang="en-US" dirty="0" smtClean="0"/>
              <a:t>(TBC, but should be ok) 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C000"/>
                </a:solidFill>
              </a:rPr>
              <a:t>Lead </a:t>
            </a:r>
            <a:r>
              <a:rPr lang="en-US" b="1" dirty="0" smtClean="0">
                <a:solidFill>
                  <a:srgbClr val="FFC000"/>
                </a:solidFill>
              </a:rPr>
              <a:t>times</a:t>
            </a:r>
            <a:r>
              <a:rPr lang="en-US" b="1" dirty="0" smtClean="0">
                <a:solidFill>
                  <a:srgbClr val="FFC000"/>
                </a:solidFill>
              </a:rPr>
              <a:t>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FFC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/>
              <a:t>Argon bottle integration (Action 12)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be integrated in the volume ?</a:t>
            </a:r>
          </a:p>
          <a:p>
            <a:pPr lvl="1"/>
            <a:r>
              <a:rPr lang="en-US" dirty="0" smtClean="0"/>
              <a:t>Should be ok (TBC)-&gt;  </a:t>
            </a:r>
            <a:r>
              <a:rPr lang="en-US" dirty="0" smtClean="0"/>
              <a:t>not necessary to adapt chiller unit structure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916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5800" y="1752600"/>
            <a:ext cx="7848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/>
              <a:t>Confirm 3D forges sourcing route to </a:t>
            </a:r>
            <a:r>
              <a:rPr lang="en-US" b="1" dirty="0" err="1" smtClean="0"/>
              <a:t>Lesker</a:t>
            </a:r>
            <a:r>
              <a:rPr lang="en-US" b="1" dirty="0" smtClean="0"/>
              <a:t> (Action 20)</a:t>
            </a:r>
          </a:p>
          <a:p>
            <a:r>
              <a:rPr lang="en-US" dirty="0" smtClean="0"/>
              <a:t>-&gt; Measures have been taken to have the forged flanges sent to </a:t>
            </a:r>
            <a:r>
              <a:rPr lang="en-US" dirty="0" err="1" smtClean="0"/>
              <a:t>Lesker</a:t>
            </a:r>
            <a:r>
              <a:rPr lang="en-US" dirty="0" smtClean="0"/>
              <a:t> by the 28</a:t>
            </a:r>
            <a:r>
              <a:rPr lang="en-US" baseline="30000" dirty="0" smtClean="0"/>
              <a:t>th</a:t>
            </a:r>
            <a:r>
              <a:rPr lang="en-US" dirty="0" smtClean="0"/>
              <a:t> (Still need to be confirmed on the </a:t>
            </a:r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May)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/>
              <a:t>Confirm free issue ship date of blanks to </a:t>
            </a:r>
            <a:r>
              <a:rPr lang="en-US" b="1" dirty="0" err="1" smtClean="0"/>
              <a:t>Lesker</a:t>
            </a:r>
            <a:r>
              <a:rPr lang="en-US" b="1" dirty="0" smtClean="0"/>
              <a:t> (Action </a:t>
            </a:r>
            <a:r>
              <a:rPr lang="en-US" b="1" dirty="0"/>
              <a:t>23)</a:t>
            </a:r>
          </a:p>
          <a:p>
            <a:r>
              <a:rPr lang="en-US" dirty="0"/>
              <a:t>-&gt; </a:t>
            </a:r>
            <a:r>
              <a:rPr lang="en-US" dirty="0" smtClean="0"/>
              <a:t>A first batch has been shipped</a:t>
            </a:r>
          </a:p>
          <a:p>
            <a:r>
              <a:rPr lang="en-US" dirty="0" smtClean="0"/>
              <a:t>-&gt; A second one with the two remaining flanges will be shipped by the 28</a:t>
            </a:r>
            <a:r>
              <a:rPr lang="en-US" baseline="30000" dirty="0" smtClean="0"/>
              <a:t>th</a:t>
            </a:r>
            <a:r>
              <a:rPr lang="en-US" dirty="0" smtClean="0"/>
              <a:t> May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 smtClean="0">
              <a:solidFill>
                <a:srgbClr val="00B050"/>
              </a:solidFill>
            </a:endParaRPr>
          </a:p>
          <a:p>
            <a:pPr lvl="1"/>
            <a:endParaRPr lang="en-US" dirty="0"/>
          </a:p>
          <a:p>
            <a:pPr lvl="1"/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320800" y="292884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Treated actions</a:t>
            </a:r>
            <a:br>
              <a:rPr lang="en-US" sz="3600" dirty="0" smtClean="0"/>
            </a:br>
            <a:r>
              <a:rPr lang="en-US" sz="2000" dirty="0" smtClean="0"/>
              <a:t> (ref: </a:t>
            </a:r>
            <a:r>
              <a:rPr lang="en-GB" sz="2000" dirty="0" smtClean="0"/>
              <a:t>Joint Meeting Action List 190516.xlsx</a:t>
            </a:r>
            <a:r>
              <a:rPr lang="en-US" sz="2000" dirty="0" smtClean="0"/>
              <a:t> 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73302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20800" y="292884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Open points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262" y="1435884"/>
            <a:ext cx="8229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/>
              <a:t>Beam line component reuse </a:t>
            </a:r>
            <a:r>
              <a:rPr lang="en-US" dirty="0" smtClean="0"/>
              <a:t>(Ref: Beam line components close out v0r1.ppt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1"/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213" y="1931188"/>
            <a:ext cx="3405255" cy="258759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742" y="1991415"/>
            <a:ext cx="5410200" cy="4417844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253238" y="3665451"/>
            <a:ext cx="457200" cy="7504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3277348" y="3674976"/>
            <a:ext cx="351709" cy="6303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872674" y="3150632"/>
            <a:ext cx="457200" cy="7504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3896784" y="3160157"/>
            <a:ext cx="351709" cy="63030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24080" y="3746639"/>
            <a:ext cx="1080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TBC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2630704" y="3154323"/>
            <a:ext cx="457200" cy="7504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2654814" y="3163848"/>
            <a:ext cx="351709" cy="63030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591193" y="3709853"/>
            <a:ext cx="1080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TBC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70650" y="6141398"/>
            <a:ext cx="2052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Length to be checked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 flipV="1">
            <a:off x="2743201" y="4634716"/>
            <a:ext cx="1306823" cy="18539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135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20800" y="292884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Open points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262" y="1435884"/>
            <a:ext cx="8229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/>
              <a:t>Beam line component reuse </a:t>
            </a:r>
            <a:r>
              <a:rPr lang="en-US" dirty="0" smtClean="0"/>
              <a:t>(Ref: Beam line components close out v0r1.ppt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1"/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90" r="17691"/>
          <a:stretch/>
        </p:blipFill>
        <p:spPr>
          <a:xfrm>
            <a:off x="5535118" y="2540701"/>
            <a:ext cx="2881728" cy="29610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286000"/>
            <a:ext cx="5001718" cy="43172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72200" y="5729299"/>
            <a:ext cx="2092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 layout for pumping 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073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320800" y="292884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Open points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90600" y="1676400"/>
            <a:ext cx="8229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/>
              <a:t>Beam line component reuse </a:t>
            </a:r>
            <a:r>
              <a:rPr lang="en-US" dirty="0" smtClean="0"/>
              <a:t>(Ref: Beam line components close out v0r1.ppt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Linear positioner selected is </a:t>
            </a:r>
            <a:r>
              <a:rPr lang="en-US" dirty="0" smtClean="0">
                <a:solidFill>
                  <a:srgbClr val="FF0000"/>
                </a:solidFill>
              </a:rPr>
              <a:t>not ok. </a:t>
            </a:r>
            <a:r>
              <a:rPr lang="en-US" dirty="0" smtClean="0"/>
              <a:t>A solution with compressed air shall be investigated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Pumping group will be provided by CERN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Vacuum trolleys + interconnect </a:t>
            </a:r>
            <a:r>
              <a:rPr lang="en-US" dirty="0" err="1" smtClean="0"/>
              <a:t>flexihoses</a:t>
            </a:r>
            <a:r>
              <a:rPr lang="en-US" dirty="0" smtClean="0"/>
              <a:t> will be provided by CERN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1"/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10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1859340"/>
            <a:ext cx="7315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/>
              <a:t>Use of the CERN compressed air network (action 21)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After discussion with Jan, it seems that he sent to Patrick and WDL some technical description of the solution used here at CERN…</a:t>
            </a:r>
          </a:p>
          <a:p>
            <a:pPr lvl="1"/>
            <a:r>
              <a:rPr lang="en-US" dirty="0"/>
              <a:t>-&gt; I need these information to complete action 21</a:t>
            </a:r>
          </a:p>
          <a:p>
            <a:pPr lvl="1"/>
            <a:endParaRPr lang="en-US" dirty="0"/>
          </a:p>
          <a:p>
            <a:pPr lvl="1"/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/>
              <a:t>CAD files </a:t>
            </a:r>
            <a:r>
              <a:rPr lang="en-US" b="1" dirty="0" smtClean="0"/>
              <a:t>to be updated and shared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 smtClean="0"/>
          </a:p>
          <a:p>
            <a:pPr marL="285750" lvl="1" indent="-285750">
              <a:buFont typeface="Wingdings" panose="05000000000000000000" pitchFamily="2" charset="2"/>
              <a:buChar char="q"/>
            </a:pPr>
            <a:r>
              <a:rPr lang="en-US" b="1" dirty="0"/>
              <a:t>Need to define a </a:t>
            </a:r>
            <a:r>
              <a:rPr lang="en-US" b="1" dirty="0" smtClean="0"/>
              <a:t>test protocol for </a:t>
            </a:r>
            <a:r>
              <a:rPr lang="en-US" b="1" dirty="0"/>
              <a:t>above ground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tests to start tests coordination plan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(What? How? Who? When?)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320800" y="292884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Open points</a:t>
            </a:r>
          </a:p>
        </p:txBody>
      </p:sp>
    </p:spTree>
    <p:extLst>
      <p:ext uri="{BB962C8B-B14F-4D97-AF65-F5344CB8AC3E}">
        <p14:creationId xmlns:p14="http://schemas.microsoft.com/office/powerpoint/2010/main" val="121966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330</Words>
  <Application>Microsoft Office PowerPoint</Application>
  <PresentationFormat>On-screen Show (4:3)</PresentationFormat>
  <Paragraphs>77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CERN – WDL coordination 2nd weekly meeting </vt:lpstr>
      <vt:lpstr>Treated actions  (ref: Joint Meeting Action List 190516.xlsx 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WDP for AWAKE phase 1</dc:title>
  <dc:creator>Ans Pardons</dc:creator>
  <cp:lastModifiedBy>Sebastien Elias Bustamante</cp:lastModifiedBy>
  <cp:revision>93</cp:revision>
  <cp:lastPrinted>2016-05-26T08:56:59Z</cp:lastPrinted>
  <dcterms:created xsi:type="dcterms:W3CDTF">2006-08-16T00:00:00Z</dcterms:created>
  <dcterms:modified xsi:type="dcterms:W3CDTF">2016-05-26T08:57:11Z</dcterms:modified>
</cp:coreProperties>
</file>