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  <p:sldMasterId id="2147483682" r:id="rId2"/>
    <p:sldMasterId id="2147483687" r:id="rId3"/>
  </p:sldMasterIdLst>
  <p:notesMasterIdLst>
    <p:notesMasterId r:id="rId18"/>
  </p:notesMasterIdLst>
  <p:handoutMasterIdLst>
    <p:handoutMasterId r:id="rId19"/>
  </p:handoutMasterIdLst>
  <p:sldIdLst>
    <p:sldId id="261" r:id="rId4"/>
    <p:sldId id="263" r:id="rId5"/>
    <p:sldId id="268" r:id="rId6"/>
    <p:sldId id="262" r:id="rId7"/>
    <p:sldId id="264" r:id="rId8"/>
    <p:sldId id="266" r:id="rId9"/>
    <p:sldId id="267" r:id="rId10"/>
    <p:sldId id="269" r:id="rId11"/>
    <p:sldId id="270" r:id="rId12"/>
    <p:sldId id="271" r:id="rId13"/>
    <p:sldId id="272" r:id="rId14"/>
    <p:sldId id="273" r:id="rId15"/>
    <p:sldId id="274" r:id="rId16"/>
    <p:sldId id="265" r:id="rId17"/>
  </p:sldIdLst>
  <p:sldSz cx="9144000" cy="6858000" type="screen4x3"/>
  <p:notesSz cx="6797675" cy="98726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00"/>
    <a:srgbClr val="080808"/>
    <a:srgbClr val="009900"/>
    <a:srgbClr val="FFFF99"/>
    <a:srgbClr val="104282"/>
    <a:srgbClr val="0B387C"/>
    <a:srgbClr val="0055A0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660"/>
  </p:normalViewPr>
  <p:slideViewPr>
    <p:cSldViewPr snapToGrid="0" snapToObjects="1">
      <p:cViewPr varScale="1">
        <p:scale>
          <a:sx n="107" d="100"/>
          <a:sy n="107" d="100"/>
        </p:scale>
        <p:origin x="106" y="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viewProps" Target="viewProp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tableStyles" Target="tableStyles.xml"/><Relationship Id="rId10" Type="http://schemas.openxmlformats.org/officeDocument/2006/relationships/slide" Target="slides/slide7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958" cy="49418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1098" y="0"/>
            <a:ext cx="2944958" cy="49418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D5D1D5A-D050-4C85-845B-EE7A8A601E55}" type="datetimeFigureOut">
              <a:rPr lang="en-US" smtClean="0"/>
              <a:t>6/9/2016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376900"/>
            <a:ext cx="2944958" cy="49418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1098" y="9376900"/>
            <a:ext cx="2944958" cy="49418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31A01D-FEB2-4CE6-B78C-8A100D919AD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374535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09B7B46-8F1F-4F32-98B6-F9EA0F57A584}" type="datetimeFigureOut">
              <a:rPr lang="en-GB" smtClean="0"/>
              <a:t>09/06/2016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30275" y="739775"/>
            <a:ext cx="4937125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689475"/>
            <a:ext cx="5438775" cy="444341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7363"/>
            <a:ext cx="2946400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377363"/>
            <a:ext cx="2946400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C9EEFC-C032-435A-B3AC-EAF0642B2897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212560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C9EEFC-C032-435A-B3AC-EAF0642B2897}" type="slidenum">
              <a:rPr lang="en-GB" smtClean="0"/>
              <a:t>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521061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8.png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8.png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8.png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8.png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6/9/2016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6/9/2016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6/9/2016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/>
          <p:cNvPicPr>
            <a:picLocks noChangeAspect="1"/>
          </p:cNvPicPr>
          <p:nvPr userDrawn="1"/>
        </p:nvPicPr>
        <p:blipFill rotWithShape="1">
          <a:blip r:embed="rId2" cstate="email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13"/>
          <a:stretch/>
        </p:blipFill>
        <p:spPr>
          <a:xfrm>
            <a:off x="-1" y="545630"/>
            <a:ext cx="1825039" cy="2521185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13871" y="6354506"/>
            <a:ext cx="1460090" cy="365125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3346B3F-C9B3-468C-957D-C9834FD2CA67}" type="datetime1">
              <a:rPr lang="en-US" smtClean="0"/>
              <a:pPr/>
              <a:t>6/9/2016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111612" y="6356350"/>
            <a:ext cx="575187" cy="365125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EF85638-2995-764F-975A-3D74C15A7C7B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19" name="Group 18"/>
          <p:cNvGrpSpPr/>
          <p:nvPr userDrawn="1"/>
        </p:nvGrpSpPr>
        <p:grpSpPr>
          <a:xfrm rot="5400000">
            <a:off x="6111825" y="3133399"/>
            <a:ext cx="3212936" cy="2851411"/>
            <a:chOff x="1709777" y="364301"/>
            <a:chExt cx="4683889" cy="4120344"/>
          </a:xfrm>
        </p:grpSpPr>
        <p:pic>
          <p:nvPicPr>
            <p:cNvPr id="16" name="Picture 15" descr="network-structure.jpg"/>
            <p:cNvPicPr>
              <a:picLocks noChangeAspect="1"/>
            </p:cNvPicPr>
            <p:nvPr userDrawn="1"/>
          </p:nvPicPr>
          <p:blipFill rotWithShape="1">
            <a:blip r:embed="rId3" cstate="email">
              <a:alphaModFix amt="51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 flipV="1">
              <a:off x="1821666" y="364301"/>
              <a:ext cx="4572000" cy="3800593"/>
            </a:xfrm>
            <a:prstGeom prst="rect">
              <a:avLst/>
            </a:prstGeom>
            <a:solidFill>
              <a:schemeClr val="bg1"/>
            </a:solidFill>
          </p:spPr>
        </p:pic>
        <p:sp>
          <p:nvSpPr>
            <p:cNvPr id="17" name="Oval 16"/>
            <p:cNvSpPr/>
            <p:nvPr userDrawn="1"/>
          </p:nvSpPr>
          <p:spPr>
            <a:xfrm>
              <a:off x="1709777" y="3355758"/>
              <a:ext cx="1834442" cy="112888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endParaRPr lang="en-US" dirty="0">
                <a:solidFill>
                  <a:prstClr val="white"/>
                </a:solidFill>
              </a:endParaRPr>
            </a:p>
          </p:txBody>
        </p:sp>
      </p:grpSp>
      <p:sp>
        <p:nvSpPr>
          <p:cNvPr id="3" name="Subtitle 2"/>
          <p:cNvSpPr>
            <a:spLocks noGrp="1"/>
          </p:cNvSpPr>
          <p:nvPr userDrawn="1">
            <p:ph type="subTitle" idx="1"/>
          </p:nvPr>
        </p:nvSpPr>
        <p:spPr>
          <a:xfrm>
            <a:off x="1552222" y="3886200"/>
            <a:ext cx="5964297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pic>
        <p:nvPicPr>
          <p:cNvPr id="21" name="Picture 20"/>
          <p:cNvPicPr>
            <a:picLocks noChangeAspect="1"/>
          </p:cNvPicPr>
          <p:nvPr userDrawn="1"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4615"/>
          <a:stretch/>
        </p:blipFill>
        <p:spPr>
          <a:xfrm>
            <a:off x="7761104" y="0"/>
            <a:ext cx="1382896" cy="1234080"/>
          </a:xfrm>
          <a:prstGeom prst="rect">
            <a:avLst/>
          </a:prstGeom>
        </p:spPr>
      </p:pic>
      <p:sp>
        <p:nvSpPr>
          <p:cNvPr id="22" name="Text Placeholder 8"/>
          <p:cNvSpPr txBox="1">
            <a:spLocks/>
          </p:cNvSpPr>
          <p:nvPr userDrawn="1"/>
        </p:nvSpPr>
        <p:spPr>
          <a:xfrm>
            <a:off x="776749" y="6337091"/>
            <a:ext cx="5589637" cy="36696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  <a:defRPr sz="2000" b="1" kern="1200">
                <a:solidFill>
                  <a:srgbClr val="FFFFFF"/>
                </a:solidFill>
                <a:latin typeface="News Gothic M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2C7C9F"/>
              </a:buClr>
            </a:pPr>
            <a:r>
              <a:rPr lang="en-US" b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prstClr val="white">
                    <a:lumMod val="85000"/>
                  </a:prst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IT-SDC : Support for Distributed Computing</a:t>
            </a:r>
            <a:endParaRPr lang="en-US" b="0" dirty="0">
              <a:ln w="18415" cmpd="sng">
                <a:solidFill>
                  <a:srgbClr val="FFFFFF"/>
                </a:solidFill>
                <a:prstDash val="solid"/>
              </a:ln>
              <a:solidFill>
                <a:prstClr val="white">
                  <a:lumMod val="85000"/>
                </a:prst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13258682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317226" y="6342041"/>
            <a:ext cx="1439606" cy="365125"/>
          </a:xfrm>
        </p:spPr>
        <p:txBody>
          <a:bodyPr/>
          <a:lstStyle/>
          <a:p>
            <a:fld id="{3ED9DD27-062A-4377-B35B-B62780D14DBA}" type="datetime1">
              <a:rPr lang="en-US" smtClean="0">
                <a:solidFill>
                  <a:prstClr val="white">
                    <a:lumMod val="95000"/>
                  </a:prstClr>
                </a:solidFill>
              </a:rPr>
              <a:pPr/>
              <a:t>6/9/2016</a:t>
            </a:fld>
            <a:endParaRPr lang="en-US" dirty="0">
              <a:solidFill>
                <a:prstClr val="white">
                  <a:lumMod val="9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65631" y="6345964"/>
            <a:ext cx="4228692" cy="365125"/>
          </a:xfrm>
        </p:spPr>
        <p:txBody>
          <a:bodyPr/>
          <a:lstStyle/>
          <a:p>
            <a:r>
              <a:rPr lang="en-US" dirty="0" smtClean="0"/>
              <a:t>GGUS Slides for the WLCG Service Report 2014/07/15 MB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3160" y="6337536"/>
            <a:ext cx="763639" cy="365125"/>
          </a:xfrm>
        </p:spPr>
        <p:txBody>
          <a:bodyPr/>
          <a:lstStyle/>
          <a:p>
            <a:fld id="{1EF85638-2995-764F-975A-3D74C15A7C7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8" name="Text Placeholder 8"/>
          <p:cNvSpPr txBox="1">
            <a:spLocks/>
          </p:cNvSpPr>
          <p:nvPr userDrawn="1"/>
        </p:nvSpPr>
        <p:spPr>
          <a:xfrm>
            <a:off x="776750" y="6337091"/>
            <a:ext cx="1173315" cy="36696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  <a:defRPr sz="2000" b="1" kern="1200">
                <a:solidFill>
                  <a:srgbClr val="FFFFFF"/>
                </a:solidFill>
                <a:latin typeface="News Gothic M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2C7C9F"/>
              </a:buClr>
            </a:pPr>
            <a:r>
              <a:rPr lang="en-US" b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prstClr val="white">
                    <a:lumMod val="85000"/>
                  </a:prst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IT-SDC</a:t>
            </a:r>
            <a:endParaRPr lang="en-US" b="0" dirty="0">
              <a:ln w="18415" cmpd="sng">
                <a:solidFill>
                  <a:srgbClr val="FFFFFF"/>
                </a:solidFill>
                <a:prstDash val="solid"/>
              </a:ln>
              <a:solidFill>
                <a:prstClr val="white">
                  <a:lumMod val="85000"/>
                </a:prst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20773803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 userDrawn="1"/>
        </p:nvGrpSpPr>
        <p:grpSpPr>
          <a:xfrm rot="5400000">
            <a:off x="6111825" y="3133399"/>
            <a:ext cx="3212936" cy="2851411"/>
            <a:chOff x="1709777" y="364301"/>
            <a:chExt cx="4683889" cy="4120344"/>
          </a:xfrm>
        </p:grpSpPr>
        <p:pic>
          <p:nvPicPr>
            <p:cNvPr id="9" name="Picture 8" descr="network-structure.jpg"/>
            <p:cNvPicPr>
              <a:picLocks noChangeAspect="1"/>
            </p:cNvPicPr>
            <p:nvPr userDrawn="1"/>
          </p:nvPicPr>
          <p:blipFill rotWithShape="1">
            <a:blip r:embed="rId2" cstate="email">
              <a:alphaModFix amt="51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 flipV="1">
              <a:off x="1821666" y="364301"/>
              <a:ext cx="4572000" cy="3800593"/>
            </a:xfrm>
            <a:prstGeom prst="rect">
              <a:avLst/>
            </a:prstGeom>
            <a:solidFill>
              <a:schemeClr val="bg1"/>
            </a:solidFill>
          </p:spPr>
        </p:pic>
        <p:sp>
          <p:nvSpPr>
            <p:cNvPr id="10" name="Oval 9"/>
            <p:cNvSpPr/>
            <p:nvPr userDrawn="1"/>
          </p:nvSpPr>
          <p:spPr>
            <a:xfrm>
              <a:off x="1709777" y="3355758"/>
              <a:ext cx="1834442" cy="112888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endParaRPr lang="en-US" dirty="0">
                <a:solidFill>
                  <a:prstClr val="white"/>
                </a:solidFill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0F7F2-20A7-428C-B3F3-372FC7A247E0}" type="datetime1">
              <a:rPr lang="en-US" smtClean="0">
                <a:solidFill>
                  <a:prstClr val="white">
                    <a:lumMod val="95000"/>
                  </a:prstClr>
                </a:solidFill>
              </a:rPr>
              <a:pPr/>
              <a:t>6/9/2016</a:t>
            </a:fld>
            <a:endParaRPr lang="en-US" dirty="0">
              <a:solidFill>
                <a:prstClr val="white">
                  <a:lumMod val="9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GGUS Slides for the WLCG Service Report 2014/07/15 MB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85638-2995-764F-975A-3D74C15A7C7B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3" cstate="email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13"/>
          <a:stretch/>
        </p:blipFill>
        <p:spPr>
          <a:xfrm>
            <a:off x="-1" y="545630"/>
            <a:ext cx="1825039" cy="2521185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4615"/>
          <a:stretch/>
        </p:blipFill>
        <p:spPr>
          <a:xfrm>
            <a:off x="7761104" y="0"/>
            <a:ext cx="1382896" cy="1234080"/>
          </a:xfrm>
          <a:prstGeom prst="rect">
            <a:avLst/>
          </a:prstGeom>
        </p:spPr>
      </p:pic>
      <p:sp>
        <p:nvSpPr>
          <p:cNvPr id="12" name="Text Placeholder 8"/>
          <p:cNvSpPr txBox="1">
            <a:spLocks/>
          </p:cNvSpPr>
          <p:nvPr userDrawn="1"/>
        </p:nvSpPr>
        <p:spPr>
          <a:xfrm>
            <a:off x="776750" y="6337091"/>
            <a:ext cx="1173315" cy="36696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  <a:defRPr sz="2000" b="1" kern="1200">
                <a:solidFill>
                  <a:srgbClr val="FFFFFF"/>
                </a:solidFill>
                <a:latin typeface="News Gothic M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2C7C9F"/>
              </a:buClr>
            </a:pPr>
            <a:r>
              <a:rPr lang="en-US" b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prstClr val="white">
                    <a:lumMod val="85000"/>
                  </a:prst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IT-SDC</a:t>
            </a:r>
            <a:endParaRPr lang="en-US" b="0" dirty="0">
              <a:ln w="18415" cmpd="sng">
                <a:solidFill>
                  <a:srgbClr val="FFFFFF"/>
                </a:solidFill>
                <a:prstDash val="solid"/>
              </a:ln>
              <a:solidFill>
                <a:prstClr val="white">
                  <a:lumMod val="85000"/>
                </a:prst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9814106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60193D-0F80-48B2-AA3A-A74F7B74B871}" type="datetime1">
              <a:rPr lang="en-US" smtClean="0">
                <a:solidFill>
                  <a:prstClr val="white">
                    <a:lumMod val="95000"/>
                  </a:prstClr>
                </a:solidFill>
              </a:rPr>
              <a:pPr/>
              <a:t>6/9/2016</a:t>
            </a:fld>
            <a:endParaRPr lang="en-US" dirty="0">
              <a:solidFill>
                <a:prstClr val="white">
                  <a:lumMod val="9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GGUS Slides for the WLCG Service Report 2014/07/15 MB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85638-2995-764F-975A-3D74C15A7C7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Text Placeholder 8"/>
          <p:cNvSpPr txBox="1">
            <a:spLocks/>
          </p:cNvSpPr>
          <p:nvPr userDrawn="1"/>
        </p:nvSpPr>
        <p:spPr>
          <a:xfrm>
            <a:off x="776750" y="6337091"/>
            <a:ext cx="1173315" cy="36696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  <a:defRPr sz="2000" b="1" kern="1200">
                <a:solidFill>
                  <a:srgbClr val="FFFFFF"/>
                </a:solidFill>
                <a:latin typeface="News Gothic M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2C7C9F"/>
              </a:buClr>
            </a:pPr>
            <a:r>
              <a:rPr lang="en-US" b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prstClr val="white">
                    <a:lumMod val="85000"/>
                  </a:prst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IT-SDC</a:t>
            </a:r>
            <a:endParaRPr lang="en-US" b="0" dirty="0">
              <a:ln w="18415" cmpd="sng">
                <a:solidFill>
                  <a:srgbClr val="FFFFFF"/>
                </a:solidFill>
                <a:prstDash val="solid"/>
              </a:ln>
              <a:solidFill>
                <a:prstClr val="white">
                  <a:lumMod val="85000"/>
                </a:prst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2770020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/>
          <p:cNvPicPr>
            <a:picLocks noChangeAspect="1"/>
          </p:cNvPicPr>
          <p:nvPr userDrawn="1"/>
        </p:nvPicPr>
        <p:blipFill rotWithShape="1">
          <a:blip r:embed="rId2" cstate="email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13"/>
          <a:stretch/>
        </p:blipFill>
        <p:spPr>
          <a:xfrm>
            <a:off x="-1" y="545630"/>
            <a:ext cx="1825039" cy="2521185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13871" y="6354506"/>
            <a:ext cx="1460090" cy="365125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3346B3F-C9B3-468C-957D-C9834FD2CA67}" type="datetime1">
              <a:rPr lang="en-US" smtClean="0"/>
              <a:pPr/>
              <a:t>6/9/2016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111612" y="6356350"/>
            <a:ext cx="575187" cy="365125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EF85638-2995-764F-975A-3D74C15A7C7B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19" name="Group 18"/>
          <p:cNvGrpSpPr/>
          <p:nvPr userDrawn="1"/>
        </p:nvGrpSpPr>
        <p:grpSpPr>
          <a:xfrm rot="5400000">
            <a:off x="6111825" y="3133399"/>
            <a:ext cx="3212936" cy="2851411"/>
            <a:chOff x="1709777" y="364301"/>
            <a:chExt cx="4683889" cy="4120344"/>
          </a:xfrm>
        </p:grpSpPr>
        <p:pic>
          <p:nvPicPr>
            <p:cNvPr id="16" name="Picture 15" descr="network-structure.jpg"/>
            <p:cNvPicPr>
              <a:picLocks noChangeAspect="1"/>
            </p:cNvPicPr>
            <p:nvPr userDrawn="1"/>
          </p:nvPicPr>
          <p:blipFill rotWithShape="1">
            <a:blip r:embed="rId3" cstate="email">
              <a:alphaModFix amt="51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 flipV="1">
              <a:off x="1821666" y="364301"/>
              <a:ext cx="4572000" cy="3800593"/>
            </a:xfrm>
            <a:prstGeom prst="rect">
              <a:avLst/>
            </a:prstGeom>
            <a:solidFill>
              <a:schemeClr val="bg1"/>
            </a:solidFill>
          </p:spPr>
        </p:pic>
        <p:sp>
          <p:nvSpPr>
            <p:cNvPr id="17" name="Oval 16"/>
            <p:cNvSpPr/>
            <p:nvPr userDrawn="1"/>
          </p:nvSpPr>
          <p:spPr>
            <a:xfrm>
              <a:off x="1709777" y="3355758"/>
              <a:ext cx="1834442" cy="112888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endParaRPr lang="en-US" dirty="0">
                <a:solidFill>
                  <a:prstClr val="white"/>
                </a:solidFill>
              </a:endParaRPr>
            </a:p>
          </p:txBody>
        </p:sp>
      </p:grpSp>
      <p:sp>
        <p:nvSpPr>
          <p:cNvPr id="3" name="Subtitle 2"/>
          <p:cNvSpPr>
            <a:spLocks noGrp="1"/>
          </p:cNvSpPr>
          <p:nvPr userDrawn="1">
            <p:ph type="subTitle" idx="1"/>
          </p:nvPr>
        </p:nvSpPr>
        <p:spPr>
          <a:xfrm>
            <a:off x="1552222" y="3886200"/>
            <a:ext cx="5964297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pic>
        <p:nvPicPr>
          <p:cNvPr id="21" name="Picture 20"/>
          <p:cNvPicPr>
            <a:picLocks noChangeAspect="1"/>
          </p:cNvPicPr>
          <p:nvPr userDrawn="1"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4615"/>
          <a:stretch/>
        </p:blipFill>
        <p:spPr>
          <a:xfrm>
            <a:off x="7761104" y="0"/>
            <a:ext cx="1382896" cy="1234080"/>
          </a:xfrm>
          <a:prstGeom prst="rect">
            <a:avLst/>
          </a:prstGeom>
        </p:spPr>
      </p:pic>
      <p:sp>
        <p:nvSpPr>
          <p:cNvPr id="22" name="Text Placeholder 8"/>
          <p:cNvSpPr txBox="1">
            <a:spLocks/>
          </p:cNvSpPr>
          <p:nvPr userDrawn="1"/>
        </p:nvSpPr>
        <p:spPr>
          <a:xfrm>
            <a:off x="776749" y="6337091"/>
            <a:ext cx="5589637" cy="36696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  <a:defRPr sz="2000" b="1" kern="1200">
                <a:solidFill>
                  <a:srgbClr val="FFFFFF"/>
                </a:solidFill>
                <a:latin typeface="News Gothic M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2C7C9F"/>
              </a:buClr>
            </a:pPr>
            <a:r>
              <a:rPr lang="en-US" b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prstClr val="white">
                    <a:lumMod val="85000"/>
                  </a:prst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IT-SDC : Support for Distributed Computing</a:t>
            </a:r>
            <a:endParaRPr lang="en-US" b="0" dirty="0">
              <a:ln w="18415" cmpd="sng">
                <a:solidFill>
                  <a:srgbClr val="FFFFFF"/>
                </a:solidFill>
                <a:prstDash val="solid"/>
              </a:ln>
              <a:solidFill>
                <a:prstClr val="white">
                  <a:lumMod val="85000"/>
                </a:prst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93678721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317226" y="6342041"/>
            <a:ext cx="1439606" cy="365125"/>
          </a:xfrm>
        </p:spPr>
        <p:txBody>
          <a:bodyPr/>
          <a:lstStyle/>
          <a:p>
            <a:fld id="{3ED9DD27-062A-4377-B35B-B62780D14DBA}" type="datetime1">
              <a:rPr lang="en-US" smtClean="0">
                <a:solidFill>
                  <a:prstClr val="white">
                    <a:lumMod val="95000"/>
                  </a:prstClr>
                </a:solidFill>
              </a:rPr>
              <a:pPr/>
              <a:t>6/9/2016</a:t>
            </a:fld>
            <a:endParaRPr lang="en-US" dirty="0">
              <a:solidFill>
                <a:prstClr val="white">
                  <a:lumMod val="9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65631" y="6345964"/>
            <a:ext cx="4228692" cy="365125"/>
          </a:xfrm>
        </p:spPr>
        <p:txBody>
          <a:bodyPr/>
          <a:lstStyle/>
          <a:p>
            <a:r>
              <a:rPr lang="en-US" dirty="0" smtClean="0"/>
              <a:t>GGUS Slides for the WLCG Service Report 2014/07/15 MB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3160" y="6337536"/>
            <a:ext cx="763639" cy="365125"/>
          </a:xfrm>
        </p:spPr>
        <p:txBody>
          <a:bodyPr/>
          <a:lstStyle/>
          <a:p>
            <a:fld id="{1EF85638-2995-764F-975A-3D74C15A7C7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8" name="Text Placeholder 8"/>
          <p:cNvSpPr txBox="1">
            <a:spLocks/>
          </p:cNvSpPr>
          <p:nvPr userDrawn="1"/>
        </p:nvSpPr>
        <p:spPr>
          <a:xfrm>
            <a:off x="776750" y="6337091"/>
            <a:ext cx="1173315" cy="36696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  <a:defRPr sz="2000" b="1" kern="1200">
                <a:solidFill>
                  <a:srgbClr val="FFFFFF"/>
                </a:solidFill>
                <a:latin typeface="News Gothic M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2C7C9F"/>
              </a:buClr>
            </a:pPr>
            <a:r>
              <a:rPr lang="en-US" b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prstClr val="white">
                    <a:lumMod val="85000"/>
                  </a:prst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IT-SDC</a:t>
            </a:r>
            <a:endParaRPr lang="en-US" b="0" dirty="0">
              <a:ln w="18415" cmpd="sng">
                <a:solidFill>
                  <a:srgbClr val="FFFFFF"/>
                </a:solidFill>
                <a:prstDash val="solid"/>
              </a:ln>
              <a:solidFill>
                <a:prstClr val="white">
                  <a:lumMod val="85000"/>
                </a:prst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2522971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 userDrawn="1"/>
        </p:nvGrpSpPr>
        <p:grpSpPr>
          <a:xfrm rot="5400000">
            <a:off x="6111825" y="3133399"/>
            <a:ext cx="3212936" cy="2851411"/>
            <a:chOff x="1709777" y="364301"/>
            <a:chExt cx="4683889" cy="4120344"/>
          </a:xfrm>
        </p:grpSpPr>
        <p:pic>
          <p:nvPicPr>
            <p:cNvPr id="9" name="Picture 8" descr="network-structure.jpg"/>
            <p:cNvPicPr>
              <a:picLocks noChangeAspect="1"/>
            </p:cNvPicPr>
            <p:nvPr userDrawn="1"/>
          </p:nvPicPr>
          <p:blipFill rotWithShape="1">
            <a:blip r:embed="rId2" cstate="email">
              <a:alphaModFix amt="51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 flipV="1">
              <a:off x="1821666" y="364301"/>
              <a:ext cx="4572000" cy="3800593"/>
            </a:xfrm>
            <a:prstGeom prst="rect">
              <a:avLst/>
            </a:prstGeom>
            <a:solidFill>
              <a:schemeClr val="bg1"/>
            </a:solidFill>
          </p:spPr>
        </p:pic>
        <p:sp>
          <p:nvSpPr>
            <p:cNvPr id="10" name="Oval 9"/>
            <p:cNvSpPr/>
            <p:nvPr userDrawn="1"/>
          </p:nvSpPr>
          <p:spPr>
            <a:xfrm>
              <a:off x="1709777" y="3355758"/>
              <a:ext cx="1834442" cy="112888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endParaRPr lang="en-US" dirty="0">
                <a:solidFill>
                  <a:prstClr val="white"/>
                </a:solidFill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0F7F2-20A7-428C-B3F3-372FC7A247E0}" type="datetime1">
              <a:rPr lang="en-US" smtClean="0">
                <a:solidFill>
                  <a:prstClr val="white">
                    <a:lumMod val="95000"/>
                  </a:prstClr>
                </a:solidFill>
              </a:rPr>
              <a:pPr/>
              <a:t>6/9/2016</a:t>
            </a:fld>
            <a:endParaRPr lang="en-US" dirty="0">
              <a:solidFill>
                <a:prstClr val="white">
                  <a:lumMod val="9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GGUS Slides for the WLCG Service Report 2014/07/15 MB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85638-2995-764F-975A-3D74C15A7C7B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3" cstate="email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13"/>
          <a:stretch/>
        </p:blipFill>
        <p:spPr>
          <a:xfrm>
            <a:off x="-1" y="545630"/>
            <a:ext cx="1825039" cy="2521185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4615"/>
          <a:stretch/>
        </p:blipFill>
        <p:spPr>
          <a:xfrm>
            <a:off x="7761104" y="0"/>
            <a:ext cx="1382896" cy="1234080"/>
          </a:xfrm>
          <a:prstGeom prst="rect">
            <a:avLst/>
          </a:prstGeom>
        </p:spPr>
      </p:pic>
      <p:sp>
        <p:nvSpPr>
          <p:cNvPr id="12" name="Text Placeholder 8"/>
          <p:cNvSpPr txBox="1">
            <a:spLocks/>
          </p:cNvSpPr>
          <p:nvPr userDrawn="1"/>
        </p:nvSpPr>
        <p:spPr>
          <a:xfrm>
            <a:off x="776750" y="6337091"/>
            <a:ext cx="1173315" cy="36696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  <a:defRPr sz="2000" b="1" kern="1200">
                <a:solidFill>
                  <a:srgbClr val="FFFFFF"/>
                </a:solidFill>
                <a:latin typeface="News Gothic M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2C7C9F"/>
              </a:buClr>
            </a:pPr>
            <a:r>
              <a:rPr lang="en-US" b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prstClr val="white">
                    <a:lumMod val="85000"/>
                  </a:prst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IT-SDC</a:t>
            </a:r>
            <a:endParaRPr lang="en-US" b="0" dirty="0">
              <a:ln w="18415" cmpd="sng">
                <a:solidFill>
                  <a:srgbClr val="FFFFFF"/>
                </a:solidFill>
                <a:prstDash val="solid"/>
              </a:ln>
              <a:solidFill>
                <a:prstClr val="white">
                  <a:lumMod val="85000"/>
                </a:prst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94385094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60193D-0F80-48B2-AA3A-A74F7B74B871}" type="datetime1">
              <a:rPr lang="en-US" smtClean="0">
                <a:solidFill>
                  <a:prstClr val="white">
                    <a:lumMod val="95000"/>
                  </a:prstClr>
                </a:solidFill>
              </a:rPr>
              <a:pPr/>
              <a:t>6/9/2016</a:t>
            </a:fld>
            <a:endParaRPr lang="en-US" dirty="0">
              <a:solidFill>
                <a:prstClr val="white">
                  <a:lumMod val="9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GGUS Slides for the WLCG Service Report 2014/07/15 MB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85638-2995-764F-975A-3D74C15A7C7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Text Placeholder 8"/>
          <p:cNvSpPr txBox="1">
            <a:spLocks/>
          </p:cNvSpPr>
          <p:nvPr userDrawn="1"/>
        </p:nvSpPr>
        <p:spPr>
          <a:xfrm>
            <a:off x="776750" y="6337091"/>
            <a:ext cx="1173315" cy="36696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  <a:defRPr sz="2000" b="1" kern="1200">
                <a:solidFill>
                  <a:srgbClr val="FFFFFF"/>
                </a:solidFill>
                <a:latin typeface="News Gothic M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2C7C9F"/>
              </a:buClr>
            </a:pPr>
            <a:r>
              <a:rPr lang="en-US" b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prstClr val="white">
                    <a:lumMod val="85000"/>
                  </a:prst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IT-SDC</a:t>
            </a:r>
            <a:endParaRPr lang="en-US" b="0" dirty="0">
              <a:ln w="18415" cmpd="sng">
                <a:solidFill>
                  <a:srgbClr val="FFFFFF"/>
                </a:solidFill>
                <a:prstDash val="solid"/>
              </a:ln>
              <a:solidFill>
                <a:prstClr val="white">
                  <a:lumMod val="85000"/>
                </a:prst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5612822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6/9/2016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6576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6/9/2016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6/9/2016</a:t>
            </a:fld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6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1.emf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17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0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1.emf"/><Relationship Id="rId5" Type="http://schemas.openxmlformats.org/officeDocument/2006/relationships/theme" Target="../theme/theme3.xml"/><Relationship Id="rId4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 4" descr="bande-01.eps"/>
          <p:cNvPicPr>
            <a:picLocks noChangeAspect="1"/>
          </p:cNvPicPr>
          <p:nvPr/>
        </p:nvPicPr>
        <p:blipFill>
          <a:blip r:embed="rId6" cstate="email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4649"/>
            <a:ext cx="8229600" cy="446302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17226" y="6360855"/>
            <a:ext cx="143960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pPr defTabSz="457200"/>
            <a:fld id="{6D5A69AD-92D4-40B1-BF32-510381822325}" type="datetime1">
              <a:rPr lang="en-US" smtClean="0">
                <a:solidFill>
                  <a:prstClr val="white">
                    <a:lumMod val="95000"/>
                  </a:prstClr>
                </a:solidFill>
              </a:rPr>
              <a:pPr defTabSz="457200"/>
              <a:t>6/9/2016</a:t>
            </a:fld>
            <a:endParaRPr lang="en-US" dirty="0">
              <a:solidFill>
                <a:prstClr val="white">
                  <a:lumMod val="9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23806" y="6360855"/>
            <a:ext cx="419509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2F2F2"/>
                </a:solidFill>
              </a:defRPr>
            </a:lvl1pPr>
          </a:lstStyle>
          <a:p>
            <a:pPr defTabSz="457200"/>
            <a:r>
              <a:rPr lang="en-US" dirty="0" smtClean="0"/>
              <a:t>GGUS Slides for the WLCG Service Report 2014/07/15 MB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923160" y="6356350"/>
            <a:ext cx="7636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2F2F2"/>
                </a:solidFill>
              </a:defRPr>
            </a:lvl1pPr>
          </a:lstStyle>
          <a:p>
            <a:pPr defTabSz="457200"/>
            <a:fld id="{1EF85638-2995-764F-975A-3D74C15A7C7B}" type="slidenum">
              <a:rPr lang="en-US" smtClean="0"/>
              <a:pPr defTabSz="45720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73182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4" r:id="rId2"/>
    <p:sldLayoutId id="2147483685" r:id="rId3"/>
    <p:sldLayoutId id="2147483686" r:id="rId4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3200" b="1" i="0" u="none" kern="1200" cap="none" normalizeH="0">
          <a:solidFill>
            <a:schemeClr val="accent1"/>
          </a:solidFill>
          <a:latin typeface="News Gothic M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3200" kern="1200">
          <a:solidFill>
            <a:schemeClr val="tx1">
              <a:lumMod val="75000"/>
              <a:lumOff val="25000"/>
            </a:schemeClr>
          </a:solidFill>
          <a:latin typeface="News Gothic M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2"/>
        </a:buClr>
        <a:buFont typeface="Wingdings" charset="2"/>
        <a:buChar char="§"/>
        <a:defRPr sz="2800" kern="1200">
          <a:solidFill>
            <a:schemeClr val="tx1">
              <a:lumMod val="75000"/>
              <a:lumOff val="25000"/>
            </a:schemeClr>
          </a:solidFill>
          <a:latin typeface="News Gothic M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400" kern="1200">
          <a:solidFill>
            <a:schemeClr val="tx1">
              <a:lumMod val="75000"/>
              <a:lumOff val="25000"/>
            </a:schemeClr>
          </a:solidFill>
          <a:latin typeface="News Gothic M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2"/>
        </a:buClr>
        <a:buFont typeface="Wingdings" charset="2"/>
        <a:buChar char="§"/>
        <a:defRPr sz="2000" kern="1200">
          <a:solidFill>
            <a:schemeClr val="tx1">
              <a:lumMod val="75000"/>
              <a:lumOff val="25000"/>
            </a:schemeClr>
          </a:solidFill>
          <a:latin typeface="News Gothic M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>
              <a:lumMod val="75000"/>
              <a:lumOff val="25000"/>
            </a:schemeClr>
          </a:solidFill>
          <a:latin typeface="News Gothic M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 4" descr="bande-01.eps"/>
          <p:cNvPicPr>
            <a:picLocks noChangeAspect="1"/>
          </p:cNvPicPr>
          <p:nvPr/>
        </p:nvPicPr>
        <p:blipFill>
          <a:blip r:embed="rId6" cstate="email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4649"/>
            <a:ext cx="8229600" cy="446302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17226" y="6360855"/>
            <a:ext cx="143960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pPr defTabSz="457200"/>
            <a:fld id="{6D5A69AD-92D4-40B1-BF32-510381822325}" type="datetime1">
              <a:rPr lang="en-US" smtClean="0">
                <a:solidFill>
                  <a:prstClr val="white">
                    <a:lumMod val="95000"/>
                  </a:prstClr>
                </a:solidFill>
              </a:rPr>
              <a:pPr defTabSz="457200"/>
              <a:t>6/9/2016</a:t>
            </a:fld>
            <a:endParaRPr lang="en-US" dirty="0">
              <a:solidFill>
                <a:prstClr val="white">
                  <a:lumMod val="9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23806" y="6360855"/>
            <a:ext cx="419509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2F2F2"/>
                </a:solidFill>
              </a:defRPr>
            </a:lvl1pPr>
          </a:lstStyle>
          <a:p>
            <a:pPr defTabSz="457200"/>
            <a:r>
              <a:rPr lang="en-US" dirty="0" smtClean="0"/>
              <a:t>GGUS Slides for the WLCG Service Report 2014/07/15 MB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923160" y="6356350"/>
            <a:ext cx="7636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2F2F2"/>
                </a:solidFill>
              </a:defRPr>
            </a:lvl1pPr>
          </a:lstStyle>
          <a:p>
            <a:pPr defTabSz="457200"/>
            <a:fld id="{1EF85638-2995-764F-975A-3D74C15A7C7B}" type="slidenum">
              <a:rPr lang="en-US" smtClean="0"/>
              <a:pPr defTabSz="45720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76698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3200" b="1" i="0" u="none" kern="1200" cap="none" normalizeH="0">
          <a:solidFill>
            <a:schemeClr val="accent1"/>
          </a:solidFill>
          <a:latin typeface="News Gothic M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3200" kern="1200">
          <a:solidFill>
            <a:schemeClr val="tx1">
              <a:lumMod val="75000"/>
              <a:lumOff val="25000"/>
            </a:schemeClr>
          </a:solidFill>
          <a:latin typeface="News Gothic M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2"/>
        </a:buClr>
        <a:buFont typeface="Wingdings" charset="2"/>
        <a:buChar char="§"/>
        <a:defRPr sz="2800" kern="1200">
          <a:solidFill>
            <a:schemeClr val="tx1">
              <a:lumMod val="75000"/>
              <a:lumOff val="25000"/>
            </a:schemeClr>
          </a:solidFill>
          <a:latin typeface="News Gothic M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400" kern="1200">
          <a:solidFill>
            <a:schemeClr val="tx1">
              <a:lumMod val="75000"/>
              <a:lumOff val="25000"/>
            </a:schemeClr>
          </a:solidFill>
          <a:latin typeface="News Gothic M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2"/>
        </a:buClr>
        <a:buFont typeface="Wingdings" charset="2"/>
        <a:buChar char="§"/>
        <a:defRPr sz="2000" kern="1200">
          <a:solidFill>
            <a:schemeClr val="tx1">
              <a:lumMod val="75000"/>
              <a:lumOff val="25000"/>
            </a:schemeClr>
          </a:solidFill>
          <a:latin typeface="News Gothic M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>
              <a:lumMod val="75000"/>
              <a:lumOff val="25000"/>
            </a:schemeClr>
          </a:solidFill>
          <a:latin typeface="News Gothic M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https://twiki.cern.ch/twiki/bin/view/EGEE/AllAboutREBUS" TargetMode="Externa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rebus.cern.ch/apps/capacities/sites/" TargetMode="External"/><Relationship Id="rId2" Type="http://schemas.openxmlformats.org/officeDocument/2006/relationships/hyperlink" Target="https://rebus.cern.ch/apps/capacities/federations/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rebus.cern.ch/apps/capacities/site_storage/" TargetMode="External"/><Relationship Id="rId5" Type="http://schemas.openxmlformats.org/officeDocument/2006/relationships/hyperlink" Target="https://rebus.cern.ch/apps/capacities/pledge_comparison/" TargetMode="External"/><Relationship Id="rId4" Type="http://schemas.openxmlformats.org/officeDocument/2006/relationships/hyperlink" Target="https://rebus.cern.ch/apps/capacities/vo_shares/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99743"/>
            <a:ext cx="8226854" cy="4915281"/>
          </a:xfrm>
        </p:spPr>
        <p:txBody>
          <a:bodyPr/>
          <a:lstStyle/>
          <a:p>
            <a:pPr algn="ctr"/>
            <a:r>
              <a:rPr lang="en-US" dirty="0" smtClean="0">
                <a:solidFill>
                  <a:srgbClr val="7030A0"/>
                </a:solidFill>
              </a:rPr>
              <a:t>Proposal to drop Capacity view in REBUS</a:t>
            </a:r>
            <a:br>
              <a:rPr lang="en-US" dirty="0" smtClean="0">
                <a:solidFill>
                  <a:srgbClr val="7030A0"/>
                </a:solidFill>
              </a:rPr>
            </a:br>
            <a:r>
              <a:rPr lang="en-US" sz="2800" dirty="0" smtClean="0">
                <a:solidFill>
                  <a:srgbClr val="7030A0"/>
                </a:solidFill>
              </a:rPr>
              <a:t>Information System Task Force</a:t>
            </a:r>
            <a:br>
              <a:rPr lang="en-US" sz="2800" dirty="0" smtClean="0">
                <a:solidFill>
                  <a:srgbClr val="7030A0"/>
                </a:solidFill>
              </a:rPr>
            </a:br>
            <a:r>
              <a:rPr lang="en-US" sz="2800" dirty="0" smtClean="0">
                <a:solidFill>
                  <a:srgbClr val="7030A0"/>
                </a:solidFill>
              </a:rPr>
              <a:t>16th June 2016</a:t>
            </a:r>
            <a:endParaRPr lang="en-US" sz="24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5775" y="3931"/>
            <a:ext cx="1038225" cy="9194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2282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Storage Capacity Comparison</a:t>
            </a:r>
            <a:endParaRPr lang="en-GB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8912" y="1325563"/>
            <a:ext cx="6223000" cy="4667250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275860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Known Issues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GB" dirty="0" smtClean="0"/>
              <a:t>REBUS assumes that in case two or more </a:t>
            </a:r>
            <a:r>
              <a:rPr lang="en-GB" dirty="0" err="1" smtClean="0"/>
              <a:t>GlueSublcusters</a:t>
            </a:r>
            <a:r>
              <a:rPr lang="en-GB" dirty="0" smtClean="0"/>
              <a:t> in a site publish the same </a:t>
            </a:r>
            <a:r>
              <a:rPr lang="en-GB" dirty="0"/>
              <a:t>number in </a:t>
            </a:r>
            <a:r>
              <a:rPr lang="en-GB" dirty="0" err="1" smtClean="0"/>
              <a:t>GlueSubClusterLogicalCPUs</a:t>
            </a:r>
            <a:r>
              <a:rPr lang="en-GB" dirty="0" smtClean="0"/>
              <a:t>, this is </a:t>
            </a:r>
            <a:r>
              <a:rPr lang="en-GB" dirty="0" err="1" smtClean="0"/>
              <a:t>doublecounting</a:t>
            </a:r>
            <a:r>
              <a:rPr lang="en-GB" dirty="0" smtClean="0"/>
              <a:t> and it takes into account the value only once</a:t>
            </a:r>
          </a:p>
          <a:p>
            <a:r>
              <a:rPr lang="en-GB" dirty="0" smtClean="0"/>
              <a:t>If the foreign key attribute (site) in </a:t>
            </a:r>
            <a:r>
              <a:rPr lang="en-GB" dirty="0" err="1" smtClean="0"/>
              <a:t>GlueSE</a:t>
            </a:r>
            <a:r>
              <a:rPr lang="en-GB" dirty="0" smtClean="0"/>
              <a:t> doesn’t match the actual GOCDB site name, the SE is not taken into account</a:t>
            </a:r>
          </a:p>
          <a:p>
            <a:r>
              <a:rPr lang="en-GB" dirty="0" smtClean="0"/>
              <a:t>Sites that appear in both BDII and </a:t>
            </a:r>
            <a:r>
              <a:rPr lang="en-GB" dirty="0" err="1" smtClean="0"/>
              <a:t>MyOSG</a:t>
            </a:r>
            <a:r>
              <a:rPr lang="en-GB" dirty="0" smtClean="0"/>
              <a:t>, get their BDII values overwritten by </a:t>
            </a:r>
            <a:r>
              <a:rPr lang="en-GB" dirty="0" err="1" smtClean="0"/>
              <a:t>MyOSG</a:t>
            </a:r>
            <a:r>
              <a:rPr lang="en-GB" dirty="0" smtClean="0"/>
              <a:t> values</a:t>
            </a:r>
          </a:p>
          <a:p>
            <a:r>
              <a:rPr lang="en-GB" dirty="0" err="1" smtClean="0"/>
              <a:t>MyOSG</a:t>
            </a:r>
            <a:r>
              <a:rPr lang="en-GB" dirty="0" smtClean="0"/>
              <a:t> doesn’t publish </a:t>
            </a:r>
            <a:r>
              <a:rPr lang="en-GB" dirty="0" err="1" smtClean="0"/>
              <a:t>LogicalCPUs</a:t>
            </a:r>
            <a:r>
              <a:rPr lang="en-GB" dirty="0" smtClean="0"/>
              <a:t> and </a:t>
            </a:r>
            <a:r>
              <a:rPr lang="en-GB" dirty="0" err="1" smtClean="0"/>
              <a:t>PhysicalCPUs</a:t>
            </a:r>
            <a:r>
              <a:rPr lang="en-GB" dirty="0" smtClean="0"/>
              <a:t>, therefore, these values are only published for OSG sites if they are published in the BDII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170766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Motivations to drop capacity view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REBUS is just republishing information that is available in BDII/</a:t>
            </a:r>
            <a:r>
              <a:rPr lang="en-GB" dirty="0" err="1" smtClean="0"/>
              <a:t>MyOSG</a:t>
            </a:r>
            <a:endParaRPr lang="en-GB" dirty="0" smtClean="0"/>
          </a:p>
          <a:p>
            <a:pPr lvl="1"/>
            <a:r>
              <a:rPr lang="en-GB" dirty="0" smtClean="0"/>
              <a:t>Offering a set of in principle interesting attributes through the </a:t>
            </a:r>
            <a:r>
              <a:rPr lang="en-GB" dirty="0" err="1" smtClean="0"/>
              <a:t>webUI</a:t>
            </a:r>
            <a:endParaRPr lang="en-GB" dirty="0" smtClean="0"/>
          </a:p>
          <a:p>
            <a:r>
              <a:rPr lang="en-GB" dirty="0" smtClean="0"/>
              <a:t>However, it adds a complex internal logic that prevents from showing exactly what BDII publishes</a:t>
            </a:r>
          </a:p>
          <a:p>
            <a:pPr lvl="1"/>
            <a:r>
              <a:rPr lang="en-GB" dirty="0" smtClean="0"/>
              <a:t>This is very confusing for sites</a:t>
            </a:r>
          </a:p>
          <a:p>
            <a:r>
              <a:rPr lang="en-GB" dirty="0" err="1" smtClean="0"/>
              <a:t>Moreove</a:t>
            </a:r>
            <a:r>
              <a:rPr lang="en-GB" dirty="0" smtClean="0"/>
              <a:t> LHC experiments do not rely on REBUS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033693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Proposal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400" dirty="0" smtClean="0"/>
              <a:t>Remove the capacity tab from the main </a:t>
            </a:r>
            <a:r>
              <a:rPr lang="en-GB" sz="2400" dirty="0" smtClean="0"/>
              <a:t>menu</a:t>
            </a:r>
          </a:p>
          <a:p>
            <a:endParaRPr lang="en-GB" sz="2400" dirty="0" smtClean="0"/>
          </a:p>
          <a:p>
            <a:endParaRPr lang="en-GB" sz="2400" dirty="0"/>
          </a:p>
          <a:p>
            <a:endParaRPr lang="en-GB" sz="2400" dirty="0"/>
          </a:p>
          <a:p>
            <a:endParaRPr lang="en-GB" sz="2400" dirty="0" smtClean="0"/>
          </a:p>
          <a:p>
            <a:r>
              <a:rPr lang="en-GB" sz="2400" dirty="0" smtClean="0"/>
              <a:t>Adjust federation information showing today a summary of sites capacities by just including a list of sites belonging to the federation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19952" y="1882365"/>
            <a:ext cx="3480824" cy="148586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64669" y="4672013"/>
            <a:ext cx="5679956" cy="20044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025463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Additional material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000" dirty="0">
                <a:hlinkClick r:id="rId2"/>
              </a:rPr>
              <a:t>https://</a:t>
            </a:r>
            <a:r>
              <a:rPr lang="en-GB" sz="2000" dirty="0" smtClean="0">
                <a:hlinkClick r:id="rId2"/>
              </a:rPr>
              <a:t>twiki.cern.ch/twiki/bin/view/EGEE/AllAboutREBUS</a:t>
            </a:r>
            <a:endParaRPr lang="en-GB" sz="2000" dirty="0" smtClean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38981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What is the capacity view?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051" y="1516214"/>
            <a:ext cx="8961897" cy="38255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61061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Where are the values taken from?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GB" dirty="0" smtClean="0"/>
              <a:t>The values are taken from the BDII (</a:t>
            </a:r>
            <a:r>
              <a:rPr lang="en-GB" dirty="0" err="1" smtClean="0"/>
              <a:t>lcg-bdii</a:t>
            </a:r>
            <a:r>
              <a:rPr lang="en-GB" dirty="0" smtClean="0"/>
              <a:t>) that is queried once per hour</a:t>
            </a:r>
          </a:p>
          <a:p>
            <a:pPr lvl="1"/>
            <a:r>
              <a:rPr lang="en-GB" dirty="0" smtClean="0"/>
              <a:t>Queries are in GLUE 1</a:t>
            </a:r>
          </a:p>
          <a:p>
            <a:pPr lvl="1"/>
            <a:r>
              <a:rPr lang="en-GB" dirty="0" smtClean="0"/>
              <a:t>This is the case for both EGI and OSG</a:t>
            </a:r>
          </a:p>
          <a:p>
            <a:r>
              <a:rPr lang="en-GB" dirty="0" smtClean="0"/>
              <a:t>Moreover, </a:t>
            </a:r>
            <a:r>
              <a:rPr lang="en-GB" dirty="0" err="1" smtClean="0"/>
              <a:t>MyOSG</a:t>
            </a:r>
            <a:r>
              <a:rPr lang="en-GB" dirty="0" smtClean="0"/>
              <a:t> is queried also once per hour and some values are added</a:t>
            </a:r>
          </a:p>
          <a:p>
            <a:pPr lvl="1"/>
            <a:r>
              <a:rPr lang="en-GB" dirty="0" smtClean="0"/>
              <a:t>Using the </a:t>
            </a:r>
            <a:r>
              <a:rPr lang="en-GB" dirty="0" err="1" smtClean="0"/>
              <a:t>MyOSG</a:t>
            </a:r>
            <a:r>
              <a:rPr lang="en-GB" dirty="0" smtClean="0"/>
              <a:t> </a:t>
            </a:r>
            <a:r>
              <a:rPr lang="en-GB" dirty="0" err="1" smtClean="0"/>
              <a:t>Vofeed</a:t>
            </a:r>
            <a:r>
              <a:rPr lang="en-GB" dirty="0" smtClean="0"/>
              <a:t>:</a:t>
            </a:r>
          </a:p>
          <a:p>
            <a:pPr marL="635508" lvl="2" indent="0">
              <a:buNone/>
            </a:pPr>
            <a:r>
              <a:rPr lang="en-GB" dirty="0"/>
              <a:t>http://myosg.grid.iu.edu/rgsummary/xml?datasource=summary&amp;summary_attrs_showwlcg=on&amp;all_resources=on&amp;gridtype=on&amp;gridtype_1=on&amp;active=on&amp;active_value=1&amp;disable_value=1</a:t>
            </a:r>
          </a:p>
          <a:p>
            <a:pPr lvl="1"/>
            <a:r>
              <a:rPr lang="en-GB" dirty="0" smtClean="0"/>
              <a:t>And it overwrites what has been collected from the BDII if the site appears in both BDII and </a:t>
            </a:r>
            <a:r>
              <a:rPr lang="en-GB" dirty="0" err="1" smtClean="0"/>
              <a:t>MyOSG</a:t>
            </a:r>
            <a:r>
              <a:rPr lang="en-GB" dirty="0" smtClean="0"/>
              <a:t> (see known issues!)</a:t>
            </a:r>
          </a:p>
          <a:p>
            <a:r>
              <a:rPr lang="en-GB" dirty="0" smtClean="0"/>
              <a:t>No validation or consistency check is performed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16896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Capacity views in REBUS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Federations Capacities</a:t>
            </a:r>
          </a:p>
          <a:p>
            <a:pPr marL="448056" lvl="1" indent="0">
              <a:buNone/>
            </a:pPr>
            <a:r>
              <a:rPr lang="en-GB" sz="2000" dirty="0">
                <a:hlinkClick r:id="rId2"/>
              </a:rPr>
              <a:t>https://rebus.cern.ch/apps/capacities/federations</a:t>
            </a:r>
            <a:r>
              <a:rPr lang="en-GB" sz="2000" dirty="0" smtClean="0">
                <a:hlinkClick r:id="rId2"/>
              </a:rPr>
              <a:t>/</a:t>
            </a:r>
            <a:endParaRPr lang="en-GB" sz="2000" dirty="0" smtClean="0"/>
          </a:p>
          <a:p>
            <a:r>
              <a:rPr lang="en-GB" dirty="0" smtClean="0"/>
              <a:t>Sites Capacities</a:t>
            </a:r>
          </a:p>
          <a:p>
            <a:pPr marL="448056" lvl="1" indent="0">
              <a:buNone/>
            </a:pPr>
            <a:r>
              <a:rPr lang="en-GB" sz="2000" dirty="0">
                <a:hlinkClick r:id="rId3"/>
              </a:rPr>
              <a:t>https://rebus.cern.ch/apps/capacities/sites</a:t>
            </a:r>
            <a:r>
              <a:rPr lang="en-GB" sz="2000" dirty="0" smtClean="0">
                <a:hlinkClick r:id="rId3"/>
              </a:rPr>
              <a:t>/</a:t>
            </a:r>
            <a:endParaRPr lang="en-GB" sz="2000" dirty="0" smtClean="0"/>
          </a:p>
          <a:p>
            <a:r>
              <a:rPr lang="en-GB" dirty="0" smtClean="0"/>
              <a:t>VO shares</a:t>
            </a:r>
          </a:p>
          <a:p>
            <a:pPr marL="448056" lvl="1" indent="0">
              <a:buNone/>
            </a:pPr>
            <a:r>
              <a:rPr lang="en-GB" sz="2000" dirty="0">
                <a:hlinkClick r:id="rId4"/>
              </a:rPr>
              <a:t>https://rebus.cern.ch/apps/capacities/vo_shares</a:t>
            </a:r>
            <a:r>
              <a:rPr lang="en-GB" sz="2000" dirty="0" smtClean="0">
                <a:hlinkClick r:id="rId4"/>
              </a:rPr>
              <a:t>/</a:t>
            </a:r>
            <a:endParaRPr lang="en-GB" sz="2000" dirty="0" smtClean="0"/>
          </a:p>
          <a:p>
            <a:r>
              <a:rPr lang="en-GB" dirty="0" smtClean="0"/>
              <a:t>Pledge and Capacity comparison</a:t>
            </a:r>
          </a:p>
          <a:p>
            <a:pPr marL="448056" lvl="1" indent="0">
              <a:buNone/>
            </a:pPr>
            <a:r>
              <a:rPr lang="en-GB" sz="2000" dirty="0">
                <a:hlinkClick r:id="rId5"/>
              </a:rPr>
              <a:t>https://rebus.cern.ch/apps/capacities/pledge_comparison</a:t>
            </a:r>
            <a:r>
              <a:rPr lang="en-GB" sz="2000" dirty="0" smtClean="0">
                <a:hlinkClick r:id="rId5"/>
              </a:rPr>
              <a:t>/</a:t>
            </a:r>
            <a:endParaRPr lang="en-GB" sz="2000" dirty="0" smtClean="0"/>
          </a:p>
          <a:p>
            <a:r>
              <a:rPr lang="en-GB" dirty="0" smtClean="0"/>
              <a:t>Storage Capacity Summary</a:t>
            </a:r>
          </a:p>
          <a:p>
            <a:pPr marL="448056" lvl="1" indent="0">
              <a:buNone/>
            </a:pPr>
            <a:r>
              <a:rPr lang="en-GB" sz="2000" dirty="0">
                <a:hlinkClick r:id="rId6"/>
              </a:rPr>
              <a:t>https://rebus.cern.ch/apps/capacities/site_storage</a:t>
            </a:r>
            <a:r>
              <a:rPr lang="en-GB" sz="2000" dirty="0" smtClean="0">
                <a:hlinkClick r:id="rId6"/>
              </a:rPr>
              <a:t>/</a:t>
            </a:r>
            <a:endParaRPr lang="en-GB" sz="2000" dirty="0" smtClean="0"/>
          </a:p>
          <a:p>
            <a:pPr marL="448056" lvl="1" indent="0">
              <a:buNone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31220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Federations Capacities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Aggregation of capacities published by the sites within the federation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4519" y="2360431"/>
            <a:ext cx="4843462" cy="36325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40460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Sites Capacities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249" y="1090245"/>
            <a:ext cx="8940017" cy="4969469"/>
          </a:xfrm>
        </p:spPr>
        <p:txBody>
          <a:bodyPr>
            <a:normAutofit/>
          </a:bodyPr>
          <a:lstStyle/>
          <a:p>
            <a:r>
              <a:rPr lang="en-GB" sz="2000" dirty="0" smtClean="0"/>
              <a:t>BDII variables:</a:t>
            </a:r>
          </a:p>
          <a:p>
            <a:pPr lvl="1"/>
            <a:r>
              <a:rPr lang="en-GB" sz="1600" dirty="0" smtClean="0"/>
              <a:t>Sum of all the </a:t>
            </a:r>
            <a:r>
              <a:rPr lang="en-GB" sz="1600" dirty="0" err="1" smtClean="0"/>
              <a:t>SubClusters</a:t>
            </a:r>
            <a:r>
              <a:rPr lang="en-GB" sz="1600" dirty="0" smtClean="0"/>
              <a:t> in the site:</a:t>
            </a:r>
          </a:p>
          <a:p>
            <a:pPr lvl="2"/>
            <a:r>
              <a:rPr lang="en-GB" sz="1400" dirty="0" err="1"/>
              <a:t>GlueSubClusterLogicalCPUs</a:t>
            </a:r>
            <a:r>
              <a:rPr lang="en-GB" sz="1400" dirty="0"/>
              <a:t> </a:t>
            </a:r>
          </a:p>
          <a:p>
            <a:pPr lvl="2"/>
            <a:r>
              <a:rPr lang="en-GB" sz="1400" dirty="0" err="1"/>
              <a:t>GlueSubClusterPhysicalCPUs</a:t>
            </a:r>
            <a:r>
              <a:rPr lang="en-GB" sz="1400" dirty="0"/>
              <a:t> </a:t>
            </a:r>
          </a:p>
          <a:p>
            <a:pPr lvl="2"/>
            <a:r>
              <a:rPr lang="en-GB" sz="1400" dirty="0" err="1"/>
              <a:t>GlueProcessorOtherDescription</a:t>
            </a:r>
            <a:r>
              <a:rPr lang="en-GB" sz="1400" dirty="0"/>
              <a:t> </a:t>
            </a:r>
            <a:endParaRPr lang="en-GB" sz="1400" dirty="0" smtClean="0"/>
          </a:p>
          <a:p>
            <a:pPr lvl="1"/>
            <a:r>
              <a:rPr lang="en-GB" sz="1600" dirty="0" smtClean="0"/>
              <a:t>Sum of all the SEs in the site:</a:t>
            </a:r>
            <a:endParaRPr lang="en-GB" sz="1600" dirty="0"/>
          </a:p>
          <a:p>
            <a:pPr lvl="2"/>
            <a:r>
              <a:rPr lang="en-GB" sz="1400" dirty="0" err="1"/>
              <a:t>GlueSETotalOnlineSize</a:t>
            </a:r>
            <a:r>
              <a:rPr lang="en-GB" sz="1400" dirty="0"/>
              <a:t> </a:t>
            </a:r>
          </a:p>
          <a:p>
            <a:pPr lvl="2"/>
            <a:r>
              <a:rPr lang="en-GB" sz="1400" dirty="0" err="1"/>
              <a:t>GlueSETotalNearlineSize</a:t>
            </a:r>
            <a:r>
              <a:rPr lang="en-GB" sz="1400" dirty="0"/>
              <a:t> </a:t>
            </a:r>
            <a:endParaRPr lang="en-GB" sz="1400" dirty="0" smtClean="0"/>
          </a:p>
          <a:p>
            <a:r>
              <a:rPr lang="en-GB" sz="2000" dirty="0" err="1" smtClean="0"/>
              <a:t>MyOSG</a:t>
            </a:r>
            <a:r>
              <a:rPr lang="en-GB" sz="2000" dirty="0" smtClean="0"/>
              <a:t> variables:</a:t>
            </a:r>
          </a:p>
          <a:p>
            <a:pPr lvl="1"/>
            <a:r>
              <a:rPr lang="en-GB" sz="1600" dirty="0" smtClean="0"/>
              <a:t>HEPSPEC</a:t>
            </a:r>
          </a:p>
          <a:p>
            <a:pPr lvl="1"/>
            <a:r>
              <a:rPr lang="en-GB" sz="1600" dirty="0" err="1" smtClean="0"/>
              <a:t>StorageCapacityMin</a:t>
            </a:r>
            <a:endParaRPr lang="en-GB" sz="1600" dirty="0" smtClean="0"/>
          </a:p>
          <a:p>
            <a:pPr lvl="1"/>
            <a:r>
              <a:rPr lang="en-GB" sz="1600" dirty="0" err="1" smtClean="0"/>
              <a:t>StorageCapacityMax</a:t>
            </a:r>
            <a:endParaRPr lang="en-GB" sz="1600" dirty="0" smtClean="0"/>
          </a:p>
          <a:p>
            <a:pPr lvl="1"/>
            <a:endParaRPr lang="en-GB" sz="16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06747" y="1915886"/>
            <a:ext cx="5060648" cy="37954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974988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Historic Information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Both site and federation capacities can show an historic value as well:</a:t>
            </a:r>
          </a:p>
          <a:p>
            <a:pPr lvl="1"/>
            <a:r>
              <a:rPr lang="en-GB" dirty="0" smtClean="0"/>
              <a:t>Selecting year and month</a:t>
            </a:r>
          </a:p>
          <a:p>
            <a:pPr lvl="1"/>
            <a:r>
              <a:rPr lang="en-GB" dirty="0" smtClean="0"/>
              <a:t>In that case, an average of the values published during the selected month is shown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624257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VO shares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5731" y="1109642"/>
            <a:ext cx="5957888" cy="4667421"/>
          </a:xfrm>
        </p:spPr>
        <p:txBody>
          <a:bodyPr/>
          <a:lstStyle/>
          <a:p>
            <a:r>
              <a:rPr lang="en-GB" dirty="0" smtClean="0"/>
              <a:t>BDII variables:</a:t>
            </a:r>
          </a:p>
          <a:p>
            <a:pPr lvl="1"/>
            <a:r>
              <a:rPr lang="en-GB" dirty="0" smtClean="0"/>
              <a:t>For EGI sites: </a:t>
            </a:r>
          </a:p>
          <a:p>
            <a:pPr lvl="2"/>
            <a:r>
              <a:rPr lang="en-GB" dirty="0" err="1" smtClean="0"/>
              <a:t>GlueCECapability</a:t>
            </a:r>
            <a:endParaRPr lang="en-GB" dirty="0" smtClean="0"/>
          </a:p>
          <a:p>
            <a:pPr lvl="1"/>
            <a:r>
              <a:rPr lang="en-GB" dirty="0" smtClean="0"/>
              <a:t>For OSG sites: </a:t>
            </a:r>
          </a:p>
          <a:p>
            <a:pPr lvl="2"/>
            <a:r>
              <a:rPr lang="en-GB" dirty="0" err="1" smtClean="0"/>
              <a:t>GlueSiteSponsor</a:t>
            </a:r>
            <a:endParaRPr lang="en-GB" dirty="0" smtClean="0"/>
          </a:p>
          <a:p>
            <a:pPr lvl="1"/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55233" y="2143125"/>
            <a:ext cx="5238749" cy="39290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364072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Capacity and Pledge Comparison</a:t>
            </a:r>
            <a:endParaRPr lang="en-GB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8912" y="1325563"/>
            <a:ext cx="6223000" cy="4667250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9728357"/>
      </p:ext>
    </p:extLst>
  </p:cSld>
  <p:clrMapOvr>
    <a:masterClrMapping/>
  </p:clrMapOvr>
</p:sld>
</file>

<file path=ppt/theme/theme1.xml><?xml version="1.0" encoding="utf-8"?>
<a:theme xmlns:a="http://schemas.openxmlformats.org/drawingml/2006/main" name="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IT Groups">
  <a:themeElements>
    <a:clrScheme name="Breeze">
      <a:dk1>
        <a:sysClr val="windowText" lastClr="000000"/>
      </a:dk1>
      <a:lt1>
        <a:sysClr val="window" lastClr="FFFFFF"/>
      </a:lt1>
      <a:dk2>
        <a:srgbClr val="09213B"/>
      </a:dk2>
      <a:lt2>
        <a:srgbClr val="D5EDF4"/>
      </a:lt2>
      <a:accent1>
        <a:srgbClr val="2C7C9F"/>
      </a:accent1>
      <a:accent2>
        <a:srgbClr val="244A58"/>
      </a:accent2>
      <a:accent3>
        <a:srgbClr val="E2751D"/>
      </a:accent3>
      <a:accent4>
        <a:srgbClr val="FFB400"/>
      </a:accent4>
      <a:accent5>
        <a:srgbClr val="7EB606"/>
      </a:accent5>
      <a:accent6>
        <a:srgbClr val="C00000"/>
      </a:accent6>
      <a:hlink>
        <a:srgbClr val="7030A0"/>
      </a:hlink>
      <a:folHlink>
        <a:srgbClr val="00B0F0"/>
      </a:folHlink>
    </a:clrScheme>
    <a:fontScheme name="Office Classic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 w="38100" cmpd="sng">
          <a:tailEnd type="arrow"/>
        </a:ln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>
        <a:noAutofit/>
      </a:bodyPr>
      <a:lstStyle>
        <a:defPPr>
          <a:defRPr b="0" cap="none" spc="0" dirty="0" smtClean="0">
            <a:ln w="18415" cmpd="sng">
              <a:solidFill>
                <a:srgbClr val="FFFFFF"/>
              </a:solidFill>
              <a:prstDash val="solid"/>
            </a:ln>
            <a:solidFill>
              <a:schemeClr val="bg1">
                <a:lumMod val="85000"/>
              </a:schemeClr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defRPr>
        </a:defPPr>
      </a:lstStyle>
    </a:txDef>
  </a:objectDefaults>
  <a:extraClrSchemeLst/>
</a:theme>
</file>

<file path=ppt/theme/theme3.xml><?xml version="1.0" encoding="utf-8"?>
<a:theme xmlns:a="http://schemas.openxmlformats.org/drawingml/2006/main" name="1_IT Groups">
  <a:themeElements>
    <a:clrScheme name="Breeze">
      <a:dk1>
        <a:sysClr val="windowText" lastClr="000000"/>
      </a:dk1>
      <a:lt1>
        <a:sysClr val="window" lastClr="FFFFFF"/>
      </a:lt1>
      <a:dk2>
        <a:srgbClr val="09213B"/>
      </a:dk2>
      <a:lt2>
        <a:srgbClr val="D5EDF4"/>
      </a:lt2>
      <a:accent1>
        <a:srgbClr val="2C7C9F"/>
      </a:accent1>
      <a:accent2>
        <a:srgbClr val="244A58"/>
      </a:accent2>
      <a:accent3>
        <a:srgbClr val="E2751D"/>
      </a:accent3>
      <a:accent4>
        <a:srgbClr val="FFB400"/>
      </a:accent4>
      <a:accent5>
        <a:srgbClr val="7EB606"/>
      </a:accent5>
      <a:accent6>
        <a:srgbClr val="C00000"/>
      </a:accent6>
      <a:hlink>
        <a:srgbClr val="7030A0"/>
      </a:hlink>
      <a:folHlink>
        <a:srgbClr val="00B0F0"/>
      </a:folHlink>
    </a:clrScheme>
    <a:fontScheme name="Office Classic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 w="38100" cmpd="sng">
          <a:tailEnd type="arrow"/>
        </a:ln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>
        <a:noAutofit/>
      </a:bodyPr>
      <a:lstStyle>
        <a:defPPr>
          <a:defRPr b="0" cap="none" spc="0" dirty="0" smtClean="0">
            <a:ln w="18415" cmpd="sng">
              <a:solidFill>
                <a:srgbClr val="FFFFFF"/>
              </a:solidFill>
              <a:prstDash val="solid"/>
            </a:ln>
            <a:solidFill>
              <a:schemeClr val="bg1">
                <a:lumMod val="85000"/>
              </a:schemeClr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defRPr>
        </a:defPPr>
      </a:lstStyle>
    </a:tx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CERNCorporate4-3</Template>
  <TotalTime>3173</TotalTime>
  <Words>448</Words>
  <Application>Microsoft Office PowerPoint</Application>
  <PresentationFormat>On-screen Show (4:3)</PresentationFormat>
  <Paragraphs>84</Paragraphs>
  <Slides>14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14</vt:i4>
      </vt:variant>
    </vt:vector>
  </HeadingPairs>
  <TitlesOfParts>
    <vt:vector size="22" baseType="lpstr">
      <vt:lpstr>Arial</vt:lpstr>
      <vt:lpstr>Calibri</vt:lpstr>
      <vt:lpstr>News Gothic MT</vt:lpstr>
      <vt:lpstr>Times New Roman</vt:lpstr>
      <vt:lpstr>Wingdings</vt:lpstr>
      <vt:lpstr>CERNCorporate4-3</vt:lpstr>
      <vt:lpstr>IT Groups</vt:lpstr>
      <vt:lpstr>1_IT Groups</vt:lpstr>
      <vt:lpstr>Proposal to drop Capacity view in REBUS Information System Task Force 16th June 2016</vt:lpstr>
      <vt:lpstr>What is the capacity view?</vt:lpstr>
      <vt:lpstr>Where are the values taken from?</vt:lpstr>
      <vt:lpstr>Capacity views in REBUS</vt:lpstr>
      <vt:lpstr>Federations Capacities</vt:lpstr>
      <vt:lpstr>Sites Capacities</vt:lpstr>
      <vt:lpstr>Historic Information</vt:lpstr>
      <vt:lpstr>VO shares</vt:lpstr>
      <vt:lpstr>Capacity and Pledge Comparison</vt:lpstr>
      <vt:lpstr>Storage Capacity Comparison</vt:lpstr>
      <vt:lpstr>Known Issues</vt:lpstr>
      <vt:lpstr>Motivations to drop capacity view</vt:lpstr>
      <vt:lpstr>Proposal</vt:lpstr>
      <vt:lpstr>Additional material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</dc:title>
  <dc:creator>NN</dc:creator>
  <cp:lastModifiedBy>Maria Alandes Pradillo</cp:lastModifiedBy>
  <cp:revision>230</cp:revision>
  <cp:lastPrinted>2015-03-25T10:23:14Z</cp:lastPrinted>
  <dcterms:created xsi:type="dcterms:W3CDTF">2015-01-26T14:46:24Z</dcterms:created>
  <dcterms:modified xsi:type="dcterms:W3CDTF">2016-06-09T10:23:07Z</dcterms:modified>
</cp:coreProperties>
</file>