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7" r:id="rId3"/>
    <p:sldId id="260" r:id="rId4"/>
    <p:sldId id="261" r:id="rId5"/>
    <p:sldId id="262" r:id="rId6"/>
    <p:sldId id="263" r:id="rId7"/>
    <p:sldId id="264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4" autoAdjust="0"/>
    <p:restoredTop sz="94660"/>
  </p:normalViewPr>
  <p:slideViewPr>
    <p:cSldViewPr snapToGrid="0">
      <p:cViewPr varScale="1">
        <p:scale>
          <a:sx n="70" d="100"/>
          <a:sy n="70" d="100"/>
        </p:scale>
        <p:origin x="514" y="4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C4AED8-7915-4353-9310-04FD0466FFEC}" type="datetimeFigureOut">
              <a:rPr lang="en-GB" smtClean="0"/>
              <a:t>18/04/2016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40AFAE-07AE-4803-8614-883C678D93B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16429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C4AED8-7915-4353-9310-04FD0466FFEC}" type="datetimeFigureOut">
              <a:rPr lang="en-GB" smtClean="0"/>
              <a:t>18/04/2016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40AFAE-07AE-4803-8614-883C678D93B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908237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C4AED8-7915-4353-9310-04FD0466FFEC}" type="datetimeFigureOut">
              <a:rPr lang="en-GB" smtClean="0"/>
              <a:t>18/04/2016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40AFAE-07AE-4803-8614-883C678D93B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879778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C4AED8-7915-4353-9310-04FD0466FFEC}" type="datetimeFigureOut">
              <a:rPr lang="en-GB" smtClean="0"/>
              <a:t>18/04/2016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40AFAE-07AE-4803-8614-883C678D93B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289827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C4AED8-7915-4353-9310-04FD0466FFEC}" type="datetimeFigureOut">
              <a:rPr lang="en-GB" smtClean="0"/>
              <a:t>18/04/2016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40AFAE-07AE-4803-8614-883C678D93B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876772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C4AED8-7915-4353-9310-04FD0466FFEC}" type="datetimeFigureOut">
              <a:rPr lang="en-GB" smtClean="0"/>
              <a:t>18/04/2016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40AFAE-07AE-4803-8614-883C678D93B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266332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C4AED8-7915-4353-9310-04FD0466FFEC}" type="datetimeFigureOut">
              <a:rPr lang="en-GB" smtClean="0"/>
              <a:t>18/04/2016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40AFAE-07AE-4803-8614-883C678D93B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961553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C4AED8-7915-4353-9310-04FD0466FFEC}" type="datetimeFigureOut">
              <a:rPr lang="en-GB" smtClean="0"/>
              <a:t>18/04/2016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40AFAE-07AE-4803-8614-883C678D93B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41924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C4AED8-7915-4353-9310-04FD0466FFEC}" type="datetimeFigureOut">
              <a:rPr lang="en-GB" smtClean="0"/>
              <a:t>18/04/2016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40AFAE-07AE-4803-8614-883C678D93B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868223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C4AED8-7915-4353-9310-04FD0466FFEC}" type="datetimeFigureOut">
              <a:rPr lang="en-GB" smtClean="0"/>
              <a:t>18/04/2016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40AFAE-07AE-4803-8614-883C678D93B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015256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C4AED8-7915-4353-9310-04FD0466FFEC}" type="datetimeFigureOut">
              <a:rPr lang="en-GB" smtClean="0"/>
              <a:t>18/04/2016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40AFAE-07AE-4803-8614-883C678D93B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177443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C4AED8-7915-4353-9310-04FD0466FFEC}" type="datetimeFigureOut">
              <a:rPr lang="en-GB" smtClean="0"/>
              <a:t>18/04/2016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40AFAE-07AE-4803-8614-883C678D93B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696886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fr-CH" sz="8000" b="1" dirty="0" smtClean="0"/>
              <a:t>B311</a:t>
            </a:r>
            <a:endParaRPr lang="en-GB" sz="80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CH" dirty="0" smtClean="0"/>
              <a:t>Cheminements de </a:t>
            </a:r>
            <a:r>
              <a:rPr lang="fr-CH" dirty="0" smtClean="0"/>
              <a:t>câbles</a:t>
            </a:r>
          </a:p>
          <a:p>
            <a:r>
              <a:rPr lang="fr-CH" dirty="0" smtClean="0"/>
              <a:t>Charges sur structure bâtiment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3400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4000" y="466695"/>
            <a:ext cx="11252200" cy="557246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362200" y="3337560"/>
            <a:ext cx="944880" cy="307777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fr-CH" sz="1400" b="1" dirty="0" smtClean="0"/>
              <a:t>Tronçon 1</a:t>
            </a:r>
            <a:endParaRPr lang="en-GB" sz="14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8571230" y="3345180"/>
            <a:ext cx="944880" cy="307777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fr-CH" sz="1400" b="1" dirty="0" smtClean="0"/>
              <a:t>Tronçon 5</a:t>
            </a:r>
            <a:endParaRPr lang="en-GB" sz="14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7005320" y="3345180"/>
            <a:ext cx="944880" cy="307777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fr-CH" sz="1400" b="1" dirty="0" smtClean="0"/>
              <a:t>Tronçon 4</a:t>
            </a:r>
            <a:endParaRPr lang="en-GB" sz="14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5439410" y="3329940"/>
            <a:ext cx="944880" cy="307777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fr-CH" sz="1400" b="1" dirty="0" smtClean="0"/>
              <a:t>Tronçon 3</a:t>
            </a:r>
            <a:endParaRPr lang="en-GB" sz="14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3873500" y="3345180"/>
            <a:ext cx="944880" cy="307777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fr-CH" sz="1400" b="1" dirty="0" smtClean="0"/>
              <a:t>Tronçon 2</a:t>
            </a:r>
            <a:endParaRPr lang="en-GB" sz="14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4818380" y="6161314"/>
            <a:ext cx="18545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b="1" dirty="0" smtClean="0"/>
              <a:t>Portée : ~ 6 m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29691785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649605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4000" b="1" dirty="0" smtClean="0"/>
              <a:t>Tronçon 1</a:t>
            </a:r>
            <a:endParaRPr lang="en-GB" sz="4000" b="1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0807" y="707886"/>
            <a:ext cx="2612458" cy="5774541"/>
          </a:xfrm>
          <a:prstGeom prst="rect">
            <a:avLst/>
          </a:prstGeom>
        </p:spPr>
      </p:pic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56601394"/>
              </p:ext>
            </p:extLst>
          </p:nvPr>
        </p:nvGraphicFramePr>
        <p:xfrm>
          <a:off x="3248025" y="892628"/>
          <a:ext cx="8251372" cy="3309256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4125686"/>
                <a:gridCol w="4125686"/>
              </a:tblGrid>
              <a:tr h="413657">
                <a:tc>
                  <a:txBody>
                    <a:bodyPr/>
                    <a:lstStyle/>
                    <a:p>
                      <a:pPr algn="ctr"/>
                      <a:r>
                        <a:rPr lang="fr-CH" dirty="0" smtClean="0"/>
                        <a:t>DC1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dirty="0" smtClean="0"/>
                        <a:t>650kg</a:t>
                      </a:r>
                      <a:endParaRPr lang="en-GB" dirty="0"/>
                    </a:p>
                  </a:txBody>
                  <a:tcPr/>
                </a:tc>
              </a:tr>
              <a:tr h="413657">
                <a:tc>
                  <a:txBody>
                    <a:bodyPr/>
                    <a:lstStyle/>
                    <a:p>
                      <a:pPr algn="ctr"/>
                      <a:r>
                        <a:rPr lang="fr-CH" dirty="0" smtClean="0"/>
                        <a:t>DC2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dirty="0" smtClean="0"/>
                        <a:t>585kg</a:t>
                      </a:r>
                      <a:endParaRPr lang="en-GB" dirty="0"/>
                    </a:p>
                  </a:txBody>
                  <a:tcPr/>
                </a:tc>
              </a:tr>
              <a:tr h="413657">
                <a:tc>
                  <a:txBody>
                    <a:bodyPr/>
                    <a:lstStyle/>
                    <a:p>
                      <a:pPr algn="ctr"/>
                      <a:r>
                        <a:rPr lang="fr-CH" dirty="0" smtClean="0"/>
                        <a:t>DC3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dirty="0" smtClean="0"/>
                        <a:t>585kg</a:t>
                      </a:r>
                      <a:endParaRPr lang="en-GB" dirty="0"/>
                    </a:p>
                  </a:txBody>
                  <a:tcPr/>
                </a:tc>
              </a:tr>
              <a:tr h="413657">
                <a:tc>
                  <a:txBody>
                    <a:bodyPr/>
                    <a:lstStyle/>
                    <a:p>
                      <a:pPr algn="ctr"/>
                      <a:r>
                        <a:rPr lang="fr-CH" dirty="0" smtClean="0"/>
                        <a:t>Contrôle 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dirty="0" smtClean="0"/>
                        <a:t>390kg</a:t>
                      </a:r>
                      <a:endParaRPr lang="en-GB" dirty="0"/>
                    </a:p>
                  </a:txBody>
                  <a:tcPr/>
                </a:tc>
              </a:tr>
              <a:tr h="413657">
                <a:tc>
                  <a:txBody>
                    <a:bodyPr/>
                    <a:lstStyle/>
                    <a:p>
                      <a:pPr algn="ctr"/>
                      <a:r>
                        <a:rPr lang="fr-CH" dirty="0" smtClean="0"/>
                        <a:t>Contrôle 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dirty="0" smtClean="0"/>
                        <a:t>390kg</a:t>
                      </a:r>
                      <a:endParaRPr lang="en-GB" dirty="0"/>
                    </a:p>
                  </a:txBody>
                  <a:tcPr/>
                </a:tc>
              </a:tr>
              <a:tr h="413657">
                <a:tc>
                  <a:txBody>
                    <a:bodyPr/>
                    <a:lstStyle/>
                    <a:p>
                      <a:pPr algn="ctr"/>
                      <a:r>
                        <a:rPr lang="fr-CH" dirty="0" smtClean="0"/>
                        <a:t>IT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dirty="0" smtClean="0"/>
                        <a:t>60kg</a:t>
                      </a:r>
                      <a:endParaRPr lang="en-GB" dirty="0"/>
                    </a:p>
                  </a:txBody>
                  <a:tcPr/>
                </a:tc>
              </a:tr>
              <a:tr h="413657">
                <a:tc>
                  <a:txBody>
                    <a:bodyPr/>
                    <a:lstStyle/>
                    <a:p>
                      <a:pPr algn="ctr"/>
                      <a:r>
                        <a:rPr lang="fr-CH" dirty="0" smtClean="0"/>
                        <a:t>BT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dirty="0" smtClean="0"/>
                        <a:t>120kg</a:t>
                      </a:r>
                      <a:endParaRPr lang="en-GB" dirty="0"/>
                    </a:p>
                  </a:txBody>
                  <a:tcPr/>
                </a:tc>
              </a:tr>
              <a:tr h="413657">
                <a:tc>
                  <a:txBody>
                    <a:bodyPr/>
                    <a:lstStyle/>
                    <a:p>
                      <a:pPr algn="ctr"/>
                      <a:r>
                        <a:rPr lang="fr-CH" dirty="0" smtClean="0"/>
                        <a:t>HT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dirty="0" smtClean="0"/>
                        <a:t>50kg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5223782" y="348575"/>
            <a:ext cx="42998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b="1" dirty="0" smtClean="0"/>
              <a:t>Charges approximative (échelles + câbles)</a:t>
            </a:r>
            <a:endParaRPr lang="en-GB" b="1" dirty="0"/>
          </a:p>
        </p:txBody>
      </p:sp>
      <p:sp>
        <p:nvSpPr>
          <p:cNvPr id="9" name="TextBox 8"/>
          <p:cNvSpPr txBox="1"/>
          <p:nvPr/>
        </p:nvSpPr>
        <p:spPr>
          <a:xfrm>
            <a:off x="5170713" y="4551326"/>
            <a:ext cx="395151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b="1" dirty="0" smtClean="0"/>
              <a:t>Charges approximative totale pour le tronçon 1 : </a:t>
            </a:r>
            <a:r>
              <a:rPr lang="fr-CH" b="1" u="sng" dirty="0" smtClean="0"/>
              <a:t>2830kg</a:t>
            </a:r>
            <a:endParaRPr lang="en-GB" b="1" u="sng" dirty="0"/>
          </a:p>
        </p:txBody>
      </p:sp>
    </p:spTree>
    <p:extLst>
      <p:ext uri="{BB962C8B-B14F-4D97-AF65-F5344CB8AC3E}">
        <p14:creationId xmlns:p14="http://schemas.microsoft.com/office/powerpoint/2010/main" val="10884379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649605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4000" b="1" dirty="0" smtClean="0"/>
              <a:t>Tronçon 2</a:t>
            </a:r>
            <a:endParaRPr lang="en-GB" sz="4000" b="1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0807" y="707886"/>
            <a:ext cx="2612458" cy="5774541"/>
          </a:xfrm>
          <a:prstGeom prst="rect">
            <a:avLst/>
          </a:prstGeom>
        </p:spPr>
      </p:pic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83149171"/>
              </p:ext>
            </p:extLst>
          </p:nvPr>
        </p:nvGraphicFramePr>
        <p:xfrm>
          <a:off x="3248025" y="892628"/>
          <a:ext cx="8251372" cy="3309256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4125686"/>
                <a:gridCol w="4125686"/>
              </a:tblGrid>
              <a:tr h="413657">
                <a:tc>
                  <a:txBody>
                    <a:bodyPr/>
                    <a:lstStyle/>
                    <a:p>
                      <a:pPr algn="ctr"/>
                      <a:r>
                        <a:rPr lang="fr-CH" dirty="0" smtClean="0"/>
                        <a:t>DC1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dirty="0" smtClean="0"/>
                        <a:t>320kg</a:t>
                      </a:r>
                      <a:endParaRPr lang="en-GB" dirty="0"/>
                    </a:p>
                  </a:txBody>
                  <a:tcPr/>
                </a:tc>
              </a:tr>
              <a:tr h="413657">
                <a:tc>
                  <a:txBody>
                    <a:bodyPr/>
                    <a:lstStyle/>
                    <a:p>
                      <a:pPr algn="ctr"/>
                      <a:r>
                        <a:rPr lang="fr-CH" dirty="0" smtClean="0"/>
                        <a:t>DC2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dirty="0" smtClean="0"/>
                        <a:t>585kg</a:t>
                      </a:r>
                      <a:endParaRPr lang="en-GB" dirty="0"/>
                    </a:p>
                  </a:txBody>
                  <a:tcPr/>
                </a:tc>
              </a:tr>
              <a:tr h="413657">
                <a:tc>
                  <a:txBody>
                    <a:bodyPr/>
                    <a:lstStyle/>
                    <a:p>
                      <a:pPr algn="ctr"/>
                      <a:r>
                        <a:rPr lang="fr-CH" dirty="0" smtClean="0"/>
                        <a:t>DC3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dirty="0" smtClean="0"/>
                        <a:t>585kg</a:t>
                      </a:r>
                      <a:endParaRPr lang="en-GB" dirty="0"/>
                    </a:p>
                  </a:txBody>
                  <a:tcPr/>
                </a:tc>
              </a:tr>
              <a:tr h="413657">
                <a:tc>
                  <a:txBody>
                    <a:bodyPr/>
                    <a:lstStyle/>
                    <a:p>
                      <a:pPr algn="ctr"/>
                      <a:r>
                        <a:rPr lang="fr-CH" dirty="0" smtClean="0"/>
                        <a:t>Contrôle 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dirty="0" smtClean="0"/>
                        <a:t>390kg</a:t>
                      </a:r>
                      <a:endParaRPr lang="en-GB" dirty="0"/>
                    </a:p>
                  </a:txBody>
                  <a:tcPr/>
                </a:tc>
              </a:tr>
              <a:tr h="413657">
                <a:tc>
                  <a:txBody>
                    <a:bodyPr/>
                    <a:lstStyle/>
                    <a:p>
                      <a:pPr algn="ctr"/>
                      <a:r>
                        <a:rPr lang="fr-CH" dirty="0" smtClean="0"/>
                        <a:t>Contrôle 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dirty="0" smtClean="0"/>
                        <a:t>390kg</a:t>
                      </a:r>
                      <a:endParaRPr lang="en-GB" dirty="0"/>
                    </a:p>
                  </a:txBody>
                  <a:tcPr/>
                </a:tc>
              </a:tr>
              <a:tr h="413657">
                <a:tc>
                  <a:txBody>
                    <a:bodyPr/>
                    <a:lstStyle/>
                    <a:p>
                      <a:pPr algn="ctr"/>
                      <a:r>
                        <a:rPr lang="fr-CH" dirty="0" smtClean="0"/>
                        <a:t>IT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dirty="0" smtClean="0"/>
                        <a:t>60kg</a:t>
                      </a:r>
                      <a:endParaRPr lang="en-GB" dirty="0"/>
                    </a:p>
                  </a:txBody>
                  <a:tcPr/>
                </a:tc>
              </a:tr>
              <a:tr h="413657">
                <a:tc>
                  <a:txBody>
                    <a:bodyPr/>
                    <a:lstStyle/>
                    <a:p>
                      <a:pPr algn="ctr"/>
                      <a:r>
                        <a:rPr lang="fr-CH" dirty="0" smtClean="0"/>
                        <a:t>BT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dirty="0" smtClean="0"/>
                        <a:t>120kg</a:t>
                      </a:r>
                      <a:endParaRPr lang="en-GB" dirty="0"/>
                    </a:p>
                  </a:txBody>
                  <a:tcPr/>
                </a:tc>
              </a:tr>
              <a:tr h="413657">
                <a:tc>
                  <a:txBody>
                    <a:bodyPr/>
                    <a:lstStyle/>
                    <a:p>
                      <a:pPr algn="ctr"/>
                      <a:r>
                        <a:rPr lang="fr-CH" dirty="0" smtClean="0"/>
                        <a:t>HT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dirty="0" smtClean="0"/>
                        <a:t>50kg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5682342" y="338554"/>
            <a:ext cx="39515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b="1" dirty="0" smtClean="0"/>
              <a:t>Charges approximative par échelle</a:t>
            </a:r>
            <a:endParaRPr lang="en-GB" b="1" dirty="0"/>
          </a:p>
        </p:txBody>
      </p:sp>
      <p:sp>
        <p:nvSpPr>
          <p:cNvPr id="9" name="TextBox 8"/>
          <p:cNvSpPr txBox="1"/>
          <p:nvPr/>
        </p:nvSpPr>
        <p:spPr>
          <a:xfrm>
            <a:off x="5170713" y="4551326"/>
            <a:ext cx="395151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b="1" dirty="0" smtClean="0"/>
              <a:t>Charges approximative totale pour le tronçon 2 : </a:t>
            </a:r>
            <a:r>
              <a:rPr lang="fr-CH" b="1" u="sng" dirty="0" smtClean="0"/>
              <a:t>2500kg</a:t>
            </a:r>
            <a:endParaRPr lang="en-GB" b="1" u="sng" dirty="0"/>
          </a:p>
        </p:txBody>
      </p:sp>
    </p:spTree>
    <p:extLst>
      <p:ext uri="{BB962C8B-B14F-4D97-AF65-F5344CB8AC3E}">
        <p14:creationId xmlns:p14="http://schemas.microsoft.com/office/powerpoint/2010/main" val="27732625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649605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4000" b="1" dirty="0" smtClean="0"/>
              <a:t>Tronçon 3</a:t>
            </a:r>
            <a:endParaRPr lang="en-GB" sz="4000" b="1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0807" y="707886"/>
            <a:ext cx="2612458" cy="5774541"/>
          </a:xfrm>
          <a:prstGeom prst="rect">
            <a:avLst/>
          </a:prstGeom>
        </p:spPr>
      </p:pic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19130646"/>
              </p:ext>
            </p:extLst>
          </p:nvPr>
        </p:nvGraphicFramePr>
        <p:xfrm>
          <a:off x="3248025" y="892628"/>
          <a:ext cx="8251372" cy="3309256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4125686"/>
                <a:gridCol w="4125686"/>
              </a:tblGrid>
              <a:tr h="413657">
                <a:tc>
                  <a:txBody>
                    <a:bodyPr/>
                    <a:lstStyle/>
                    <a:p>
                      <a:pPr algn="ctr"/>
                      <a:r>
                        <a:rPr lang="fr-CH" dirty="0" smtClean="0"/>
                        <a:t>DC1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dirty="0" smtClean="0"/>
                        <a:t>120kg</a:t>
                      </a:r>
                      <a:endParaRPr lang="en-GB" dirty="0"/>
                    </a:p>
                  </a:txBody>
                  <a:tcPr/>
                </a:tc>
              </a:tr>
              <a:tr h="413657">
                <a:tc>
                  <a:txBody>
                    <a:bodyPr/>
                    <a:lstStyle/>
                    <a:p>
                      <a:pPr algn="ctr"/>
                      <a:r>
                        <a:rPr lang="fr-CH" dirty="0" smtClean="0"/>
                        <a:t>DC2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dirty="0" smtClean="0"/>
                        <a:t>585kg</a:t>
                      </a:r>
                      <a:endParaRPr lang="en-GB" dirty="0"/>
                    </a:p>
                  </a:txBody>
                  <a:tcPr/>
                </a:tc>
              </a:tr>
              <a:tr h="413657">
                <a:tc>
                  <a:txBody>
                    <a:bodyPr/>
                    <a:lstStyle/>
                    <a:p>
                      <a:pPr algn="ctr"/>
                      <a:r>
                        <a:rPr lang="fr-CH" dirty="0" smtClean="0"/>
                        <a:t>DC3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dirty="0" smtClean="0"/>
                        <a:t>585kg</a:t>
                      </a:r>
                      <a:endParaRPr lang="en-GB" dirty="0"/>
                    </a:p>
                  </a:txBody>
                  <a:tcPr/>
                </a:tc>
              </a:tr>
              <a:tr h="413657">
                <a:tc>
                  <a:txBody>
                    <a:bodyPr/>
                    <a:lstStyle/>
                    <a:p>
                      <a:pPr algn="ctr"/>
                      <a:r>
                        <a:rPr lang="fr-CH" dirty="0" smtClean="0"/>
                        <a:t>Contrôle 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dirty="0" smtClean="0"/>
                        <a:t>390kg</a:t>
                      </a:r>
                      <a:endParaRPr lang="en-GB" dirty="0"/>
                    </a:p>
                  </a:txBody>
                  <a:tcPr/>
                </a:tc>
              </a:tr>
              <a:tr h="413657">
                <a:tc>
                  <a:txBody>
                    <a:bodyPr/>
                    <a:lstStyle/>
                    <a:p>
                      <a:pPr algn="ctr"/>
                      <a:r>
                        <a:rPr lang="fr-CH" dirty="0" smtClean="0"/>
                        <a:t>Contrôle 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dirty="0" smtClean="0"/>
                        <a:t>390kg</a:t>
                      </a:r>
                      <a:endParaRPr lang="en-GB" dirty="0"/>
                    </a:p>
                  </a:txBody>
                  <a:tcPr/>
                </a:tc>
              </a:tr>
              <a:tr h="413657">
                <a:tc>
                  <a:txBody>
                    <a:bodyPr/>
                    <a:lstStyle/>
                    <a:p>
                      <a:pPr algn="ctr"/>
                      <a:r>
                        <a:rPr lang="fr-CH" dirty="0" smtClean="0"/>
                        <a:t>IT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dirty="0" smtClean="0"/>
                        <a:t>60kg</a:t>
                      </a:r>
                      <a:endParaRPr lang="en-GB" dirty="0"/>
                    </a:p>
                  </a:txBody>
                  <a:tcPr/>
                </a:tc>
              </a:tr>
              <a:tr h="413657">
                <a:tc>
                  <a:txBody>
                    <a:bodyPr/>
                    <a:lstStyle/>
                    <a:p>
                      <a:pPr algn="ctr"/>
                      <a:r>
                        <a:rPr lang="fr-CH" dirty="0" smtClean="0"/>
                        <a:t>BT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dirty="0" smtClean="0"/>
                        <a:t>120kg</a:t>
                      </a:r>
                      <a:endParaRPr lang="en-GB" dirty="0"/>
                    </a:p>
                  </a:txBody>
                  <a:tcPr/>
                </a:tc>
              </a:tr>
              <a:tr h="413657">
                <a:tc>
                  <a:txBody>
                    <a:bodyPr/>
                    <a:lstStyle/>
                    <a:p>
                      <a:pPr algn="ctr"/>
                      <a:r>
                        <a:rPr lang="fr-CH" dirty="0" smtClean="0"/>
                        <a:t>HT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dirty="0" smtClean="0"/>
                        <a:t>50kg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5682342" y="338554"/>
            <a:ext cx="39515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b="1" dirty="0" smtClean="0"/>
              <a:t>Charges approximative par échelle</a:t>
            </a:r>
            <a:endParaRPr lang="en-GB" b="1" dirty="0"/>
          </a:p>
        </p:txBody>
      </p:sp>
      <p:sp>
        <p:nvSpPr>
          <p:cNvPr id="9" name="TextBox 8"/>
          <p:cNvSpPr txBox="1"/>
          <p:nvPr/>
        </p:nvSpPr>
        <p:spPr>
          <a:xfrm>
            <a:off x="5170713" y="4551326"/>
            <a:ext cx="395151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b="1" dirty="0" smtClean="0"/>
              <a:t>Charges approximative totale pour le tronçon 3 : </a:t>
            </a:r>
            <a:r>
              <a:rPr lang="fr-CH" b="1" u="sng" dirty="0" smtClean="0"/>
              <a:t>2270kg</a:t>
            </a:r>
            <a:endParaRPr lang="en-GB" b="1" u="sng" dirty="0"/>
          </a:p>
        </p:txBody>
      </p:sp>
    </p:spTree>
    <p:extLst>
      <p:ext uri="{BB962C8B-B14F-4D97-AF65-F5344CB8AC3E}">
        <p14:creationId xmlns:p14="http://schemas.microsoft.com/office/powerpoint/2010/main" val="33565717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649605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4000" b="1" dirty="0" smtClean="0"/>
              <a:t>Tronçon 4</a:t>
            </a:r>
            <a:endParaRPr lang="en-GB" sz="4000" b="1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01161878"/>
              </p:ext>
            </p:extLst>
          </p:nvPr>
        </p:nvGraphicFramePr>
        <p:xfrm>
          <a:off x="3248025" y="892628"/>
          <a:ext cx="8251372" cy="3722913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4125686"/>
                <a:gridCol w="4125686"/>
              </a:tblGrid>
              <a:tr h="413657">
                <a:tc>
                  <a:txBody>
                    <a:bodyPr/>
                    <a:lstStyle/>
                    <a:p>
                      <a:pPr algn="ctr"/>
                      <a:r>
                        <a:rPr lang="fr-CH" dirty="0" smtClean="0"/>
                        <a:t>DC1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dirty="0" smtClean="0"/>
                        <a:t>10kg</a:t>
                      </a:r>
                      <a:endParaRPr lang="en-GB" dirty="0"/>
                    </a:p>
                  </a:txBody>
                  <a:tcPr/>
                </a:tc>
              </a:tr>
              <a:tr h="413657">
                <a:tc>
                  <a:txBody>
                    <a:bodyPr/>
                    <a:lstStyle/>
                    <a:p>
                      <a:pPr algn="ctr"/>
                      <a:r>
                        <a:rPr lang="fr-CH" dirty="0" smtClean="0"/>
                        <a:t>DC2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dirty="0" smtClean="0"/>
                        <a:t>450kg</a:t>
                      </a:r>
                      <a:endParaRPr lang="en-GB" dirty="0"/>
                    </a:p>
                  </a:txBody>
                  <a:tcPr/>
                </a:tc>
              </a:tr>
              <a:tr h="413657">
                <a:tc>
                  <a:txBody>
                    <a:bodyPr/>
                    <a:lstStyle/>
                    <a:p>
                      <a:pPr algn="ctr"/>
                      <a:r>
                        <a:rPr lang="fr-CH" dirty="0" smtClean="0"/>
                        <a:t>DC3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dirty="0" smtClean="0"/>
                        <a:t>585kg</a:t>
                      </a:r>
                      <a:endParaRPr lang="en-GB" dirty="0"/>
                    </a:p>
                  </a:txBody>
                  <a:tcPr/>
                </a:tc>
              </a:tr>
              <a:tr h="413657">
                <a:tc>
                  <a:txBody>
                    <a:bodyPr/>
                    <a:lstStyle/>
                    <a:p>
                      <a:pPr algn="ctr"/>
                      <a:r>
                        <a:rPr lang="fr-CH" dirty="0" smtClean="0"/>
                        <a:t>Contrôle 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dirty="0" smtClean="0"/>
                        <a:t>390kg</a:t>
                      </a:r>
                      <a:endParaRPr lang="en-GB" dirty="0"/>
                    </a:p>
                  </a:txBody>
                  <a:tcPr/>
                </a:tc>
              </a:tr>
              <a:tr h="413657">
                <a:tc>
                  <a:txBody>
                    <a:bodyPr/>
                    <a:lstStyle/>
                    <a:p>
                      <a:pPr algn="ctr"/>
                      <a:r>
                        <a:rPr lang="fr-CH" dirty="0" smtClean="0"/>
                        <a:t>Contrôle 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dirty="0" smtClean="0"/>
                        <a:t>390kg</a:t>
                      </a:r>
                      <a:endParaRPr lang="en-GB" dirty="0"/>
                    </a:p>
                  </a:txBody>
                  <a:tcPr/>
                </a:tc>
              </a:tr>
              <a:tr h="413657">
                <a:tc>
                  <a:txBody>
                    <a:bodyPr/>
                    <a:lstStyle/>
                    <a:p>
                      <a:pPr algn="ctr"/>
                      <a:r>
                        <a:rPr lang="fr-CH" dirty="0" smtClean="0"/>
                        <a:t>IT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dirty="0" smtClean="0"/>
                        <a:t>60kg</a:t>
                      </a:r>
                      <a:endParaRPr lang="en-GB" dirty="0"/>
                    </a:p>
                  </a:txBody>
                  <a:tcPr/>
                </a:tc>
              </a:tr>
              <a:tr h="413657">
                <a:tc>
                  <a:txBody>
                    <a:bodyPr/>
                    <a:lstStyle/>
                    <a:p>
                      <a:pPr algn="ctr"/>
                      <a:r>
                        <a:rPr lang="fr-CH" dirty="0" smtClean="0"/>
                        <a:t>BT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dirty="0" smtClean="0"/>
                        <a:t>120kg</a:t>
                      </a:r>
                      <a:endParaRPr lang="en-GB" dirty="0"/>
                    </a:p>
                  </a:txBody>
                  <a:tcPr/>
                </a:tc>
              </a:tr>
              <a:tr h="413657">
                <a:tc>
                  <a:txBody>
                    <a:bodyPr/>
                    <a:lstStyle/>
                    <a:p>
                      <a:pPr algn="ctr"/>
                      <a:r>
                        <a:rPr lang="fr-CH" dirty="0" smtClean="0"/>
                        <a:t>HT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dirty="0" smtClean="0"/>
                        <a:t>50kg</a:t>
                      </a:r>
                      <a:endParaRPr lang="en-GB" dirty="0"/>
                    </a:p>
                  </a:txBody>
                  <a:tcPr/>
                </a:tc>
              </a:tr>
              <a:tr h="413657">
                <a:tc>
                  <a:txBody>
                    <a:bodyPr/>
                    <a:lstStyle/>
                    <a:p>
                      <a:pPr algn="ctr"/>
                      <a:r>
                        <a:rPr lang="fr-CH" dirty="0" smtClean="0"/>
                        <a:t>WCC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dirty="0" smtClean="0"/>
                        <a:t>360kg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5682342" y="338554"/>
            <a:ext cx="39515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b="1" dirty="0" smtClean="0"/>
              <a:t>Charges approximative par échelle</a:t>
            </a:r>
            <a:endParaRPr lang="en-GB" b="1" dirty="0"/>
          </a:p>
        </p:txBody>
      </p:sp>
      <p:sp>
        <p:nvSpPr>
          <p:cNvPr id="9" name="TextBox 8"/>
          <p:cNvSpPr txBox="1"/>
          <p:nvPr/>
        </p:nvSpPr>
        <p:spPr>
          <a:xfrm>
            <a:off x="5148941" y="4854710"/>
            <a:ext cx="395151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b="1" dirty="0" smtClean="0"/>
              <a:t>Charges approximative totale pour le tronçon 4 : </a:t>
            </a:r>
            <a:r>
              <a:rPr lang="fr-CH" b="1" u="sng" dirty="0" smtClean="0"/>
              <a:t>2415kg</a:t>
            </a:r>
            <a:endParaRPr lang="en-GB" b="1" u="sng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0845" y="707887"/>
            <a:ext cx="2632985" cy="58199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529520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649605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4000" b="1" dirty="0" smtClean="0"/>
              <a:t>Tronçon 5</a:t>
            </a:r>
            <a:endParaRPr lang="en-GB" sz="4000" b="1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45881144"/>
              </p:ext>
            </p:extLst>
          </p:nvPr>
        </p:nvGraphicFramePr>
        <p:xfrm>
          <a:off x="3248025" y="892628"/>
          <a:ext cx="8251372" cy="3722913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4125686"/>
                <a:gridCol w="4125686"/>
              </a:tblGrid>
              <a:tr h="413657">
                <a:tc>
                  <a:txBody>
                    <a:bodyPr/>
                    <a:lstStyle/>
                    <a:p>
                      <a:pPr algn="ctr"/>
                      <a:r>
                        <a:rPr lang="fr-CH" dirty="0" smtClean="0"/>
                        <a:t>DC1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dirty="0" smtClean="0"/>
                        <a:t>10kg</a:t>
                      </a:r>
                      <a:endParaRPr lang="en-GB" dirty="0"/>
                    </a:p>
                  </a:txBody>
                  <a:tcPr/>
                </a:tc>
              </a:tr>
              <a:tr h="413657">
                <a:tc>
                  <a:txBody>
                    <a:bodyPr/>
                    <a:lstStyle/>
                    <a:p>
                      <a:pPr algn="ctr"/>
                      <a:r>
                        <a:rPr lang="fr-CH" dirty="0" smtClean="0"/>
                        <a:t>DC2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dirty="0" smtClean="0"/>
                        <a:t>120kg</a:t>
                      </a:r>
                      <a:endParaRPr lang="en-GB" dirty="0"/>
                    </a:p>
                  </a:txBody>
                  <a:tcPr/>
                </a:tc>
              </a:tr>
              <a:tr h="413657">
                <a:tc>
                  <a:txBody>
                    <a:bodyPr/>
                    <a:lstStyle/>
                    <a:p>
                      <a:pPr algn="ctr"/>
                      <a:r>
                        <a:rPr lang="fr-CH" dirty="0" smtClean="0"/>
                        <a:t>DC3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dirty="0" smtClean="0"/>
                        <a:t>585kg</a:t>
                      </a:r>
                      <a:endParaRPr lang="en-GB" dirty="0"/>
                    </a:p>
                  </a:txBody>
                  <a:tcPr/>
                </a:tc>
              </a:tr>
              <a:tr h="413657">
                <a:tc>
                  <a:txBody>
                    <a:bodyPr/>
                    <a:lstStyle/>
                    <a:p>
                      <a:pPr algn="ctr"/>
                      <a:r>
                        <a:rPr lang="fr-CH" dirty="0" smtClean="0"/>
                        <a:t>Contrôle 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dirty="0" smtClean="0"/>
                        <a:t>390kg</a:t>
                      </a:r>
                      <a:endParaRPr lang="en-GB" dirty="0"/>
                    </a:p>
                  </a:txBody>
                  <a:tcPr/>
                </a:tc>
              </a:tr>
              <a:tr h="413657">
                <a:tc>
                  <a:txBody>
                    <a:bodyPr/>
                    <a:lstStyle/>
                    <a:p>
                      <a:pPr algn="ctr"/>
                      <a:r>
                        <a:rPr lang="fr-CH" dirty="0" smtClean="0"/>
                        <a:t>Contrôle 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dirty="0" smtClean="0"/>
                        <a:t>390kg</a:t>
                      </a:r>
                      <a:endParaRPr lang="en-GB" dirty="0"/>
                    </a:p>
                  </a:txBody>
                  <a:tcPr/>
                </a:tc>
              </a:tr>
              <a:tr h="413657">
                <a:tc>
                  <a:txBody>
                    <a:bodyPr/>
                    <a:lstStyle/>
                    <a:p>
                      <a:pPr algn="ctr"/>
                      <a:r>
                        <a:rPr lang="fr-CH" dirty="0" smtClean="0"/>
                        <a:t>IT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dirty="0" smtClean="0"/>
                        <a:t>60kg</a:t>
                      </a:r>
                      <a:endParaRPr lang="en-GB" dirty="0"/>
                    </a:p>
                  </a:txBody>
                  <a:tcPr/>
                </a:tc>
              </a:tr>
              <a:tr h="413657">
                <a:tc>
                  <a:txBody>
                    <a:bodyPr/>
                    <a:lstStyle/>
                    <a:p>
                      <a:pPr algn="ctr"/>
                      <a:r>
                        <a:rPr lang="fr-CH" dirty="0" smtClean="0"/>
                        <a:t>BT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dirty="0" smtClean="0"/>
                        <a:t>120kg</a:t>
                      </a:r>
                      <a:endParaRPr lang="en-GB" dirty="0"/>
                    </a:p>
                  </a:txBody>
                  <a:tcPr/>
                </a:tc>
              </a:tr>
              <a:tr h="413657">
                <a:tc>
                  <a:txBody>
                    <a:bodyPr/>
                    <a:lstStyle/>
                    <a:p>
                      <a:pPr algn="ctr"/>
                      <a:r>
                        <a:rPr lang="fr-CH" dirty="0" smtClean="0"/>
                        <a:t>HT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dirty="0" smtClean="0"/>
                        <a:t>50kg</a:t>
                      </a:r>
                      <a:endParaRPr lang="en-GB" dirty="0"/>
                    </a:p>
                  </a:txBody>
                  <a:tcPr/>
                </a:tc>
              </a:tr>
              <a:tr h="413657">
                <a:tc>
                  <a:txBody>
                    <a:bodyPr/>
                    <a:lstStyle/>
                    <a:p>
                      <a:pPr algn="ctr"/>
                      <a:r>
                        <a:rPr lang="fr-CH" dirty="0" smtClean="0"/>
                        <a:t>WCC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CH" dirty="0" smtClean="0"/>
                        <a:t>600kg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5682342" y="338554"/>
            <a:ext cx="39515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b="1" dirty="0" smtClean="0"/>
              <a:t>Charges approximative par échelle</a:t>
            </a:r>
            <a:endParaRPr lang="en-GB" b="1" dirty="0"/>
          </a:p>
        </p:txBody>
      </p:sp>
      <p:sp>
        <p:nvSpPr>
          <p:cNvPr id="9" name="TextBox 8"/>
          <p:cNvSpPr txBox="1"/>
          <p:nvPr/>
        </p:nvSpPr>
        <p:spPr>
          <a:xfrm>
            <a:off x="5148941" y="4854710"/>
            <a:ext cx="395151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b="1" dirty="0" smtClean="0"/>
              <a:t>Charges approximative totale pour le tronçon 5 : </a:t>
            </a:r>
            <a:r>
              <a:rPr lang="fr-CH" b="1" u="sng" dirty="0" smtClean="0"/>
              <a:t>1935kg</a:t>
            </a:r>
            <a:endParaRPr lang="en-GB" b="1" u="sng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0845" y="707887"/>
            <a:ext cx="2632985" cy="58199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621108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72</TotalTime>
  <Words>195</Words>
  <Application>Microsoft Office PowerPoint</Application>
  <PresentationFormat>Widescreen</PresentationFormat>
  <Paragraphs>108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Office Theme</vt:lpstr>
      <vt:lpstr>B311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B311</dc:title>
  <dc:creator>Thierry Charvet</dc:creator>
  <cp:lastModifiedBy>Thierry Charvet</cp:lastModifiedBy>
  <cp:revision>8</cp:revision>
  <dcterms:created xsi:type="dcterms:W3CDTF">2016-04-18T13:47:42Z</dcterms:created>
  <dcterms:modified xsi:type="dcterms:W3CDTF">2016-04-18T15:10:12Z</dcterms:modified>
</cp:coreProperties>
</file>