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Default Extension="pdf" ContentType="application/pdf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705" r:id="rId1"/>
  </p:sldMasterIdLst>
  <p:notesMasterIdLst>
    <p:notesMasterId r:id="rId13"/>
  </p:notesMasterIdLst>
  <p:handoutMasterIdLst>
    <p:handoutMasterId r:id="rId14"/>
  </p:handout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7" r:id="rId9"/>
    <p:sldId id="265" r:id="rId10"/>
    <p:sldId id="266" r:id="rId11"/>
    <p:sldId id="268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317" autoAdjust="0"/>
    <p:restoredTop sz="94600" autoAdjust="0"/>
  </p:normalViewPr>
  <p:slideViewPr>
    <p:cSldViewPr snapToGrid="0" snapToObjects="1">
      <p:cViewPr>
        <p:scale>
          <a:sx n="131" d="100"/>
          <a:sy n="131" d="100"/>
        </p:scale>
        <p:origin x="-440" y="-8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905AC4-2E5D-7C49-ABD2-0A561D01E9EC}" type="datetimeFigureOut">
              <a:rPr lang="en-US" smtClean="0"/>
              <a:t>5/31/16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5383F-60F3-2847-B26E-DC6FC2AEFBA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302A8-80C4-FE43-8DAD-8E6A3C1F36BA}" type="datetimeFigureOut">
              <a:rPr lang="en-US" smtClean="0"/>
              <a:t>5/31/16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D0D00-3B58-2647-8B82-CA27014AD3D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D0D00-3B58-2647-8B82-CA27014AD3D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014EC-33A3-8D45-BD72-D842A1A50A7F}" type="datetime2">
              <a:rPr lang="en-US" smtClean="0"/>
              <a:t>Tuesday, May 31, 2016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Dr. Jimmy Garland</a:t>
            </a: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580BD-B69F-1344-BBD6-865A075D6E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7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0C033-EB99-554E-AC8E-69D5DED808F4}" type="datetime2">
              <a:rPr lang="en-US" smtClean="0"/>
              <a:t>Tuesday, May 31, 2016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Dr. Jimmy Garland</a:t>
            </a: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580BD-B69F-1344-BBD6-865A075D6E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GB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B2701-BAC7-4E48-9590-D3452790C810}" type="datetime2">
              <a:rPr lang="en-US" smtClean="0"/>
              <a:t>Tuesday, May 31, 2016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Dr. Jimmy Garland</a:t>
            </a: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580BD-B69F-1344-BBD6-865A075D6E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1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799173" y="1806689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6B7C-730B-4E40-B77A-1508C80C1E89}" type="datetime2">
              <a:rPr lang="en-US" smtClean="0"/>
              <a:t>Tuesday, May 31,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Jimmy Garland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580BD-B69F-1344-BBD6-865A075D6E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1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799173" y="1806689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b="17835"/>
          <a:stretch/>
        </p:blipFill>
        <p:spPr>
          <a:xfrm>
            <a:off x="3959440" y="1940785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1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2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A618A-2A75-C248-8AB6-74763765A8BC}" type="datetime2">
              <a:rPr lang="en-US" smtClean="0"/>
              <a:t>Tuesday, May 31, 2016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Dr. Jimmy Garland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580BD-B69F-1344-BBD6-865A075D6E2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2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F0593-E03F-ED40-A248-8DCCCE7834A9}" type="datetime2">
              <a:rPr lang="en-US" smtClean="0"/>
              <a:t>Tuesday, May 31, 2016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Dr. Jimmy Garland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580BD-B69F-1344-BBD6-865A075D6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6E695-800B-0344-AD05-7AC17B780B8D}" type="datetime2">
              <a:rPr lang="en-US" smtClean="0"/>
              <a:t>Tuesday, May 31, 2016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Dr. Jimmy Garland</a:t>
            </a: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580BD-B69F-1344-BBD6-865A075D6E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GB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5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8" y="952334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 smtClean="0"/>
              <a:t>Click to edit Master text styles</a:t>
            </a:r>
          </a:p>
          <a:p>
            <a:pPr lvl="1" eaLnBrk="1" latinLnBrk="0" hangingPunct="1"/>
            <a:r>
              <a:rPr lang="en-GB" smtClean="0"/>
              <a:t>Second level</a:t>
            </a:r>
          </a:p>
          <a:p>
            <a:pPr lvl="2" eaLnBrk="1" latinLnBrk="0" hangingPunct="1"/>
            <a:r>
              <a:rPr lang="en-GB" smtClean="0"/>
              <a:t>Third level</a:t>
            </a:r>
          </a:p>
          <a:p>
            <a:pPr lvl="3" eaLnBrk="1" latinLnBrk="0" hangingPunct="1"/>
            <a:r>
              <a:rPr lang="en-GB" smtClean="0"/>
              <a:t>Fourth level</a:t>
            </a:r>
          </a:p>
          <a:p>
            <a:pPr lvl="4" eaLnBrk="1" latinLnBrk="0" hangingPunct="1"/>
            <a:r>
              <a:rPr lang="en-GB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72A68-C3C2-7148-92D1-58E65DB8D225}" type="datetime2">
              <a:rPr lang="en-US" smtClean="0"/>
              <a:t>Tuesday, May 31, 2016</a:t>
            </a:fld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Dr. Jimmy Garland</a:t>
            </a:r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580BD-B69F-1344-BBD6-865A075D6E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8990A-0F34-0F40-89AE-183B5DDF383C}" type="datetime2">
              <a:rPr lang="en-US" smtClean="0"/>
              <a:t>Tuesday, May 31,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Dr. Jimmy Garland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580BD-B69F-1344-BBD6-865A075D6E2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jpeg"/><Relationship Id="rId6" Type="http://schemas.openxmlformats.org/officeDocument/2006/relationships/image" Target="../media/image9.pdf"/><Relationship Id="rId7" Type="http://schemas.openxmlformats.org/officeDocument/2006/relationships/image" Target="../media/image10.png"/><Relationship Id="rId8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df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5.pdf"/><Relationship Id="rId3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6" Type="http://schemas.openxmlformats.org/officeDocument/2006/relationships/image" Target="../media/image21.pdf"/><Relationship Id="rId7" Type="http://schemas.openxmlformats.org/officeDocument/2006/relationships/image" Target="../media/image22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7.pd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df"/><Relationship Id="rId5" Type="http://schemas.openxmlformats.org/officeDocument/2006/relationships/image" Target="../media/image29.png"/><Relationship Id="rId6" Type="http://schemas.openxmlformats.org/officeDocument/2006/relationships/image" Target="../media/image30.pdf"/><Relationship Id="rId7" Type="http://schemas.openxmlformats.org/officeDocument/2006/relationships/image" Target="../media/image31.png"/><Relationship Id="rId8" Type="http://schemas.openxmlformats.org/officeDocument/2006/relationships/image" Target="../media/image32.pdf"/><Relationship Id="rId9" Type="http://schemas.openxmlformats.org/officeDocument/2006/relationships/image" Target="../media/image33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909" y="1373909"/>
            <a:ext cx="8716818" cy="10737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LINAC5</a:t>
            </a:r>
            <a:br>
              <a:rPr lang="en-US" dirty="0" smtClean="0"/>
            </a:br>
            <a:r>
              <a:rPr lang="en-US" sz="3111" dirty="0" smtClean="0"/>
              <a:t>A</a:t>
            </a:r>
            <a:r>
              <a:rPr lang="en-US" sz="3333" dirty="0" smtClean="0"/>
              <a:t> New Linear Accelerator </a:t>
            </a:r>
            <a:r>
              <a:rPr lang="en-US" sz="3333" dirty="0" smtClean="0"/>
              <a:t>f</a:t>
            </a:r>
            <a:r>
              <a:rPr lang="en-US" sz="3333" dirty="0" smtClean="0"/>
              <a:t>or OPENMED at CERN</a:t>
            </a:r>
            <a:endParaRPr lang="en-US" sz="3333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230909" y="3059545"/>
            <a:ext cx="3595255" cy="1200727"/>
          </a:xfrm>
        </p:spPr>
        <p:txBody>
          <a:bodyPr>
            <a:normAutofit/>
          </a:bodyPr>
          <a:lstStyle/>
          <a:p>
            <a:r>
              <a:rPr lang="en-US" sz="1800" dirty="0" smtClean="0"/>
              <a:t>J</a:t>
            </a:r>
            <a:r>
              <a:rPr lang="en-US" sz="1800" dirty="0" smtClean="0"/>
              <a:t>immy Garland</a:t>
            </a:r>
          </a:p>
          <a:p>
            <a:r>
              <a:rPr lang="en-US" sz="1800" dirty="0" smtClean="0"/>
              <a:t>Linear Accelerators Group, CERN</a:t>
            </a:r>
          </a:p>
          <a:p>
            <a:endParaRPr lang="en-US" sz="18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June 2016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6580BD-B69F-1344-BBD6-865A075D6E28}" type="slidenum">
              <a:rPr lang="en-US" smtClean="0"/>
              <a:t>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Dr. Jimmy Garland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June </a:t>
            </a:r>
            <a:r>
              <a:rPr lang="en-US" dirty="0" smtClean="0"/>
              <a:t>2016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Dr. Jimmy Garland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6580BD-B69F-1344-BBD6-865A075D6E28}" type="slidenum">
              <a:rPr lang="en-US" smtClean="0"/>
              <a:t>10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929136" y="1861549"/>
            <a:ext cx="5322084" cy="55602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Thank you for your attention!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6014EC-33A3-8D45-BD72-D842A1A50A7F}" type="datetime2">
              <a:rPr lang="en-US" smtClean="0"/>
              <a:t>Monday, June 6,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Dr. Jimmy Garland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6580BD-B69F-1344-BBD6-865A075D6E28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07733" y="716596"/>
          <a:ext cx="3610879" cy="13209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063"/>
                <a:gridCol w="1449908"/>
                <a:gridCol w="1449908"/>
              </a:tblGrid>
              <a:tr h="235214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Ions species (</a:t>
                      </a:r>
                      <a:r>
                        <a:rPr lang="en-US" sz="1000" b="1" dirty="0" err="1" smtClean="0"/>
                        <a:t>q/m</a:t>
                      </a:r>
                      <a:r>
                        <a:rPr lang="en-US" sz="1000" b="1" dirty="0" smtClean="0"/>
                        <a:t>)</a:t>
                      </a:r>
                      <a:endParaRPr lang="en-US" sz="10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Final</a:t>
                      </a:r>
                      <a:r>
                        <a:rPr lang="en-US" sz="1000" b="1" baseline="0" dirty="0" smtClean="0"/>
                        <a:t> total kinetic energy [MeV]</a:t>
                      </a:r>
                      <a:endParaRPr lang="en-US" sz="10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Kinetic energy needed for constant rigidity [MeV]</a:t>
                      </a:r>
                      <a:endParaRPr lang="en-US" sz="10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448">
                <a:tc>
                  <a:txBody>
                    <a:bodyPr/>
                    <a:lstStyle/>
                    <a:p>
                      <a:r>
                        <a:rPr lang="en-US" sz="1000" b="0" dirty="0" smtClean="0"/>
                        <a:t>1/4</a:t>
                      </a:r>
                      <a:endParaRPr lang="en-US" sz="1000" b="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16.8  (4</a:t>
                      </a:r>
                      <a:r>
                        <a:rPr lang="en-US" sz="1000" baseline="0" dirty="0" smtClean="0"/>
                        <a:t> MeV/</a:t>
                      </a:r>
                      <a:r>
                        <a:rPr lang="en-US" sz="1000" baseline="0" dirty="0" err="1" smtClean="0"/>
                        <a:t>u</a:t>
                      </a:r>
                      <a:r>
                        <a:rPr lang="en-US" sz="1000" baseline="0" dirty="0" smtClean="0"/>
                        <a:t>)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16.8</a:t>
                      </a:r>
                      <a:r>
                        <a:rPr lang="en-US" sz="1000" baseline="0" dirty="0" smtClean="0"/>
                        <a:t>  (4.2 MeV/</a:t>
                      </a:r>
                      <a:r>
                        <a:rPr lang="en-US" sz="1000" baseline="0" dirty="0" err="1" smtClean="0"/>
                        <a:t>u</a:t>
                      </a:r>
                      <a:r>
                        <a:rPr lang="en-US" sz="1000" baseline="0" dirty="0" smtClean="0"/>
                        <a:t>)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744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/>
                        <a:t>1/3</a:t>
                      </a:r>
                      <a:endParaRPr lang="en-US" sz="1000" b="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/>
                        <a:t>12.6  </a:t>
                      </a:r>
                      <a:r>
                        <a:rPr lang="en-US" sz="1000" dirty="0" smtClean="0"/>
                        <a:t>(4</a:t>
                      </a:r>
                      <a:r>
                        <a:rPr lang="en-US" sz="1000" baseline="0" dirty="0" smtClean="0"/>
                        <a:t> MeV/</a:t>
                      </a:r>
                      <a:r>
                        <a:rPr lang="en-US" sz="1000" baseline="0" dirty="0" err="1" smtClean="0"/>
                        <a:t>u</a:t>
                      </a:r>
                      <a:r>
                        <a:rPr lang="en-US" sz="1000" baseline="0" dirty="0" smtClean="0"/>
                        <a:t>)</a:t>
                      </a:r>
                      <a:endParaRPr lang="en-US" sz="1000" b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/>
                        <a:t>22.4  (7.5</a:t>
                      </a:r>
                      <a:r>
                        <a:rPr lang="en-US" sz="1000" b="0" baseline="0" dirty="0" smtClean="0"/>
                        <a:t> MeV/</a:t>
                      </a:r>
                      <a:r>
                        <a:rPr lang="en-US" sz="1000" b="0" baseline="0" dirty="0" err="1" smtClean="0"/>
                        <a:t>u</a:t>
                      </a:r>
                      <a:r>
                        <a:rPr lang="en-US" sz="1000" b="0" baseline="0" dirty="0" smtClean="0"/>
                        <a:t>)</a:t>
                      </a:r>
                      <a:endParaRPr lang="en-US" sz="1000" b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744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/>
                        <a:t>1/2</a:t>
                      </a:r>
                      <a:endParaRPr lang="en-US" sz="1000" b="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/>
                        <a:t>8.4  </a:t>
                      </a:r>
                      <a:r>
                        <a:rPr lang="en-US" sz="1000" dirty="0" smtClean="0"/>
                        <a:t>(4</a:t>
                      </a:r>
                      <a:r>
                        <a:rPr lang="en-US" sz="1000" baseline="0" dirty="0" smtClean="0"/>
                        <a:t> MeV/</a:t>
                      </a:r>
                      <a:r>
                        <a:rPr lang="en-US" sz="1000" baseline="0" dirty="0" err="1" smtClean="0"/>
                        <a:t>u</a:t>
                      </a:r>
                      <a:r>
                        <a:rPr lang="en-US" sz="1000" baseline="0" dirty="0" smtClean="0"/>
                        <a:t>)</a:t>
                      </a:r>
                      <a:endParaRPr lang="en-US" sz="1000" b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/>
                        <a:t>33.4</a:t>
                      </a:r>
                      <a:r>
                        <a:rPr lang="en-US" sz="1000" b="0" baseline="0" dirty="0" smtClean="0"/>
                        <a:t>  (16.7 MeV/</a:t>
                      </a:r>
                      <a:r>
                        <a:rPr lang="en-US" sz="1000" b="0" baseline="0" dirty="0" err="1" smtClean="0"/>
                        <a:t>u</a:t>
                      </a:r>
                      <a:r>
                        <a:rPr lang="en-US" sz="1000" b="0" baseline="0" dirty="0" smtClean="0"/>
                        <a:t>)</a:t>
                      </a:r>
                      <a:endParaRPr lang="en-US" sz="1000" b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2574825" y="103905"/>
            <a:ext cx="4172298" cy="55602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Backup 1.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110" y="103905"/>
            <a:ext cx="7467600" cy="556021"/>
          </a:xfrm>
        </p:spPr>
        <p:txBody>
          <a:bodyPr>
            <a:noAutofit/>
          </a:bodyPr>
          <a:lstStyle/>
          <a:p>
            <a:r>
              <a:rPr lang="en-US" sz="3200" dirty="0" smtClean="0"/>
              <a:t>My background: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9568"/>
            <a:ext cx="4792337" cy="2770909"/>
          </a:xfrm>
        </p:spPr>
        <p:txBody>
          <a:bodyPr>
            <a:normAutofit/>
          </a:bodyPr>
          <a:lstStyle/>
          <a:p>
            <a:pPr algn="just"/>
            <a:r>
              <a:rPr lang="en-US" sz="1600" dirty="0" smtClean="0"/>
              <a:t>Studied at University of Manchester, UK.</a:t>
            </a:r>
          </a:p>
          <a:p>
            <a:pPr algn="just"/>
            <a:r>
              <a:rPr lang="en-US" sz="1600" dirty="0" smtClean="0"/>
              <a:t>PhD in accelerators for medical and energy applications.</a:t>
            </a:r>
          </a:p>
          <a:p>
            <a:pPr algn="just"/>
            <a:endParaRPr lang="en-US" sz="1600" dirty="0" smtClean="0"/>
          </a:p>
          <a:p>
            <a:pPr algn="just"/>
            <a:endParaRPr lang="en-US" sz="1600" dirty="0" smtClean="0"/>
          </a:p>
          <a:p>
            <a:pPr algn="just"/>
            <a:endParaRPr lang="en-US" sz="1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June </a:t>
            </a:r>
            <a:r>
              <a:rPr lang="en-US" dirty="0" smtClean="0"/>
              <a:t>2016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6580BD-B69F-1344-BBD6-865A075D6E28}" type="slidenum">
              <a:rPr lang="en-US" smtClean="0"/>
              <a:t>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Dr. Jimmy Garland</a:t>
            </a:r>
            <a:endParaRPr lang="en-US"/>
          </a:p>
        </p:txBody>
      </p:sp>
      <p:pic>
        <p:nvPicPr>
          <p:cNvPr id="8" name="Picture 7" descr="Nature_cover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46" y="2177189"/>
            <a:ext cx="1473415" cy="1935874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4953707" y="798430"/>
            <a:ext cx="4091771" cy="1754910"/>
          </a:xfrm>
        </p:spPr>
        <p:txBody>
          <a:bodyPr>
            <a:normAutofit/>
          </a:bodyPr>
          <a:lstStyle/>
          <a:p>
            <a:pPr algn="just"/>
            <a:r>
              <a:rPr lang="en-US" sz="1600" dirty="0" err="1" smtClean="0"/>
              <a:t>Postdoc</a:t>
            </a:r>
            <a:r>
              <a:rPr lang="en-US" sz="1600" dirty="0" smtClean="0"/>
              <a:t>. designing a circular accelerator for proton therapy and other </a:t>
            </a:r>
            <a:r>
              <a:rPr lang="en-US" sz="1600" dirty="0" err="1" smtClean="0"/>
              <a:t>FFAGs</a:t>
            </a:r>
            <a:r>
              <a:rPr lang="en-US" sz="1600" dirty="0" smtClean="0"/>
              <a:t>.</a:t>
            </a:r>
          </a:p>
        </p:txBody>
      </p:sp>
      <p:pic>
        <p:nvPicPr>
          <p:cNvPr id="10" name="Picture 9" descr="EMMA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2081" y="2142553"/>
            <a:ext cx="2621567" cy="197051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218" y="4093671"/>
            <a:ext cx="17235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Nature Physics 8, 243-247 (2012) </a:t>
            </a:r>
            <a:endParaRPr lang="en-US" sz="800" dirty="0"/>
          </a:p>
        </p:txBody>
      </p:sp>
      <p:sp>
        <p:nvSpPr>
          <p:cNvPr id="12" name="TextBox 11"/>
          <p:cNvSpPr txBox="1"/>
          <p:nvPr/>
        </p:nvSpPr>
        <p:spPr>
          <a:xfrm>
            <a:off x="254876" y="1869412"/>
            <a:ext cx="38865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EMMA - Electron Model for Many Applications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438549" y="2177189"/>
            <a:ext cx="883113" cy="18466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0" bIns="0" rtlCol="0">
            <a:spAutoFit/>
          </a:bodyPr>
          <a:lstStyle/>
          <a:p>
            <a:r>
              <a:rPr lang="en-US" sz="1200" dirty="0" smtClean="0"/>
              <a:t>2.5 </a:t>
            </a:r>
            <a:r>
              <a:rPr lang="en-US" sz="1200" dirty="0" err="1" smtClean="0"/>
              <a:t>m</a:t>
            </a:r>
            <a:r>
              <a:rPr lang="en-US" sz="1200" dirty="0" smtClean="0"/>
              <a:t> radius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1755461" y="4134145"/>
            <a:ext cx="2665276" cy="18466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0" rIns="0" bIns="0" rtlCol="0">
            <a:spAutoFit/>
          </a:bodyPr>
          <a:lstStyle/>
          <a:p>
            <a:r>
              <a:rPr lang="en-US" sz="1200" dirty="0" smtClean="0"/>
              <a:t>0.5 </a:t>
            </a:r>
            <a:r>
              <a:rPr lang="en-US" sz="1200" dirty="0" err="1" smtClean="0"/>
              <a:t>μs</a:t>
            </a:r>
            <a:r>
              <a:rPr lang="en-US" sz="1200" dirty="0" smtClean="0"/>
              <a:t> acceleration from 10 – 20 MeV</a:t>
            </a:r>
            <a:endParaRPr lang="en-US" sz="1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3824" y="119761"/>
            <a:ext cx="1301363" cy="595191"/>
          </a:xfrm>
          <a:prstGeom prst="rect">
            <a:avLst/>
          </a:prstGeom>
        </p:spPr>
      </p:pic>
      <p:pic>
        <p:nvPicPr>
          <p:cNvPr id="16" name="Picture 7" descr="Untitled-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3056" y="103905"/>
            <a:ext cx="910600" cy="540165"/>
          </a:xfrm>
          <a:prstGeom prst="rect">
            <a:avLst/>
          </a:prstGeom>
          <a:noFill/>
        </p:spPr>
      </p:pic>
      <p:sp>
        <p:nvSpPr>
          <p:cNvPr id="17" name="Content Placeholder 2"/>
          <p:cNvSpPr>
            <a:spLocks noGrp="1"/>
          </p:cNvSpPr>
          <p:nvPr>
            <p:ph sz="half" idx="1"/>
          </p:nvPr>
        </p:nvSpPr>
        <p:spPr>
          <a:xfrm>
            <a:off x="4509565" y="3833528"/>
            <a:ext cx="4624741" cy="601236"/>
          </a:xfrm>
        </p:spPr>
        <p:txBody>
          <a:bodyPr>
            <a:normAutofit/>
          </a:bodyPr>
          <a:lstStyle/>
          <a:p>
            <a:pPr algn="just"/>
            <a:r>
              <a:rPr lang="en-US" sz="1600" dirty="0" smtClean="0"/>
              <a:t>Came to CERN in 2015 to work on a linear accelerator for medical applications...</a:t>
            </a:r>
          </a:p>
        </p:txBody>
      </p:sp>
      <p:pic>
        <p:nvPicPr>
          <p:cNvPr id="18" name="Picture 17" descr="non_scaling_FFAG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420737" y="1869412"/>
            <a:ext cx="2565172" cy="1530182"/>
          </a:xfrm>
          <a:prstGeom prst="rect">
            <a:avLst/>
          </a:prstGeom>
        </p:spPr>
      </p:pic>
      <p:pic>
        <p:nvPicPr>
          <p:cNvPr id="19" name="Picture 18" descr="DSC01384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24506" y="1713156"/>
            <a:ext cx="2209800" cy="165735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628698" y="3232006"/>
            <a:ext cx="2357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Fixed-Field Alternating-Gradient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7121654" y="3401283"/>
            <a:ext cx="19238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KURRI, Japan. 150 MeV proton FFAG</a:t>
            </a:r>
            <a:endParaRPr lang="en-US" sz="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June </a:t>
            </a:r>
            <a:r>
              <a:rPr lang="en-US" dirty="0" smtClean="0"/>
              <a:t>2016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6580BD-B69F-1344-BBD6-865A075D6E28}" type="slidenum">
              <a:rPr lang="en-US" smtClean="0"/>
              <a:t>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Dr. Jimmy Garland</a:t>
            </a:r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125613" y="103905"/>
            <a:ext cx="2163290" cy="55602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OPENMED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-1" y="1192553"/>
            <a:ext cx="4139399" cy="214070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CERN</a:t>
            </a:r>
            <a:r>
              <a:rPr lang="en-US" sz="1400" dirty="0" smtClean="0"/>
              <a:t>’</a:t>
            </a:r>
            <a:r>
              <a:rPr lang="en-US" sz="1400" dirty="0" err="1" smtClean="0"/>
              <a:t>s</a:t>
            </a:r>
            <a:r>
              <a:rPr lang="en-US" sz="1400" dirty="0" smtClean="0"/>
              <a:t> study group on accelerators for medical applications.</a:t>
            </a:r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r>
              <a:rPr lang="en-US" sz="1400" noProof="0" dirty="0" smtClean="0"/>
              <a:t>Aim to build a facility for studying multiple ion species </a:t>
            </a:r>
            <a:r>
              <a:rPr lang="en-US" sz="1400" dirty="0" smtClean="0"/>
              <a:t>in a medical-use context.</a:t>
            </a:r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r>
              <a:rPr lang="en-US" sz="1400" dirty="0" smtClean="0"/>
              <a:t>Biomedical studies: tissue/cell exposure, detector studies, precision statistical experiments.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4110" y="659926"/>
            <a:ext cx="2313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is OPENMED?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71484" y="659926"/>
            <a:ext cx="1878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Why study ions?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498082" y="1192553"/>
            <a:ext cx="4517471" cy="1405861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r>
              <a:rPr lang="en-US" sz="1400" dirty="0" smtClean="0"/>
              <a:t>Protons and other ions </a:t>
            </a:r>
            <a:r>
              <a:rPr lang="en-US" sz="1400" dirty="0" err="1" smtClean="0"/>
              <a:t>utilise</a:t>
            </a:r>
            <a:r>
              <a:rPr lang="en-US" sz="1400" dirty="0" smtClean="0"/>
              <a:t> ‘Bragg peak’ to treat cancer tumors.</a:t>
            </a:r>
          </a:p>
          <a:p>
            <a:pPr marL="493776" lvl="0" indent="-457200" algn="just" defTabSz="914400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/>
            </a:pPr>
            <a:r>
              <a:rPr lang="en-US" sz="1400" dirty="0" smtClean="0"/>
              <a:t>Ions potentially </a:t>
            </a:r>
            <a:r>
              <a:rPr lang="en-US" sz="1400" dirty="0"/>
              <a:t>more precise and more effective.</a:t>
            </a:r>
            <a:endParaRPr lang="en-US" sz="1400" dirty="0" smtClean="0"/>
          </a:p>
          <a:p>
            <a:pPr marL="493776" lvl="0" indent="-457200" algn="just" defTabSz="914400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/>
            </a:pPr>
            <a:r>
              <a:rPr lang="en-US" sz="1400" dirty="0" smtClean="0"/>
              <a:t>Less fundamental </a:t>
            </a:r>
            <a:r>
              <a:rPr lang="en-US" sz="1400" dirty="0"/>
              <a:t>research has been carried </a:t>
            </a:r>
            <a:r>
              <a:rPr lang="en-US" sz="1400" dirty="0" smtClean="0"/>
              <a:t>out with ions </a:t>
            </a:r>
            <a:r>
              <a:rPr lang="en-US" sz="1400" dirty="0"/>
              <a:t>to date</a:t>
            </a:r>
            <a:r>
              <a:rPr lang="en-US" sz="1400" dirty="0" smtClean="0"/>
              <a:t>.</a:t>
            </a:r>
          </a:p>
          <a:p>
            <a:pPr marL="493776" lvl="0" indent="-457200" algn="just" defTabSz="914400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/>
            </a:pPr>
            <a:r>
              <a:rPr lang="en-US" sz="1400" dirty="0" smtClean="0"/>
              <a:t>H, He, Li, Be, B, C, N, O</a:t>
            </a:r>
          </a:p>
          <a:p>
            <a:pPr marL="493776" lvl="0" indent="-457200" algn="just" defTabSz="914400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/>
            </a:pPr>
            <a:endParaRPr lang="en-US" sz="1400" dirty="0" smtClean="0"/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498082" y="3664933"/>
            <a:ext cx="4394967" cy="88229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4224064"/>
            <a:ext cx="12341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Plot author: </a:t>
            </a:r>
            <a:r>
              <a:rPr lang="en-US" sz="800" dirty="0" err="1" smtClean="0"/>
              <a:t>Cepheiden</a:t>
            </a:r>
            <a:endParaRPr lang="en-US" sz="800" dirty="0"/>
          </a:p>
        </p:txBody>
      </p:sp>
      <p:pic>
        <p:nvPicPr>
          <p:cNvPr id="13" name="Picture 12" descr="Bragg-peak1.png"/>
          <p:cNvPicPr>
            <a:picLocks noChangeAspect="1"/>
          </p:cNvPicPr>
          <p:nvPr/>
        </p:nvPicPr>
        <p:blipFill>
          <a:blip r:embed="rId2"/>
          <a:srcRect b="5519"/>
          <a:stretch>
            <a:fillRect/>
          </a:stretch>
        </p:blipFill>
        <p:spPr>
          <a:xfrm>
            <a:off x="2442925" y="2598415"/>
            <a:ext cx="3977280" cy="1832464"/>
          </a:xfrm>
          <a:prstGeom prst="rect">
            <a:avLst/>
          </a:prstGeom>
        </p:spPr>
      </p:pic>
      <p:pic>
        <p:nvPicPr>
          <p:cNvPr id="14" name="Picture 13" descr="beam_spread_ion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6452393" y="2598414"/>
            <a:ext cx="2470675" cy="182762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June </a:t>
            </a:r>
            <a:r>
              <a:rPr lang="en-US" dirty="0" smtClean="0"/>
              <a:t>2016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Dr. Jimmy Garland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6580BD-B69F-1344-BBD6-865A075D6E28}" type="slidenum">
              <a:rPr lang="en-US" smtClean="0"/>
              <a:t>4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912563" y="103905"/>
            <a:ext cx="4511747" cy="55602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OPENMED Facility Plan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5613" y="1329781"/>
            <a:ext cx="1910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Existing infrastructure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125613" y="2748307"/>
            <a:ext cx="58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LEIR</a:t>
            </a:r>
            <a:endParaRPr lang="en-US" sz="14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-155104" y="806561"/>
            <a:ext cx="5903732" cy="3496072"/>
            <a:chOff x="-155104" y="806561"/>
            <a:chExt cx="5903732" cy="3496072"/>
          </a:xfrm>
        </p:grpSpPr>
        <p:pic>
          <p:nvPicPr>
            <p:cNvPr id="9" name="Picture 8" descr="LEIR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tretch>
                  <a:fillRect/>
                </a:stretch>
              </p:blipFill>
            </mc:Choice>
            <mc:Fallback>
              <p:blipFill>
                <a:blip r:embed="rId3"/>
                <a:stretch>
                  <a:fillRect/>
                </a:stretch>
              </p:blipFill>
            </mc:Fallback>
          </mc:AlternateContent>
          <p:spPr>
            <a:xfrm>
              <a:off x="-155104" y="1165568"/>
              <a:ext cx="5394977" cy="3137065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288713" y="2748307"/>
              <a:ext cx="1323762" cy="67710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LEIR</a:t>
              </a:r>
            </a:p>
            <a:p>
              <a:pPr algn="ctr"/>
              <a:r>
                <a:rPr lang="en-US" sz="1200" dirty="0" smtClean="0"/>
                <a:t>(Low Energy </a:t>
              </a:r>
            </a:p>
            <a:p>
              <a:pPr algn="ctr"/>
              <a:r>
                <a:rPr lang="en-US" sz="1200" dirty="0" smtClean="0"/>
                <a:t>Ion Ring)</a:t>
              </a:r>
              <a:endParaRPr lang="en-US" sz="1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155793" y="1925163"/>
              <a:ext cx="159283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0" rtlCol="0">
              <a:spAutoFit/>
            </a:bodyPr>
            <a:lstStyle/>
            <a:p>
              <a:r>
                <a:rPr lang="en-US" sz="1200" dirty="0" smtClean="0"/>
                <a:t>New extraction line</a:t>
              </a:r>
              <a:endParaRPr lang="en-US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023027" y="2748307"/>
              <a:ext cx="112046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rIns="36000" rtlCol="0">
              <a:spAutoFit/>
            </a:bodyPr>
            <a:lstStyle/>
            <a:p>
              <a:r>
                <a:rPr lang="en-US" sz="1400" dirty="0" smtClean="0"/>
                <a:t>Experimental</a:t>
              </a:r>
            </a:p>
            <a:p>
              <a:r>
                <a:rPr lang="en-US" sz="1400" dirty="0" smtClean="0"/>
                <a:t>area</a:t>
              </a:r>
              <a:endParaRPr lang="en-US" sz="1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4448" y="3028340"/>
              <a:ext cx="81330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LINAC5</a:t>
              </a:r>
              <a:endParaRPr lang="en-US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5500" y="806561"/>
              <a:ext cx="11625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To switching </a:t>
              </a:r>
            </a:p>
            <a:p>
              <a:r>
                <a:rPr lang="en-US" sz="1400" dirty="0" smtClean="0"/>
                <a:t>beam lines</a:t>
              </a:r>
              <a:endParaRPr lang="en-US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459614" y="1068171"/>
              <a:ext cx="92314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Injection </a:t>
              </a:r>
            </a:p>
            <a:p>
              <a:r>
                <a:rPr lang="en-US" sz="1400" dirty="0" smtClean="0"/>
                <a:t>into LEIR</a:t>
              </a:r>
              <a:endParaRPr lang="en-US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89528" y="914282"/>
              <a:ext cx="11425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PS complex</a:t>
              </a:r>
              <a:endParaRPr lang="en-US" sz="1400" dirty="0"/>
            </a:p>
          </p:txBody>
        </p:sp>
      </p:grpSp>
      <p:cxnSp>
        <p:nvCxnSpPr>
          <p:cNvPr id="19" name="Straight Arrow Connector 18"/>
          <p:cNvCxnSpPr/>
          <p:nvPr/>
        </p:nvCxnSpPr>
        <p:spPr>
          <a:xfrm rot="5400000" flipH="1" flipV="1">
            <a:off x="2625563" y="1429410"/>
            <a:ext cx="416294" cy="1"/>
          </a:xfrm>
          <a:prstGeom prst="straightConnector1">
            <a:avLst/>
          </a:prstGeom>
          <a:ln w="1905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ontent Placeholder 2"/>
          <p:cNvSpPr txBox="1">
            <a:spLocks/>
          </p:cNvSpPr>
          <p:nvPr/>
        </p:nvSpPr>
        <p:spPr>
          <a:xfrm>
            <a:off x="5622604" y="1541914"/>
            <a:ext cx="3402644" cy="218118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r>
              <a:rPr lang="en-US" sz="1400" dirty="0"/>
              <a:t>E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arly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-stage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design.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Facility will use existing LEIR accelerator to reach up to 430 MeV/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ions.</a:t>
            </a:r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r>
              <a:rPr lang="en-US" sz="1400" dirty="0" smtClean="0"/>
              <a:t>New extraction system and experimental area in building 150.</a:t>
            </a:r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New front-end and linear accelerator: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LINAC5.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June </a:t>
            </a:r>
            <a:r>
              <a:rPr lang="en-US" dirty="0" smtClean="0"/>
              <a:t>2016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Dr. Jimmy Garland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6580BD-B69F-1344-BBD6-865A075D6E28}" type="slidenum">
              <a:rPr lang="en-US" smtClean="0"/>
              <a:t>5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667392" y="103905"/>
            <a:ext cx="5874651" cy="55602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LINAC5 Design Considerations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 descr="basic_layou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94423" y="795669"/>
            <a:ext cx="5273073" cy="899581"/>
          </a:xfrm>
          <a:prstGeom prst="rect">
            <a:avLst/>
          </a:prstGeom>
        </p:spPr>
      </p:pic>
      <p:pic>
        <p:nvPicPr>
          <p:cNvPr id="9" name="Picture 26" descr="CavityAssembl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311" y="2124802"/>
            <a:ext cx="1409070" cy="1662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604866" y="833808"/>
            <a:ext cx="33481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What structure should the LINAC have?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768968" y="1044807"/>
            <a:ext cx="6679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t</a:t>
            </a:r>
            <a:r>
              <a:rPr lang="en-US" sz="1100" dirty="0" smtClean="0">
                <a:solidFill>
                  <a:schemeClr val="accent6">
                    <a:lumMod val="50000"/>
                  </a:schemeClr>
                </a:solidFill>
              </a:rPr>
              <a:t>o LEIR</a:t>
            </a:r>
            <a:endParaRPr lang="en-US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4423" y="1843599"/>
            <a:ext cx="22670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Alvarez Drift Tube Linac (DTL)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531596" y="1905979"/>
            <a:ext cx="1398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Inter-digital H (IH)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7121240" y="1892079"/>
            <a:ext cx="1151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Quasi-Alvarez</a:t>
            </a:r>
            <a:endParaRPr lang="en-US" sz="1200" dirty="0"/>
          </a:p>
        </p:txBody>
      </p:sp>
      <p:pic>
        <p:nvPicPr>
          <p:cNvPr id="16" name="Picture 4" descr="Internal 2_I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>
          <a:xfrm>
            <a:off x="3099660" y="2182978"/>
            <a:ext cx="2279078" cy="1483525"/>
          </a:xfrm>
          <a:prstGeom prst="rect">
            <a:avLst/>
          </a:prstGeom>
          <a:noFill/>
        </p:spPr>
      </p:pic>
      <p:pic>
        <p:nvPicPr>
          <p:cNvPr id="17" name="Picture 16" descr="QA_coldmode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 rot="5400000">
            <a:off x="6887366" y="1532731"/>
            <a:ext cx="1483524" cy="278402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76120" y="3777220"/>
            <a:ext cx="2246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Long</a:t>
            </a:r>
          </a:p>
          <a:p>
            <a:r>
              <a:rPr lang="en-US" sz="1200" dirty="0"/>
              <a:t>G</a:t>
            </a:r>
            <a:r>
              <a:rPr lang="en-US" sz="1200" dirty="0" smtClean="0"/>
              <a:t>ood focusing control</a:t>
            </a:r>
          </a:p>
          <a:p>
            <a:r>
              <a:rPr lang="en-US" sz="1200" dirty="0" smtClean="0"/>
              <a:t>Quadrupoles in each drift tube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3303455" y="3748132"/>
            <a:ext cx="2075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Short</a:t>
            </a:r>
          </a:p>
          <a:p>
            <a:r>
              <a:rPr lang="en-US" sz="1200" dirty="0" smtClean="0"/>
              <a:t>Limited focusing control</a:t>
            </a:r>
          </a:p>
          <a:p>
            <a:r>
              <a:rPr lang="en-US" sz="1200" dirty="0" smtClean="0"/>
              <a:t>No quadrupole in drift tubes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6683820" y="3728740"/>
            <a:ext cx="2126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 between!</a:t>
            </a:r>
          </a:p>
          <a:p>
            <a:r>
              <a:rPr lang="en-US" sz="1200" dirty="0" smtClean="0"/>
              <a:t>Variable focusing control</a:t>
            </a:r>
          </a:p>
          <a:p>
            <a:r>
              <a:rPr lang="en-US" sz="1200" dirty="0" smtClean="0"/>
              <a:t>Quadrupoles in n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drift tube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5604866" y="1199761"/>
            <a:ext cx="3416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Focusing is important: particles are often transversely defocused by an RF field.</a:t>
            </a:r>
            <a:endParaRPr lang="en-US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June </a:t>
            </a:r>
            <a:r>
              <a:rPr lang="en-US" dirty="0" smtClean="0"/>
              <a:t>2016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Dr. Jimmy Garland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6580BD-B69F-1344-BBD6-865A075D6E28}" type="slidenum">
              <a:rPr lang="en-US" smtClean="0"/>
              <a:t>6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13322" y="103905"/>
            <a:ext cx="4662883" cy="55602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LINAC5 Design Progress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717368" y="1814567"/>
          <a:ext cx="7832867" cy="256087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22031"/>
                <a:gridCol w="1473510"/>
                <a:gridCol w="1502592"/>
                <a:gridCol w="1434734"/>
              </a:tblGrid>
              <a:tr h="235214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Parameter</a:t>
                      </a:r>
                      <a:endParaRPr lang="en-US" sz="10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DTL</a:t>
                      </a:r>
                      <a:endParaRPr lang="en-US" sz="10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Quasi-Alvarez</a:t>
                      </a:r>
                      <a:r>
                        <a:rPr lang="en-US" sz="1000" b="1" baseline="0" dirty="0" smtClean="0"/>
                        <a:t> </a:t>
                      </a:r>
                      <a:endParaRPr lang="en-US" sz="10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IH</a:t>
                      </a:r>
                      <a:endParaRPr lang="en-US" sz="10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448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Linac </a:t>
                      </a:r>
                      <a:r>
                        <a:rPr lang="en-US" sz="1000" b="1" dirty="0" smtClean="0"/>
                        <a:t>length [</a:t>
                      </a:r>
                      <a:r>
                        <a:rPr lang="en-US" sz="1000" b="1" dirty="0" err="1" smtClean="0"/>
                        <a:t>m</a:t>
                      </a:r>
                      <a:r>
                        <a:rPr lang="en-US" sz="1000" b="1" dirty="0" smtClean="0"/>
                        <a:t>]</a:t>
                      </a:r>
                      <a:endParaRPr lang="en-US" sz="1000" b="1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8.2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5.4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3.5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744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/>
                        <a:t>Frequency [MHz]</a:t>
                      </a:r>
                      <a:endParaRPr lang="en-US" sz="1000" b="1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/>
                        <a:t>202.56</a:t>
                      </a:r>
                      <a:endParaRPr lang="en-US" sz="1000" b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405.12</a:t>
                      </a:r>
                      <a:endParaRPr lang="en-US" sz="1000" b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/>
                        <a:t>202.56</a:t>
                      </a:r>
                      <a:endParaRPr lang="en-US" sz="1000" b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5744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 smtClean="0"/>
                        <a:t>x/y</a:t>
                      </a:r>
                      <a:r>
                        <a:rPr lang="en-US" sz="1000" b="1" dirty="0" smtClean="0"/>
                        <a:t> emittance </a:t>
                      </a:r>
                      <a:r>
                        <a:rPr lang="en-US" sz="1000" b="1" baseline="0" dirty="0" smtClean="0"/>
                        <a:t>[</a:t>
                      </a:r>
                      <a:r>
                        <a:rPr lang="en-US" sz="1000" b="1" baseline="0" dirty="0" err="1" smtClean="0"/>
                        <a:t>π.mm.mrad</a:t>
                      </a:r>
                      <a:r>
                        <a:rPr lang="en-US" sz="1000" b="1" baseline="0" dirty="0" smtClean="0"/>
                        <a:t>] (</a:t>
                      </a:r>
                      <a:r>
                        <a:rPr lang="en-US" sz="1000" b="1" baseline="0" dirty="0" err="1" smtClean="0"/>
                        <a:t>rms</a:t>
                      </a:r>
                      <a:r>
                        <a:rPr lang="en-US" sz="1000" b="1" baseline="0" dirty="0" smtClean="0"/>
                        <a:t> norm.)</a:t>
                      </a:r>
                      <a:endParaRPr lang="en-US" sz="1000" b="1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/>
                        <a:t>0.158 / 0.179</a:t>
                      </a:r>
                      <a:endParaRPr lang="en-US" sz="1000" b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0.135 / 0.135</a:t>
                      </a:r>
                      <a:endParaRPr lang="en-US" sz="1000" b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/>
                        <a:t>0.136 / 0.136</a:t>
                      </a:r>
                      <a:endParaRPr lang="en-US" sz="1000" b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57448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Longitudinal </a:t>
                      </a:r>
                      <a:r>
                        <a:rPr lang="en-US" sz="1000" b="1" dirty="0" smtClean="0"/>
                        <a:t>emittance </a:t>
                      </a:r>
                      <a:r>
                        <a:rPr lang="en-US" sz="1000" b="1" baseline="0" dirty="0" smtClean="0"/>
                        <a:t>[</a:t>
                      </a:r>
                      <a:r>
                        <a:rPr lang="en-US" sz="1000" b="1" baseline="0" dirty="0" err="1" smtClean="0"/>
                        <a:t>π.mm.mrad</a:t>
                      </a:r>
                      <a:r>
                        <a:rPr lang="en-US" sz="1000" b="1" baseline="0" dirty="0" smtClean="0"/>
                        <a:t>] (</a:t>
                      </a:r>
                      <a:r>
                        <a:rPr lang="en-US" sz="1000" b="1" baseline="0" dirty="0" err="1" smtClean="0"/>
                        <a:t>rms</a:t>
                      </a:r>
                      <a:r>
                        <a:rPr lang="en-US" sz="1000" b="1" baseline="0" dirty="0" smtClean="0"/>
                        <a:t> norm.)</a:t>
                      </a:r>
                      <a:endParaRPr lang="en-US" sz="1000" b="1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/>
                        <a:t>0.095</a:t>
                      </a:r>
                      <a:endParaRPr lang="en-US" sz="1000" b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dirty="0" smtClean="0"/>
                        <a:t>0.19</a:t>
                      </a:r>
                      <a:endParaRPr lang="en-US" sz="1000" b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/>
                        <a:t>0.19</a:t>
                      </a:r>
                      <a:endParaRPr lang="en-US" sz="1000" b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57448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Aperture</a:t>
                      </a:r>
                      <a:r>
                        <a:rPr lang="en-US" sz="1000" b="1" baseline="0" dirty="0" smtClean="0"/>
                        <a:t> </a:t>
                      </a:r>
                      <a:r>
                        <a:rPr lang="en-US" sz="1000" b="1" baseline="0" dirty="0" smtClean="0"/>
                        <a:t>radius [mm]</a:t>
                      </a:r>
                      <a:endParaRPr lang="en-US" sz="1000" b="1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8.0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6.0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10.0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57448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Max.</a:t>
                      </a:r>
                      <a:r>
                        <a:rPr lang="en-US" sz="1000" b="1" baseline="0" dirty="0" smtClean="0"/>
                        <a:t> 5rms</a:t>
                      </a:r>
                      <a:r>
                        <a:rPr lang="en-US" sz="1000" b="1" dirty="0" smtClean="0"/>
                        <a:t> </a:t>
                      </a:r>
                      <a:r>
                        <a:rPr lang="en-US" sz="1000" b="1" dirty="0" smtClean="0"/>
                        <a:t>envelope [mm]</a:t>
                      </a:r>
                      <a:endParaRPr lang="en-US" sz="1000" b="1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2.9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2.9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6.5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57448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Max.</a:t>
                      </a:r>
                      <a:r>
                        <a:rPr lang="en-US" sz="1000" b="1" baseline="0" dirty="0" smtClean="0"/>
                        <a:t> 5rms phase envelope [deg]</a:t>
                      </a:r>
                      <a:endParaRPr lang="en-US" sz="1000" b="1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10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20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23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57448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Transmission [%]</a:t>
                      </a:r>
                      <a:endParaRPr lang="en-US" sz="1000" b="1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99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99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97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57448"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Tank</a:t>
                      </a:r>
                      <a:r>
                        <a:rPr lang="en-US" sz="1000" b="1" baseline="0" dirty="0" smtClean="0"/>
                        <a:t> Power [MW]</a:t>
                      </a:r>
                      <a:endParaRPr lang="en-US" sz="1000" b="1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1.0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0.5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?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18" name="Content Placeholder 2"/>
          <p:cNvSpPr txBox="1">
            <a:spLocks/>
          </p:cNvSpPr>
          <p:nvPr/>
        </p:nvSpPr>
        <p:spPr>
          <a:xfrm>
            <a:off x="135718" y="824759"/>
            <a:ext cx="9008282" cy="9995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r>
              <a:rPr lang="en-US" sz="1400" dirty="0" smtClean="0"/>
              <a:t>Three design studies were made.</a:t>
            </a:r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r>
              <a:rPr lang="en-US" sz="1400" dirty="0" smtClean="0"/>
              <a:t>Ions with charge to mass ratio (</a:t>
            </a:r>
            <a:r>
              <a:rPr lang="en-US" sz="1400" dirty="0" err="1" smtClean="0"/>
              <a:t>q/m</a:t>
            </a:r>
            <a:r>
              <a:rPr lang="en-US" sz="1400" dirty="0" smtClean="0"/>
              <a:t>) of ¼ are the ‘heaviest’ -&gt; baseline design.</a:t>
            </a:r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r>
              <a:rPr lang="en-US" sz="1400" dirty="0" smtClean="0"/>
              <a:t>Quasi-Alvarez provides more focusing capability than IH with shorter length than DTL.</a:t>
            </a:r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endParaRPr lang="en-US" sz="1400" dirty="0" smtClean="0"/>
          </a:p>
          <a:p>
            <a:pPr marL="493776" lvl="0" indent="-457200" algn="just" defTabSz="914400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/>
            </a:pPr>
            <a:endParaRPr lang="en-US" sz="1400" dirty="0" smtClean="0"/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June </a:t>
            </a:r>
            <a:r>
              <a:rPr lang="en-US" dirty="0" smtClean="0"/>
              <a:t>2016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Dr. Jimmy Garland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6580BD-B69F-1344-BBD6-865A075D6E28}" type="slidenum">
              <a:rPr lang="en-US" smtClean="0"/>
              <a:t>7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13322" y="103905"/>
            <a:ext cx="4662883" cy="55602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LINAC5 Design Progress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" name="Picture 19" descr="fieldmap_ex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1761" y="1299206"/>
            <a:ext cx="4790290" cy="2848851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0" y="1478672"/>
            <a:ext cx="3859498" cy="2793726"/>
            <a:chOff x="0" y="770864"/>
            <a:chExt cx="3859498" cy="2793726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770864"/>
              <a:ext cx="3859498" cy="2254895"/>
              <a:chOff x="144430" y="795663"/>
              <a:chExt cx="3859496" cy="2254896"/>
            </a:xfrm>
          </p:grpSpPr>
          <p:pic>
            <p:nvPicPr>
              <p:cNvPr id="16" name="Picture 15" descr="QA_envelopes.pn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2717" y="795663"/>
                <a:ext cx="3781209" cy="2170257"/>
              </a:xfrm>
              <a:prstGeom prst="rect">
                <a:avLst/>
              </a:prstGeom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1805478" y="2881282"/>
                <a:ext cx="723275" cy="1692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tIns="0" rtlCol="0">
                <a:spAutoFit/>
              </a:bodyPr>
              <a:lstStyle/>
              <a:p>
                <a:r>
                  <a:rPr lang="en-US" sz="800" dirty="0" smtClean="0">
                    <a:solidFill>
                      <a:schemeClr val="tx1">
                        <a:lumMod val="50000"/>
                      </a:schemeClr>
                    </a:solidFill>
                  </a:rPr>
                  <a:t>Position [</a:t>
                </a:r>
                <a:r>
                  <a:rPr lang="en-US" sz="800" dirty="0" err="1" smtClean="0">
                    <a:solidFill>
                      <a:schemeClr val="tx1">
                        <a:lumMod val="50000"/>
                      </a:schemeClr>
                    </a:solidFill>
                  </a:rPr>
                  <a:t>m</a:t>
                </a:r>
                <a:r>
                  <a:rPr lang="en-US" sz="800" dirty="0">
                    <a:solidFill>
                      <a:schemeClr val="tx1">
                        <a:lumMod val="50000"/>
                      </a:schemeClr>
                    </a:solidFill>
                  </a:rPr>
                  <a:t>]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16200000">
                <a:off x="-120772" y="1729373"/>
                <a:ext cx="699681" cy="1692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tIns="0" rtlCol="0">
                <a:spAutoFit/>
              </a:bodyPr>
              <a:lstStyle/>
              <a:p>
                <a:r>
                  <a:rPr lang="en-US" sz="800" dirty="0" smtClean="0">
                    <a:solidFill>
                      <a:schemeClr val="tx1">
                        <a:lumMod val="50000"/>
                      </a:schemeClr>
                    </a:solidFill>
                  </a:rPr>
                  <a:t>X &amp; Y [mm]</a:t>
                </a:r>
                <a:endParaRPr lang="en-US" sz="800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  <p:cxnSp>
          <p:nvCxnSpPr>
            <p:cNvPr id="22" name="Straight Connector 21"/>
            <p:cNvCxnSpPr/>
            <p:nvPr/>
          </p:nvCxnSpPr>
          <p:spPr>
            <a:xfrm rot="5400000">
              <a:off x="1786615" y="2549935"/>
              <a:ext cx="1531900" cy="1588"/>
            </a:xfrm>
            <a:prstGeom prst="line">
              <a:avLst/>
            </a:prstGeom>
            <a:ln>
              <a:solidFill>
                <a:schemeClr val="accent5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2554306" y="2549935"/>
              <a:ext cx="1531900" cy="1588"/>
            </a:xfrm>
            <a:prstGeom prst="line">
              <a:avLst/>
            </a:prstGeom>
            <a:ln>
              <a:solidFill>
                <a:schemeClr val="accent5">
                  <a:lumMod val="7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2312090" y="3287591"/>
              <a:ext cx="12369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One half period</a:t>
              </a:r>
              <a:endParaRPr lang="en-US" sz="1200" dirty="0"/>
            </a:p>
          </p:txBody>
        </p:sp>
      </p:grpSp>
      <p:cxnSp>
        <p:nvCxnSpPr>
          <p:cNvPr id="27" name="Straight Arrow Connector 26"/>
          <p:cNvCxnSpPr>
            <a:stCxn id="25" idx="3"/>
          </p:cNvCxnSpPr>
          <p:nvPr/>
        </p:nvCxnSpPr>
        <p:spPr>
          <a:xfrm flipV="1">
            <a:off x="3549027" y="3564290"/>
            <a:ext cx="732734" cy="569609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69277" y="1173164"/>
            <a:ext cx="1254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Beam envelope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169277" y="3595289"/>
            <a:ext cx="6516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Blue = </a:t>
            </a:r>
            <a:r>
              <a:rPr lang="en-US" sz="1000" dirty="0" err="1" smtClean="0"/>
              <a:t>x</a:t>
            </a:r>
            <a:endParaRPr lang="en-US" sz="1000" dirty="0" smtClean="0"/>
          </a:p>
          <a:p>
            <a:r>
              <a:rPr lang="en-US" sz="1000" dirty="0" smtClean="0"/>
              <a:t>Red = </a:t>
            </a:r>
            <a:r>
              <a:rPr lang="en-US" sz="1000" dirty="0" err="1" smtClean="0"/>
              <a:t>y</a:t>
            </a:r>
            <a:endParaRPr lang="en-US" sz="1000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4389172" y="4148057"/>
            <a:ext cx="15871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RF electric field map</a:t>
            </a:r>
            <a:endParaRPr lang="en-US" sz="1200" dirty="0"/>
          </a:p>
        </p:txBody>
      </p:sp>
      <p:pic>
        <p:nvPicPr>
          <p:cNvPr id="34" name="Picture 33" descr="emittance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6205" y="839192"/>
            <a:ext cx="2367795" cy="1855267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7683069" y="619166"/>
            <a:ext cx="8688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Emittance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7316478" y="1201673"/>
            <a:ext cx="12209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262626"/>
                </a:solidFill>
              </a:rPr>
              <a:t>Green = longitudinal</a:t>
            </a:r>
            <a:endParaRPr lang="en-US" sz="900" dirty="0">
              <a:solidFill>
                <a:srgbClr val="262626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316478" y="1547016"/>
            <a:ext cx="1047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262626"/>
                </a:solidFill>
              </a:rPr>
              <a:t>Blue = horizontal</a:t>
            </a:r>
            <a:endParaRPr lang="en-US" sz="900" dirty="0" smtClean="0">
              <a:solidFill>
                <a:srgbClr val="262626"/>
              </a:solidFill>
            </a:endParaRPr>
          </a:p>
          <a:p>
            <a:r>
              <a:rPr lang="en-US" sz="900" dirty="0" smtClean="0">
                <a:solidFill>
                  <a:srgbClr val="262626"/>
                </a:solidFill>
              </a:rPr>
              <a:t>Red </a:t>
            </a:r>
            <a:r>
              <a:rPr lang="en-US" sz="900" dirty="0">
                <a:solidFill>
                  <a:srgbClr val="262626"/>
                </a:solidFill>
              </a:rPr>
              <a:t>=</a:t>
            </a:r>
            <a:r>
              <a:rPr lang="en-US" sz="900" dirty="0" smtClean="0">
                <a:solidFill>
                  <a:srgbClr val="262626"/>
                </a:solidFill>
              </a:rPr>
              <a:t> vertical</a:t>
            </a:r>
            <a:endParaRPr lang="en-US" sz="900" dirty="0">
              <a:solidFill>
                <a:srgbClr val="262626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4190" y="711499"/>
            <a:ext cx="163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Quasi-Alvarez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June </a:t>
            </a:r>
            <a:r>
              <a:rPr lang="en-US" dirty="0" smtClean="0"/>
              <a:t>2016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Dr. Jimmy Garland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6580BD-B69F-1344-BBD6-865A075D6E28}" type="slidenum">
              <a:rPr lang="en-US" smtClean="0"/>
              <a:t>8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5386" y="498552"/>
            <a:ext cx="3211957" cy="2200110"/>
            <a:chOff x="4654102" y="627138"/>
            <a:chExt cx="4275782" cy="3283113"/>
          </a:xfrm>
        </p:grpSpPr>
        <p:pic>
          <p:nvPicPr>
            <p:cNvPr id="6" name="Picture 5" descr="QA_acceptance_2_9mmA_70TPA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84308" y="627138"/>
              <a:ext cx="4045576" cy="296161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42756" t="44402" r="40001" b="41927"/>
            <a:stretch/>
          </p:blipFill>
          <p:spPr>
            <a:xfrm>
              <a:off x="5124555" y="1817770"/>
              <a:ext cx="708716" cy="46712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473288" y="3588755"/>
              <a:ext cx="1334962" cy="321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b="1" dirty="0" smtClean="0">
                  <a:solidFill>
                    <a:srgbClr val="262626"/>
                  </a:solidFill>
                </a:rPr>
                <a:t>Phase [deg.]</a:t>
              </a:r>
              <a:endParaRPr lang="en-GB" sz="800" b="1" dirty="0">
                <a:solidFill>
                  <a:srgbClr val="262626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4064050" y="1607164"/>
              <a:ext cx="1466905" cy="2868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b="1" dirty="0" smtClean="0">
                  <a:solidFill>
                    <a:srgbClr val="262626"/>
                  </a:solidFill>
                </a:rPr>
                <a:t>W [MeV]</a:t>
              </a:r>
              <a:endParaRPr lang="en-GB" sz="800" b="1" dirty="0">
                <a:solidFill>
                  <a:srgbClr val="262626"/>
                </a:solidFill>
              </a:endParaRPr>
            </a:p>
          </p:txBody>
        </p:sp>
        <p:pic>
          <p:nvPicPr>
            <p:cNvPr id="11" name="Picture 10" descr="405MHz_beamelipse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4"/>
                <a:stretch>
                  <a:fillRect/>
                </a:stretch>
              </p:blipFill>
            </mc:Choice>
            <mc:Fallback>
              <p:blipFill>
                <a:blip r:embed="rId5"/>
                <a:stretch>
                  <a:fillRect/>
                </a:stretch>
              </p:blipFill>
            </mc:Fallback>
          </mc:AlternateContent>
          <p:spPr>
            <a:xfrm>
              <a:off x="6684633" y="1817770"/>
              <a:ext cx="553564" cy="418506"/>
            </a:xfrm>
            <a:prstGeom prst="rect">
              <a:avLst/>
            </a:prstGeom>
          </p:spPr>
        </p:pic>
      </p:grpSp>
      <p:sp>
        <p:nvSpPr>
          <p:cNvPr id="66" name="TextBox 65"/>
          <p:cNvSpPr txBox="1"/>
          <p:nvPr/>
        </p:nvSpPr>
        <p:spPr>
          <a:xfrm>
            <a:off x="2423046" y="1661170"/>
            <a:ext cx="463460" cy="20606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7" name="Oval 16"/>
          <p:cNvSpPr/>
          <p:nvPr/>
        </p:nvSpPr>
        <p:spPr>
          <a:xfrm rot="18524141">
            <a:off x="6200691" y="3042624"/>
            <a:ext cx="567054" cy="156506"/>
          </a:xfrm>
          <a:prstGeom prst="ellipse">
            <a:avLst/>
          </a:prstGeom>
          <a:noFill/>
          <a:ln w="222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2" name="Group 61"/>
          <p:cNvGrpSpPr/>
          <p:nvPr/>
        </p:nvGrpSpPr>
        <p:grpSpPr>
          <a:xfrm>
            <a:off x="2605441" y="1663353"/>
            <a:ext cx="3434154" cy="2035968"/>
            <a:chOff x="2605441" y="1663353"/>
            <a:chExt cx="3434154" cy="2035968"/>
          </a:xfrm>
        </p:grpSpPr>
        <p:pic>
          <p:nvPicPr>
            <p:cNvPr id="15" name="Picture 14" descr="H_accept2_QA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6"/>
                <a:stretch>
                  <a:fillRect/>
                </a:stretch>
              </p:blipFill>
            </mc:Choice>
            <mc:Fallback>
              <p:blipFill>
                <a:blip r:embed="rId7"/>
                <a:stretch>
                  <a:fillRect/>
                </a:stretch>
              </p:blipFill>
            </mc:Fallback>
          </mc:AlternateContent>
          <p:spPr>
            <a:xfrm>
              <a:off x="2754886" y="1663353"/>
              <a:ext cx="3284709" cy="188595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4238515" y="3568940"/>
              <a:ext cx="336330" cy="13038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3600" rIns="0" bIns="3600" rtlCol="0">
              <a:spAutoFit/>
            </a:bodyPr>
            <a:lstStyle/>
            <a:p>
              <a:r>
                <a:rPr lang="en-US" sz="800" b="1" dirty="0" smtClean="0">
                  <a:solidFill>
                    <a:srgbClr val="262626"/>
                  </a:solidFill>
                </a:rPr>
                <a:t>x [mm]</a:t>
              </a:r>
              <a:endParaRPr lang="en-US" sz="800" b="1" dirty="0">
                <a:solidFill>
                  <a:srgbClr val="262626"/>
                </a:solidFill>
              </a:endParaRP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2605441" y="1668410"/>
              <a:ext cx="266647" cy="1820047"/>
              <a:chOff x="2605441" y="1668410"/>
              <a:chExt cx="266647" cy="1820047"/>
            </a:xfrm>
          </p:grpSpPr>
          <p:sp>
            <p:nvSpPr>
              <p:cNvPr id="19" name="TextBox 18"/>
              <p:cNvSpPr txBox="1"/>
              <p:nvPr/>
            </p:nvSpPr>
            <p:spPr>
              <a:xfrm rot="16200000">
                <a:off x="2485360" y="2563766"/>
                <a:ext cx="370544" cy="13038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3600" rIns="0" bIns="3600" rtlCol="0">
                <a:spAutoFit/>
              </a:bodyPr>
              <a:lstStyle/>
              <a:p>
                <a:r>
                  <a:rPr lang="en-US" sz="800" b="1" dirty="0" smtClean="0">
                    <a:solidFill>
                      <a:srgbClr val="262626"/>
                    </a:solidFill>
                  </a:rPr>
                  <a:t>X’ [mm]</a:t>
                </a:r>
                <a:endParaRPr lang="en-US" sz="800" b="1" dirty="0">
                  <a:solidFill>
                    <a:srgbClr val="262626"/>
                  </a:solidFill>
                </a:endParaRPr>
              </a:p>
            </p:txBody>
          </p:sp>
          <p:grpSp>
            <p:nvGrpSpPr>
              <p:cNvPr id="37" name="Group 36"/>
              <p:cNvGrpSpPr/>
              <p:nvPr/>
            </p:nvGrpSpPr>
            <p:grpSpPr>
              <a:xfrm>
                <a:off x="2609984" y="1668410"/>
                <a:ext cx="262104" cy="1820047"/>
                <a:chOff x="2519701" y="3856618"/>
                <a:chExt cx="187124" cy="3072183"/>
              </a:xfrm>
            </p:grpSpPr>
            <p:sp>
              <p:nvSpPr>
                <p:cNvPr id="38" name="TextBox 37"/>
                <p:cNvSpPr txBox="1"/>
                <p:nvPr/>
              </p:nvSpPr>
              <p:spPr>
                <a:xfrm>
                  <a:off x="2552420" y="3856618"/>
                  <a:ext cx="151388" cy="2200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3600" rIns="0" bIns="3600" rtlCol="0">
                  <a:spAutoFit/>
                </a:bodyPr>
                <a:lstStyle/>
                <a:p>
                  <a:r>
                    <a:rPr lang="en-US" sz="800" dirty="0" smtClean="0">
                      <a:solidFill>
                        <a:srgbClr val="262626"/>
                      </a:solidFill>
                    </a:rPr>
                    <a:t>100</a:t>
                  </a:r>
                  <a:endParaRPr lang="en-US" sz="800" dirty="0">
                    <a:solidFill>
                      <a:srgbClr val="262626"/>
                    </a:solidFill>
                  </a:endParaRP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2597965" y="4550539"/>
                  <a:ext cx="96778" cy="2200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3600" rIns="0" bIns="3600" rtlCol="0">
                  <a:spAutoFit/>
                </a:bodyPr>
                <a:lstStyle/>
                <a:p>
                  <a:r>
                    <a:rPr lang="en-US" sz="800" dirty="0" smtClean="0">
                      <a:solidFill>
                        <a:srgbClr val="262626"/>
                      </a:solidFill>
                    </a:rPr>
                    <a:t>50</a:t>
                  </a:r>
                  <a:endParaRPr lang="en-US" sz="800" dirty="0">
                    <a:solidFill>
                      <a:srgbClr val="262626"/>
                    </a:solidFill>
                  </a:endParaRP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2640689" y="5272203"/>
                  <a:ext cx="57057" cy="2200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3600" rIns="0" bIns="3600" rtlCol="0">
                  <a:spAutoFit/>
                </a:bodyPr>
                <a:lstStyle/>
                <a:p>
                  <a:r>
                    <a:rPr lang="en-US" sz="800" dirty="0" smtClean="0">
                      <a:solidFill>
                        <a:srgbClr val="262626"/>
                      </a:solidFill>
                    </a:rPr>
                    <a:t>0</a:t>
                  </a:r>
                  <a:endParaRPr lang="en-US" sz="800" dirty="0">
                    <a:solidFill>
                      <a:srgbClr val="262626"/>
                    </a:solidFill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2552478" y="5998127"/>
                  <a:ext cx="145268" cy="2200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3600" rIns="0" bIns="3600" rtlCol="0">
                  <a:spAutoFit/>
                </a:bodyPr>
                <a:lstStyle/>
                <a:p>
                  <a:r>
                    <a:rPr lang="en-US" sz="800" dirty="0" smtClean="0">
                      <a:solidFill>
                        <a:srgbClr val="262626"/>
                      </a:solidFill>
                    </a:rPr>
                    <a:t>-50</a:t>
                  </a:r>
                  <a:endParaRPr lang="en-US" sz="800" dirty="0">
                    <a:solidFill>
                      <a:srgbClr val="262626"/>
                    </a:solidFill>
                  </a:endParaRP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2519701" y="6708722"/>
                  <a:ext cx="187124" cy="2200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3600" rIns="0" bIns="3600" rtlCol="0">
                  <a:spAutoFit/>
                </a:bodyPr>
                <a:lstStyle/>
                <a:p>
                  <a:r>
                    <a:rPr lang="en-US" sz="800" dirty="0" smtClean="0">
                      <a:solidFill>
                        <a:srgbClr val="262626"/>
                      </a:solidFill>
                    </a:rPr>
                    <a:t>-100</a:t>
                  </a:r>
                  <a:endParaRPr lang="en-US" sz="800" dirty="0">
                    <a:solidFill>
                      <a:srgbClr val="262626"/>
                    </a:solidFill>
                  </a:endParaRPr>
                </a:p>
              </p:txBody>
            </p:sp>
          </p:grpSp>
        </p:grpSp>
        <p:sp>
          <p:nvSpPr>
            <p:cNvPr id="43" name="Oval 42"/>
            <p:cNvSpPr/>
            <p:nvPr/>
          </p:nvSpPr>
          <p:spPr>
            <a:xfrm rot="18800055">
              <a:off x="4202750" y="2524970"/>
              <a:ext cx="408274" cy="112683"/>
            </a:xfrm>
            <a:prstGeom prst="ellipse">
              <a:avLst/>
            </a:prstGeom>
            <a:noFill/>
            <a:ln w="22225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2850930" y="3440751"/>
              <a:ext cx="2942103" cy="145121"/>
              <a:chOff x="3125338" y="6796563"/>
              <a:chExt cx="2995268" cy="149737"/>
            </a:xfrm>
          </p:grpSpPr>
          <p:grpSp>
            <p:nvGrpSpPr>
              <p:cNvPr id="54" name="Group 80"/>
              <p:cNvGrpSpPr/>
              <p:nvPr/>
            </p:nvGrpSpPr>
            <p:grpSpPr>
              <a:xfrm>
                <a:off x="3125338" y="6803169"/>
                <a:ext cx="2069007" cy="141103"/>
                <a:chOff x="786380" y="3833728"/>
                <a:chExt cx="2069007" cy="141103"/>
              </a:xfrm>
            </p:grpSpPr>
            <p:sp>
              <p:nvSpPr>
                <p:cNvPr id="58" name="TextBox 57"/>
                <p:cNvSpPr txBox="1"/>
                <p:nvPr/>
              </p:nvSpPr>
              <p:spPr>
                <a:xfrm>
                  <a:off x="786380" y="3835188"/>
                  <a:ext cx="811899" cy="13452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3600" rIns="0" bIns="3600" rtlCol="0">
                  <a:spAutoFit/>
                </a:bodyPr>
                <a:lstStyle/>
                <a:p>
                  <a:r>
                    <a:rPr lang="en-US" sz="800" dirty="0" smtClean="0">
                      <a:solidFill>
                        <a:srgbClr val="262626"/>
                      </a:solidFill>
                    </a:rPr>
                    <a:t>            -15</a:t>
                  </a:r>
                  <a:endParaRPr lang="en-US" sz="800" dirty="0">
                    <a:solidFill>
                      <a:srgbClr val="262626"/>
                    </a:solidFill>
                  </a:endParaRPr>
                </a:p>
              </p:txBody>
            </p:sp>
            <p:sp>
              <p:nvSpPr>
                <p:cNvPr id="59" name="TextBox 58"/>
                <p:cNvSpPr txBox="1"/>
                <p:nvPr/>
              </p:nvSpPr>
              <p:spPr>
                <a:xfrm>
                  <a:off x="1490907" y="3840302"/>
                  <a:ext cx="203105" cy="13452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3600" rIns="0" bIns="3600" rtlCol="0">
                  <a:spAutoFit/>
                </a:bodyPr>
                <a:lstStyle/>
                <a:p>
                  <a:r>
                    <a:rPr lang="en-US" sz="800" dirty="0" smtClean="0">
                      <a:solidFill>
                        <a:srgbClr val="262626"/>
                      </a:solidFill>
                    </a:rPr>
                    <a:t>-10</a:t>
                  </a:r>
                  <a:endParaRPr lang="en-US" sz="800" dirty="0">
                    <a:solidFill>
                      <a:srgbClr val="262626"/>
                    </a:solidFill>
                  </a:endParaRPr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>
                <a:xfrm>
                  <a:off x="1922253" y="3833728"/>
                  <a:ext cx="145922" cy="13452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3600" rIns="0" bIns="3600" rtlCol="0">
                  <a:spAutoFit/>
                </a:bodyPr>
                <a:lstStyle/>
                <a:p>
                  <a:r>
                    <a:rPr lang="en-US" sz="800" dirty="0" smtClean="0">
                      <a:solidFill>
                        <a:srgbClr val="262626"/>
                      </a:solidFill>
                    </a:rPr>
                    <a:t>-5</a:t>
                  </a:r>
                  <a:endParaRPr lang="en-US" sz="800" dirty="0">
                    <a:solidFill>
                      <a:srgbClr val="262626"/>
                    </a:solidFill>
                  </a:endParaRPr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2029855" y="3839545"/>
                  <a:ext cx="825532" cy="13452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3600" rIns="0" bIns="3600" rtlCol="0">
                  <a:spAutoFit/>
                </a:bodyPr>
                <a:lstStyle/>
                <a:p>
                  <a:r>
                    <a:rPr lang="en-US" sz="800" dirty="0" smtClean="0">
                      <a:solidFill>
                        <a:srgbClr val="262626"/>
                      </a:solidFill>
                    </a:rPr>
                    <a:t>           0</a:t>
                  </a:r>
                  <a:endParaRPr lang="en-US" sz="800" dirty="0">
                    <a:solidFill>
                      <a:srgbClr val="262626"/>
                    </a:solidFill>
                  </a:endParaRPr>
                </a:p>
              </p:txBody>
            </p:sp>
          </p:grpSp>
          <p:sp>
            <p:nvSpPr>
              <p:cNvPr id="55" name="TextBox 54"/>
              <p:cNvSpPr txBox="1"/>
              <p:nvPr/>
            </p:nvSpPr>
            <p:spPr>
              <a:xfrm>
                <a:off x="5041069" y="6796563"/>
                <a:ext cx="326792" cy="13452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3600" rIns="0" bIns="3600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262626"/>
                    </a:solidFill>
                  </a:rPr>
                  <a:t> 5</a:t>
                </a:r>
                <a:endParaRPr lang="en-US" sz="800" dirty="0">
                  <a:solidFill>
                    <a:srgbClr val="262626"/>
                  </a:solidFill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5426366" y="6801326"/>
                <a:ext cx="177728" cy="13452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3600" rIns="0" bIns="3600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262626"/>
                    </a:solidFill>
                  </a:rPr>
                  <a:t>10</a:t>
                </a:r>
                <a:endParaRPr lang="en-US" sz="800" dirty="0">
                  <a:solidFill>
                    <a:srgbClr val="262626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5823593" y="6811773"/>
                <a:ext cx="297013" cy="13452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3600" rIns="0" bIns="3600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262626"/>
                    </a:solidFill>
                  </a:rPr>
                  <a:t>15</a:t>
                </a:r>
                <a:endParaRPr lang="en-US" sz="800" dirty="0">
                  <a:solidFill>
                    <a:srgbClr val="262626"/>
                  </a:solidFill>
                </a:endParaRPr>
              </a:p>
            </p:txBody>
          </p:sp>
        </p:grpSp>
      </p:grpSp>
      <p:pic>
        <p:nvPicPr>
          <p:cNvPr id="20" name="Picture 19" descr="V_accept2_QA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5763320" y="2268489"/>
            <a:ext cx="3357674" cy="2018774"/>
          </a:xfrm>
          <a:prstGeom prst="rect">
            <a:avLst/>
          </a:prstGeom>
        </p:spPr>
      </p:pic>
      <p:sp>
        <p:nvSpPr>
          <p:cNvPr id="21" name="Oval 20"/>
          <p:cNvSpPr/>
          <p:nvPr/>
        </p:nvSpPr>
        <p:spPr>
          <a:xfrm rot="2959403">
            <a:off x="7281140" y="3199931"/>
            <a:ext cx="357806" cy="125481"/>
          </a:xfrm>
          <a:prstGeom prst="ellipse">
            <a:avLst/>
          </a:prstGeom>
          <a:noFill/>
          <a:ln w="222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8" name="Group 27"/>
          <p:cNvGrpSpPr/>
          <p:nvPr/>
        </p:nvGrpSpPr>
        <p:grpSpPr>
          <a:xfrm>
            <a:off x="5890392" y="4183971"/>
            <a:ext cx="3173176" cy="145121"/>
            <a:chOff x="3125338" y="6796563"/>
            <a:chExt cx="3191654" cy="149737"/>
          </a:xfrm>
        </p:grpSpPr>
        <p:grpSp>
          <p:nvGrpSpPr>
            <p:cNvPr id="29" name="Group 80"/>
            <p:cNvGrpSpPr/>
            <p:nvPr/>
          </p:nvGrpSpPr>
          <p:grpSpPr>
            <a:xfrm>
              <a:off x="3125338" y="6803169"/>
              <a:ext cx="2069007" cy="141103"/>
              <a:chOff x="786380" y="3833728"/>
              <a:chExt cx="2069007" cy="141103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786380" y="3835188"/>
                <a:ext cx="811899" cy="13452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3600" rIns="0" bIns="3600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262626"/>
                    </a:solidFill>
                  </a:rPr>
                  <a:t>            -15</a:t>
                </a:r>
                <a:endParaRPr lang="en-US" sz="800" dirty="0">
                  <a:solidFill>
                    <a:srgbClr val="262626"/>
                  </a:solidFill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490907" y="3840302"/>
                <a:ext cx="203105" cy="13452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3600" rIns="0" bIns="3600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262626"/>
                    </a:solidFill>
                  </a:rPr>
                  <a:t>-10</a:t>
                </a:r>
                <a:endParaRPr lang="en-US" sz="800" dirty="0">
                  <a:solidFill>
                    <a:srgbClr val="262626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922253" y="3833728"/>
                <a:ext cx="145922" cy="13452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3600" rIns="0" bIns="3600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262626"/>
                    </a:solidFill>
                  </a:rPr>
                  <a:t>-5</a:t>
                </a:r>
                <a:endParaRPr lang="en-US" sz="800" dirty="0">
                  <a:solidFill>
                    <a:srgbClr val="262626"/>
                  </a:solidFill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2029855" y="3839545"/>
                <a:ext cx="825532" cy="13452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3600" rIns="0" bIns="3600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262626"/>
                    </a:solidFill>
                  </a:rPr>
                  <a:t>           0</a:t>
                </a:r>
                <a:endParaRPr lang="en-US" sz="800" dirty="0">
                  <a:solidFill>
                    <a:srgbClr val="262626"/>
                  </a:solidFill>
                </a:endParaRP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5041069" y="6796563"/>
              <a:ext cx="326792" cy="13452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3600" rIns="0" bIns="3600" rtlCol="0">
              <a:spAutoFit/>
            </a:bodyPr>
            <a:lstStyle/>
            <a:p>
              <a:r>
                <a:rPr lang="en-US" sz="800" dirty="0" smtClean="0">
                  <a:solidFill>
                    <a:srgbClr val="262626"/>
                  </a:solidFill>
                </a:rPr>
                <a:t> 5</a:t>
              </a:r>
              <a:endParaRPr lang="en-US" sz="800" dirty="0">
                <a:solidFill>
                  <a:srgbClr val="262626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26366" y="6801326"/>
              <a:ext cx="177728" cy="13452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3600" rIns="0" bIns="3600" rtlCol="0">
              <a:spAutoFit/>
            </a:bodyPr>
            <a:lstStyle/>
            <a:p>
              <a:r>
                <a:rPr lang="en-US" sz="800" dirty="0" smtClean="0">
                  <a:solidFill>
                    <a:srgbClr val="262626"/>
                  </a:solidFill>
                </a:rPr>
                <a:t>10</a:t>
              </a:r>
              <a:endParaRPr lang="en-US" sz="800" dirty="0">
                <a:solidFill>
                  <a:srgbClr val="262626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823593" y="6811773"/>
              <a:ext cx="493399" cy="13452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3600" rIns="0" bIns="3600" rtlCol="0">
              <a:spAutoFit/>
            </a:bodyPr>
            <a:lstStyle/>
            <a:p>
              <a:r>
                <a:rPr lang="en-US" sz="800" dirty="0" smtClean="0">
                  <a:solidFill>
                    <a:srgbClr val="262626"/>
                  </a:solidFill>
                </a:rPr>
                <a:t>15</a:t>
              </a:r>
              <a:endParaRPr lang="en-US" sz="800" dirty="0">
                <a:solidFill>
                  <a:srgbClr val="262626"/>
                </a:solidFill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5427133" y="2268488"/>
            <a:ext cx="463460" cy="20606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5592376" y="2276961"/>
            <a:ext cx="288527" cy="1949162"/>
            <a:chOff x="2605441" y="1634547"/>
            <a:chExt cx="288527" cy="1949162"/>
          </a:xfrm>
          <a:solidFill>
            <a:schemeClr val="bg1"/>
          </a:solidFill>
        </p:grpSpPr>
        <p:sp>
          <p:nvSpPr>
            <p:cNvPr id="46" name="TextBox 45"/>
            <p:cNvSpPr txBox="1"/>
            <p:nvPr/>
          </p:nvSpPr>
          <p:spPr>
            <a:xfrm rot="16200000">
              <a:off x="2485360" y="2563766"/>
              <a:ext cx="370544" cy="130381"/>
            </a:xfrm>
            <a:prstGeom prst="rect">
              <a:avLst/>
            </a:prstGeom>
            <a:grpFill/>
          </p:spPr>
          <p:txBody>
            <a:bodyPr wrap="none" lIns="0" tIns="3600" rIns="0" bIns="3600" rtlCol="0">
              <a:spAutoFit/>
            </a:bodyPr>
            <a:lstStyle/>
            <a:p>
              <a:r>
                <a:rPr lang="en-US" sz="800" b="1" dirty="0" smtClean="0">
                  <a:solidFill>
                    <a:srgbClr val="262626"/>
                  </a:solidFill>
                </a:rPr>
                <a:t>X’ [mm]</a:t>
              </a:r>
              <a:endParaRPr lang="en-US" sz="800" b="1" dirty="0">
                <a:solidFill>
                  <a:srgbClr val="262626"/>
                </a:solidFill>
              </a:endParaRPr>
            </a:p>
          </p:txBody>
        </p:sp>
        <p:grpSp>
          <p:nvGrpSpPr>
            <p:cNvPr id="47" name="Group 36"/>
            <p:cNvGrpSpPr/>
            <p:nvPr/>
          </p:nvGrpSpPr>
          <p:grpSpPr>
            <a:xfrm>
              <a:off x="2648073" y="1634547"/>
              <a:ext cx="245895" cy="1949162"/>
              <a:chOff x="2546895" y="3799458"/>
              <a:chExt cx="175552" cy="3290124"/>
            </a:xfrm>
            <a:grpFill/>
          </p:grpSpPr>
          <p:sp>
            <p:nvSpPr>
              <p:cNvPr id="48" name="TextBox 47"/>
              <p:cNvSpPr txBox="1"/>
              <p:nvPr/>
            </p:nvSpPr>
            <p:spPr>
              <a:xfrm>
                <a:off x="2552923" y="3799458"/>
                <a:ext cx="169524" cy="220079"/>
              </a:xfrm>
              <a:prstGeom prst="rect">
                <a:avLst/>
              </a:prstGeom>
              <a:grpFill/>
            </p:spPr>
            <p:txBody>
              <a:bodyPr wrap="square" lIns="0" tIns="3600" rIns="0" bIns="3600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262626"/>
                    </a:solidFill>
                  </a:rPr>
                  <a:t>100</a:t>
                </a:r>
                <a:endParaRPr lang="en-US" sz="800" dirty="0">
                  <a:solidFill>
                    <a:srgbClr val="262626"/>
                  </a:solidFill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2603988" y="4550539"/>
                <a:ext cx="114115" cy="220079"/>
              </a:xfrm>
              <a:prstGeom prst="rect">
                <a:avLst/>
              </a:prstGeom>
              <a:grpFill/>
            </p:spPr>
            <p:txBody>
              <a:bodyPr wrap="square" lIns="0" tIns="3600" rIns="0" bIns="3600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262626"/>
                    </a:solidFill>
                  </a:rPr>
                  <a:t>50</a:t>
                </a:r>
                <a:endParaRPr lang="en-US" sz="800" dirty="0">
                  <a:solidFill>
                    <a:srgbClr val="262626"/>
                  </a:solidFill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2652774" y="5322219"/>
                <a:ext cx="57057" cy="220079"/>
              </a:xfrm>
              <a:prstGeom prst="rect">
                <a:avLst/>
              </a:prstGeom>
              <a:grpFill/>
            </p:spPr>
            <p:txBody>
              <a:bodyPr wrap="square" lIns="0" tIns="3600" rIns="0" bIns="3600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262626"/>
                    </a:solidFill>
                  </a:rPr>
                  <a:t>0</a:t>
                </a:r>
                <a:endParaRPr lang="en-US" sz="800" dirty="0">
                  <a:solidFill>
                    <a:srgbClr val="262626"/>
                  </a:solidFill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2584207" y="6094600"/>
                <a:ext cx="128646" cy="220079"/>
              </a:xfrm>
              <a:prstGeom prst="rect">
                <a:avLst/>
              </a:prstGeom>
              <a:grpFill/>
            </p:spPr>
            <p:txBody>
              <a:bodyPr wrap="square" lIns="0" tIns="3600" rIns="0" bIns="3600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262626"/>
                    </a:solidFill>
                  </a:rPr>
                  <a:t>-50</a:t>
                </a:r>
                <a:endParaRPr lang="en-US" sz="800" dirty="0">
                  <a:solidFill>
                    <a:srgbClr val="262626"/>
                  </a:solidFill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2546895" y="6869503"/>
                <a:ext cx="172006" cy="220079"/>
              </a:xfrm>
              <a:prstGeom prst="rect">
                <a:avLst/>
              </a:prstGeom>
              <a:grpFill/>
            </p:spPr>
            <p:txBody>
              <a:bodyPr wrap="square" lIns="0" tIns="3600" rIns="0" bIns="3600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262626"/>
                    </a:solidFill>
                  </a:rPr>
                  <a:t>-100</a:t>
                </a:r>
                <a:endParaRPr lang="en-US" sz="800" dirty="0">
                  <a:solidFill>
                    <a:srgbClr val="262626"/>
                  </a:solidFill>
                </a:endParaRPr>
              </a:p>
            </p:txBody>
          </p:sp>
        </p:grpSp>
      </p:grpSp>
      <p:sp>
        <p:nvSpPr>
          <p:cNvPr id="64" name="TextBox 63"/>
          <p:cNvSpPr txBox="1"/>
          <p:nvPr/>
        </p:nvSpPr>
        <p:spPr>
          <a:xfrm>
            <a:off x="7302082" y="4312661"/>
            <a:ext cx="336330" cy="130381"/>
          </a:xfrm>
          <a:prstGeom prst="rect">
            <a:avLst/>
          </a:prstGeom>
          <a:solidFill>
            <a:schemeClr val="bg1"/>
          </a:solidFill>
        </p:spPr>
        <p:txBody>
          <a:bodyPr wrap="none" lIns="0" tIns="3600" rIns="0" bIns="3600" rtlCol="0">
            <a:spAutoFit/>
          </a:bodyPr>
          <a:lstStyle/>
          <a:p>
            <a:r>
              <a:rPr lang="en-US" sz="800" b="1" dirty="0" smtClean="0">
                <a:solidFill>
                  <a:srgbClr val="262626"/>
                </a:solidFill>
              </a:rPr>
              <a:t>x [mm]</a:t>
            </a:r>
            <a:endParaRPr lang="en-US" sz="800" b="1" dirty="0">
              <a:solidFill>
                <a:srgbClr val="262626"/>
              </a:solidFill>
            </a:endParaRPr>
          </a:p>
        </p:txBody>
      </p:sp>
      <p:sp>
        <p:nvSpPr>
          <p:cNvPr id="67" name="Oval 66"/>
          <p:cNvSpPr/>
          <p:nvPr/>
        </p:nvSpPr>
        <p:spPr>
          <a:xfrm rot="21374525">
            <a:off x="1573131" y="1327878"/>
            <a:ext cx="357617" cy="219361"/>
          </a:xfrm>
          <a:prstGeom prst="ellipse">
            <a:avLst/>
          </a:prstGeom>
          <a:noFill/>
          <a:ln w="2222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itle 1"/>
          <p:cNvSpPr txBox="1">
            <a:spLocks/>
          </p:cNvSpPr>
          <p:nvPr/>
        </p:nvSpPr>
        <p:spPr>
          <a:xfrm>
            <a:off x="3309676" y="65121"/>
            <a:ext cx="2308388" cy="55602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Acceptance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9" name="Title 1"/>
          <p:cNvSpPr txBox="1">
            <a:spLocks/>
          </p:cNvSpPr>
          <p:nvPr/>
        </p:nvSpPr>
        <p:spPr>
          <a:xfrm>
            <a:off x="998115" y="420984"/>
            <a:ext cx="1483599" cy="278010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Longitudinal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0" name="Title 1"/>
          <p:cNvSpPr txBox="1">
            <a:spLocks/>
          </p:cNvSpPr>
          <p:nvPr/>
        </p:nvSpPr>
        <p:spPr>
          <a:xfrm>
            <a:off x="3657296" y="1526374"/>
            <a:ext cx="1396353" cy="278010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Horizontal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1" name="Title 1"/>
          <p:cNvSpPr txBox="1">
            <a:spLocks/>
          </p:cNvSpPr>
          <p:nvPr/>
        </p:nvSpPr>
        <p:spPr>
          <a:xfrm>
            <a:off x="6865643" y="2173479"/>
            <a:ext cx="1005425" cy="278010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Vertical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371588" y="698994"/>
            <a:ext cx="35863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Area in phase space which traverses the whole structure in a given plane. </a:t>
            </a:r>
            <a:endParaRPr lang="en-US" sz="1600" dirty="0"/>
          </a:p>
        </p:txBody>
      </p:sp>
      <p:sp>
        <p:nvSpPr>
          <p:cNvPr id="73" name="TextBox 72"/>
          <p:cNvSpPr txBox="1"/>
          <p:nvPr/>
        </p:nvSpPr>
        <p:spPr>
          <a:xfrm>
            <a:off x="15386" y="2698662"/>
            <a:ext cx="1433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Black: acceptance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176399" y="3114006"/>
            <a:ext cx="13053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Blue: initial input</a:t>
            </a:r>
          </a:p>
        </p:txBody>
      </p:sp>
      <p:cxnSp>
        <p:nvCxnSpPr>
          <p:cNvPr id="76" name="Straight Arrow Connector 75"/>
          <p:cNvCxnSpPr>
            <a:stCxn id="73" idx="0"/>
          </p:cNvCxnSpPr>
          <p:nvPr/>
        </p:nvCxnSpPr>
        <p:spPr>
          <a:xfrm rot="5400000" flipH="1" flipV="1">
            <a:off x="705275" y="1688072"/>
            <a:ext cx="1037492" cy="9836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rot="16200000" flipV="1">
            <a:off x="1442836" y="2318102"/>
            <a:ext cx="1309622" cy="28218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3316584" y="889230"/>
            <a:ext cx="14160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White: RFQ beam</a:t>
            </a:r>
            <a:endParaRPr lang="en-US" sz="1200" dirty="0"/>
          </a:p>
        </p:txBody>
      </p:sp>
      <p:cxnSp>
        <p:nvCxnSpPr>
          <p:cNvPr id="81" name="Straight Arrow Connector 80"/>
          <p:cNvCxnSpPr>
            <a:stCxn id="80" idx="1"/>
            <a:endCxn id="67" idx="6"/>
          </p:cNvCxnSpPr>
          <p:nvPr/>
        </p:nvCxnSpPr>
        <p:spPr>
          <a:xfrm rot="10800000" flipV="1">
            <a:off x="1930364" y="1027730"/>
            <a:ext cx="1386220" cy="3981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June </a:t>
            </a:r>
            <a:r>
              <a:rPr lang="en-US" dirty="0" smtClean="0"/>
              <a:t>2016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Dr. Jimmy Garland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6580BD-B69F-1344-BBD6-865A075D6E28}" type="slidenum">
              <a:rPr lang="en-US" smtClean="0"/>
              <a:t>9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74825" y="103905"/>
            <a:ext cx="4172298" cy="55602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LINAC5: Next Steps?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71954" y="1464346"/>
            <a:ext cx="7968586" cy="218118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Design compact magnets for drift tubes.</a:t>
            </a:r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r>
              <a:rPr lang="en-US" sz="2000" dirty="0" smtClean="0"/>
              <a:t>Error studies in the structure.</a:t>
            </a:r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r>
              <a:rPr lang="en-US" sz="2000" noProof="0" dirty="0" smtClean="0"/>
              <a:t>Many ion species to be studied, look at different optimised scenarios for OPENMED.</a:t>
            </a:r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r>
              <a:rPr lang="en-US" sz="2000" dirty="0" smtClean="0"/>
              <a:t>Design a matching section from RFQ to Linac.</a:t>
            </a:r>
            <a:endParaRPr lang="en-US" sz="2000" noProof="0" dirty="0" smtClean="0"/>
          </a:p>
          <a:p>
            <a:pPr marL="493776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Full electromagnetic 3D modeling.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ERN_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CERN_16-9.thmx</Template>
  <TotalTime>8405</TotalTime>
  <Words>854</Words>
  <Application>Microsoft Macintosh PowerPoint</Application>
  <PresentationFormat>On-screen Show (16:9)</PresentationFormat>
  <Paragraphs>217</Paragraphs>
  <Slides>11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CERN_16-9</vt:lpstr>
      <vt:lpstr>LINAC5 A New Linear Accelerator for OPENMED at CERN</vt:lpstr>
      <vt:lpstr>My background: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Jimmy Garland</dc:creator>
  <cp:keywords/>
  <dc:description/>
  <cp:lastModifiedBy>Jimmy Garland</cp:lastModifiedBy>
  <cp:revision>75</cp:revision>
  <dcterms:created xsi:type="dcterms:W3CDTF">2016-05-31T12:55:50Z</dcterms:created>
  <dcterms:modified xsi:type="dcterms:W3CDTF">2016-06-06T09:01:41Z</dcterms:modified>
  <cp:category/>
</cp:coreProperties>
</file>