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0"/>
  </p:notesMasterIdLst>
  <p:sldIdLst>
    <p:sldId id="256" r:id="rId2"/>
    <p:sldId id="257" r:id="rId3"/>
    <p:sldId id="314" r:id="rId4"/>
    <p:sldId id="315" r:id="rId5"/>
    <p:sldId id="316" r:id="rId6"/>
    <p:sldId id="317" r:id="rId7"/>
    <p:sldId id="318" r:id="rId8"/>
    <p:sldId id="262" r:id="rId9"/>
    <p:sldId id="263" r:id="rId10"/>
    <p:sldId id="265" r:id="rId11"/>
    <p:sldId id="261" r:id="rId12"/>
    <p:sldId id="268" r:id="rId13"/>
    <p:sldId id="269" r:id="rId14"/>
    <p:sldId id="271" r:id="rId15"/>
    <p:sldId id="272" r:id="rId16"/>
    <p:sldId id="273" r:id="rId17"/>
    <p:sldId id="274" r:id="rId18"/>
    <p:sldId id="275" r:id="rId19"/>
    <p:sldId id="276" r:id="rId20"/>
    <p:sldId id="278" r:id="rId21"/>
    <p:sldId id="277" r:id="rId22"/>
    <p:sldId id="279" r:id="rId23"/>
    <p:sldId id="264" r:id="rId24"/>
    <p:sldId id="260" r:id="rId25"/>
    <p:sldId id="259" r:id="rId26"/>
    <p:sldId id="287" r:id="rId27"/>
    <p:sldId id="289" r:id="rId28"/>
    <p:sldId id="290" r:id="rId29"/>
    <p:sldId id="288" r:id="rId30"/>
    <p:sldId id="292" r:id="rId31"/>
    <p:sldId id="295" r:id="rId32"/>
    <p:sldId id="296" r:id="rId33"/>
    <p:sldId id="291" r:id="rId34"/>
    <p:sldId id="335" r:id="rId35"/>
    <p:sldId id="294" r:id="rId36"/>
    <p:sldId id="359" r:id="rId37"/>
    <p:sldId id="293" r:id="rId38"/>
    <p:sldId id="338" r:id="rId39"/>
    <p:sldId id="280" r:id="rId40"/>
    <p:sldId id="283" r:id="rId41"/>
    <p:sldId id="281" r:id="rId42"/>
    <p:sldId id="282" r:id="rId43"/>
    <p:sldId id="297" r:id="rId44"/>
    <p:sldId id="258" r:id="rId45"/>
    <p:sldId id="299" r:id="rId46"/>
    <p:sldId id="301" r:id="rId47"/>
    <p:sldId id="300" r:id="rId48"/>
    <p:sldId id="285" r:id="rId49"/>
    <p:sldId id="302" r:id="rId50"/>
    <p:sldId id="303" r:id="rId51"/>
    <p:sldId id="321" r:id="rId52"/>
    <p:sldId id="322" r:id="rId53"/>
    <p:sldId id="323" r:id="rId54"/>
    <p:sldId id="324" r:id="rId55"/>
    <p:sldId id="325" r:id="rId56"/>
    <p:sldId id="326" r:id="rId57"/>
    <p:sldId id="327" r:id="rId58"/>
    <p:sldId id="328" r:id="rId59"/>
    <p:sldId id="329" r:id="rId60"/>
    <p:sldId id="330" r:id="rId61"/>
    <p:sldId id="331" r:id="rId62"/>
    <p:sldId id="332" r:id="rId63"/>
    <p:sldId id="336" r:id="rId64"/>
    <p:sldId id="304" r:id="rId65"/>
    <p:sldId id="306" r:id="rId66"/>
    <p:sldId id="307" r:id="rId67"/>
    <p:sldId id="284" r:id="rId68"/>
    <p:sldId id="334" r:id="rId69"/>
    <p:sldId id="308" r:id="rId70"/>
    <p:sldId id="309" r:id="rId71"/>
    <p:sldId id="310" r:id="rId72"/>
    <p:sldId id="311" r:id="rId73"/>
    <p:sldId id="312" r:id="rId74"/>
    <p:sldId id="339" r:id="rId75"/>
    <p:sldId id="337" r:id="rId76"/>
    <p:sldId id="343" r:id="rId77"/>
    <p:sldId id="360" r:id="rId78"/>
    <p:sldId id="362" r:id="rId79"/>
    <p:sldId id="340" r:id="rId80"/>
    <p:sldId id="341" r:id="rId81"/>
    <p:sldId id="342" r:id="rId82"/>
    <p:sldId id="346" r:id="rId83"/>
    <p:sldId id="347" r:id="rId84"/>
    <p:sldId id="348" r:id="rId85"/>
    <p:sldId id="349" r:id="rId86"/>
    <p:sldId id="344" r:id="rId87"/>
    <p:sldId id="345" r:id="rId88"/>
    <p:sldId id="350" r:id="rId89"/>
    <p:sldId id="351" r:id="rId90"/>
    <p:sldId id="352" r:id="rId91"/>
    <p:sldId id="353" r:id="rId92"/>
    <p:sldId id="354" r:id="rId93"/>
    <p:sldId id="355" r:id="rId94"/>
    <p:sldId id="356" r:id="rId95"/>
    <p:sldId id="357" r:id="rId96"/>
    <p:sldId id="358" r:id="rId97"/>
    <p:sldId id="267" r:id="rId98"/>
    <p:sldId id="361" r:id="rId9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61.wmf"/><Relationship Id="rId1" Type="http://schemas.openxmlformats.org/officeDocument/2006/relationships/image" Target="../media/image16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71.wmf"/><Relationship Id="rId1" Type="http://schemas.openxmlformats.org/officeDocument/2006/relationships/image" Target="../media/image17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5.wmf"/><Relationship Id="rId5" Type="http://schemas.openxmlformats.org/officeDocument/2006/relationships/image" Target="../media/image10.wmf"/><Relationship Id="rId4"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59.wmf"/><Relationship Id="rId2" Type="http://schemas.openxmlformats.org/officeDocument/2006/relationships/image" Target="../media/image158.wmf"/><Relationship Id="rId1" Type="http://schemas.openxmlformats.org/officeDocument/2006/relationships/image" Target="../media/image15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09703F-DD95-4488-BC8D-FF1B02E17597}" type="datetimeFigureOut">
              <a:rPr lang="en-US" smtClean="0"/>
              <a:pPr/>
              <a:t>9/13/2016</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A2A5DF-97BB-4276-AFB3-1E1D4D8BFFF8}" type="slidenum">
              <a:rPr lang="en-US" smtClean="0"/>
              <a:pPr/>
              <a:t>‹N›</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dirty="0" smtClean="0"/>
              <a:t>Not included in the paper</a:t>
            </a:r>
            <a:endParaRPr lang="en-US" dirty="0"/>
          </a:p>
        </p:txBody>
      </p:sp>
      <p:sp>
        <p:nvSpPr>
          <p:cNvPr id="4" name="Segnaposto numero diapositiva 3"/>
          <p:cNvSpPr>
            <a:spLocks noGrp="1"/>
          </p:cNvSpPr>
          <p:nvPr>
            <p:ph type="sldNum" sz="quarter" idx="10"/>
          </p:nvPr>
        </p:nvSpPr>
        <p:spPr/>
        <p:txBody>
          <a:bodyPr/>
          <a:lstStyle/>
          <a:p>
            <a:fld id="{76BFB9CD-0AAF-4C04-80BC-B78F93FC1101}"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included in the paper</a:t>
            </a:r>
          </a:p>
          <a:p>
            <a:endParaRPr lang="it-IT" dirty="0"/>
          </a:p>
        </p:txBody>
      </p:sp>
      <p:sp>
        <p:nvSpPr>
          <p:cNvPr id="4" name="Segnaposto numero diapositiva 3"/>
          <p:cNvSpPr>
            <a:spLocks noGrp="1"/>
          </p:cNvSpPr>
          <p:nvPr>
            <p:ph type="sldNum" sz="quarter" idx="10"/>
          </p:nvPr>
        </p:nvSpPr>
        <p:spPr/>
        <p:txBody>
          <a:bodyPr/>
          <a:lstStyle/>
          <a:p>
            <a:fld id="{45AB921C-5C6A-4E8C-9225-8E75D86993D0}" type="slidenum">
              <a:rPr lang="it-IT" smtClean="0"/>
              <a:pPr/>
              <a:t>32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472BB5FA-8F3E-44B5-8962-4751C858ED65}" type="slidenum">
              <a:rPr lang="it-IT" smtClean="0"/>
              <a:pPr/>
              <a:t>60</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472BB5FA-8F3E-44B5-8962-4751C858ED65}" type="slidenum">
              <a:rPr lang="it-IT" smtClean="0"/>
              <a:pPr/>
              <a:t>64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2D9258-800C-44E2-979C-90DA6C11B91A}" type="slidenum">
              <a:rPr lang="en-US"/>
              <a:pPr/>
              <a:t>92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77CAB4-8147-4078-9187-19568D7AF19A}" type="slidenum">
              <a:rPr lang="en-US"/>
              <a:pPr/>
              <a:t>93</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9A2E7E-3962-487E-B7DA-EBD79F141A86}" type="slidenum">
              <a:rPr lang="en-US"/>
              <a:pPr/>
              <a:t>94</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3D1DE0-32C3-491C-B1D8-E88834E25E16}" type="slidenum">
              <a:rPr lang="en-US"/>
              <a:pPr/>
              <a:t>95</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023069-A663-4AF4-A6C3-6EEC0FA8A77C}" type="slidenum">
              <a:rPr lang="en-US"/>
              <a:pPr/>
              <a:t>96</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3EDE948C-F2D8-4FA7-9215-801166222CB0}" type="datetimeFigureOut">
              <a:rPr lang="en-US" smtClean="0"/>
              <a:pPr/>
              <a:t>9/13/2016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3EDE948C-F2D8-4FA7-9215-801166222CB0}" type="datetimeFigureOut">
              <a:rPr lang="en-US" smtClean="0"/>
              <a:pPr/>
              <a:t>9/13/2016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3EDE948C-F2D8-4FA7-9215-801166222CB0}" type="datetimeFigureOut">
              <a:rPr lang="en-US" smtClean="0"/>
              <a:pPr/>
              <a:t>9/13/2016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olo e  contenuto 4">
    <p:spTree>
      <p:nvGrpSpPr>
        <p:cNvPr id="1" name=""/>
        <p:cNvGrpSpPr/>
        <p:nvPr/>
      </p:nvGrpSpPr>
      <p:grpSpPr>
        <a:xfrm>
          <a:off x="0" y="0"/>
          <a:ext cx="0" cy="0"/>
          <a:chOff x="0" y="0"/>
          <a:chExt cx="0" cy="0"/>
        </a:xfrm>
      </p:grpSpPr>
      <p:sp>
        <p:nvSpPr>
          <p:cNvPr id="2" name="Titolo 1"/>
          <p:cNvSpPr>
            <a:spLocks noGrp="1"/>
          </p:cNvSpPr>
          <p:nvPr>
            <p:ph type="title" sz="quarter"/>
          </p:nvPr>
        </p:nvSpPr>
        <p:spPr>
          <a:xfrm>
            <a:off x="1042988" y="223838"/>
            <a:ext cx="7643812" cy="777875"/>
          </a:xfrm>
        </p:spPr>
        <p:txBody>
          <a:bodyPr/>
          <a:lstStyle/>
          <a:p>
            <a:r>
              <a:rPr lang="it-IT" smtClean="0"/>
              <a:t>Fare clic per modificare lo stile del titolo</a:t>
            </a:r>
            <a:endParaRPr lang="en-US"/>
          </a:p>
        </p:txBody>
      </p:sp>
      <p:sp>
        <p:nvSpPr>
          <p:cNvPr id="3" name="Segnaposto contenuto 2"/>
          <p:cNvSpPr>
            <a:spLocks noGrp="1"/>
          </p:cNvSpPr>
          <p:nvPr>
            <p:ph sz="quarter" idx="1"/>
          </p:nvPr>
        </p:nvSpPr>
        <p:spPr>
          <a:xfrm>
            <a:off x="1033463" y="1268413"/>
            <a:ext cx="3816350" cy="25511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quarter" idx="2"/>
          </p:nvPr>
        </p:nvSpPr>
        <p:spPr>
          <a:xfrm>
            <a:off x="5002213" y="1268413"/>
            <a:ext cx="3817937" cy="25511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contenuto 4"/>
          <p:cNvSpPr>
            <a:spLocks noGrp="1"/>
          </p:cNvSpPr>
          <p:nvPr>
            <p:ph sz="quarter" idx="3"/>
          </p:nvPr>
        </p:nvSpPr>
        <p:spPr>
          <a:xfrm>
            <a:off x="1033463" y="3971925"/>
            <a:ext cx="3816350" cy="25527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5002213" y="3971925"/>
            <a:ext cx="3817937" cy="25527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Obj">
  <p:cSld name="Titolo, contenuto 2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042988" y="223838"/>
            <a:ext cx="7643812" cy="777875"/>
          </a:xfrm>
        </p:spPr>
        <p:txBody>
          <a:bodyPr/>
          <a:lstStyle/>
          <a:p>
            <a:r>
              <a:rPr lang="it-IT" smtClean="0"/>
              <a:t>Fare clic per modificare lo stile del titolo</a:t>
            </a:r>
            <a:endParaRPr lang="en-US"/>
          </a:p>
        </p:txBody>
      </p:sp>
      <p:sp>
        <p:nvSpPr>
          <p:cNvPr id="3" name="Segnaposto contenuto 2"/>
          <p:cNvSpPr>
            <a:spLocks noGrp="1"/>
          </p:cNvSpPr>
          <p:nvPr>
            <p:ph sz="quarter" idx="1"/>
          </p:nvPr>
        </p:nvSpPr>
        <p:spPr>
          <a:xfrm>
            <a:off x="1033463" y="1268413"/>
            <a:ext cx="3816350" cy="25511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quarter" idx="2"/>
          </p:nvPr>
        </p:nvSpPr>
        <p:spPr>
          <a:xfrm>
            <a:off x="1033463" y="3971925"/>
            <a:ext cx="3816350" cy="25527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contenuto 4"/>
          <p:cNvSpPr>
            <a:spLocks noGrp="1"/>
          </p:cNvSpPr>
          <p:nvPr>
            <p:ph sz="half" idx="3"/>
          </p:nvPr>
        </p:nvSpPr>
        <p:spPr>
          <a:xfrm>
            <a:off x="5002213" y="1268413"/>
            <a:ext cx="3817937" cy="52562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3EDE948C-F2D8-4FA7-9215-801166222CB0}" type="datetimeFigureOut">
              <a:rPr lang="en-US" smtClean="0"/>
              <a:pPr/>
              <a:t>9/13/2016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EDE948C-F2D8-4FA7-9215-801166222CB0}" type="datetimeFigureOut">
              <a:rPr lang="en-US" smtClean="0"/>
              <a:pPr/>
              <a:t>9/13/2016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3EDE948C-F2D8-4FA7-9215-801166222CB0}" type="datetimeFigureOut">
              <a:rPr lang="en-US" smtClean="0"/>
              <a:pPr/>
              <a:t>9/13/2016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3EDE948C-F2D8-4FA7-9215-801166222CB0}" type="datetimeFigureOut">
              <a:rPr lang="en-US" smtClean="0"/>
              <a:pPr/>
              <a:t>9/13/2016</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3EDE948C-F2D8-4FA7-9215-801166222CB0}" type="datetimeFigureOut">
              <a:rPr lang="en-US" smtClean="0"/>
              <a:pPr/>
              <a:t>9/13/2016</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EDE948C-F2D8-4FA7-9215-801166222CB0}" type="datetimeFigureOut">
              <a:rPr lang="en-US" smtClean="0"/>
              <a:pPr/>
              <a:t>9/13/2016</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EDE948C-F2D8-4FA7-9215-801166222CB0}" type="datetimeFigureOut">
              <a:rPr lang="en-US" smtClean="0"/>
              <a:pPr/>
              <a:t>9/13/2016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EDE948C-F2D8-4FA7-9215-801166222CB0}" type="datetimeFigureOut">
              <a:rPr lang="en-US" smtClean="0"/>
              <a:pPr/>
              <a:t>9/13/2016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2F9AEFD2-4026-4D5E-9EAA-C9EB29CC7C50}"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DE948C-F2D8-4FA7-9215-801166222CB0}" type="datetimeFigureOut">
              <a:rPr lang="en-US" smtClean="0"/>
              <a:pPr/>
              <a:t>9/13/2016</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AEFD2-4026-4D5E-9EAA-C9EB29CC7C50}"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8.bin"/><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1.jpeg"/><Relationship Id="rId4" Type="http://schemas.openxmlformats.org/officeDocument/2006/relationships/image" Target="../media/image60.jpeg"/></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21.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3" Type="http://schemas.openxmlformats.org/officeDocument/2006/relationships/image" Target="../media/image1.png"/><Relationship Id="rId7" Type="http://schemas.openxmlformats.org/officeDocument/2006/relationships/oleObject" Target="../embeddings/oleObject3.bin"/><Relationship Id="rId12"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5" Type="http://schemas.openxmlformats.org/officeDocument/2006/relationships/oleObject" Target="../embeddings/oleObject1.bin"/><Relationship Id="rId10" Type="http://schemas.openxmlformats.org/officeDocument/2006/relationships/oleObject" Target="../embeddings/oleObject6.bin"/><Relationship Id="rId4" Type="http://schemas.openxmlformats.org/officeDocument/2006/relationships/image" Target="../media/image2.png"/><Relationship Id="rId9"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22.bin"/><Relationship Id="rId4" Type="http://schemas.openxmlformats.org/officeDocument/2006/relationships/image" Target="../media/image79.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4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24.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5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58.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17.bin"/></Relationships>
</file>

<file path=ppt/slides/_rels/slide6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1.jpeg"/><Relationship Id="rId5" Type="http://schemas.openxmlformats.org/officeDocument/2006/relationships/image" Target="../media/image100.png"/><Relationship Id="rId4" Type="http://schemas.openxmlformats.org/officeDocument/2006/relationships/image" Target="../media/image99.png"/></Relationships>
</file>

<file path=ppt/slides/_rels/slide61.xml.rels><?xml version="1.0" encoding="UTF-8" standalone="yes"?>
<Relationships xmlns="http://schemas.openxmlformats.org/package/2006/relationships"><Relationship Id="rId2" Type="http://schemas.openxmlformats.org/officeDocument/2006/relationships/image" Target="../media/image102.gi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1.jpeg"/><Relationship Id="rId5" Type="http://schemas.openxmlformats.org/officeDocument/2006/relationships/image" Target="../media/image103.png"/><Relationship Id="rId4" Type="http://schemas.openxmlformats.org/officeDocument/2006/relationships/image" Target="../media/image100.png"/></Relationships>
</file>

<file path=ppt/slides/_rels/slide6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image" Target="../media/image110.png"/><Relationship Id="rId1" Type="http://schemas.openxmlformats.org/officeDocument/2006/relationships/slideLayout" Target="../slideLayouts/slideLayout7.xml"/><Relationship Id="rId6" Type="http://schemas.openxmlformats.org/officeDocument/2006/relationships/image" Target="../media/image114.png"/><Relationship Id="rId11" Type="http://schemas.openxmlformats.org/officeDocument/2006/relationships/image" Target="../media/image119.png"/><Relationship Id="rId5" Type="http://schemas.openxmlformats.org/officeDocument/2006/relationships/image" Target="../media/image113.png"/><Relationship Id="rId10" Type="http://schemas.openxmlformats.org/officeDocument/2006/relationships/image" Target="../media/image118.png"/><Relationship Id="rId4" Type="http://schemas.openxmlformats.org/officeDocument/2006/relationships/image" Target="../media/image112.png"/><Relationship Id="rId9" Type="http://schemas.openxmlformats.org/officeDocument/2006/relationships/image" Target="../media/image117.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12" Type="http://schemas.openxmlformats.org/officeDocument/2006/relationships/image" Target="../media/image129.png"/><Relationship Id="rId2" Type="http://schemas.openxmlformats.org/officeDocument/2006/relationships/image" Target="../media/image110.png"/><Relationship Id="rId1" Type="http://schemas.openxmlformats.org/officeDocument/2006/relationships/slideLayout" Target="../slideLayouts/slideLayout7.xml"/><Relationship Id="rId6" Type="http://schemas.openxmlformats.org/officeDocument/2006/relationships/image" Target="../media/image123.png"/><Relationship Id="rId11" Type="http://schemas.openxmlformats.org/officeDocument/2006/relationships/image" Target="../media/image128.png"/><Relationship Id="rId5" Type="http://schemas.openxmlformats.org/officeDocument/2006/relationships/image" Target="../media/image122.png"/><Relationship Id="rId10" Type="http://schemas.openxmlformats.org/officeDocument/2006/relationships/image" Target="../media/image127.png"/><Relationship Id="rId4" Type="http://schemas.openxmlformats.org/officeDocument/2006/relationships/image" Target="../media/image121.png"/><Relationship Id="rId9" Type="http://schemas.openxmlformats.org/officeDocument/2006/relationships/image" Target="../media/image126.png"/></Relationships>
</file>

<file path=ppt/slides/_rels/slide71.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30.png"/><Relationship Id="rId7" Type="http://schemas.openxmlformats.org/officeDocument/2006/relationships/image" Target="../media/image125.png"/><Relationship Id="rId12" Type="http://schemas.openxmlformats.org/officeDocument/2006/relationships/image" Target="../media/image132.png"/><Relationship Id="rId2" Type="http://schemas.openxmlformats.org/officeDocument/2006/relationships/image" Target="../media/image110.png"/><Relationship Id="rId1" Type="http://schemas.openxmlformats.org/officeDocument/2006/relationships/slideLayout" Target="../slideLayouts/slideLayout7.xml"/><Relationship Id="rId6" Type="http://schemas.openxmlformats.org/officeDocument/2006/relationships/image" Target="../media/image124.png"/><Relationship Id="rId11" Type="http://schemas.openxmlformats.org/officeDocument/2006/relationships/image" Target="../media/image129.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png"/><Relationship Id="rId9" Type="http://schemas.openxmlformats.org/officeDocument/2006/relationships/image" Target="../media/image131.png"/></Relationships>
</file>

<file path=ppt/slides/_rels/slide72.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30.png"/><Relationship Id="rId7" Type="http://schemas.openxmlformats.org/officeDocument/2006/relationships/image" Target="../media/image125.png"/><Relationship Id="rId12" Type="http://schemas.openxmlformats.org/officeDocument/2006/relationships/image" Target="../media/image132.png"/><Relationship Id="rId2" Type="http://schemas.openxmlformats.org/officeDocument/2006/relationships/image" Target="../media/image110.png"/><Relationship Id="rId1" Type="http://schemas.openxmlformats.org/officeDocument/2006/relationships/slideLayout" Target="../slideLayouts/slideLayout7.xml"/><Relationship Id="rId6" Type="http://schemas.openxmlformats.org/officeDocument/2006/relationships/image" Target="../media/image133.png"/><Relationship Id="rId11" Type="http://schemas.openxmlformats.org/officeDocument/2006/relationships/image" Target="../media/image129.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png"/><Relationship Id="rId9" Type="http://schemas.openxmlformats.org/officeDocument/2006/relationships/image" Target="../media/image131.png"/></Relationships>
</file>

<file path=ppt/slides/_rels/slide7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7.xml"/><Relationship Id="rId4" Type="http://schemas.openxmlformats.org/officeDocument/2006/relationships/image" Target="../media/image137.png"/></Relationships>
</file>

<file path=ppt/slides/_rels/slide78.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7.xml"/><Relationship Id="rId4" Type="http://schemas.openxmlformats.org/officeDocument/2006/relationships/image" Target="../media/image145.png"/></Relationships>
</file>

<file path=ppt/slides/_rels/slide86.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7.xml"/><Relationship Id="rId4" Type="http://schemas.openxmlformats.org/officeDocument/2006/relationships/image" Target="../media/image150.png"/></Relationships>
</file>

<file path=ppt/slides/_rels/slide89.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7.bin"/><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94.xml.rels><?xml version="1.0" encoding="UTF-8" standalone="yes"?>
<Relationships xmlns="http://schemas.openxmlformats.org/package/2006/relationships"><Relationship Id="rId3" Type="http://schemas.openxmlformats.org/officeDocument/2006/relationships/image" Target="../media/image162.w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3.wmf"/></Relationships>
</file>

<file path=ppt/slides/_rels/slide95.xml.rels><?xml version="1.0" encoding="UTF-8" standalone="yes"?>
<Relationships xmlns="http://schemas.openxmlformats.org/package/2006/relationships"><Relationship Id="rId3" Type="http://schemas.openxmlformats.org/officeDocument/2006/relationships/image" Target="../media/image164.w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96.xml.rels><?xml version="1.0" encoding="UTF-8" standalone="yes"?>
<Relationships xmlns="http://schemas.openxmlformats.org/package/2006/relationships"><Relationship Id="rId3" Type="http://schemas.openxmlformats.org/officeDocument/2006/relationships/image" Target="../media/image165.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12.xml"/><Relationship Id="rId5" Type="http://schemas.openxmlformats.org/officeDocument/2006/relationships/image" Target="../media/image169.png"/><Relationship Id="rId4" Type="http://schemas.openxmlformats.org/officeDocument/2006/relationships/image" Target="../media/image168.png"/></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72.png"/><Relationship Id="rId4" Type="http://schemas.openxmlformats.org/officeDocument/2006/relationships/oleObject" Target="../embeddings/oleObject3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2658" y="1458650"/>
            <a:ext cx="9166657" cy="3200876"/>
          </a:xfrm>
          <a:prstGeom prst="rect">
            <a:avLst/>
          </a:prstGeom>
          <a:noFill/>
        </p:spPr>
        <p:txBody>
          <a:bodyPr wrap="square" rtlCol="0">
            <a:spAutoFit/>
          </a:bodyPr>
          <a:lstStyle/>
          <a:p>
            <a:pPr algn="ctr"/>
            <a:r>
              <a:rPr lang="en-US" sz="3600" dirty="0" smtClean="0"/>
              <a:t>Raman LIDAR for Ultra High Energy Cosmic Rays experiments.</a:t>
            </a:r>
          </a:p>
          <a:p>
            <a:pPr algn="ctr"/>
            <a:r>
              <a:rPr lang="en-US" sz="2000" dirty="0" smtClean="0"/>
              <a:t>Marco Iarlori – marco.iarlori@aquila.infn.it</a:t>
            </a:r>
          </a:p>
          <a:p>
            <a:pPr algn="ctr"/>
            <a:r>
              <a:rPr lang="en-US" sz="2000" dirty="0" smtClean="0"/>
              <a:t>CETEMPS/DSFC University of L’Aquila – Italy</a:t>
            </a:r>
          </a:p>
          <a:p>
            <a:pPr algn="ctr"/>
            <a:endParaRPr lang="it-IT" dirty="0" smtClean="0"/>
          </a:p>
          <a:p>
            <a:pPr algn="ctr"/>
            <a:r>
              <a:rPr lang="it-IT" dirty="0" err="1" smtClean="0"/>
              <a:t>with</a:t>
            </a:r>
            <a:endParaRPr lang="it-IT" dirty="0" smtClean="0"/>
          </a:p>
          <a:p>
            <a:pPr algn="ctr"/>
            <a:endParaRPr lang="it-IT" dirty="0" smtClean="0"/>
          </a:p>
          <a:p>
            <a:pPr algn="ctr"/>
            <a:r>
              <a:rPr lang="it-IT" dirty="0" smtClean="0"/>
              <a:t>Vincenzo </a:t>
            </a:r>
            <a:r>
              <a:rPr lang="it-IT" dirty="0" err="1" smtClean="0"/>
              <a:t>Rizi</a:t>
            </a:r>
            <a:r>
              <a:rPr lang="it-IT" dirty="0" smtClean="0"/>
              <a:t> and Aurelio Grillo</a:t>
            </a:r>
            <a:endParaRPr lang="en-US" dirty="0" smtClean="0"/>
          </a:p>
          <a:p>
            <a:pPr algn="ctr"/>
            <a:endParaRPr lang="en-US" dirty="0"/>
          </a:p>
        </p:txBody>
      </p:sp>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CasellaDiTesto 2"/>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7" name="Rettangolo 6"/>
          <p:cNvSpPr/>
          <p:nvPr/>
        </p:nvSpPr>
        <p:spPr>
          <a:xfrm>
            <a:off x="107504" y="4924325"/>
            <a:ext cx="8964488" cy="1384995"/>
          </a:xfrm>
          <a:prstGeom prst="rect">
            <a:avLst/>
          </a:prstGeom>
          <a:ln w="50800">
            <a:solidFill>
              <a:srgbClr val="FF0000"/>
            </a:solidFill>
          </a:ln>
        </p:spPr>
        <p:txBody>
          <a:bodyPr wrap="square">
            <a:spAutoFit/>
          </a:bodyPr>
          <a:lstStyle/>
          <a:p>
            <a:pPr>
              <a:buFont typeface="Wingdings" pitchFamily="2" charset="2"/>
              <a:buChar char="q"/>
            </a:pPr>
            <a:r>
              <a:rPr lang="en-US" sz="1400" dirty="0" smtClean="0"/>
              <a:t>Matthias V., J. </a:t>
            </a:r>
            <a:r>
              <a:rPr lang="en-US" sz="1400" dirty="0" err="1" smtClean="0"/>
              <a:t>Bösenberg</a:t>
            </a:r>
            <a:r>
              <a:rPr lang="en-US" sz="1400" dirty="0" smtClean="0"/>
              <a:t>, V. </a:t>
            </a:r>
            <a:r>
              <a:rPr lang="en-US" sz="1400" dirty="0" err="1" smtClean="0"/>
              <a:t>Freudenthaler</a:t>
            </a:r>
            <a:r>
              <a:rPr lang="en-US" sz="1400" dirty="0" smtClean="0"/>
              <a:t>, A. </a:t>
            </a:r>
            <a:r>
              <a:rPr lang="en-US" sz="1400" dirty="0" err="1" smtClean="0"/>
              <a:t>Amodeo</a:t>
            </a:r>
            <a:r>
              <a:rPr lang="en-US" sz="1400" dirty="0" smtClean="0"/>
              <a:t>, D. </a:t>
            </a:r>
            <a:r>
              <a:rPr lang="en-US" sz="1400" dirty="0" err="1" smtClean="0"/>
              <a:t>Balis</a:t>
            </a:r>
            <a:r>
              <a:rPr lang="en-US" sz="1400" dirty="0" smtClean="0"/>
              <a:t>, A. </a:t>
            </a:r>
            <a:r>
              <a:rPr lang="en-US" sz="1400" dirty="0" err="1" smtClean="0"/>
              <a:t>Chaikovsky</a:t>
            </a:r>
            <a:r>
              <a:rPr lang="en-US" sz="1400" dirty="0" smtClean="0"/>
              <a:t>, G. </a:t>
            </a:r>
            <a:r>
              <a:rPr lang="en-US" sz="1400" dirty="0" err="1" smtClean="0"/>
              <a:t>Chourdakis</a:t>
            </a:r>
            <a:r>
              <a:rPr lang="en-US" sz="1400" dirty="0" smtClean="0"/>
              <a:t>, A. </a:t>
            </a:r>
            <a:r>
              <a:rPr lang="en-US" sz="1400" dirty="0" err="1" smtClean="0"/>
              <a:t>Comeron</a:t>
            </a:r>
            <a:r>
              <a:rPr lang="en-US" sz="1400" dirty="0" smtClean="0"/>
              <a:t>, A. </a:t>
            </a:r>
            <a:r>
              <a:rPr lang="en-US" sz="1400" dirty="0" err="1" smtClean="0"/>
              <a:t>Delaval</a:t>
            </a:r>
            <a:r>
              <a:rPr lang="en-US" sz="1400" dirty="0" smtClean="0"/>
              <a:t>, F. de </a:t>
            </a:r>
            <a:r>
              <a:rPr lang="en-US" sz="1400" dirty="0" err="1" smtClean="0"/>
              <a:t>Tomasi</a:t>
            </a:r>
            <a:r>
              <a:rPr lang="en-US" sz="1400" dirty="0" smtClean="0"/>
              <a:t>, R. </a:t>
            </a:r>
            <a:r>
              <a:rPr lang="en-US" sz="1400" dirty="0" err="1" smtClean="0"/>
              <a:t>Eixmann</a:t>
            </a:r>
            <a:r>
              <a:rPr lang="en-US" sz="1400" dirty="0" smtClean="0"/>
              <a:t>, A. </a:t>
            </a:r>
            <a:r>
              <a:rPr lang="en-US" sz="1400" dirty="0" err="1" smtClean="0"/>
              <a:t>Hågård</a:t>
            </a:r>
            <a:r>
              <a:rPr lang="en-US" sz="1400" dirty="0" smtClean="0"/>
              <a:t>, L. </a:t>
            </a:r>
            <a:r>
              <a:rPr lang="en-US" sz="1400" dirty="0" err="1" smtClean="0"/>
              <a:t>Komguem</a:t>
            </a:r>
            <a:r>
              <a:rPr lang="en-US" sz="1400" dirty="0" smtClean="0"/>
              <a:t>, S. </a:t>
            </a:r>
            <a:r>
              <a:rPr lang="en-US" sz="1400" dirty="0" err="1" smtClean="0"/>
              <a:t>Kreipl</a:t>
            </a:r>
            <a:r>
              <a:rPr lang="en-US" sz="1400" dirty="0" smtClean="0"/>
              <a:t>, R. Matthey, I. </a:t>
            </a:r>
            <a:r>
              <a:rPr lang="en-US" sz="1400" dirty="0" err="1" smtClean="0"/>
              <a:t>Mattis</a:t>
            </a:r>
            <a:r>
              <a:rPr lang="en-US" sz="1400" dirty="0" smtClean="0"/>
              <a:t>, V. </a:t>
            </a:r>
            <a:r>
              <a:rPr lang="en-US" sz="1400" dirty="0" err="1" smtClean="0"/>
              <a:t>Rizi</a:t>
            </a:r>
            <a:r>
              <a:rPr lang="en-US" sz="1400" dirty="0" smtClean="0"/>
              <a:t>, J.A. Rodriguez, V. </a:t>
            </a:r>
            <a:r>
              <a:rPr lang="en-US" sz="1400" dirty="0" err="1" smtClean="0"/>
              <a:t>Simeonov</a:t>
            </a:r>
            <a:r>
              <a:rPr lang="en-US" sz="1400" dirty="0" smtClean="0"/>
              <a:t>, X. Wang, “</a:t>
            </a:r>
            <a:r>
              <a:rPr lang="en-US" sz="1400" b="1" dirty="0" smtClean="0"/>
              <a:t>Aerosol </a:t>
            </a:r>
            <a:r>
              <a:rPr lang="en-US" sz="1400" b="1" dirty="0" err="1" smtClean="0"/>
              <a:t>lidar</a:t>
            </a:r>
            <a:r>
              <a:rPr lang="en-US" sz="1400" b="1" dirty="0" smtClean="0"/>
              <a:t> </a:t>
            </a:r>
            <a:r>
              <a:rPr lang="en-US" sz="1400" b="1" dirty="0" err="1" smtClean="0"/>
              <a:t>intercomparison</a:t>
            </a:r>
            <a:r>
              <a:rPr lang="en-US" sz="1400" b="1" dirty="0" smtClean="0"/>
              <a:t> in the framework of the EARLINET project. 1. Instruments</a:t>
            </a:r>
            <a:r>
              <a:rPr lang="en-US" sz="1400" dirty="0" smtClean="0"/>
              <a:t>”, Appl. Opt. 43, N. 4, 961-976, 2004.</a:t>
            </a:r>
          </a:p>
          <a:p>
            <a:pPr>
              <a:buFont typeface="Wingdings" pitchFamily="2" charset="2"/>
              <a:buChar char="q"/>
            </a:pPr>
            <a:r>
              <a:rPr lang="en-US" sz="1400" dirty="0" smtClean="0"/>
              <a:t>Ulla </a:t>
            </a:r>
            <a:r>
              <a:rPr lang="en-US" sz="1400" dirty="0" err="1" smtClean="0"/>
              <a:t>Wandinger</a:t>
            </a:r>
            <a:r>
              <a:rPr lang="en-US" sz="1400" dirty="0" smtClean="0"/>
              <a:t> et al., “</a:t>
            </a:r>
            <a:r>
              <a:rPr lang="en-US" sz="1400" b="1" dirty="0" smtClean="0"/>
              <a:t>EARLINET instrument </a:t>
            </a:r>
            <a:r>
              <a:rPr lang="en-US" sz="1400" b="1" dirty="0" err="1" smtClean="0"/>
              <a:t>intercomparison</a:t>
            </a:r>
            <a:r>
              <a:rPr lang="en-US" sz="1400" b="1" dirty="0" smtClean="0"/>
              <a:t> campaigns: overview on strategy and results.” </a:t>
            </a:r>
            <a:r>
              <a:rPr lang="en-US" sz="1400" dirty="0" smtClean="0"/>
              <a:t>Atmos. Meas. Tech., 9, 1001-1023, 2016 http://www.atmos-meas-tech.net/9/1001/2016/ doi:10.5194/amt-9-1001-2016</a:t>
            </a:r>
          </a:p>
        </p:txBody>
      </p:sp>
      <p:sp>
        <p:nvSpPr>
          <p:cNvPr id="8" name="CasellaDiTesto 7"/>
          <p:cNvSpPr txBox="1"/>
          <p:nvPr/>
        </p:nvSpPr>
        <p:spPr>
          <a:xfrm>
            <a:off x="2387585" y="724634"/>
            <a:ext cx="4056623" cy="400110"/>
          </a:xfrm>
          <a:prstGeom prst="rect">
            <a:avLst/>
          </a:prstGeom>
          <a:noFill/>
        </p:spPr>
        <p:txBody>
          <a:bodyPr wrap="none" rtlCol="0">
            <a:spAutoFit/>
          </a:bodyPr>
          <a:lstStyle/>
          <a:p>
            <a:r>
              <a:rPr lang="en-US" sz="2000" b="1" dirty="0" smtClean="0">
                <a:solidFill>
                  <a:srgbClr val="FF0000"/>
                </a:solidFill>
              </a:rPr>
              <a:t>Mandatory for all EARLINET station</a:t>
            </a:r>
          </a:p>
        </p:txBody>
      </p:sp>
      <p:sp>
        <p:nvSpPr>
          <p:cNvPr id="9" name="CasellaDiTesto 8"/>
          <p:cNvSpPr txBox="1"/>
          <p:nvPr/>
        </p:nvSpPr>
        <p:spPr>
          <a:xfrm>
            <a:off x="283586" y="2044005"/>
            <a:ext cx="4504438" cy="1384995"/>
          </a:xfrm>
          <a:prstGeom prst="rect">
            <a:avLst/>
          </a:prstGeom>
          <a:noFill/>
        </p:spPr>
        <p:txBody>
          <a:bodyPr wrap="none" rtlCol="0">
            <a:spAutoFit/>
          </a:bodyPr>
          <a:lstStyle/>
          <a:p>
            <a:pPr>
              <a:buFont typeface="Courier New" pitchFamily="49" charset="0"/>
              <a:buChar char="o"/>
            </a:pPr>
            <a:r>
              <a:rPr lang="en-US" sz="2800" dirty="0" smtClean="0"/>
              <a:t>Internal Quality check-up</a:t>
            </a:r>
          </a:p>
          <a:p>
            <a:endParaRPr lang="en-US" sz="2800" dirty="0" smtClean="0"/>
          </a:p>
          <a:p>
            <a:pPr>
              <a:buFont typeface="Courier New" pitchFamily="49" charset="0"/>
              <a:buChar char="o"/>
            </a:pPr>
            <a:r>
              <a:rPr lang="en-US" sz="2800" dirty="0" smtClean="0"/>
              <a:t>Instrument </a:t>
            </a:r>
            <a:r>
              <a:rPr lang="en-US" sz="2800" dirty="0" err="1" smtClean="0"/>
              <a:t>Intercomparison</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3" name="CasellaDiTesto 2"/>
          <p:cNvSpPr txBox="1"/>
          <p:nvPr/>
        </p:nvSpPr>
        <p:spPr>
          <a:xfrm>
            <a:off x="107504" y="548680"/>
            <a:ext cx="8964488" cy="6001643"/>
          </a:xfrm>
          <a:prstGeom prst="rect">
            <a:avLst/>
          </a:prstGeom>
          <a:noFill/>
        </p:spPr>
        <p:txBody>
          <a:bodyPr wrap="square" rtlCol="0">
            <a:spAutoFit/>
          </a:bodyPr>
          <a:lstStyle/>
          <a:p>
            <a:pPr>
              <a:buFont typeface="Courier New" pitchFamily="49" charset="0"/>
              <a:buChar char="o"/>
            </a:pPr>
            <a:r>
              <a:rPr lang="en-US" sz="2400" b="1" dirty="0" smtClean="0"/>
              <a:t>Internal Quality check-up</a:t>
            </a:r>
          </a:p>
          <a:p>
            <a:r>
              <a:rPr lang="en-US" sz="2400" dirty="0" smtClean="0"/>
              <a:t>Tools (developed by V. </a:t>
            </a:r>
            <a:r>
              <a:rPr lang="en-US" sz="2400" dirty="0" err="1" smtClean="0"/>
              <a:t>Freudenthaler</a:t>
            </a:r>
            <a:r>
              <a:rPr lang="en-US" sz="2400" dirty="0" smtClean="0"/>
              <a:t>, Univ. Munich) :</a:t>
            </a:r>
          </a:p>
          <a:p>
            <a:r>
              <a:rPr lang="en-US" sz="2400" b="1" dirty="0" smtClean="0">
                <a:solidFill>
                  <a:srgbClr val="FF0000"/>
                </a:solidFill>
              </a:rPr>
              <a:t>Rayleigh fit test</a:t>
            </a:r>
            <a:r>
              <a:rPr lang="en-US" sz="2400" dirty="0" smtClean="0"/>
              <a:t>: The Rayleigh fit test shows the accuracy of agreement between a </a:t>
            </a:r>
            <a:r>
              <a:rPr lang="en-US" sz="2400" dirty="0" err="1" smtClean="0"/>
              <a:t>lidar</a:t>
            </a:r>
            <a:r>
              <a:rPr lang="en-US" sz="2400" dirty="0" smtClean="0"/>
              <a:t> signal and a calculated molecular (Rayleigh) signal in a </a:t>
            </a:r>
            <a:r>
              <a:rPr lang="en-US" sz="2400" dirty="0" err="1" smtClean="0"/>
              <a:t>lidar</a:t>
            </a:r>
            <a:r>
              <a:rPr lang="en-US" sz="2400" dirty="0" smtClean="0"/>
              <a:t> range presumably without aerosols.(long range quality check)</a:t>
            </a:r>
          </a:p>
          <a:p>
            <a:r>
              <a:rPr lang="en-US" sz="2400" b="1" dirty="0" err="1" smtClean="0">
                <a:solidFill>
                  <a:srgbClr val="FF0000"/>
                </a:solidFill>
              </a:rPr>
              <a:t>Telecover</a:t>
            </a:r>
            <a:r>
              <a:rPr lang="en-US" sz="2400" b="1" dirty="0" smtClean="0">
                <a:solidFill>
                  <a:srgbClr val="FF0000"/>
                </a:solidFill>
              </a:rPr>
              <a:t> test: </a:t>
            </a:r>
            <a:r>
              <a:rPr lang="en-US" sz="2400" dirty="0" smtClean="0"/>
              <a:t>The boundary layer is the most interesting region for climatology of the aerosol. Here all </a:t>
            </a:r>
            <a:r>
              <a:rPr lang="en-US" sz="2400" dirty="0" err="1" smtClean="0"/>
              <a:t>lidar</a:t>
            </a:r>
            <a:r>
              <a:rPr lang="en-US" sz="2400" dirty="0" smtClean="0"/>
              <a:t> systems suffer from signal saturation and are limited by the optical overlap function. This test can be used to estimate the optical overlap function and other near range distortions. (near range quality check)</a:t>
            </a:r>
            <a:endParaRPr lang="en-US" sz="2400" b="1" dirty="0" smtClean="0">
              <a:solidFill>
                <a:srgbClr val="FF0000"/>
              </a:solidFill>
            </a:endParaRPr>
          </a:p>
          <a:p>
            <a:r>
              <a:rPr lang="en-US" sz="2400" b="1" dirty="0" smtClean="0">
                <a:solidFill>
                  <a:srgbClr val="FF0000"/>
                </a:solidFill>
              </a:rPr>
              <a:t>Trigger delay test: </a:t>
            </a:r>
            <a:r>
              <a:rPr lang="en-US" sz="2400" dirty="0" smtClean="0"/>
              <a:t>An error in the trigger delay between the real laser output and the detection system start (system trigger, </a:t>
            </a:r>
            <a:r>
              <a:rPr lang="en-US" sz="2400" b="1" dirty="0" smtClean="0">
                <a:solidFill>
                  <a:srgbClr val="FF0000"/>
                </a:solidFill>
              </a:rPr>
              <a:t>Zero-bin</a:t>
            </a:r>
            <a:r>
              <a:rPr lang="en-US" sz="2400" dirty="0" smtClean="0"/>
              <a:t>) can cause large errors in the near range signal up to about 1 km range. </a:t>
            </a:r>
            <a:r>
              <a:rPr lang="en-US" sz="2400" b="1" dirty="0" smtClean="0">
                <a:solidFill>
                  <a:srgbClr val="00B050"/>
                </a:solidFill>
              </a:rPr>
              <a:t>Especially important in Raman retrieval</a:t>
            </a:r>
            <a:r>
              <a:rPr lang="en-US" sz="2400" dirty="0" smtClean="0"/>
              <a:t>, because it directly heavily effect the aerosol extinction measurements in the near range.</a:t>
            </a:r>
          </a:p>
          <a:p>
            <a:r>
              <a:rPr lang="en-US" sz="2400" b="1" dirty="0" smtClean="0">
                <a:solidFill>
                  <a:srgbClr val="FF0000"/>
                </a:solidFill>
              </a:rPr>
              <a:t>And few others…</a:t>
            </a:r>
            <a:endParaRPr lang="en-US" sz="3200" b="1" dirty="0" smtClean="0">
              <a:solidFill>
                <a:srgbClr val="FF0000"/>
              </a:solidFill>
            </a:endParaRPr>
          </a:p>
        </p:txBody>
      </p:sp>
      <p:sp>
        <p:nvSpPr>
          <p:cNvPr id="10" name="CasellaDiTesto 9"/>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4912" name="Picture 16"/>
          <p:cNvPicPr>
            <a:picLocks noGrp="1" noChangeAspect="1" noChangeArrowheads="1"/>
          </p:cNvPicPr>
          <p:nvPr>
            <p:ph sz="quarter" idx="1"/>
          </p:nvPr>
        </p:nvPicPr>
        <p:blipFill>
          <a:blip r:embed="rId2" cstate="print"/>
          <a:srcRect/>
          <a:stretch>
            <a:fillRect/>
          </a:stretch>
        </p:blipFill>
        <p:spPr>
          <a:xfrm>
            <a:off x="251520" y="869418"/>
            <a:ext cx="8568952" cy="5727934"/>
          </a:xfrm>
          <a:noFill/>
        </p:spPr>
      </p:pic>
      <p:sp>
        <p:nvSpPr>
          <p:cNvPr id="1104901" name="Rectangle 5"/>
          <p:cNvSpPr>
            <a:spLocks noChangeArrowheads="1"/>
          </p:cNvSpPr>
          <p:nvPr/>
        </p:nvSpPr>
        <p:spPr bwMode="auto">
          <a:xfrm>
            <a:off x="2843808" y="655861"/>
            <a:ext cx="3938579" cy="400752"/>
          </a:xfrm>
          <a:prstGeom prst="rect">
            <a:avLst/>
          </a:prstGeom>
          <a:noFill/>
          <a:ln w="9525">
            <a:noFill/>
            <a:miter lim="800000"/>
            <a:headEnd/>
            <a:tailEnd/>
          </a:ln>
          <a:effectLst/>
        </p:spPr>
        <p:txBody>
          <a:bodyPr wrap="none" lIns="92075" tIns="46038" rIns="92075" bIns="46038">
            <a:spAutoFit/>
          </a:bodyPr>
          <a:lstStyle/>
          <a:p>
            <a:r>
              <a:rPr lang="en-US" sz="2000" dirty="0" smtClean="0">
                <a:latin typeface="Comic Sans MS" pitchFamily="66" charset="0"/>
              </a:rPr>
              <a:t>L’AQUILA Raman </a:t>
            </a:r>
            <a:r>
              <a:rPr lang="en-US" sz="2000" dirty="0" err="1">
                <a:latin typeface="Comic Sans MS" pitchFamily="66" charset="0"/>
              </a:rPr>
              <a:t>ZeroBin</a:t>
            </a:r>
            <a:r>
              <a:rPr lang="en-US" sz="2000" dirty="0">
                <a:latin typeface="Comic Sans MS" pitchFamily="66" charset="0"/>
              </a:rPr>
              <a:t> Test</a:t>
            </a:r>
            <a:endParaRPr lang="it-IT" sz="2000" dirty="0">
              <a:latin typeface="Comic Sans MS" pitchFamily="66" charset="0"/>
            </a:endParaRPr>
          </a:p>
        </p:txBody>
      </p:sp>
      <p:sp>
        <p:nvSpPr>
          <p:cNvPr id="1104918" name="Text Box 22"/>
          <p:cNvSpPr txBox="1">
            <a:spLocks noChangeArrowheads="1"/>
          </p:cNvSpPr>
          <p:nvPr/>
        </p:nvSpPr>
        <p:spPr bwMode="auto">
          <a:xfrm>
            <a:off x="4211960" y="3429000"/>
            <a:ext cx="2880319" cy="369974"/>
          </a:xfrm>
          <a:prstGeom prst="rect">
            <a:avLst/>
          </a:prstGeom>
          <a:solidFill>
            <a:srgbClr val="FFFF00"/>
          </a:solidFill>
          <a:ln w="9525">
            <a:solidFill>
              <a:schemeClr val="tx1"/>
            </a:solidFill>
            <a:miter lim="800000"/>
            <a:headEnd/>
            <a:tailEnd/>
          </a:ln>
          <a:effectLst/>
        </p:spPr>
        <p:txBody>
          <a:bodyPr wrap="square" lIns="92075" tIns="46038" rIns="92075" bIns="46038">
            <a:spAutoFit/>
          </a:bodyPr>
          <a:lstStyle/>
          <a:p>
            <a:r>
              <a:rPr lang="it-IT" dirty="0">
                <a:latin typeface="Comic Sans MS" pitchFamily="66" charset="0"/>
              </a:rPr>
              <a:t>Max </a:t>
            </a:r>
            <a:r>
              <a:rPr lang="it-IT" dirty="0" err="1">
                <a:latin typeface="Comic Sans MS" pitchFamily="66" charset="0"/>
              </a:rPr>
              <a:t>average</a:t>
            </a:r>
            <a:r>
              <a:rPr lang="it-IT" dirty="0">
                <a:latin typeface="Comic Sans MS" pitchFamily="66" charset="0"/>
              </a:rPr>
              <a:t> </a:t>
            </a:r>
            <a:r>
              <a:rPr lang="it-IT" dirty="0" err="1">
                <a:latin typeface="Comic Sans MS" pitchFamily="66" charset="0"/>
              </a:rPr>
              <a:t>tropos</a:t>
            </a:r>
            <a:r>
              <a:rPr lang="it-IT" dirty="0">
                <a:latin typeface="Comic Sans MS" pitchFamily="66" charset="0"/>
              </a:rPr>
              <a:t>. </a:t>
            </a:r>
            <a:r>
              <a:rPr lang="it-IT" dirty="0" err="1">
                <a:latin typeface="Comic Sans MS" pitchFamily="66" charset="0"/>
              </a:rPr>
              <a:t>Ext</a:t>
            </a:r>
            <a:r>
              <a:rPr lang="it-IT" dirty="0">
                <a:latin typeface="Comic Sans MS" pitchFamily="66" charset="0"/>
              </a:rPr>
              <a:t>.</a:t>
            </a:r>
          </a:p>
        </p:txBody>
      </p:sp>
      <p:sp>
        <p:nvSpPr>
          <p:cNvPr id="1104919" name="Text Box 23"/>
          <p:cNvSpPr txBox="1">
            <a:spLocks noChangeArrowheads="1"/>
          </p:cNvSpPr>
          <p:nvPr/>
        </p:nvSpPr>
        <p:spPr bwMode="auto">
          <a:xfrm>
            <a:off x="5831632" y="4077072"/>
            <a:ext cx="2844824" cy="369974"/>
          </a:xfrm>
          <a:prstGeom prst="rect">
            <a:avLst/>
          </a:prstGeom>
          <a:solidFill>
            <a:srgbClr val="FFFF00"/>
          </a:solidFill>
          <a:ln w="9525">
            <a:solidFill>
              <a:schemeClr val="tx1"/>
            </a:solidFill>
            <a:miter lim="800000"/>
            <a:headEnd/>
            <a:tailEnd/>
          </a:ln>
          <a:effectLst/>
        </p:spPr>
        <p:txBody>
          <a:bodyPr wrap="square" lIns="92075" tIns="46038" rIns="92075" bIns="46038">
            <a:spAutoFit/>
          </a:bodyPr>
          <a:lstStyle/>
          <a:p>
            <a:r>
              <a:rPr lang="it-IT" dirty="0" err="1">
                <a:latin typeface="Comic Sans MS" pitchFamily="66" charset="0"/>
              </a:rPr>
              <a:t>Min</a:t>
            </a:r>
            <a:r>
              <a:rPr lang="it-IT" dirty="0">
                <a:latin typeface="Comic Sans MS" pitchFamily="66" charset="0"/>
              </a:rPr>
              <a:t> </a:t>
            </a:r>
            <a:r>
              <a:rPr lang="it-IT" dirty="0" err="1">
                <a:latin typeface="Comic Sans MS" pitchFamily="66" charset="0"/>
              </a:rPr>
              <a:t>average</a:t>
            </a:r>
            <a:r>
              <a:rPr lang="it-IT" dirty="0">
                <a:latin typeface="Comic Sans MS" pitchFamily="66" charset="0"/>
              </a:rPr>
              <a:t> </a:t>
            </a:r>
            <a:r>
              <a:rPr lang="it-IT" dirty="0" err="1">
                <a:latin typeface="Comic Sans MS" pitchFamily="66" charset="0"/>
              </a:rPr>
              <a:t>tropos</a:t>
            </a:r>
            <a:r>
              <a:rPr lang="it-IT" dirty="0">
                <a:latin typeface="Comic Sans MS" pitchFamily="66" charset="0"/>
              </a:rPr>
              <a:t>. </a:t>
            </a:r>
            <a:r>
              <a:rPr lang="it-IT" dirty="0" err="1">
                <a:latin typeface="Comic Sans MS" pitchFamily="66" charset="0"/>
              </a:rPr>
              <a:t>Ext</a:t>
            </a:r>
            <a:r>
              <a:rPr lang="it-IT" dirty="0">
                <a:latin typeface="Comic Sans MS" pitchFamily="66" charset="0"/>
              </a:rPr>
              <a:t>.</a:t>
            </a:r>
          </a:p>
        </p:txBody>
      </p:sp>
      <p:sp>
        <p:nvSpPr>
          <p:cNvPr id="1104921" name="Text Box 25"/>
          <p:cNvSpPr txBox="1">
            <a:spLocks noChangeArrowheads="1"/>
          </p:cNvSpPr>
          <p:nvPr/>
        </p:nvSpPr>
        <p:spPr bwMode="auto">
          <a:xfrm>
            <a:off x="3059832" y="5373216"/>
            <a:ext cx="3714745" cy="369974"/>
          </a:xfrm>
          <a:prstGeom prst="rect">
            <a:avLst/>
          </a:prstGeom>
          <a:solidFill>
            <a:srgbClr val="FFFF00"/>
          </a:solidFill>
          <a:ln w="9525">
            <a:solidFill>
              <a:schemeClr val="tx1"/>
            </a:solidFill>
            <a:miter lim="800000"/>
            <a:headEnd/>
            <a:tailEnd/>
          </a:ln>
          <a:effectLst/>
        </p:spPr>
        <p:txBody>
          <a:bodyPr wrap="square" lIns="92075" tIns="46038" rIns="92075" bIns="46038">
            <a:spAutoFit/>
          </a:bodyPr>
          <a:lstStyle/>
          <a:p>
            <a:r>
              <a:rPr lang="it-IT" dirty="0" err="1">
                <a:latin typeface="Comic Sans MS" pitchFamily="66" charset="0"/>
              </a:rPr>
              <a:t>Average</a:t>
            </a:r>
            <a:r>
              <a:rPr lang="it-IT" dirty="0">
                <a:latin typeface="Comic Sans MS" pitchFamily="66" charset="0"/>
              </a:rPr>
              <a:t> </a:t>
            </a:r>
            <a:r>
              <a:rPr lang="it-IT" dirty="0" err="1">
                <a:latin typeface="Comic Sans MS" pitchFamily="66" charset="0"/>
              </a:rPr>
              <a:t>tropos</a:t>
            </a:r>
            <a:r>
              <a:rPr lang="it-IT" dirty="0">
                <a:latin typeface="Comic Sans MS" pitchFamily="66" charset="0"/>
              </a:rPr>
              <a:t>. </a:t>
            </a:r>
            <a:r>
              <a:rPr lang="it-IT" dirty="0" err="1">
                <a:latin typeface="Comic Sans MS" pitchFamily="66" charset="0"/>
              </a:rPr>
              <a:t>Ext</a:t>
            </a:r>
            <a:r>
              <a:rPr lang="it-IT" dirty="0">
                <a:latin typeface="Comic Sans MS" pitchFamily="66" charset="0"/>
              </a:rPr>
              <a:t>. </a:t>
            </a:r>
            <a:r>
              <a:rPr lang="it-IT" dirty="0" err="1" smtClean="0">
                <a:latin typeface="Comic Sans MS" pitchFamily="66" charset="0"/>
              </a:rPr>
              <a:t>Error</a:t>
            </a:r>
            <a:endParaRPr lang="it-IT" dirty="0">
              <a:latin typeface="Comic Sans MS" pitchFamily="66" charset="0"/>
            </a:endParaRPr>
          </a:p>
        </p:txBody>
      </p:sp>
      <p:sp>
        <p:nvSpPr>
          <p:cNvPr id="1104922" name="Line 26"/>
          <p:cNvSpPr>
            <a:spLocks noChangeShapeType="1"/>
          </p:cNvSpPr>
          <p:nvPr/>
        </p:nvSpPr>
        <p:spPr bwMode="auto">
          <a:xfrm flipV="1">
            <a:off x="3037582" y="1268760"/>
            <a:ext cx="22250" cy="4752528"/>
          </a:xfrm>
          <a:prstGeom prst="line">
            <a:avLst/>
          </a:prstGeom>
          <a:noFill/>
          <a:ln w="28575">
            <a:solidFill>
              <a:schemeClr val="tx1"/>
            </a:solidFill>
            <a:round/>
            <a:headEnd/>
            <a:tailEnd/>
          </a:ln>
          <a:effectLst/>
        </p:spPr>
        <p:txBody>
          <a:bodyPr wrap="square" lIns="92075" tIns="46038" rIns="92075" bIns="46038">
            <a:spAutoFit/>
          </a:bodyPr>
          <a:lstStyle/>
          <a:p>
            <a:endParaRPr lang="en-US"/>
          </a:p>
        </p:txBody>
      </p:sp>
      <p:sp>
        <p:nvSpPr>
          <p:cNvPr id="18" name="Line 19"/>
          <p:cNvSpPr>
            <a:spLocks noChangeShapeType="1"/>
          </p:cNvSpPr>
          <p:nvPr/>
        </p:nvSpPr>
        <p:spPr bwMode="auto">
          <a:xfrm flipH="1">
            <a:off x="3563888" y="3573016"/>
            <a:ext cx="648072" cy="216024"/>
          </a:xfrm>
          <a:prstGeom prst="line">
            <a:avLst/>
          </a:prstGeom>
          <a:noFill/>
          <a:ln w="9525">
            <a:solidFill>
              <a:schemeClr val="tx1"/>
            </a:solidFill>
            <a:round/>
            <a:headEnd/>
            <a:tailEnd type="triangle" w="med" len="med"/>
          </a:ln>
          <a:effectLst/>
        </p:spPr>
        <p:txBody>
          <a:bodyPr wrap="square" lIns="92075" tIns="46038" rIns="92075" bIns="46038">
            <a:spAutoFit/>
          </a:bodyPr>
          <a:lstStyle/>
          <a:p>
            <a:endParaRPr lang="en-US"/>
          </a:p>
        </p:txBody>
      </p:sp>
      <p:sp>
        <p:nvSpPr>
          <p:cNvPr id="19" name="Line 19"/>
          <p:cNvSpPr>
            <a:spLocks noChangeShapeType="1"/>
          </p:cNvSpPr>
          <p:nvPr/>
        </p:nvSpPr>
        <p:spPr bwMode="auto">
          <a:xfrm flipH="1">
            <a:off x="7452320" y="4437112"/>
            <a:ext cx="1079872" cy="144016"/>
          </a:xfrm>
          <a:prstGeom prst="line">
            <a:avLst/>
          </a:prstGeom>
          <a:noFill/>
          <a:ln w="9525">
            <a:solidFill>
              <a:schemeClr val="tx1"/>
            </a:solidFill>
            <a:round/>
            <a:headEnd/>
            <a:tailEnd type="triangle" w="med" len="med"/>
          </a:ln>
          <a:effectLst/>
        </p:spPr>
        <p:txBody>
          <a:bodyPr wrap="square" lIns="92075" tIns="46038" rIns="92075" bIns="46038">
            <a:spAutoFit/>
          </a:bodyPr>
          <a:lstStyle/>
          <a:p>
            <a:endParaRPr lang="en-US"/>
          </a:p>
        </p:txBody>
      </p:sp>
      <p:sp>
        <p:nvSpPr>
          <p:cNvPr id="20" name="Line 19"/>
          <p:cNvSpPr>
            <a:spLocks noChangeShapeType="1"/>
          </p:cNvSpPr>
          <p:nvPr/>
        </p:nvSpPr>
        <p:spPr bwMode="auto">
          <a:xfrm flipH="1" flipV="1">
            <a:off x="2555776" y="5157192"/>
            <a:ext cx="792088" cy="216024"/>
          </a:xfrm>
          <a:prstGeom prst="line">
            <a:avLst/>
          </a:prstGeom>
          <a:noFill/>
          <a:ln w="9525">
            <a:solidFill>
              <a:schemeClr val="tx1"/>
            </a:solidFill>
            <a:round/>
            <a:headEnd/>
            <a:tailEnd type="triangle" w="med" len="med"/>
          </a:ln>
          <a:effectLst/>
        </p:spPr>
        <p:txBody>
          <a:bodyPr wrap="square" lIns="92075" tIns="46038" rIns="92075" bIns="46038">
            <a:spAutoFit/>
          </a:bodyPr>
          <a:lstStyle/>
          <a:p>
            <a:endParaRPr lang="en-US"/>
          </a:p>
        </p:txBody>
      </p:sp>
      <p:sp>
        <p:nvSpPr>
          <p:cNvPr id="21" name="Rettangolo 20"/>
          <p:cNvSpPr/>
          <p:nvPr/>
        </p:nvSpPr>
        <p:spPr>
          <a:xfrm>
            <a:off x="0" y="620688"/>
            <a:ext cx="2734916" cy="369332"/>
          </a:xfrm>
          <a:prstGeom prst="rect">
            <a:avLst/>
          </a:prstGeom>
        </p:spPr>
        <p:txBody>
          <a:bodyPr wrap="none">
            <a:spAutoFit/>
          </a:bodyPr>
          <a:lstStyle/>
          <a:p>
            <a:pPr>
              <a:buFont typeface="Courier New" pitchFamily="49" charset="0"/>
              <a:buChar char="o"/>
            </a:pPr>
            <a:r>
              <a:rPr lang="en-US" b="1" dirty="0" smtClean="0"/>
              <a:t>Internal Quality check-up</a:t>
            </a:r>
          </a:p>
        </p:txBody>
      </p:sp>
      <p:sp>
        <p:nvSpPr>
          <p:cNvPr id="22" name="CasellaDiTesto 21"/>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25602" name="Picture 2"/>
          <p:cNvPicPr>
            <a:picLocks noChangeAspect="1" noChangeArrowheads="1"/>
          </p:cNvPicPr>
          <p:nvPr/>
        </p:nvPicPr>
        <p:blipFill>
          <a:blip r:embed="rId3" cstate="print"/>
          <a:srcRect/>
          <a:stretch>
            <a:fillRect/>
          </a:stretch>
        </p:blipFill>
        <p:spPr bwMode="auto">
          <a:xfrm>
            <a:off x="2267744" y="1628800"/>
            <a:ext cx="4352925" cy="1314450"/>
          </a:xfrm>
          <a:prstGeom prst="rect">
            <a:avLst/>
          </a:prstGeom>
          <a:noFill/>
          <a:ln w="9525">
            <a:noFill/>
            <a:miter lim="800000"/>
            <a:headEnd/>
            <a:tailEnd/>
          </a:ln>
        </p:spPr>
      </p:pic>
      <p:pic>
        <p:nvPicPr>
          <p:cNvPr id="25603" name="Picture 3"/>
          <p:cNvPicPr>
            <a:picLocks noChangeAspect="1" noChangeArrowheads="1"/>
          </p:cNvPicPr>
          <p:nvPr/>
        </p:nvPicPr>
        <p:blipFill>
          <a:blip r:embed="rId4" cstate="print"/>
          <a:srcRect/>
          <a:stretch>
            <a:fillRect/>
          </a:stretch>
        </p:blipFill>
        <p:spPr bwMode="auto">
          <a:xfrm>
            <a:off x="6876256" y="1628800"/>
            <a:ext cx="171450" cy="247650"/>
          </a:xfrm>
          <a:prstGeom prst="rect">
            <a:avLst/>
          </a:prstGeom>
          <a:noFill/>
          <a:ln w="9525">
            <a:noFill/>
            <a:miter lim="800000"/>
            <a:headEnd/>
            <a:tailEnd/>
          </a:ln>
        </p:spPr>
      </p:pic>
      <p:pic>
        <p:nvPicPr>
          <p:cNvPr id="25606" name="Picture 6"/>
          <p:cNvPicPr>
            <a:picLocks noChangeAspect="1" noChangeArrowheads="1"/>
          </p:cNvPicPr>
          <p:nvPr/>
        </p:nvPicPr>
        <p:blipFill>
          <a:blip r:embed="rId5" cstate="print"/>
          <a:srcRect/>
          <a:stretch>
            <a:fillRect/>
          </a:stretch>
        </p:blipFill>
        <p:spPr bwMode="auto">
          <a:xfrm>
            <a:off x="6588224" y="2337054"/>
            <a:ext cx="1399406" cy="803914"/>
          </a:xfrm>
          <a:prstGeom prst="rect">
            <a:avLst/>
          </a:prstGeom>
          <a:noFill/>
          <a:ln w="9525">
            <a:noFill/>
            <a:miter lim="800000"/>
            <a:headEnd/>
            <a:tailEnd/>
          </a:ln>
        </p:spPr>
      </p:pic>
      <p:pic>
        <p:nvPicPr>
          <p:cNvPr id="25607" name="Picture 7"/>
          <p:cNvPicPr>
            <a:picLocks noChangeAspect="1" noChangeArrowheads="1"/>
          </p:cNvPicPr>
          <p:nvPr/>
        </p:nvPicPr>
        <p:blipFill>
          <a:blip r:embed="rId6" cstate="print"/>
          <a:srcRect/>
          <a:stretch>
            <a:fillRect/>
          </a:stretch>
        </p:blipFill>
        <p:spPr bwMode="auto">
          <a:xfrm>
            <a:off x="4616574" y="6349702"/>
            <a:ext cx="171450" cy="247650"/>
          </a:xfrm>
          <a:prstGeom prst="rect">
            <a:avLst/>
          </a:prstGeom>
          <a:noFill/>
          <a:ln w="9525">
            <a:noFill/>
            <a:miter lim="800000"/>
            <a:headEnd/>
            <a:tailEnd/>
          </a:ln>
        </p:spPr>
      </p:pic>
      <p:pic>
        <p:nvPicPr>
          <p:cNvPr id="25609" name="Picture 9"/>
          <p:cNvPicPr>
            <a:picLocks noChangeAspect="1" noChangeArrowheads="1"/>
          </p:cNvPicPr>
          <p:nvPr/>
        </p:nvPicPr>
        <p:blipFill>
          <a:blip r:embed="rId7" cstate="print"/>
          <a:srcRect/>
          <a:stretch>
            <a:fillRect/>
          </a:stretch>
        </p:blipFill>
        <p:spPr bwMode="auto">
          <a:xfrm>
            <a:off x="4723230" y="6129156"/>
            <a:ext cx="352826" cy="232792"/>
          </a:xfrm>
          <a:prstGeom prst="rect">
            <a:avLst/>
          </a:prstGeom>
          <a:noFill/>
          <a:ln w="9525">
            <a:noFill/>
            <a:miter lim="800000"/>
            <a:headEnd/>
            <a:tailEnd/>
          </a:ln>
        </p:spPr>
      </p:pic>
      <p:sp>
        <p:nvSpPr>
          <p:cNvPr id="31" name="CasellaDiTesto 30"/>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p:cNvPicPr>
            <a:picLocks noChangeAspect="1" noChangeArrowheads="1"/>
          </p:cNvPicPr>
          <p:nvPr/>
        </p:nvPicPr>
        <p:blipFill>
          <a:blip r:embed="rId2" cstate="print"/>
          <a:srcRect/>
          <a:stretch>
            <a:fillRect/>
          </a:stretch>
        </p:blipFill>
        <p:spPr bwMode="auto">
          <a:xfrm>
            <a:off x="1403648" y="1340768"/>
            <a:ext cx="4986338" cy="4857750"/>
          </a:xfrm>
          <a:prstGeom prst="rect">
            <a:avLst/>
          </a:prstGeom>
          <a:noFill/>
          <a:ln w="9525">
            <a:noFill/>
            <a:miter lim="800000"/>
            <a:headEnd/>
            <a:tailEnd/>
          </a:ln>
        </p:spPr>
      </p:pic>
      <p:sp>
        <p:nvSpPr>
          <p:cNvPr id="1105938" name="Rectangle 18"/>
          <p:cNvSpPr>
            <a:spLocks noChangeArrowheads="1"/>
          </p:cNvSpPr>
          <p:nvPr/>
        </p:nvSpPr>
        <p:spPr bwMode="auto">
          <a:xfrm>
            <a:off x="2987824" y="651984"/>
            <a:ext cx="4634282" cy="400752"/>
          </a:xfrm>
          <a:prstGeom prst="rect">
            <a:avLst/>
          </a:prstGeom>
          <a:noFill/>
          <a:ln w="9525">
            <a:noFill/>
            <a:miter lim="800000"/>
            <a:headEnd/>
            <a:tailEnd/>
          </a:ln>
          <a:effectLst/>
        </p:spPr>
        <p:txBody>
          <a:bodyPr wrap="none" lIns="92075" tIns="46038" rIns="92075" bIns="46038">
            <a:spAutoFit/>
          </a:bodyPr>
          <a:lstStyle/>
          <a:p>
            <a:r>
              <a:rPr lang="en-US" sz="2000" dirty="0" smtClean="0">
                <a:latin typeface="Comic Sans MS" pitchFamily="66" charset="0"/>
              </a:rPr>
              <a:t>L’AQUILA Raman </a:t>
            </a:r>
            <a:r>
              <a:rPr lang="en-US" sz="2000" dirty="0" err="1" smtClean="0">
                <a:latin typeface="Comic Sans MS" pitchFamily="66" charset="0"/>
              </a:rPr>
              <a:t>Lidar</a:t>
            </a:r>
            <a:r>
              <a:rPr lang="en-US" sz="2000" dirty="0" smtClean="0">
                <a:latin typeface="Comic Sans MS" pitchFamily="66" charset="0"/>
              </a:rPr>
              <a:t> </a:t>
            </a:r>
            <a:r>
              <a:rPr lang="en-US" sz="2000" dirty="0" err="1">
                <a:latin typeface="Comic Sans MS" pitchFamily="66" charset="0"/>
              </a:rPr>
              <a:t>ZeroBin</a:t>
            </a:r>
            <a:r>
              <a:rPr lang="en-US" sz="2000" dirty="0">
                <a:latin typeface="Comic Sans MS" pitchFamily="66" charset="0"/>
              </a:rPr>
              <a:t> Test</a:t>
            </a:r>
            <a:endParaRPr lang="it-IT" sz="2000" dirty="0">
              <a:latin typeface="Comic Sans MS" pitchFamily="66" charset="0"/>
            </a:endParaRPr>
          </a:p>
        </p:txBody>
      </p:sp>
      <p:sp>
        <p:nvSpPr>
          <p:cNvPr id="9" name="Rettangolo 8"/>
          <p:cNvSpPr/>
          <p:nvPr/>
        </p:nvSpPr>
        <p:spPr>
          <a:xfrm>
            <a:off x="0" y="620688"/>
            <a:ext cx="2734916" cy="369332"/>
          </a:xfrm>
          <a:prstGeom prst="rect">
            <a:avLst/>
          </a:prstGeom>
        </p:spPr>
        <p:txBody>
          <a:bodyPr wrap="none">
            <a:spAutoFit/>
          </a:bodyPr>
          <a:lstStyle/>
          <a:p>
            <a:pPr>
              <a:buFont typeface="Courier New" pitchFamily="49" charset="0"/>
              <a:buChar char="o"/>
            </a:pPr>
            <a:r>
              <a:rPr lang="en-US" b="1" dirty="0" smtClean="0"/>
              <a:t>Internal Quality check-up</a:t>
            </a:r>
          </a:p>
        </p:txBody>
      </p:sp>
      <p:sp>
        <p:nvSpPr>
          <p:cNvPr id="10" name="CasellaDiTesto 9"/>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11" name="CasellaDiTesto 10"/>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23555" name="Picture 3"/>
          <p:cNvPicPr>
            <a:picLocks noChangeAspect="1" noChangeArrowheads="1"/>
          </p:cNvPicPr>
          <p:nvPr/>
        </p:nvPicPr>
        <p:blipFill>
          <a:blip r:embed="rId3" cstate="print"/>
          <a:srcRect/>
          <a:stretch>
            <a:fillRect/>
          </a:stretch>
        </p:blipFill>
        <p:spPr bwMode="auto">
          <a:xfrm>
            <a:off x="3923928" y="2060848"/>
            <a:ext cx="4876800" cy="3767138"/>
          </a:xfrm>
          <a:prstGeom prst="rect">
            <a:avLst/>
          </a:prstGeom>
          <a:noFill/>
          <a:ln w="9525">
            <a:noFill/>
            <a:miter lim="800000"/>
            <a:headEnd/>
            <a:tailEnd/>
          </a:ln>
        </p:spPr>
      </p:pic>
      <p:sp>
        <p:nvSpPr>
          <p:cNvPr id="15" name="Line 19"/>
          <p:cNvSpPr>
            <a:spLocks noChangeShapeType="1"/>
          </p:cNvSpPr>
          <p:nvPr/>
        </p:nvSpPr>
        <p:spPr bwMode="auto">
          <a:xfrm>
            <a:off x="2411760" y="1988840"/>
            <a:ext cx="648072" cy="1008112"/>
          </a:xfrm>
          <a:prstGeom prst="line">
            <a:avLst/>
          </a:prstGeom>
          <a:noFill/>
          <a:ln w="53975">
            <a:solidFill>
              <a:schemeClr val="tx1"/>
            </a:solidFill>
            <a:round/>
            <a:headEnd/>
            <a:tailEnd type="triangle" w="med" len="med"/>
          </a:ln>
          <a:effectLst/>
        </p:spPr>
        <p:txBody>
          <a:bodyPr wrap="square" lIns="92075" tIns="46038" rIns="92075" bIns="46038">
            <a:spAutoFit/>
          </a:bodyPr>
          <a:lstStyle/>
          <a:p>
            <a:endParaRPr lang="en-US"/>
          </a:p>
        </p:txBody>
      </p:sp>
      <p:sp>
        <p:nvSpPr>
          <p:cNvPr id="17" name="Line 19"/>
          <p:cNvSpPr>
            <a:spLocks noChangeShapeType="1"/>
          </p:cNvSpPr>
          <p:nvPr/>
        </p:nvSpPr>
        <p:spPr bwMode="auto">
          <a:xfrm flipH="1">
            <a:off x="6516216" y="2708920"/>
            <a:ext cx="1368152" cy="144016"/>
          </a:xfrm>
          <a:prstGeom prst="line">
            <a:avLst/>
          </a:prstGeom>
          <a:noFill/>
          <a:ln w="53975">
            <a:solidFill>
              <a:schemeClr val="tx1"/>
            </a:solidFill>
            <a:round/>
            <a:headEnd/>
            <a:tailEnd type="triangle" w="med" len="med"/>
          </a:ln>
          <a:effectLst/>
        </p:spPr>
        <p:txBody>
          <a:bodyPr wrap="square" lIns="92075" tIns="46038" rIns="92075" bIns="46038">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5"/>
                                        </p:tgtEl>
                                        <p:attrNameLst>
                                          <p:attrName>style.visibility</p:attrName>
                                        </p:attrNameLst>
                                      </p:cBhvr>
                                      <p:to>
                                        <p:strVal val="visible"/>
                                      </p:to>
                                    </p:set>
                                    <p:anim calcmode="lin" valueType="num">
                                      <p:cBhvr additive="base">
                                        <p:cTn id="11" dur="500" fill="hold"/>
                                        <p:tgtEl>
                                          <p:spTgt spid="23555"/>
                                        </p:tgtEl>
                                        <p:attrNameLst>
                                          <p:attrName>ppt_x</p:attrName>
                                        </p:attrNameLst>
                                      </p:cBhvr>
                                      <p:tavLst>
                                        <p:tav tm="0">
                                          <p:val>
                                            <p:strVal val="#ppt_x"/>
                                          </p:val>
                                        </p:tav>
                                        <p:tav tm="100000">
                                          <p:val>
                                            <p:strVal val="#ppt_x"/>
                                          </p:val>
                                        </p:tav>
                                      </p:tavLst>
                                    </p:anim>
                                    <p:anim calcmode="lin" valueType="num">
                                      <p:cBhvr additive="base">
                                        <p:cTn id="12" dur="500" fill="hold"/>
                                        <p:tgtEl>
                                          <p:spTgt spid="235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11" name="CasellaDiTesto 10"/>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12" name="CasellaDiTesto 1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14" name="Picture 2052"/>
          <p:cNvPicPr>
            <a:picLocks noChangeAspect="1" noChangeArrowheads="1"/>
          </p:cNvPicPr>
          <p:nvPr/>
        </p:nvPicPr>
        <p:blipFill>
          <a:blip r:embed="rId2" cstate="print"/>
          <a:srcRect/>
          <a:stretch>
            <a:fillRect/>
          </a:stretch>
        </p:blipFill>
        <p:spPr bwMode="auto">
          <a:xfrm>
            <a:off x="4919812" y="1966462"/>
            <a:ext cx="3108572" cy="4342858"/>
          </a:xfrm>
          <a:prstGeom prst="rect">
            <a:avLst/>
          </a:prstGeom>
          <a:noFill/>
          <a:ln w="9525">
            <a:noFill/>
            <a:miter lim="800000"/>
            <a:headEnd/>
            <a:tailEnd/>
          </a:ln>
          <a:effectLst/>
        </p:spPr>
      </p:pic>
      <p:sp>
        <p:nvSpPr>
          <p:cNvPr id="15" name="Rectangle 2053"/>
          <p:cNvSpPr>
            <a:spLocks noGrp="1" noChangeArrowheads="1"/>
          </p:cNvSpPr>
          <p:nvPr>
            <p:ph type="title"/>
          </p:nvPr>
        </p:nvSpPr>
        <p:spPr>
          <a:xfrm>
            <a:off x="76200" y="926232"/>
            <a:ext cx="8991600" cy="990600"/>
          </a:xfrm>
          <a:noFill/>
          <a:ln/>
        </p:spPr>
        <p:txBody>
          <a:bodyPr>
            <a:normAutofit fontScale="90000"/>
          </a:bodyPr>
          <a:lstStyle/>
          <a:p>
            <a:r>
              <a:rPr lang="it-IT" sz="2000" dirty="0" smtClean="0">
                <a:solidFill>
                  <a:srgbClr val="00CC00"/>
                </a:solidFill>
                <a:latin typeface="Comic Sans MS" pitchFamily="66" charset="0"/>
              </a:rPr>
              <a:t>SLICE </a:t>
            </a:r>
            <a:r>
              <a:rPr lang="en-GB" sz="2000" dirty="0">
                <a:solidFill>
                  <a:srgbClr val="00CC00"/>
                </a:solidFill>
                <a:latin typeface="Comic Sans MS" pitchFamily="66" charset="0"/>
              </a:rPr>
              <a:t>(Southern </a:t>
            </a:r>
            <a:r>
              <a:rPr lang="en-GB" sz="2000" dirty="0" err="1">
                <a:solidFill>
                  <a:srgbClr val="00CC00"/>
                </a:solidFill>
                <a:latin typeface="Comic Sans MS" pitchFamily="66" charset="0"/>
              </a:rPr>
              <a:t>Lidar</a:t>
            </a:r>
            <a:r>
              <a:rPr lang="en-GB" sz="2000" dirty="0">
                <a:solidFill>
                  <a:srgbClr val="00CC00"/>
                </a:solidFill>
                <a:latin typeface="Comic Sans MS" pitchFamily="66" charset="0"/>
              </a:rPr>
              <a:t> </a:t>
            </a:r>
            <a:r>
              <a:rPr lang="en-GB" sz="2000" dirty="0" err="1">
                <a:solidFill>
                  <a:srgbClr val="00CC00"/>
                </a:solidFill>
                <a:latin typeface="Comic Sans MS" pitchFamily="66" charset="0"/>
              </a:rPr>
              <a:t>Intercomparison</a:t>
            </a:r>
            <a:r>
              <a:rPr lang="en-GB" sz="2000" dirty="0">
                <a:solidFill>
                  <a:srgbClr val="00CC00"/>
                </a:solidFill>
                <a:latin typeface="Comic Sans MS" pitchFamily="66" charset="0"/>
              </a:rPr>
              <a:t> Experiment)</a:t>
            </a:r>
            <a:r>
              <a:rPr lang="it-IT" sz="2000" dirty="0">
                <a:solidFill>
                  <a:srgbClr val="00CC00"/>
                </a:solidFill>
                <a:latin typeface="Comic Sans MS" pitchFamily="66" charset="0"/>
              </a:rPr>
              <a:t> CAMPAIGN </a:t>
            </a:r>
            <a:br>
              <a:rPr lang="it-IT" sz="2000" dirty="0">
                <a:solidFill>
                  <a:srgbClr val="00CC00"/>
                </a:solidFill>
                <a:latin typeface="Comic Sans MS" pitchFamily="66" charset="0"/>
              </a:rPr>
            </a:br>
            <a:r>
              <a:rPr lang="it-IT" sz="2000" dirty="0">
                <a:solidFill>
                  <a:srgbClr val="00CC00"/>
                </a:solidFill>
                <a:latin typeface="Comic Sans MS" pitchFamily="66" charset="0"/>
              </a:rPr>
              <a:t>L’Aquila Station </a:t>
            </a:r>
            <a:r>
              <a:rPr lang="it-IT" sz="2000" dirty="0" err="1" smtClean="0">
                <a:solidFill>
                  <a:srgbClr val="00CC00"/>
                </a:solidFill>
                <a:latin typeface="Comic Sans MS" pitchFamily="66" charset="0"/>
              </a:rPr>
              <a:t>Results</a:t>
            </a:r>
            <a:r>
              <a:rPr lang="it-IT" sz="2000" dirty="0" smtClean="0">
                <a:solidFill>
                  <a:srgbClr val="00CC00"/>
                </a:solidFill>
                <a:latin typeface="Comic Sans MS" pitchFamily="66" charset="0"/>
              </a:rPr>
              <a:t/>
            </a:r>
            <a:br>
              <a:rPr lang="it-IT" sz="2000" dirty="0" smtClean="0">
                <a:solidFill>
                  <a:srgbClr val="00CC00"/>
                </a:solidFill>
                <a:latin typeface="Comic Sans MS" pitchFamily="66" charset="0"/>
              </a:rPr>
            </a:br>
            <a:r>
              <a:rPr lang="it-IT" sz="2000" dirty="0" err="1" smtClean="0">
                <a:solidFill>
                  <a:srgbClr val="00CC00"/>
                </a:solidFill>
                <a:latin typeface="Comic Sans MS" pitchFamily="66" charset="0"/>
              </a:rPr>
              <a:t>year</a:t>
            </a:r>
            <a:r>
              <a:rPr lang="it-IT" sz="2000" dirty="0" smtClean="0">
                <a:solidFill>
                  <a:srgbClr val="00CC00"/>
                </a:solidFill>
                <a:latin typeface="Comic Sans MS" pitchFamily="66" charset="0"/>
              </a:rPr>
              <a:t> 2000</a:t>
            </a:r>
            <a:endParaRPr lang="en-GB" sz="2000" dirty="0">
              <a:solidFill>
                <a:srgbClr val="00CC00"/>
              </a:solidFill>
              <a:latin typeface="Comic Sans MS" pitchFamily="66" charset="0"/>
            </a:endParaRPr>
          </a:p>
        </p:txBody>
      </p:sp>
      <p:pic>
        <p:nvPicPr>
          <p:cNvPr id="16" name="Picture 2056"/>
          <p:cNvPicPr>
            <a:picLocks noChangeAspect="1" noChangeArrowheads="1"/>
          </p:cNvPicPr>
          <p:nvPr/>
        </p:nvPicPr>
        <p:blipFill>
          <a:blip r:embed="rId3" cstate="print"/>
          <a:srcRect/>
          <a:stretch>
            <a:fillRect/>
          </a:stretch>
        </p:blipFill>
        <p:spPr bwMode="auto">
          <a:xfrm>
            <a:off x="838200" y="3838352"/>
            <a:ext cx="2462213" cy="1966912"/>
          </a:xfrm>
          <a:prstGeom prst="rect">
            <a:avLst/>
          </a:prstGeom>
          <a:noFill/>
          <a:ln w="9525">
            <a:noFill/>
            <a:miter lim="800000"/>
            <a:headEnd/>
            <a:tailEnd/>
          </a:ln>
          <a:effectLst/>
        </p:spPr>
      </p:pic>
      <p:sp>
        <p:nvSpPr>
          <p:cNvPr id="17" name="Rectangle 2057"/>
          <p:cNvSpPr>
            <a:spLocks noChangeArrowheads="1"/>
          </p:cNvSpPr>
          <p:nvPr/>
        </p:nvSpPr>
        <p:spPr bwMode="auto">
          <a:xfrm>
            <a:off x="457200" y="2186558"/>
            <a:ext cx="3124200" cy="1314450"/>
          </a:xfrm>
          <a:prstGeom prst="rect">
            <a:avLst/>
          </a:prstGeom>
          <a:noFill/>
          <a:ln w="9525">
            <a:noFill/>
            <a:miter lim="800000"/>
            <a:headEnd/>
            <a:tailEnd/>
          </a:ln>
          <a:effectLst/>
        </p:spPr>
        <p:txBody>
          <a:bodyPr>
            <a:spAutoFit/>
          </a:bodyPr>
          <a:lstStyle/>
          <a:p>
            <a:pPr algn="ctr">
              <a:spcBef>
                <a:spcPct val="50000"/>
              </a:spcBef>
            </a:pPr>
            <a:r>
              <a:rPr lang="en-GB" sz="1600" b="1" dirty="0" err="1">
                <a:solidFill>
                  <a:schemeClr val="tx2"/>
                </a:solidFill>
                <a:latin typeface="Comic Sans MS" pitchFamily="66" charset="0"/>
              </a:rPr>
              <a:t>M</a:t>
            </a:r>
            <a:r>
              <a:rPr lang="en-GB" sz="1600" dirty="0" err="1">
                <a:latin typeface="Comic Sans MS" pitchFamily="66" charset="0"/>
              </a:rPr>
              <a:t>eteorologisches</a:t>
            </a:r>
            <a:r>
              <a:rPr lang="it-IT" sz="1600" dirty="0">
                <a:latin typeface="Comic Sans MS" pitchFamily="66" charset="0"/>
              </a:rPr>
              <a:t> </a:t>
            </a:r>
            <a:r>
              <a:rPr lang="en-GB" sz="1600" b="1" dirty="0" err="1">
                <a:solidFill>
                  <a:schemeClr val="tx2"/>
                </a:solidFill>
                <a:latin typeface="Comic Sans MS" pitchFamily="66" charset="0"/>
              </a:rPr>
              <a:t>I</a:t>
            </a:r>
            <a:r>
              <a:rPr lang="en-GB" sz="1600" dirty="0" err="1">
                <a:latin typeface="Comic Sans MS" pitchFamily="66" charset="0"/>
              </a:rPr>
              <a:t>nstitut</a:t>
            </a:r>
            <a:r>
              <a:rPr lang="en-GB" sz="1600" dirty="0">
                <a:latin typeface="Comic Sans MS" pitchFamily="66" charset="0"/>
              </a:rPr>
              <a:t> </a:t>
            </a:r>
            <a:r>
              <a:rPr lang="en-GB" sz="1600" dirty="0" err="1">
                <a:latin typeface="Comic Sans MS" pitchFamily="66" charset="0"/>
              </a:rPr>
              <a:t>der</a:t>
            </a:r>
            <a:r>
              <a:rPr lang="en-GB" sz="1600" dirty="0">
                <a:latin typeface="Comic Sans MS" pitchFamily="66" charset="0"/>
              </a:rPr>
              <a:t> </a:t>
            </a:r>
            <a:endParaRPr lang="it-IT" sz="1600" dirty="0">
              <a:latin typeface="Comic Sans MS" pitchFamily="66" charset="0"/>
            </a:endParaRPr>
          </a:p>
          <a:p>
            <a:pPr algn="ctr">
              <a:spcBef>
                <a:spcPct val="50000"/>
              </a:spcBef>
            </a:pPr>
            <a:r>
              <a:rPr lang="en-GB" sz="1600" dirty="0">
                <a:latin typeface="Comic Sans MS" pitchFamily="66" charset="0"/>
              </a:rPr>
              <a:t>Ludwig-</a:t>
            </a:r>
            <a:r>
              <a:rPr lang="en-GB" sz="1600" dirty="0" err="1">
                <a:latin typeface="Comic Sans MS" pitchFamily="66" charset="0"/>
              </a:rPr>
              <a:t>Maximilians</a:t>
            </a:r>
            <a:r>
              <a:rPr lang="en-GB" sz="1600" dirty="0">
                <a:latin typeface="Comic Sans MS" pitchFamily="66" charset="0"/>
              </a:rPr>
              <a:t>-</a:t>
            </a:r>
            <a:r>
              <a:rPr lang="en-GB" sz="1600" dirty="0" err="1">
                <a:latin typeface="Comic Sans MS" pitchFamily="66" charset="0"/>
              </a:rPr>
              <a:t>Universit</a:t>
            </a:r>
            <a:r>
              <a:rPr lang="en-GB" sz="1600" dirty="0" err="1">
                <a:latin typeface="Comic Sans MS" pitchFamily="66" charset="0"/>
                <a:cs typeface="Times New Roman" pitchFamily="18" charset="0"/>
              </a:rPr>
              <a:t>ä</a:t>
            </a:r>
            <a:r>
              <a:rPr lang="en-GB" sz="1600" dirty="0" err="1">
                <a:latin typeface="Comic Sans MS" pitchFamily="66" charset="0"/>
              </a:rPr>
              <a:t>t</a:t>
            </a:r>
            <a:endParaRPr lang="it-IT" sz="1600" dirty="0">
              <a:latin typeface="Comic Sans MS" pitchFamily="66" charset="0"/>
            </a:endParaRPr>
          </a:p>
          <a:p>
            <a:pPr algn="ctr">
              <a:spcBef>
                <a:spcPct val="50000"/>
              </a:spcBef>
            </a:pPr>
            <a:r>
              <a:rPr lang="en-GB" sz="1600" b="1" dirty="0" err="1">
                <a:solidFill>
                  <a:schemeClr val="tx2"/>
                </a:solidFill>
                <a:latin typeface="Comic Sans MS" pitchFamily="66" charset="0"/>
              </a:rPr>
              <a:t>M</a:t>
            </a:r>
            <a:r>
              <a:rPr lang="en-GB" sz="1600" dirty="0" err="1">
                <a:latin typeface="Comic Sans MS" pitchFamily="66" charset="0"/>
                <a:cs typeface="Times New Roman" pitchFamily="18" charset="0"/>
              </a:rPr>
              <a:t>ü</a:t>
            </a:r>
            <a:r>
              <a:rPr lang="en-GB" sz="1600" dirty="0" err="1">
                <a:latin typeface="Comic Sans MS" pitchFamily="66" charset="0"/>
              </a:rPr>
              <a:t>nchen</a:t>
            </a:r>
            <a:r>
              <a:rPr lang="en-GB" sz="1600" dirty="0">
                <a:latin typeface="Comic Sans MS" pitchFamily="66" charset="0"/>
              </a:rPr>
              <a:t> (MIM)</a:t>
            </a:r>
          </a:p>
        </p:txBody>
      </p:sp>
      <p:sp>
        <p:nvSpPr>
          <p:cNvPr id="9" name="Rettangolo 8"/>
          <p:cNvSpPr/>
          <p:nvPr/>
        </p:nvSpPr>
        <p:spPr>
          <a:xfrm>
            <a:off x="5220072" y="4293096"/>
            <a:ext cx="792088" cy="432048"/>
          </a:xfrm>
          <a:prstGeom prst="rect">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11" name="CasellaDiTesto 10"/>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12" name="CasellaDiTesto 1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5" name="Picture 5"/>
          <p:cNvPicPr>
            <a:picLocks noChangeAspect="1" noChangeArrowheads="1"/>
          </p:cNvPicPr>
          <p:nvPr/>
        </p:nvPicPr>
        <p:blipFill>
          <a:blip r:embed="rId2" cstate="print"/>
          <a:srcRect/>
          <a:stretch>
            <a:fillRect/>
          </a:stretch>
        </p:blipFill>
        <p:spPr bwMode="auto">
          <a:xfrm>
            <a:off x="4614863" y="1866900"/>
            <a:ext cx="4224337" cy="4300538"/>
          </a:xfrm>
          <a:prstGeom prst="rect">
            <a:avLst/>
          </a:prstGeom>
          <a:noFill/>
          <a:ln w="9525">
            <a:noFill/>
            <a:miter lim="800000"/>
            <a:headEnd/>
            <a:tailEnd/>
          </a:ln>
          <a:effectLst/>
        </p:spPr>
      </p:pic>
      <p:pic>
        <p:nvPicPr>
          <p:cNvPr id="6" name="Picture 6"/>
          <p:cNvPicPr>
            <a:picLocks noChangeAspect="1" noChangeArrowheads="1"/>
          </p:cNvPicPr>
          <p:nvPr/>
        </p:nvPicPr>
        <p:blipFill>
          <a:blip r:embed="rId3" cstate="print"/>
          <a:srcRect/>
          <a:stretch>
            <a:fillRect/>
          </a:stretch>
        </p:blipFill>
        <p:spPr bwMode="auto">
          <a:xfrm>
            <a:off x="141288" y="1843088"/>
            <a:ext cx="4278312" cy="4303712"/>
          </a:xfrm>
          <a:prstGeom prst="rect">
            <a:avLst/>
          </a:prstGeom>
          <a:noFill/>
          <a:ln w="9525">
            <a:noFill/>
            <a:miter lim="800000"/>
            <a:headEnd/>
            <a:tailEnd/>
          </a:ln>
          <a:effectLst/>
        </p:spPr>
      </p:pic>
      <p:pic>
        <p:nvPicPr>
          <p:cNvPr id="7" name="Picture 12"/>
          <p:cNvPicPr>
            <a:picLocks noChangeAspect="1" noChangeArrowheads="1"/>
          </p:cNvPicPr>
          <p:nvPr/>
        </p:nvPicPr>
        <p:blipFill>
          <a:blip r:embed="rId4" cstate="print"/>
          <a:srcRect/>
          <a:stretch>
            <a:fillRect/>
          </a:stretch>
        </p:blipFill>
        <p:spPr bwMode="auto">
          <a:xfrm>
            <a:off x="141288" y="998538"/>
            <a:ext cx="1230312" cy="982662"/>
          </a:xfrm>
          <a:prstGeom prst="rect">
            <a:avLst/>
          </a:prstGeom>
          <a:noFill/>
          <a:ln w="9525">
            <a:noFill/>
            <a:miter lim="800000"/>
            <a:headEnd/>
            <a:tailEnd/>
          </a:ln>
          <a:effectLst/>
        </p:spPr>
      </p:pic>
      <p:sp>
        <p:nvSpPr>
          <p:cNvPr id="8" name="Text Box 13"/>
          <p:cNvSpPr txBox="1">
            <a:spLocks noChangeArrowheads="1"/>
          </p:cNvSpPr>
          <p:nvPr/>
        </p:nvSpPr>
        <p:spPr bwMode="auto">
          <a:xfrm>
            <a:off x="2286000" y="1219200"/>
            <a:ext cx="5413375" cy="560388"/>
          </a:xfrm>
          <a:prstGeom prst="rect">
            <a:avLst/>
          </a:prstGeom>
          <a:noFill/>
          <a:ln w="9525">
            <a:noFill/>
            <a:miter lim="800000"/>
            <a:headEnd/>
            <a:tailEnd/>
          </a:ln>
          <a:effectLst/>
        </p:spPr>
        <p:txBody>
          <a:bodyPr wrap="none">
            <a:spAutoFit/>
          </a:bodyPr>
          <a:lstStyle/>
          <a:p>
            <a:pPr algn="ctr">
              <a:spcBef>
                <a:spcPct val="20000"/>
              </a:spcBef>
            </a:pPr>
            <a:r>
              <a:rPr lang="it-IT" sz="1400">
                <a:latin typeface="Comic Sans MS" pitchFamily="66" charset="0"/>
              </a:rPr>
              <a:t>OLD SYSTEM: </a:t>
            </a:r>
            <a:r>
              <a:rPr lang="en-GB" sz="1400">
                <a:latin typeface="Comic Sans MS" pitchFamily="66" charset="0"/>
              </a:rPr>
              <a:t>RECEIVER: 100cm </a:t>
            </a:r>
            <a:r>
              <a:rPr lang="en-GB" sz="1400">
                <a:latin typeface="Comic Sans MS" pitchFamily="66" charset="0"/>
                <a:sym typeface="Symbol" pitchFamily="18" charset="2"/>
              </a:rPr>
              <a:t> </a:t>
            </a:r>
            <a:r>
              <a:rPr lang="en-GB" sz="1400">
                <a:latin typeface="Comic Sans MS" pitchFamily="66" charset="0"/>
              </a:rPr>
              <a:t>f/10 Cassegrain telescope </a:t>
            </a:r>
          </a:p>
          <a:p>
            <a:pPr algn="ctr">
              <a:spcBef>
                <a:spcPct val="20000"/>
              </a:spcBef>
            </a:pPr>
            <a:r>
              <a:rPr lang="en-GB" sz="1400">
                <a:latin typeface="Comic Sans MS" pitchFamily="66" charset="0"/>
              </a:rPr>
              <a:t>RAW RESOLUTION OF THE SYSTEM 30m</a:t>
            </a:r>
          </a:p>
        </p:txBody>
      </p:sp>
      <p:sp>
        <p:nvSpPr>
          <p:cNvPr id="9" name="Rettangolo 8"/>
          <p:cNvSpPr/>
          <p:nvPr/>
        </p:nvSpPr>
        <p:spPr>
          <a:xfrm>
            <a:off x="7164288" y="3645024"/>
            <a:ext cx="1853952" cy="2062103"/>
          </a:xfrm>
          <a:prstGeom prst="rect">
            <a:avLst/>
          </a:prstGeom>
          <a:solidFill>
            <a:srgbClr val="FFFF00">
              <a:alpha val="76000"/>
            </a:srgbClr>
          </a:solidFill>
        </p:spPr>
        <p:txBody>
          <a:bodyPr wrap="square">
            <a:spAutoFit/>
          </a:bodyPr>
          <a:lstStyle/>
          <a:p>
            <a:r>
              <a:rPr lang="it-IT" sz="1600" dirty="0" smtClean="0">
                <a:solidFill>
                  <a:srgbClr val="00CC00"/>
                </a:solidFill>
                <a:latin typeface="Comic Sans MS" pitchFamily="66" charset="0"/>
              </a:rPr>
              <a:t>SLICE </a:t>
            </a:r>
            <a:r>
              <a:rPr lang="en-GB" sz="1600" dirty="0" smtClean="0">
                <a:solidFill>
                  <a:srgbClr val="00CC00"/>
                </a:solidFill>
                <a:latin typeface="Comic Sans MS" pitchFamily="66" charset="0"/>
              </a:rPr>
              <a:t>(Southern </a:t>
            </a:r>
            <a:r>
              <a:rPr lang="en-GB" sz="1600" dirty="0" err="1" smtClean="0">
                <a:solidFill>
                  <a:srgbClr val="00CC00"/>
                </a:solidFill>
                <a:latin typeface="Comic Sans MS" pitchFamily="66" charset="0"/>
              </a:rPr>
              <a:t>Lidar</a:t>
            </a:r>
            <a:r>
              <a:rPr lang="en-GB" sz="1600" dirty="0" smtClean="0">
                <a:solidFill>
                  <a:srgbClr val="00CC00"/>
                </a:solidFill>
                <a:latin typeface="Comic Sans MS" pitchFamily="66" charset="0"/>
              </a:rPr>
              <a:t> </a:t>
            </a:r>
            <a:r>
              <a:rPr lang="en-GB" sz="1600" dirty="0" err="1" smtClean="0">
                <a:solidFill>
                  <a:srgbClr val="00CC00"/>
                </a:solidFill>
                <a:latin typeface="Comic Sans MS" pitchFamily="66" charset="0"/>
              </a:rPr>
              <a:t>Intercomparison</a:t>
            </a:r>
            <a:r>
              <a:rPr lang="en-GB" sz="1600" dirty="0" smtClean="0">
                <a:solidFill>
                  <a:srgbClr val="00CC00"/>
                </a:solidFill>
                <a:latin typeface="Comic Sans MS" pitchFamily="66" charset="0"/>
              </a:rPr>
              <a:t> Experiment)</a:t>
            </a:r>
            <a:r>
              <a:rPr lang="it-IT" sz="1600" dirty="0" smtClean="0">
                <a:solidFill>
                  <a:srgbClr val="00CC00"/>
                </a:solidFill>
                <a:latin typeface="Comic Sans MS" pitchFamily="66" charset="0"/>
              </a:rPr>
              <a:t> CAMPAIGN </a:t>
            </a:r>
            <a:br>
              <a:rPr lang="it-IT" sz="1600" dirty="0" smtClean="0">
                <a:solidFill>
                  <a:srgbClr val="00CC00"/>
                </a:solidFill>
                <a:latin typeface="Comic Sans MS" pitchFamily="66" charset="0"/>
              </a:rPr>
            </a:br>
            <a:r>
              <a:rPr lang="it-IT" sz="1600" dirty="0" smtClean="0">
                <a:solidFill>
                  <a:srgbClr val="00CC00"/>
                </a:solidFill>
                <a:latin typeface="Comic Sans MS" pitchFamily="66" charset="0"/>
              </a:rPr>
              <a:t>L’Aquila Station </a:t>
            </a:r>
            <a:r>
              <a:rPr lang="it-IT" sz="1600" dirty="0" err="1" smtClean="0">
                <a:solidFill>
                  <a:srgbClr val="00CC00"/>
                </a:solidFill>
                <a:latin typeface="Comic Sans MS" pitchFamily="66" charset="0"/>
              </a:rPr>
              <a:t>Results</a:t>
            </a:r>
            <a:r>
              <a:rPr lang="it-IT" sz="1600" dirty="0" smtClean="0">
                <a:solidFill>
                  <a:srgbClr val="00CC00"/>
                </a:solidFill>
                <a:latin typeface="Comic Sans MS" pitchFamily="66" charset="0"/>
              </a:rPr>
              <a:t/>
            </a:r>
            <a:br>
              <a:rPr lang="it-IT" sz="1600" dirty="0" smtClean="0">
                <a:solidFill>
                  <a:srgbClr val="00CC00"/>
                </a:solidFill>
                <a:latin typeface="Comic Sans MS" pitchFamily="66" charset="0"/>
              </a:rPr>
            </a:br>
            <a:r>
              <a:rPr lang="it-IT" sz="1600" dirty="0" err="1" smtClean="0">
                <a:solidFill>
                  <a:srgbClr val="00CC00"/>
                </a:solidFill>
                <a:latin typeface="Comic Sans MS" pitchFamily="66" charset="0"/>
              </a:rPr>
              <a:t>year</a:t>
            </a:r>
            <a:r>
              <a:rPr lang="it-IT" sz="1600" dirty="0" smtClean="0">
                <a:solidFill>
                  <a:srgbClr val="00CC00"/>
                </a:solidFill>
                <a:latin typeface="Comic Sans MS" pitchFamily="66" charset="0"/>
              </a:rPr>
              <a:t> 2000</a:t>
            </a:r>
            <a:endParaRPr lang="en-US" sz="16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0" name="Rettangolo 9"/>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11" name="CasellaDiTesto 10"/>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13" name="Picture 1030"/>
          <p:cNvPicPr>
            <a:picLocks noChangeAspect="1" noChangeArrowheads="1"/>
          </p:cNvPicPr>
          <p:nvPr/>
        </p:nvPicPr>
        <p:blipFill>
          <a:blip r:embed="rId2" cstate="print"/>
          <a:srcRect/>
          <a:stretch>
            <a:fillRect/>
          </a:stretch>
        </p:blipFill>
        <p:spPr bwMode="auto">
          <a:xfrm>
            <a:off x="1259632" y="1124744"/>
            <a:ext cx="7194550" cy="5267325"/>
          </a:xfrm>
          <a:prstGeom prst="rect">
            <a:avLst/>
          </a:prstGeom>
          <a:noFill/>
          <a:ln w="9525">
            <a:noFill/>
            <a:miter lim="800000"/>
            <a:headEnd/>
            <a:tailEnd/>
          </a:ln>
          <a:effectLst/>
        </p:spPr>
      </p:pic>
      <p:sp>
        <p:nvSpPr>
          <p:cNvPr id="14" name="Rectangle 1034"/>
          <p:cNvSpPr>
            <a:spLocks noChangeArrowheads="1"/>
          </p:cNvSpPr>
          <p:nvPr/>
        </p:nvSpPr>
        <p:spPr bwMode="auto">
          <a:xfrm rot="5400000">
            <a:off x="2682032" y="3191669"/>
            <a:ext cx="3860800" cy="152400"/>
          </a:xfrm>
          <a:prstGeom prst="rect">
            <a:avLst/>
          </a:prstGeom>
          <a:solidFill>
            <a:srgbClr val="FFFF00">
              <a:alpha val="50000"/>
            </a:srgbClr>
          </a:solidFill>
          <a:ln w="9525">
            <a:noFill/>
            <a:miter lim="800000"/>
            <a:headEnd/>
            <a:tailEnd/>
          </a:ln>
          <a:effectLst/>
        </p:spPr>
        <p:txBody>
          <a:bodyPr wrap="none" anchor="ctr"/>
          <a:lstStyle/>
          <a:p>
            <a:endParaRPr lang="en-US"/>
          </a:p>
        </p:txBody>
      </p:sp>
      <p:sp>
        <p:nvSpPr>
          <p:cNvPr id="17" name="Rettangolo 16"/>
          <p:cNvSpPr/>
          <p:nvPr/>
        </p:nvSpPr>
        <p:spPr>
          <a:xfrm>
            <a:off x="7164288" y="3284984"/>
            <a:ext cx="1853952" cy="2062103"/>
          </a:xfrm>
          <a:prstGeom prst="rect">
            <a:avLst/>
          </a:prstGeom>
          <a:solidFill>
            <a:srgbClr val="FFFF00">
              <a:alpha val="76000"/>
            </a:srgbClr>
          </a:solidFill>
        </p:spPr>
        <p:txBody>
          <a:bodyPr wrap="square">
            <a:spAutoFit/>
          </a:bodyPr>
          <a:lstStyle/>
          <a:p>
            <a:r>
              <a:rPr lang="it-IT" sz="1600" dirty="0" smtClean="0">
                <a:solidFill>
                  <a:srgbClr val="00CC00"/>
                </a:solidFill>
                <a:latin typeface="Comic Sans MS" pitchFamily="66" charset="0"/>
              </a:rPr>
              <a:t>SLICE </a:t>
            </a:r>
            <a:r>
              <a:rPr lang="en-GB" sz="1600" dirty="0" smtClean="0">
                <a:solidFill>
                  <a:srgbClr val="00CC00"/>
                </a:solidFill>
                <a:latin typeface="Comic Sans MS" pitchFamily="66" charset="0"/>
              </a:rPr>
              <a:t>(Southern </a:t>
            </a:r>
            <a:r>
              <a:rPr lang="en-GB" sz="1600" dirty="0" err="1" smtClean="0">
                <a:solidFill>
                  <a:srgbClr val="00CC00"/>
                </a:solidFill>
                <a:latin typeface="Comic Sans MS" pitchFamily="66" charset="0"/>
              </a:rPr>
              <a:t>Lidar</a:t>
            </a:r>
            <a:r>
              <a:rPr lang="en-GB" sz="1600" dirty="0" smtClean="0">
                <a:solidFill>
                  <a:srgbClr val="00CC00"/>
                </a:solidFill>
                <a:latin typeface="Comic Sans MS" pitchFamily="66" charset="0"/>
              </a:rPr>
              <a:t> </a:t>
            </a:r>
            <a:r>
              <a:rPr lang="en-GB" sz="1600" dirty="0" err="1" smtClean="0">
                <a:solidFill>
                  <a:srgbClr val="00CC00"/>
                </a:solidFill>
                <a:latin typeface="Comic Sans MS" pitchFamily="66" charset="0"/>
              </a:rPr>
              <a:t>Intercomparison</a:t>
            </a:r>
            <a:r>
              <a:rPr lang="en-GB" sz="1600" dirty="0" smtClean="0">
                <a:solidFill>
                  <a:srgbClr val="00CC00"/>
                </a:solidFill>
                <a:latin typeface="Comic Sans MS" pitchFamily="66" charset="0"/>
              </a:rPr>
              <a:t> Experiment)</a:t>
            </a:r>
            <a:r>
              <a:rPr lang="it-IT" sz="1600" dirty="0" smtClean="0">
                <a:solidFill>
                  <a:srgbClr val="00CC00"/>
                </a:solidFill>
                <a:latin typeface="Comic Sans MS" pitchFamily="66" charset="0"/>
              </a:rPr>
              <a:t> CAMPAIGN </a:t>
            </a:r>
            <a:br>
              <a:rPr lang="it-IT" sz="1600" dirty="0" smtClean="0">
                <a:solidFill>
                  <a:srgbClr val="00CC00"/>
                </a:solidFill>
                <a:latin typeface="Comic Sans MS" pitchFamily="66" charset="0"/>
              </a:rPr>
            </a:br>
            <a:r>
              <a:rPr lang="it-IT" sz="1600" dirty="0" smtClean="0">
                <a:solidFill>
                  <a:srgbClr val="00CC00"/>
                </a:solidFill>
                <a:latin typeface="Comic Sans MS" pitchFamily="66" charset="0"/>
              </a:rPr>
              <a:t>L’Aquila Station </a:t>
            </a:r>
            <a:r>
              <a:rPr lang="it-IT" sz="1600" dirty="0" err="1" smtClean="0">
                <a:solidFill>
                  <a:srgbClr val="00CC00"/>
                </a:solidFill>
                <a:latin typeface="Comic Sans MS" pitchFamily="66" charset="0"/>
              </a:rPr>
              <a:t>Results</a:t>
            </a:r>
            <a:r>
              <a:rPr lang="it-IT" sz="1600" dirty="0" smtClean="0">
                <a:solidFill>
                  <a:srgbClr val="00CC00"/>
                </a:solidFill>
                <a:latin typeface="Comic Sans MS" pitchFamily="66" charset="0"/>
              </a:rPr>
              <a:t/>
            </a:r>
            <a:br>
              <a:rPr lang="it-IT" sz="1600" dirty="0" smtClean="0">
                <a:solidFill>
                  <a:srgbClr val="00CC00"/>
                </a:solidFill>
                <a:latin typeface="Comic Sans MS" pitchFamily="66" charset="0"/>
              </a:rPr>
            </a:br>
            <a:r>
              <a:rPr lang="it-IT" sz="1600" dirty="0" err="1" smtClean="0">
                <a:solidFill>
                  <a:srgbClr val="00CC00"/>
                </a:solidFill>
                <a:latin typeface="Comic Sans MS" pitchFamily="66" charset="0"/>
              </a:rPr>
              <a:t>year</a:t>
            </a:r>
            <a:r>
              <a:rPr lang="it-IT" sz="1600" dirty="0" smtClean="0">
                <a:solidFill>
                  <a:srgbClr val="00CC00"/>
                </a:solidFill>
                <a:latin typeface="Comic Sans MS" pitchFamily="66" charset="0"/>
              </a:rPr>
              <a:t> 2000</a:t>
            </a:r>
            <a:endParaRPr lang="en-US"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Rettangolo 2"/>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4" name="CasellaDiTesto 3"/>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5" name="Rettangolo 4"/>
          <p:cNvSpPr/>
          <p:nvPr/>
        </p:nvSpPr>
        <p:spPr>
          <a:xfrm>
            <a:off x="179512" y="1052736"/>
            <a:ext cx="8640960" cy="2585323"/>
          </a:xfrm>
          <a:prstGeom prst="rect">
            <a:avLst/>
          </a:prstGeom>
        </p:spPr>
        <p:txBody>
          <a:bodyPr wrap="square">
            <a:spAutoFit/>
          </a:bodyPr>
          <a:lstStyle/>
          <a:p>
            <a:endParaRPr lang="en-US" dirty="0" smtClean="0"/>
          </a:p>
          <a:p>
            <a:pPr algn="ctr"/>
            <a:r>
              <a:rPr lang="en-US" dirty="0" smtClean="0"/>
              <a:t> </a:t>
            </a:r>
            <a:r>
              <a:rPr lang="en-US" b="1" dirty="0" smtClean="0"/>
              <a:t>LIDAR </a:t>
            </a:r>
            <a:r>
              <a:rPr lang="en-US" b="1" dirty="0" err="1" smtClean="0"/>
              <a:t>systems’intercomparison</a:t>
            </a:r>
            <a:endParaRPr lang="en-US" b="1" dirty="0" smtClean="0"/>
          </a:p>
          <a:p>
            <a:pPr algn="ctr"/>
            <a:r>
              <a:rPr lang="en-US" b="1" dirty="0" smtClean="0"/>
              <a:t>SLAQ </a:t>
            </a:r>
          </a:p>
          <a:p>
            <a:pPr algn="ctr"/>
            <a:r>
              <a:rPr lang="en-US" b="1" dirty="0" smtClean="0"/>
              <a:t>CETEMPS/Univ. L’Aquila </a:t>
            </a:r>
          </a:p>
          <a:p>
            <a:pPr algn="ctr"/>
            <a:r>
              <a:rPr lang="en-US" b="1" dirty="0" err="1" smtClean="0"/>
              <a:t>vs</a:t>
            </a:r>
            <a:r>
              <a:rPr lang="en-US" b="1" dirty="0" smtClean="0"/>
              <a:t> </a:t>
            </a:r>
          </a:p>
          <a:p>
            <a:pPr algn="ctr"/>
            <a:r>
              <a:rPr lang="en-US" b="1" dirty="0" smtClean="0"/>
              <a:t>POLIS </a:t>
            </a:r>
          </a:p>
          <a:p>
            <a:pPr algn="ctr"/>
            <a:r>
              <a:rPr lang="de-DE" b="1" dirty="0" smtClean="0"/>
              <a:t>Meteorologisches Institut der Universität München, </a:t>
            </a:r>
            <a:r>
              <a:rPr lang="de-DE" b="1" dirty="0" err="1" smtClean="0"/>
              <a:t>Munich</a:t>
            </a:r>
            <a:r>
              <a:rPr lang="de-DE" b="1" dirty="0" smtClean="0"/>
              <a:t> </a:t>
            </a:r>
          </a:p>
          <a:p>
            <a:pPr algn="ctr"/>
            <a:r>
              <a:rPr lang="en-US" b="1" dirty="0" smtClean="0"/>
              <a:t>September 2012 </a:t>
            </a:r>
          </a:p>
          <a:p>
            <a:pPr algn="ctr"/>
            <a:r>
              <a:rPr lang="en-US" b="1" dirty="0" smtClean="0"/>
              <a:t>LALI 2012</a:t>
            </a:r>
            <a:endParaRPr lang="en-US" dirty="0"/>
          </a:p>
        </p:txBody>
      </p:sp>
      <p:pic>
        <p:nvPicPr>
          <p:cNvPr id="28674" name="Picture 2"/>
          <p:cNvPicPr>
            <a:picLocks noChangeAspect="1" noChangeArrowheads="1"/>
          </p:cNvPicPr>
          <p:nvPr/>
        </p:nvPicPr>
        <p:blipFill>
          <a:blip r:embed="rId2" cstate="print"/>
          <a:srcRect/>
          <a:stretch>
            <a:fillRect/>
          </a:stretch>
        </p:blipFill>
        <p:spPr bwMode="auto">
          <a:xfrm>
            <a:off x="3491880" y="4005064"/>
            <a:ext cx="1952625" cy="1123950"/>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7092280" y="476672"/>
            <a:ext cx="1666875" cy="1771650"/>
          </a:xfrm>
          <a:prstGeom prst="rect">
            <a:avLst/>
          </a:prstGeom>
          <a:noFill/>
          <a:ln w="9525">
            <a:noFill/>
            <a:miter lim="800000"/>
            <a:headEnd/>
            <a:tailEnd/>
          </a:ln>
        </p:spPr>
      </p:pic>
      <p:sp>
        <p:nvSpPr>
          <p:cNvPr id="8" name="Rettangolo 7"/>
          <p:cNvSpPr/>
          <p:nvPr/>
        </p:nvSpPr>
        <p:spPr>
          <a:xfrm>
            <a:off x="1259632" y="5229200"/>
            <a:ext cx="6552728" cy="369332"/>
          </a:xfrm>
          <a:prstGeom prst="rect">
            <a:avLst/>
          </a:prstGeom>
        </p:spPr>
        <p:txBody>
          <a:bodyPr wrap="square">
            <a:spAutoFit/>
          </a:bodyPr>
          <a:lstStyle/>
          <a:p>
            <a:pPr algn="just"/>
            <a:r>
              <a:rPr lang="en-US" b="1" dirty="0" smtClean="0"/>
              <a:t>A</a:t>
            </a:r>
            <a:r>
              <a:rPr lang="en-US" dirty="0" smtClean="0"/>
              <a:t>erosols, </a:t>
            </a:r>
            <a:r>
              <a:rPr lang="en-US" b="1" dirty="0" smtClean="0"/>
              <a:t>C</a:t>
            </a:r>
            <a:r>
              <a:rPr lang="en-US" dirty="0" smtClean="0"/>
              <a:t>louds, and </a:t>
            </a:r>
            <a:r>
              <a:rPr lang="en-US" b="1" dirty="0" smtClean="0"/>
              <a:t>T</a:t>
            </a:r>
            <a:r>
              <a:rPr lang="en-US" dirty="0" smtClean="0"/>
              <a:t>race gases </a:t>
            </a:r>
            <a:r>
              <a:rPr lang="en-US" b="1" dirty="0" smtClean="0"/>
              <a:t>R</a:t>
            </a:r>
            <a:r>
              <a:rPr lang="en-US" dirty="0" smtClean="0"/>
              <a:t>esearch </a:t>
            </a:r>
            <a:r>
              <a:rPr lang="en-US" b="1" dirty="0" err="1" smtClean="0"/>
              <a:t>I</a:t>
            </a:r>
            <a:r>
              <a:rPr lang="en-US" dirty="0" err="1" smtClean="0"/>
              <a:t>nfra</a:t>
            </a:r>
            <a:r>
              <a:rPr lang="en-US" b="1" dirty="0" err="1" smtClean="0"/>
              <a:t>S</a:t>
            </a:r>
            <a:r>
              <a:rPr lang="en-US" dirty="0" err="1" smtClean="0"/>
              <a:t>tructure</a:t>
            </a:r>
            <a:r>
              <a:rPr lang="en-US" dirty="0" smtClean="0"/>
              <a:t> Network</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Rettangolo 2"/>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4" name="CasellaDiTesto 3"/>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29698" name="Picture 2"/>
          <p:cNvPicPr>
            <a:picLocks noChangeAspect="1" noChangeArrowheads="1"/>
          </p:cNvPicPr>
          <p:nvPr/>
        </p:nvPicPr>
        <p:blipFill>
          <a:blip r:embed="rId2" cstate="print"/>
          <a:srcRect/>
          <a:stretch>
            <a:fillRect/>
          </a:stretch>
        </p:blipFill>
        <p:spPr bwMode="auto">
          <a:xfrm>
            <a:off x="827584" y="908720"/>
            <a:ext cx="7460456" cy="5572125"/>
          </a:xfrm>
          <a:prstGeom prst="rect">
            <a:avLst/>
          </a:prstGeom>
          <a:noFill/>
          <a:ln w="9525">
            <a:noFill/>
            <a:miter lim="800000"/>
            <a:headEnd/>
            <a:tailEnd/>
          </a:ln>
        </p:spPr>
      </p:pic>
      <p:sp>
        <p:nvSpPr>
          <p:cNvPr id="10" name="Rettangolo 9"/>
          <p:cNvSpPr/>
          <p:nvPr/>
        </p:nvSpPr>
        <p:spPr>
          <a:xfrm>
            <a:off x="3131840" y="620688"/>
            <a:ext cx="1101584" cy="369332"/>
          </a:xfrm>
          <a:prstGeom prst="rect">
            <a:avLst/>
          </a:prstGeom>
        </p:spPr>
        <p:txBody>
          <a:bodyPr wrap="none">
            <a:spAutoFit/>
          </a:bodyPr>
          <a:lstStyle/>
          <a:p>
            <a:pPr algn="ctr"/>
            <a:r>
              <a:rPr lang="en-US" b="1" dirty="0" smtClean="0"/>
              <a:t>LALI 2012</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Rettangolo 2"/>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4" name="CasellaDiTesto 3"/>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30722" name="Picture 2"/>
          <p:cNvPicPr>
            <a:picLocks noChangeAspect="1" noChangeArrowheads="1"/>
          </p:cNvPicPr>
          <p:nvPr/>
        </p:nvPicPr>
        <p:blipFill>
          <a:blip r:embed="rId2" cstate="print"/>
          <a:srcRect/>
          <a:stretch>
            <a:fillRect/>
          </a:stretch>
        </p:blipFill>
        <p:spPr bwMode="auto">
          <a:xfrm>
            <a:off x="971600" y="908720"/>
            <a:ext cx="7460456" cy="5584508"/>
          </a:xfrm>
          <a:prstGeom prst="rect">
            <a:avLst/>
          </a:prstGeom>
          <a:noFill/>
          <a:ln w="9525">
            <a:noFill/>
            <a:miter lim="800000"/>
            <a:headEnd/>
            <a:tailEnd/>
          </a:ln>
        </p:spPr>
      </p:pic>
      <p:sp>
        <p:nvSpPr>
          <p:cNvPr id="10" name="Rettangolo 9"/>
          <p:cNvSpPr/>
          <p:nvPr/>
        </p:nvSpPr>
        <p:spPr>
          <a:xfrm>
            <a:off x="3131840" y="620688"/>
            <a:ext cx="1101584" cy="369332"/>
          </a:xfrm>
          <a:prstGeom prst="rect">
            <a:avLst/>
          </a:prstGeom>
        </p:spPr>
        <p:txBody>
          <a:bodyPr wrap="none">
            <a:spAutoFit/>
          </a:bodyPr>
          <a:lstStyle/>
          <a:p>
            <a:pPr algn="ctr"/>
            <a:r>
              <a:rPr lang="en-US" b="1" dirty="0" smtClean="0"/>
              <a:t>LALI 2012</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9512" y="188640"/>
            <a:ext cx="8784976" cy="5386090"/>
          </a:xfrm>
          <a:prstGeom prst="rect">
            <a:avLst/>
          </a:prstGeom>
          <a:noFill/>
          <a:ln w="63500">
            <a:solidFill>
              <a:schemeClr val="tx1"/>
            </a:solidFill>
            <a:prstDash val="solid"/>
          </a:ln>
        </p:spPr>
        <p:txBody>
          <a:bodyPr wrap="square" rtlCol="0">
            <a:spAutoFit/>
          </a:bodyPr>
          <a:lstStyle/>
          <a:p>
            <a:r>
              <a:rPr lang="en-US" sz="4400" dirty="0" smtClean="0"/>
              <a:t>Outline:</a:t>
            </a:r>
          </a:p>
          <a:p>
            <a:endParaRPr lang="en-US" sz="4400" dirty="0" smtClean="0"/>
          </a:p>
          <a:p>
            <a:pPr>
              <a:buFont typeface="Arial" pitchFamily="34" charset="0"/>
              <a:buChar char="•"/>
            </a:pPr>
            <a:r>
              <a:rPr lang="en-US" sz="3200" b="1" dirty="0" smtClean="0"/>
              <a:t> Raman LIDAR in the framework of EARLINET/ACTRIS: </a:t>
            </a:r>
          </a:p>
          <a:p>
            <a:pPr lvl="1">
              <a:buFont typeface="Arial" pitchFamily="34" charset="0"/>
              <a:buChar char="•"/>
            </a:pPr>
            <a:r>
              <a:rPr lang="en-US" sz="3200" b="1" dirty="0" smtClean="0"/>
              <a:t>Quality Assurance (QA)</a:t>
            </a:r>
          </a:p>
          <a:p>
            <a:pPr lvl="2">
              <a:buFont typeface="Arial" pitchFamily="34" charset="0"/>
              <a:buChar char="•"/>
            </a:pPr>
            <a:r>
              <a:rPr lang="en-US" sz="3200" b="1" dirty="0" smtClean="0"/>
              <a:t> </a:t>
            </a:r>
            <a:r>
              <a:rPr lang="en-US" sz="3200" b="1" dirty="0" smtClean="0">
                <a:solidFill>
                  <a:srgbClr val="FF0000"/>
                </a:solidFill>
              </a:rPr>
              <a:t>Effective Resolution</a:t>
            </a:r>
            <a:r>
              <a:rPr lang="en-US" sz="3200" b="1" dirty="0" smtClean="0"/>
              <a:t>.</a:t>
            </a:r>
          </a:p>
          <a:p>
            <a:pPr lvl="1">
              <a:buFont typeface="Arial" pitchFamily="34" charset="0"/>
              <a:buChar char="•"/>
            </a:pPr>
            <a:r>
              <a:rPr lang="en-US" sz="3200" b="1" dirty="0" smtClean="0"/>
              <a:t>SCC (Single Calculus Chain)</a:t>
            </a:r>
          </a:p>
          <a:p>
            <a:pPr>
              <a:buFont typeface="Arial" pitchFamily="34" charset="0"/>
              <a:buChar char="•"/>
            </a:pPr>
            <a:endParaRPr lang="en-US" sz="3200" b="1" dirty="0" smtClean="0"/>
          </a:p>
          <a:p>
            <a:pPr>
              <a:buFont typeface="Arial" pitchFamily="34" charset="0"/>
              <a:buChar char="•"/>
            </a:pPr>
            <a:r>
              <a:rPr lang="en-US" sz="3200" b="1" dirty="0"/>
              <a:t> </a:t>
            </a:r>
            <a:r>
              <a:rPr lang="en-US" sz="3200" b="1" dirty="0" smtClean="0"/>
              <a:t>Raman LIDAR in AUGER.</a:t>
            </a:r>
          </a:p>
          <a:p>
            <a:pPr>
              <a:buFont typeface="Arial" pitchFamily="34" charset="0"/>
              <a:buChar char="•"/>
            </a:pPr>
            <a:endParaRPr lang="en-US" sz="3200" b="1" dirty="0" smtClean="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Rettangolo 2"/>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4" name="CasellaDiTesto 3"/>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31747" name="Picture 3"/>
          <p:cNvPicPr>
            <a:picLocks noChangeAspect="1" noChangeArrowheads="1"/>
          </p:cNvPicPr>
          <p:nvPr/>
        </p:nvPicPr>
        <p:blipFill>
          <a:blip r:embed="rId2" cstate="print"/>
          <a:srcRect/>
          <a:stretch>
            <a:fillRect/>
          </a:stretch>
        </p:blipFill>
        <p:spPr bwMode="auto">
          <a:xfrm>
            <a:off x="0" y="1124744"/>
            <a:ext cx="6898005" cy="5143500"/>
          </a:xfrm>
          <a:prstGeom prst="rect">
            <a:avLst/>
          </a:prstGeom>
          <a:noFill/>
          <a:ln w="9525">
            <a:noFill/>
            <a:miter lim="800000"/>
            <a:headEnd/>
            <a:tailEnd/>
          </a:ln>
        </p:spPr>
      </p:pic>
      <p:sp>
        <p:nvSpPr>
          <p:cNvPr id="8" name="Rettangolo 7"/>
          <p:cNvSpPr/>
          <p:nvPr/>
        </p:nvSpPr>
        <p:spPr>
          <a:xfrm>
            <a:off x="5292080" y="688628"/>
            <a:ext cx="3672408" cy="3785652"/>
          </a:xfrm>
          <a:prstGeom prst="rect">
            <a:avLst/>
          </a:prstGeom>
          <a:solidFill>
            <a:srgbClr val="FFFF00">
              <a:alpha val="70000"/>
            </a:srgbClr>
          </a:solidFill>
        </p:spPr>
        <p:txBody>
          <a:bodyPr wrap="square">
            <a:spAutoFit/>
          </a:bodyPr>
          <a:lstStyle/>
          <a:p>
            <a:pPr algn="just"/>
            <a:r>
              <a:rPr lang="en-US" sz="1600" dirty="0" smtClean="0"/>
              <a:t>“…Excellent performance of the L’Aquila UV </a:t>
            </a:r>
            <a:r>
              <a:rPr lang="en-US" sz="1600" dirty="0" err="1" smtClean="0"/>
              <a:t>lidar</a:t>
            </a:r>
            <a:r>
              <a:rPr lang="en-US" sz="1600" dirty="0" smtClean="0"/>
              <a:t> (la01) was obtained.</a:t>
            </a:r>
          </a:p>
          <a:p>
            <a:pPr algn="just"/>
            <a:r>
              <a:rPr lang="en-US" sz="1600" dirty="0" smtClean="0"/>
              <a:t>Mean systematic deviations from the signals of the reference system (mu01) were &lt;2 % throughout the entire </a:t>
            </a:r>
            <a:r>
              <a:rPr lang="en-US" sz="1600" dirty="0" err="1" smtClean="0"/>
              <a:t>observa</a:t>
            </a:r>
            <a:r>
              <a:rPr lang="en-US" sz="1600" dirty="0" smtClean="0"/>
              <a:t>-</a:t>
            </a:r>
          </a:p>
          <a:p>
            <a:pPr algn="just"/>
            <a:r>
              <a:rPr lang="en-US" sz="1600" dirty="0" err="1" smtClean="0"/>
              <a:t>tional</a:t>
            </a:r>
            <a:r>
              <a:rPr lang="en-US" sz="1600" dirty="0" smtClean="0"/>
              <a:t> range. ..”</a:t>
            </a:r>
          </a:p>
          <a:p>
            <a:pPr algn="just"/>
            <a:r>
              <a:rPr lang="en-US" sz="1600" dirty="0" smtClean="0"/>
              <a:t>From:</a:t>
            </a:r>
          </a:p>
          <a:p>
            <a:pPr algn="just"/>
            <a:r>
              <a:rPr lang="en-US" sz="1600" dirty="0" smtClean="0"/>
              <a:t>Ulla </a:t>
            </a:r>
            <a:r>
              <a:rPr lang="en-US" sz="1600" dirty="0" err="1" smtClean="0"/>
              <a:t>Wandinger</a:t>
            </a:r>
            <a:r>
              <a:rPr lang="en-US" sz="1600" dirty="0" smtClean="0"/>
              <a:t> et al., “</a:t>
            </a:r>
            <a:r>
              <a:rPr lang="en-US" sz="1600" b="1" dirty="0" smtClean="0"/>
              <a:t>EARLINET instrument </a:t>
            </a:r>
            <a:r>
              <a:rPr lang="en-US" sz="1600" b="1" dirty="0" err="1" smtClean="0"/>
              <a:t>intercomparison</a:t>
            </a:r>
            <a:r>
              <a:rPr lang="en-US" sz="1600" b="1" dirty="0" smtClean="0"/>
              <a:t> campaigns: overview on strategy and results.” </a:t>
            </a:r>
            <a:r>
              <a:rPr lang="en-US" sz="1600" dirty="0" smtClean="0"/>
              <a:t>Atmos. Meas. Tech., 9, 1001-1023, 2016 http://www.atmos-meas-tech.net/9/1001/2016/ doi:10.5194/amt-9-1001-2016</a:t>
            </a:r>
          </a:p>
          <a:p>
            <a:pPr algn="just"/>
            <a:endParaRPr lang="en-US" sz="1600" dirty="0"/>
          </a:p>
        </p:txBody>
      </p:sp>
      <p:sp>
        <p:nvSpPr>
          <p:cNvPr id="10" name="Rettangolo 9"/>
          <p:cNvSpPr/>
          <p:nvPr/>
        </p:nvSpPr>
        <p:spPr>
          <a:xfrm>
            <a:off x="3131840" y="620688"/>
            <a:ext cx="1101584" cy="369332"/>
          </a:xfrm>
          <a:prstGeom prst="rect">
            <a:avLst/>
          </a:prstGeom>
        </p:spPr>
        <p:txBody>
          <a:bodyPr wrap="none">
            <a:spAutoFit/>
          </a:bodyPr>
          <a:lstStyle/>
          <a:p>
            <a:pPr algn="ctr"/>
            <a:r>
              <a:rPr lang="en-US" b="1" dirty="0" smtClean="0"/>
              <a:t>LALI 2012</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Rettangolo 2"/>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4" name="CasellaDiTesto 3"/>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32770" name="Picture 2"/>
          <p:cNvPicPr>
            <a:picLocks noChangeAspect="1" noChangeArrowheads="1"/>
          </p:cNvPicPr>
          <p:nvPr/>
        </p:nvPicPr>
        <p:blipFill>
          <a:blip r:embed="rId2" cstate="print"/>
          <a:srcRect/>
          <a:stretch>
            <a:fillRect/>
          </a:stretch>
        </p:blipFill>
        <p:spPr bwMode="auto">
          <a:xfrm>
            <a:off x="35496" y="1052736"/>
            <a:ext cx="9053703" cy="5433917"/>
          </a:xfrm>
          <a:prstGeom prst="rect">
            <a:avLst/>
          </a:prstGeom>
          <a:noFill/>
          <a:ln w="9525">
            <a:noFill/>
            <a:miter lim="800000"/>
            <a:headEnd/>
            <a:tailEnd/>
          </a:ln>
        </p:spPr>
      </p:pic>
      <p:sp>
        <p:nvSpPr>
          <p:cNvPr id="7" name="Rettangolo 6"/>
          <p:cNvSpPr/>
          <p:nvPr/>
        </p:nvSpPr>
        <p:spPr>
          <a:xfrm>
            <a:off x="323528" y="5445224"/>
            <a:ext cx="8424936" cy="288032"/>
          </a:xfrm>
          <a:prstGeom prst="rect">
            <a:avLst/>
          </a:prstGeom>
          <a:solidFill>
            <a:srgbClr val="FFFF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sellaDiTesto 7"/>
          <p:cNvSpPr txBox="1"/>
          <p:nvPr/>
        </p:nvSpPr>
        <p:spPr>
          <a:xfrm>
            <a:off x="4211960" y="620688"/>
            <a:ext cx="4295215" cy="369332"/>
          </a:xfrm>
          <a:prstGeom prst="rect">
            <a:avLst/>
          </a:prstGeom>
          <a:noFill/>
        </p:spPr>
        <p:txBody>
          <a:bodyPr wrap="none" rtlCol="0">
            <a:spAutoFit/>
          </a:bodyPr>
          <a:lstStyle/>
          <a:p>
            <a:r>
              <a:rPr lang="en-US" dirty="0" smtClean="0"/>
              <a:t>Good performance for all EARLINET system</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Rettangolo 2"/>
          <p:cNvSpPr/>
          <p:nvPr/>
        </p:nvSpPr>
        <p:spPr>
          <a:xfrm>
            <a:off x="0" y="620688"/>
            <a:ext cx="3011145" cy="369332"/>
          </a:xfrm>
          <a:prstGeom prst="rect">
            <a:avLst/>
          </a:prstGeom>
        </p:spPr>
        <p:txBody>
          <a:bodyPr wrap="none">
            <a:spAutoFit/>
          </a:bodyPr>
          <a:lstStyle/>
          <a:p>
            <a:pPr>
              <a:buFont typeface="Courier New" pitchFamily="49" charset="0"/>
              <a:buChar char="o"/>
            </a:pPr>
            <a:r>
              <a:rPr lang="en-US" b="1" dirty="0" smtClean="0"/>
              <a:t>Instrument </a:t>
            </a:r>
            <a:r>
              <a:rPr lang="en-US" b="1" dirty="0" err="1" smtClean="0"/>
              <a:t>Intercomparison</a:t>
            </a:r>
            <a:endParaRPr lang="en-US" b="1" dirty="0"/>
          </a:p>
        </p:txBody>
      </p:sp>
      <p:sp>
        <p:nvSpPr>
          <p:cNvPr id="4" name="CasellaDiTesto 3"/>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pic>
        <p:nvPicPr>
          <p:cNvPr id="33794" name="Picture 2"/>
          <p:cNvPicPr>
            <a:picLocks noChangeAspect="1" noChangeArrowheads="1"/>
          </p:cNvPicPr>
          <p:nvPr/>
        </p:nvPicPr>
        <p:blipFill>
          <a:blip r:embed="rId2" cstate="print"/>
          <a:srcRect/>
          <a:stretch>
            <a:fillRect/>
          </a:stretch>
        </p:blipFill>
        <p:spPr bwMode="auto">
          <a:xfrm>
            <a:off x="314652" y="1020276"/>
            <a:ext cx="8145780" cy="5433060"/>
          </a:xfrm>
          <a:prstGeom prst="rect">
            <a:avLst/>
          </a:prstGeom>
          <a:noFill/>
          <a:ln w="9525">
            <a:noFill/>
            <a:miter lim="800000"/>
            <a:headEnd/>
            <a:tailEnd/>
          </a:ln>
        </p:spPr>
      </p:pic>
      <p:pic>
        <p:nvPicPr>
          <p:cNvPr id="33795" name="Picture 3"/>
          <p:cNvPicPr>
            <a:picLocks noChangeAspect="1" noChangeArrowheads="1"/>
          </p:cNvPicPr>
          <p:nvPr/>
        </p:nvPicPr>
        <p:blipFill>
          <a:blip r:embed="rId3" cstate="print"/>
          <a:srcRect/>
          <a:stretch>
            <a:fillRect/>
          </a:stretch>
        </p:blipFill>
        <p:spPr bwMode="auto">
          <a:xfrm>
            <a:off x="970736" y="962510"/>
            <a:ext cx="6769417" cy="5487829"/>
          </a:xfrm>
          <a:prstGeom prst="rect">
            <a:avLst/>
          </a:prstGeom>
          <a:noFill/>
          <a:ln w="9525">
            <a:noFill/>
            <a:miter lim="800000"/>
            <a:headEnd/>
            <a:tailEnd/>
          </a:ln>
        </p:spPr>
      </p:pic>
      <p:sp>
        <p:nvSpPr>
          <p:cNvPr id="7" name="Rettangolo 6"/>
          <p:cNvSpPr/>
          <p:nvPr/>
        </p:nvSpPr>
        <p:spPr>
          <a:xfrm>
            <a:off x="323528" y="5373216"/>
            <a:ext cx="8424936" cy="288032"/>
          </a:xfrm>
          <a:prstGeom prst="rect">
            <a:avLst/>
          </a:prstGeom>
          <a:solidFill>
            <a:srgbClr val="FFFF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sellaDiTesto 7"/>
          <p:cNvSpPr txBox="1"/>
          <p:nvPr/>
        </p:nvSpPr>
        <p:spPr>
          <a:xfrm>
            <a:off x="4211960" y="620688"/>
            <a:ext cx="4295215" cy="369332"/>
          </a:xfrm>
          <a:prstGeom prst="rect">
            <a:avLst/>
          </a:prstGeom>
          <a:noFill/>
        </p:spPr>
        <p:txBody>
          <a:bodyPr wrap="none" rtlCol="0">
            <a:spAutoFit/>
          </a:bodyPr>
          <a:lstStyle/>
          <a:p>
            <a:r>
              <a:rPr lang="en-US" dirty="0" smtClean="0"/>
              <a:t>Good performance for all EARLINET system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ppt_x"/>
                                          </p:val>
                                        </p:tav>
                                        <p:tav tm="100000">
                                          <p:val>
                                            <p:strVal val="#ppt_x"/>
                                          </p:val>
                                        </p:tav>
                                      </p:tavLst>
                                    </p:anim>
                                    <p:anim calcmode="lin" valueType="num">
                                      <p:cBhvr additive="base">
                                        <p:cTn id="8" dur="500" fill="hold"/>
                                        <p:tgtEl>
                                          <p:spTgt spid="337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4" name="CasellaDiTesto 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5" name="Rettangolo 4"/>
          <p:cNvSpPr/>
          <p:nvPr/>
        </p:nvSpPr>
        <p:spPr>
          <a:xfrm>
            <a:off x="107504" y="4637454"/>
            <a:ext cx="8964488" cy="1815882"/>
          </a:xfrm>
          <a:prstGeom prst="rect">
            <a:avLst/>
          </a:prstGeom>
          <a:ln w="50800">
            <a:solidFill>
              <a:srgbClr val="FF0000"/>
            </a:solidFill>
          </a:ln>
        </p:spPr>
        <p:txBody>
          <a:bodyPr wrap="square">
            <a:spAutoFit/>
          </a:bodyPr>
          <a:lstStyle/>
          <a:p>
            <a:pPr>
              <a:buFont typeface="Wingdings" pitchFamily="2" charset="2"/>
              <a:buChar char="q"/>
            </a:pPr>
            <a:r>
              <a:rPr lang="it-IT" sz="1400" dirty="0" err="1" smtClean="0"/>
              <a:t>Böckmann</a:t>
            </a:r>
            <a:r>
              <a:rPr lang="it-IT" sz="1400" dirty="0" smtClean="0"/>
              <a:t> C., U. </a:t>
            </a:r>
            <a:r>
              <a:rPr lang="it-IT" sz="1400" dirty="0" err="1" smtClean="0"/>
              <a:t>Wandinger</a:t>
            </a:r>
            <a:r>
              <a:rPr lang="it-IT" sz="1400" dirty="0" smtClean="0"/>
              <a:t>, A. </a:t>
            </a:r>
            <a:r>
              <a:rPr lang="it-IT" sz="1400" dirty="0" err="1" smtClean="0"/>
              <a:t>Ansmann</a:t>
            </a:r>
            <a:r>
              <a:rPr lang="it-IT" sz="1400" dirty="0" smtClean="0"/>
              <a:t>, J. </a:t>
            </a:r>
            <a:r>
              <a:rPr lang="it-IT" sz="1400" dirty="0" err="1" smtClean="0"/>
              <a:t>Bösenberg</a:t>
            </a:r>
            <a:r>
              <a:rPr lang="it-IT" sz="1400" dirty="0" smtClean="0"/>
              <a:t>, V. </a:t>
            </a:r>
            <a:r>
              <a:rPr lang="it-IT" sz="1400" dirty="0" err="1" smtClean="0"/>
              <a:t>Amiridis</a:t>
            </a:r>
            <a:r>
              <a:rPr lang="it-IT" sz="1400" dirty="0" smtClean="0"/>
              <a:t>, A. Boselli, A. </a:t>
            </a:r>
            <a:r>
              <a:rPr lang="it-IT" sz="1400" dirty="0" err="1" smtClean="0"/>
              <a:t>Delaval</a:t>
            </a:r>
            <a:r>
              <a:rPr lang="it-IT" sz="1400" dirty="0" smtClean="0"/>
              <a:t>, F. De </a:t>
            </a:r>
            <a:r>
              <a:rPr lang="it-IT" sz="1400" dirty="0" err="1" smtClean="0"/>
              <a:t>Tomasi</a:t>
            </a:r>
            <a:r>
              <a:rPr lang="it-IT" sz="1400" dirty="0" smtClean="0"/>
              <a:t>, M. </a:t>
            </a:r>
            <a:r>
              <a:rPr lang="it-IT" sz="1400" dirty="0" err="1" smtClean="0"/>
              <a:t>Frioud</a:t>
            </a:r>
            <a:r>
              <a:rPr lang="it-IT" sz="1400" dirty="0" smtClean="0"/>
              <a:t>, A. </a:t>
            </a:r>
            <a:r>
              <a:rPr lang="it-IT" sz="1400" dirty="0" err="1" smtClean="0"/>
              <a:t>Hågård</a:t>
            </a:r>
            <a:r>
              <a:rPr lang="it-IT" sz="1400" dirty="0" smtClean="0"/>
              <a:t>, M. </a:t>
            </a:r>
            <a:r>
              <a:rPr lang="it-IT" sz="1400" dirty="0" err="1" smtClean="0"/>
              <a:t>Horvat</a:t>
            </a:r>
            <a:r>
              <a:rPr lang="it-IT" sz="1400" dirty="0" smtClean="0"/>
              <a:t>, M. Iarlori, L. </a:t>
            </a:r>
            <a:r>
              <a:rPr lang="it-IT" sz="1400" dirty="0" err="1" smtClean="0"/>
              <a:t>Komguem</a:t>
            </a:r>
            <a:r>
              <a:rPr lang="it-IT" sz="1400" dirty="0" smtClean="0"/>
              <a:t>, S. </a:t>
            </a:r>
            <a:r>
              <a:rPr lang="it-IT" sz="1400" dirty="0" err="1" smtClean="0"/>
              <a:t>Kreipl</a:t>
            </a:r>
            <a:r>
              <a:rPr lang="it-IT" sz="1400" dirty="0" smtClean="0"/>
              <a:t>, G. </a:t>
            </a:r>
            <a:r>
              <a:rPr lang="it-IT" sz="1400" dirty="0" err="1" smtClean="0"/>
              <a:t>Larchevêque</a:t>
            </a:r>
            <a:r>
              <a:rPr lang="it-IT" sz="1400" dirty="0" smtClean="0"/>
              <a:t>, V. </a:t>
            </a:r>
            <a:r>
              <a:rPr lang="it-IT" sz="1400" dirty="0" err="1" smtClean="0"/>
              <a:t>Matthias</a:t>
            </a:r>
            <a:r>
              <a:rPr lang="it-IT" sz="1400" dirty="0" smtClean="0"/>
              <a:t>, A. </a:t>
            </a:r>
            <a:r>
              <a:rPr lang="it-IT" sz="1400" dirty="0" err="1" smtClean="0"/>
              <a:t>Papayannis</a:t>
            </a:r>
            <a:r>
              <a:rPr lang="it-IT" sz="1400" dirty="0" smtClean="0"/>
              <a:t>, G. Pappalardo, F. </a:t>
            </a:r>
            <a:r>
              <a:rPr lang="it-IT" sz="1400" dirty="0" err="1" smtClean="0"/>
              <a:t>Rocadembosch</a:t>
            </a:r>
            <a:r>
              <a:rPr lang="it-IT" sz="1400" dirty="0" smtClean="0"/>
              <a:t>, </a:t>
            </a:r>
            <a:r>
              <a:rPr lang="it-IT" sz="1400" dirty="0" err="1" smtClean="0"/>
              <a:t>J.A.</a:t>
            </a:r>
            <a:r>
              <a:rPr lang="it-IT" sz="1400" dirty="0" smtClean="0"/>
              <a:t> Rodriguez, J. Schneider, V. </a:t>
            </a:r>
            <a:r>
              <a:rPr lang="it-IT" sz="1400" dirty="0" err="1" smtClean="0"/>
              <a:t>Shcherbakov</a:t>
            </a:r>
            <a:r>
              <a:rPr lang="it-IT" sz="1400" dirty="0" smtClean="0"/>
              <a:t>, M. </a:t>
            </a:r>
            <a:r>
              <a:rPr lang="it-IT" sz="1400" dirty="0" err="1" smtClean="0"/>
              <a:t>Wiegner</a:t>
            </a:r>
            <a:r>
              <a:rPr lang="it-IT" sz="1400" dirty="0" smtClean="0"/>
              <a:t>, “</a:t>
            </a:r>
            <a:r>
              <a:rPr lang="it-IT" sz="1400" b="1" dirty="0" smtClean="0"/>
              <a:t>Aerosol lidar </a:t>
            </a:r>
            <a:r>
              <a:rPr lang="it-IT" sz="1400" b="1" dirty="0" err="1" smtClean="0"/>
              <a:t>intercomparison</a:t>
            </a:r>
            <a:r>
              <a:rPr lang="it-IT" sz="1400" b="1" dirty="0" smtClean="0"/>
              <a:t> in the </a:t>
            </a:r>
            <a:r>
              <a:rPr lang="it-IT" sz="1400" b="1" dirty="0" err="1" smtClean="0"/>
              <a:t>framework</a:t>
            </a:r>
            <a:r>
              <a:rPr lang="it-IT" sz="1400" b="1" dirty="0" smtClean="0"/>
              <a:t> </a:t>
            </a:r>
            <a:r>
              <a:rPr lang="it-IT" sz="1400" b="1" dirty="0" err="1" smtClean="0"/>
              <a:t>of</a:t>
            </a:r>
            <a:r>
              <a:rPr lang="it-IT" sz="1400" b="1" dirty="0" smtClean="0"/>
              <a:t> the EARLINET project. 2. Aerosol </a:t>
            </a:r>
            <a:r>
              <a:rPr lang="it-IT" sz="1400" b="1" dirty="0" err="1" smtClean="0"/>
              <a:t>backscatter</a:t>
            </a:r>
            <a:r>
              <a:rPr lang="it-IT" sz="1400" b="1" dirty="0" smtClean="0"/>
              <a:t> </a:t>
            </a:r>
            <a:r>
              <a:rPr lang="it-IT" sz="1400" b="1" dirty="0" err="1" smtClean="0"/>
              <a:t>algorithms</a:t>
            </a:r>
            <a:r>
              <a:rPr lang="it-IT" sz="1400" dirty="0" smtClean="0"/>
              <a:t>”, </a:t>
            </a:r>
            <a:r>
              <a:rPr lang="it-IT" sz="1400" dirty="0" err="1" smtClean="0"/>
              <a:t>Appl</a:t>
            </a:r>
            <a:r>
              <a:rPr lang="it-IT" sz="1400" dirty="0" smtClean="0"/>
              <a:t>. </a:t>
            </a:r>
            <a:r>
              <a:rPr lang="it-IT" sz="1400" dirty="0" err="1" smtClean="0"/>
              <a:t>Opt</a:t>
            </a:r>
            <a:r>
              <a:rPr lang="it-IT" sz="1400" dirty="0" smtClean="0"/>
              <a:t>. 43, N. 4, 977-989, 2004.</a:t>
            </a:r>
          </a:p>
          <a:p>
            <a:pPr>
              <a:buFont typeface="Wingdings" pitchFamily="2" charset="2"/>
              <a:buChar char="q"/>
            </a:pPr>
            <a:r>
              <a:rPr lang="it-IT" sz="1400" dirty="0" smtClean="0"/>
              <a:t>Pappalardo G., A. </a:t>
            </a:r>
            <a:r>
              <a:rPr lang="it-IT" sz="1400" dirty="0" err="1" smtClean="0"/>
              <a:t>Amodeo</a:t>
            </a:r>
            <a:r>
              <a:rPr lang="it-IT" sz="1400" dirty="0" smtClean="0"/>
              <a:t>, M. Pandolfi, U. </a:t>
            </a:r>
            <a:r>
              <a:rPr lang="it-IT" sz="1400" dirty="0" err="1" smtClean="0"/>
              <a:t>Wandinger</a:t>
            </a:r>
            <a:r>
              <a:rPr lang="it-IT" sz="1400" dirty="0" smtClean="0"/>
              <a:t>, A. </a:t>
            </a:r>
            <a:r>
              <a:rPr lang="it-IT" sz="1400" dirty="0" err="1" smtClean="0"/>
              <a:t>Ansmann</a:t>
            </a:r>
            <a:r>
              <a:rPr lang="it-IT" sz="1400" dirty="0" smtClean="0"/>
              <a:t>, J. </a:t>
            </a:r>
            <a:r>
              <a:rPr lang="it-IT" sz="1400" dirty="0" err="1" smtClean="0"/>
              <a:t>Bosenberg</a:t>
            </a:r>
            <a:r>
              <a:rPr lang="it-IT" sz="1400" dirty="0" smtClean="0"/>
              <a:t>, V. </a:t>
            </a:r>
            <a:r>
              <a:rPr lang="it-IT" sz="1400" dirty="0" err="1" smtClean="0"/>
              <a:t>Matthias</a:t>
            </a:r>
            <a:r>
              <a:rPr lang="it-IT" sz="1400" dirty="0" smtClean="0"/>
              <a:t>, V. </a:t>
            </a:r>
            <a:r>
              <a:rPr lang="it-IT" sz="1400" dirty="0" err="1" smtClean="0"/>
              <a:t>Amiridis</a:t>
            </a:r>
            <a:r>
              <a:rPr lang="it-IT" sz="1400" dirty="0" smtClean="0"/>
              <a:t>, F. De </a:t>
            </a:r>
            <a:r>
              <a:rPr lang="it-IT" sz="1400" dirty="0" err="1" smtClean="0"/>
              <a:t>Tomasi</a:t>
            </a:r>
            <a:r>
              <a:rPr lang="it-IT" sz="1400" dirty="0" smtClean="0"/>
              <a:t>, M. </a:t>
            </a:r>
            <a:r>
              <a:rPr lang="it-IT" sz="1400" dirty="0" err="1" smtClean="0"/>
              <a:t>Frioud</a:t>
            </a:r>
            <a:r>
              <a:rPr lang="it-IT" sz="1400" dirty="0" smtClean="0"/>
              <a:t>, M. Iarlori, L. </a:t>
            </a:r>
            <a:r>
              <a:rPr lang="it-IT" sz="1400" dirty="0" err="1" smtClean="0"/>
              <a:t>Komguem</a:t>
            </a:r>
            <a:r>
              <a:rPr lang="it-IT" sz="1400" dirty="0" smtClean="0"/>
              <a:t>, A. </a:t>
            </a:r>
            <a:r>
              <a:rPr lang="it-IT" sz="1400" dirty="0" err="1" smtClean="0"/>
              <a:t>Papayannis</a:t>
            </a:r>
            <a:r>
              <a:rPr lang="it-IT" sz="1400" dirty="0" smtClean="0"/>
              <a:t>, F. </a:t>
            </a:r>
            <a:r>
              <a:rPr lang="it-IT" sz="1400" dirty="0" err="1" smtClean="0"/>
              <a:t>Rocadenbosch</a:t>
            </a:r>
            <a:r>
              <a:rPr lang="it-IT" sz="1400" dirty="0" smtClean="0"/>
              <a:t>, X. </a:t>
            </a:r>
            <a:r>
              <a:rPr lang="it-IT" sz="1400" dirty="0" err="1" smtClean="0"/>
              <a:t>Wang</a:t>
            </a:r>
            <a:r>
              <a:rPr lang="it-IT" sz="1400" dirty="0" smtClean="0"/>
              <a:t>, “</a:t>
            </a:r>
            <a:r>
              <a:rPr lang="it-IT" sz="1400" b="1" dirty="0" smtClean="0"/>
              <a:t>Aerosol lidar </a:t>
            </a:r>
            <a:r>
              <a:rPr lang="it-IT" sz="1400" b="1" dirty="0" err="1" smtClean="0"/>
              <a:t>intercomparison</a:t>
            </a:r>
            <a:r>
              <a:rPr lang="it-IT" sz="1400" b="1" dirty="0" smtClean="0"/>
              <a:t> in the </a:t>
            </a:r>
            <a:r>
              <a:rPr lang="it-IT" sz="1400" b="1" dirty="0" err="1" smtClean="0"/>
              <a:t>framework</a:t>
            </a:r>
            <a:r>
              <a:rPr lang="it-IT" sz="1400" b="1" dirty="0" smtClean="0"/>
              <a:t> </a:t>
            </a:r>
            <a:r>
              <a:rPr lang="it-IT" sz="1400" b="1" dirty="0" err="1" smtClean="0"/>
              <a:t>of</a:t>
            </a:r>
            <a:r>
              <a:rPr lang="it-IT" sz="1400" b="1" dirty="0" smtClean="0"/>
              <a:t> the EARLINET project. 3. </a:t>
            </a:r>
            <a:r>
              <a:rPr lang="it-IT" sz="1400" b="1" dirty="0" err="1" smtClean="0"/>
              <a:t>Raman</a:t>
            </a:r>
            <a:r>
              <a:rPr lang="it-IT" sz="1400" b="1" dirty="0" smtClean="0"/>
              <a:t> lidar </a:t>
            </a:r>
            <a:r>
              <a:rPr lang="it-IT" sz="1400" b="1" dirty="0" err="1" smtClean="0"/>
              <a:t>algorithm</a:t>
            </a:r>
            <a:r>
              <a:rPr lang="it-IT" sz="1400" b="1" dirty="0" smtClean="0"/>
              <a:t> </a:t>
            </a:r>
            <a:r>
              <a:rPr lang="it-IT" sz="1400" b="1" dirty="0" err="1" smtClean="0"/>
              <a:t>for</a:t>
            </a:r>
            <a:r>
              <a:rPr lang="it-IT" sz="1400" b="1" dirty="0" smtClean="0"/>
              <a:t> aerosol </a:t>
            </a:r>
            <a:r>
              <a:rPr lang="it-IT" sz="1400" b="1" dirty="0" err="1" smtClean="0"/>
              <a:t>extinction</a:t>
            </a:r>
            <a:r>
              <a:rPr lang="it-IT" sz="1400" b="1" dirty="0" smtClean="0"/>
              <a:t>, </a:t>
            </a:r>
            <a:r>
              <a:rPr lang="it-IT" sz="1400" b="1" dirty="0" err="1" smtClean="0"/>
              <a:t>backscatter</a:t>
            </a:r>
            <a:r>
              <a:rPr lang="it-IT" sz="1400" b="1" dirty="0" smtClean="0"/>
              <a:t> and lidar </a:t>
            </a:r>
            <a:r>
              <a:rPr lang="it-IT" sz="1400" b="1" dirty="0" err="1" smtClean="0"/>
              <a:t>ratio</a:t>
            </a:r>
            <a:r>
              <a:rPr lang="it-IT" sz="1400" dirty="0" smtClean="0"/>
              <a:t>”, </a:t>
            </a:r>
            <a:r>
              <a:rPr lang="it-IT" sz="1400" dirty="0" err="1" smtClean="0"/>
              <a:t>Appl</a:t>
            </a:r>
            <a:r>
              <a:rPr lang="it-IT" sz="1400" dirty="0" smtClean="0"/>
              <a:t>. </a:t>
            </a:r>
            <a:r>
              <a:rPr lang="it-IT" sz="1400" dirty="0" err="1" smtClean="0"/>
              <a:t>Opt</a:t>
            </a:r>
            <a:r>
              <a:rPr lang="it-IT" sz="1400" dirty="0" smtClean="0"/>
              <a:t>., 43. N. 28, 53705385, 2004.</a:t>
            </a:r>
            <a:endParaRPr lang="en-US" sz="1400" dirty="0"/>
          </a:p>
        </p:txBody>
      </p:sp>
      <p:sp>
        <p:nvSpPr>
          <p:cNvPr id="7" name="CasellaDiTesto 6"/>
          <p:cNvSpPr txBox="1"/>
          <p:nvPr/>
        </p:nvSpPr>
        <p:spPr>
          <a:xfrm>
            <a:off x="2384505" y="548680"/>
            <a:ext cx="3987695" cy="400110"/>
          </a:xfrm>
          <a:prstGeom prst="rect">
            <a:avLst/>
          </a:prstGeom>
          <a:noFill/>
        </p:spPr>
        <p:txBody>
          <a:bodyPr wrap="none" rtlCol="0">
            <a:spAutoFit/>
          </a:bodyPr>
          <a:lstStyle/>
          <a:p>
            <a:r>
              <a:rPr lang="en-US" sz="2000" b="1" dirty="0" smtClean="0">
                <a:solidFill>
                  <a:srgbClr val="FF0000"/>
                </a:solidFill>
              </a:rPr>
              <a:t>Mandatory for all EARLINET station.</a:t>
            </a:r>
          </a:p>
        </p:txBody>
      </p:sp>
      <p:sp>
        <p:nvSpPr>
          <p:cNvPr id="8" name="CasellaDiTesto 7"/>
          <p:cNvSpPr txBox="1"/>
          <p:nvPr/>
        </p:nvSpPr>
        <p:spPr>
          <a:xfrm>
            <a:off x="107504" y="1499300"/>
            <a:ext cx="8856984" cy="1569660"/>
          </a:xfrm>
          <a:prstGeom prst="rect">
            <a:avLst/>
          </a:prstGeom>
          <a:noFill/>
        </p:spPr>
        <p:txBody>
          <a:bodyPr wrap="square" rtlCol="0">
            <a:spAutoFit/>
          </a:bodyPr>
          <a:lstStyle/>
          <a:p>
            <a:pPr algn="just"/>
            <a:r>
              <a:rPr lang="en-US" sz="2400" dirty="0" smtClean="0"/>
              <a:t>The QA of the Algorithms for the retrieval of optical properties of the aerosols was (and is) done for both the elastic retrieval (the so called Fernald/</a:t>
            </a:r>
            <a:r>
              <a:rPr lang="en-US" sz="2400" dirty="0" err="1" smtClean="0"/>
              <a:t>Klett</a:t>
            </a:r>
            <a:r>
              <a:rPr lang="en-US" sz="2400" dirty="0" smtClean="0"/>
              <a:t> inversion, for the aerosol backscatter only) and for the Raman retrieval (for both the aerosol extinction and backscatter)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5" name="Picture 17"/>
          <p:cNvPicPr>
            <a:picLocks noChangeAspect="1" noChangeArrowheads="1"/>
          </p:cNvPicPr>
          <p:nvPr/>
        </p:nvPicPr>
        <p:blipFill>
          <a:blip r:embed="rId2" cstate="print"/>
          <a:srcRect/>
          <a:stretch>
            <a:fillRect/>
          </a:stretch>
        </p:blipFill>
        <p:spPr>
          <a:xfrm>
            <a:off x="4554884" y="1628800"/>
            <a:ext cx="4265588" cy="3169515"/>
          </a:xfrm>
          <a:prstGeom prst="rect">
            <a:avLst/>
          </a:prstGeom>
          <a:noFill/>
          <a:ln w="28575">
            <a:solidFill>
              <a:schemeClr val="folHlink"/>
            </a:solidFill>
          </a:ln>
        </p:spPr>
      </p:pic>
      <p:sp>
        <p:nvSpPr>
          <p:cNvPr id="6" name="Rettangolo 5"/>
          <p:cNvSpPr/>
          <p:nvPr/>
        </p:nvSpPr>
        <p:spPr>
          <a:xfrm>
            <a:off x="251520" y="620688"/>
            <a:ext cx="8460329" cy="369332"/>
          </a:xfrm>
          <a:prstGeom prst="rect">
            <a:avLst/>
          </a:prstGeom>
        </p:spPr>
        <p:txBody>
          <a:bodyPr wrap="none">
            <a:spAutoFit/>
          </a:bodyPr>
          <a:lstStyle/>
          <a:p>
            <a:r>
              <a:rPr lang="en-US" dirty="0" smtClean="0"/>
              <a:t>Fernald/</a:t>
            </a:r>
            <a:r>
              <a:rPr lang="en-US" dirty="0" err="1" smtClean="0"/>
              <a:t>Klett</a:t>
            </a:r>
            <a:r>
              <a:rPr lang="en-US" dirty="0" smtClean="0"/>
              <a:t> inversion. We use a variation of this inversion method (so called “iterative”)</a:t>
            </a:r>
            <a:endParaRPr lang="en-US" dirty="0"/>
          </a:p>
        </p:txBody>
      </p:sp>
      <p:pic>
        <p:nvPicPr>
          <p:cNvPr id="50179" name="Picture 3"/>
          <p:cNvPicPr>
            <a:picLocks noChangeAspect="1" noChangeArrowheads="1"/>
          </p:cNvPicPr>
          <p:nvPr/>
        </p:nvPicPr>
        <p:blipFill>
          <a:blip r:embed="rId3" cstate="print"/>
          <a:srcRect/>
          <a:stretch>
            <a:fillRect/>
          </a:stretch>
        </p:blipFill>
        <p:spPr bwMode="auto">
          <a:xfrm>
            <a:off x="107504" y="1484784"/>
            <a:ext cx="4305310" cy="1370459"/>
          </a:xfrm>
          <a:prstGeom prst="rect">
            <a:avLst/>
          </a:prstGeom>
          <a:noFill/>
          <a:ln w="9525">
            <a:noFill/>
            <a:miter lim="800000"/>
            <a:headEnd/>
            <a:tailEnd/>
          </a:ln>
        </p:spPr>
      </p:pic>
      <p:pic>
        <p:nvPicPr>
          <p:cNvPr id="50180" name="Picture 4"/>
          <p:cNvPicPr>
            <a:picLocks noChangeAspect="1" noChangeArrowheads="1"/>
          </p:cNvPicPr>
          <p:nvPr/>
        </p:nvPicPr>
        <p:blipFill>
          <a:blip r:embed="rId4" cstate="print"/>
          <a:srcRect/>
          <a:stretch>
            <a:fillRect/>
          </a:stretch>
        </p:blipFill>
        <p:spPr bwMode="auto">
          <a:xfrm>
            <a:off x="683568" y="5013176"/>
            <a:ext cx="7282954" cy="1419813"/>
          </a:xfrm>
          <a:prstGeom prst="rect">
            <a:avLst/>
          </a:prstGeom>
          <a:noFill/>
          <a:ln w="9525">
            <a:noFill/>
            <a:miter lim="800000"/>
            <a:headEnd/>
            <a:tailEnd/>
          </a:ln>
        </p:spPr>
      </p:pic>
      <p:pic>
        <p:nvPicPr>
          <p:cNvPr id="50181" name="Picture 5"/>
          <p:cNvPicPr>
            <a:picLocks noChangeAspect="1" noChangeArrowheads="1"/>
          </p:cNvPicPr>
          <p:nvPr/>
        </p:nvPicPr>
        <p:blipFill>
          <a:blip r:embed="rId5" cstate="print"/>
          <a:srcRect/>
          <a:stretch>
            <a:fillRect/>
          </a:stretch>
        </p:blipFill>
        <p:spPr bwMode="auto">
          <a:xfrm>
            <a:off x="107504" y="3284984"/>
            <a:ext cx="4209653" cy="426211"/>
          </a:xfrm>
          <a:prstGeom prst="rect">
            <a:avLst/>
          </a:prstGeom>
          <a:noFill/>
          <a:ln w="9525">
            <a:noFill/>
            <a:miter lim="800000"/>
            <a:headEnd/>
            <a:tailEnd/>
          </a:ln>
        </p:spPr>
      </p:pic>
      <p:pic>
        <p:nvPicPr>
          <p:cNvPr id="50182" name="Picture 6"/>
          <p:cNvPicPr>
            <a:picLocks noChangeAspect="1" noChangeArrowheads="1"/>
          </p:cNvPicPr>
          <p:nvPr/>
        </p:nvPicPr>
        <p:blipFill>
          <a:blip r:embed="rId6" cstate="print"/>
          <a:srcRect/>
          <a:stretch>
            <a:fillRect/>
          </a:stretch>
        </p:blipFill>
        <p:spPr bwMode="auto">
          <a:xfrm>
            <a:off x="72008" y="3980842"/>
            <a:ext cx="4427984" cy="816310"/>
          </a:xfrm>
          <a:prstGeom prst="rect">
            <a:avLst/>
          </a:prstGeom>
          <a:noFill/>
          <a:ln w="12700">
            <a:solidFill>
              <a:schemeClr val="tx1"/>
            </a:solidFill>
            <a:miter lim="800000"/>
            <a:headEnd/>
            <a:tailEnd/>
          </a:ln>
        </p:spPr>
      </p:pic>
      <p:cxnSp>
        <p:nvCxnSpPr>
          <p:cNvPr id="16" name="Connettore 2 15"/>
          <p:cNvCxnSpPr/>
          <p:nvPr/>
        </p:nvCxnSpPr>
        <p:spPr>
          <a:xfrm>
            <a:off x="1907704" y="4797152"/>
            <a:ext cx="792088" cy="108012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pic>
        <p:nvPicPr>
          <p:cNvPr id="50184" name="Picture 8"/>
          <p:cNvPicPr>
            <a:picLocks noChangeAspect="1" noChangeArrowheads="1"/>
          </p:cNvPicPr>
          <p:nvPr/>
        </p:nvPicPr>
        <p:blipFill>
          <a:blip r:embed="rId7" cstate="print"/>
          <a:srcRect/>
          <a:stretch>
            <a:fillRect/>
          </a:stretch>
        </p:blipFill>
        <p:spPr bwMode="auto">
          <a:xfrm>
            <a:off x="5508104" y="1124744"/>
            <a:ext cx="2933700" cy="4667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184"/>
                                        </p:tgtEl>
                                        <p:attrNameLst>
                                          <p:attrName>style.visibility</p:attrName>
                                        </p:attrNameLst>
                                      </p:cBhvr>
                                      <p:to>
                                        <p:strVal val="visible"/>
                                      </p:to>
                                    </p:set>
                                    <p:anim calcmode="lin" valueType="num">
                                      <p:cBhvr additive="base">
                                        <p:cTn id="7" dur="500" fill="hold"/>
                                        <p:tgtEl>
                                          <p:spTgt spid="50184"/>
                                        </p:tgtEl>
                                        <p:attrNameLst>
                                          <p:attrName>ppt_x</p:attrName>
                                        </p:attrNameLst>
                                      </p:cBhvr>
                                      <p:tavLst>
                                        <p:tav tm="0">
                                          <p:val>
                                            <p:strVal val="#ppt_x"/>
                                          </p:val>
                                        </p:tav>
                                        <p:tav tm="100000">
                                          <p:val>
                                            <p:strVal val="#ppt_x"/>
                                          </p:val>
                                        </p:tav>
                                      </p:tavLst>
                                    </p:anim>
                                    <p:anim calcmode="lin" valueType="num">
                                      <p:cBhvr additive="base">
                                        <p:cTn id="8" dur="500" fill="hold"/>
                                        <p:tgtEl>
                                          <p:spTgt spid="501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ine 12"/>
          <p:cNvSpPr>
            <a:spLocks noChangeShapeType="1"/>
          </p:cNvSpPr>
          <p:nvPr/>
        </p:nvSpPr>
        <p:spPr bwMode="auto">
          <a:xfrm flipV="1">
            <a:off x="4068763" y="1926630"/>
            <a:ext cx="2087562" cy="3743325"/>
          </a:xfrm>
          <a:prstGeom prst="line">
            <a:avLst/>
          </a:prstGeom>
          <a:noFill/>
          <a:ln w="38100">
            <a:solidFill>
              <a:schemeClr val="tx1"/>
            </a:solidFill>
            <a:round/>
            <a:headEnd/>
            <a:tailEnd type="triangle" w="med" len="med"/>
          </a:ln>
          <a:effectLst/>
        </p:spPr>
        <p:txBody>
          <a:bodyPr lIns="92075" tIns="46038" rIns="92075" bIns="46038">
            <a:spAutoFit/>
          </a:bodyPr>
          <a:lstStyle/>
          <a:p>
            <a:endParaRPr lang="en-US"/>
          </a:p>
        </p:txBody>
      </p:sp>
      <p:pic>
        <p:nvPicPr>
          <p:cNvPr id="51209" name="Picture 9"/>
          <p:cNvPicPr>
            <a:picLocks noChangeAspect="1" noChangeArrowheads="1"/>
          </p:cNvPicPr>
          <p:nvPr/>
        </p:nvPicPr>
        <p:blipFill>
          <a:blip r:embed="rId3" cstate="print"/>
          <a:srcRect/>
          <a:stretch>
            <a:fillRect/>
          </a:stretch>
        </p:blipFill>
        <p:spPr bwMode="auto">
          <a:xfrm>
            <a:off x="4167906" y="4244012"/>
            <a:ext cx="4940598" cy="1572925"/>
          </a:xfrm>
          <a:prstGeom prst="rect">
            <a:avLst/>
          </a:prstGeom>
          <a:noFill/>
          <a:ln w="9525">
            <a:noFill/>
            <a:miter lim="800000"/>
            <a:headEnd/>
            <a:tailEnd/>
          </a:ln>
        </p:spPr>
      </p:pic>
      <p:pic>
        <p:nvPicPr>
          <p:cNvPr id="51205" name="Picture 5"/>
          <p:cNvPicPr>
            <a:picLocks noChangeAspect="1" noChangeArrowheads="1"/>
          </p:cNvPicPr>
          <p:nvPr/>
        </p:nvPicPr>
        <p:blipFill>
          <a:blip r:embed="rId4" cstate="print"/>
          <a:srcRect/>
          <a:stretch>
            <a:fillRect/>
          </a:stretch>
        </p:blipFill>
        <p:spPr bwMode="auto">
          <a:xfrm>
            <a:off x="611560" y="1052736"/>
            <a:ext cx="3846760" cy="1335904"/>
          </a:xfrm>
          <a:prstGeom prst="rect">
            <a:avLst/>
          </a:prstGeom>
          <a:noFill/>
          <a:ln w="9525">
            <a:noFill/>
            <a:miter lim="800000"/>
            <a:headEnd/>
            <a:tailEnd/>
          </a:ln>
        </p:spPr>
      </p:pic>
      <p:pic>
        <p:nvPicPr>
          <p:cNvPr id="51206" name="Picture 6"/>
          <p:cNvPicPr>
            <a:picLocks noChangeAspect="1" noChangeArrowheads="1"/>
          </p:cNvPicPr>
          <p:nvPr/>
        </p:nvPicPr>
        <p:blipFill>
          <a:blip r:embed="rId5" cstate="print"/>
          <a:srcRect/>
          <a:stretch>
            <a:fillRect/>
          </a:stretch>
        </p:blipFill>
        <p:spPr bwMode="auto">
          <a:xfrm>
            <a:off x="467544" y="908720"/>
            <a:ext cx="3960440" cy="1251933"/>
          </a:xfrm>
          <a:prstGeom prst="rect">
            <a:avLst/>
          </a:prstGeom>
          <a:noFill/>
          <a:ln w="9525">
            <a:noFill/>
            <a:miter lim="800000"/>
            <a:headEnd/>
            <a:tailEnd/>
          </a:ln>
        </p:spPr>
      </p:pic>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Rettangolo 3"/>
          <p:cNvSpPr/>
          <p:nvPr/>
        </p:nvSpPr>
        <p:spPr>
          <a:xfrm>
            <a:off x="251520" y="620688"/>
            <a:ext cx="1798441" cy="369332"/>
          </a:xfrm>
          <a:prstGeom prst="rect">
            <a:avLst/>
          </a:prstGeom>
        </p:spPr>
        <p:txBody>
          <a:bodyPr wrap="none">
            <a:spAutoFit/>
          </a:bodyPr>
          <a:lstStyle/>
          <a:p>
            <a:r>
              <a:rPr lang="en-US" dirty="0" smtClean="0"/>
              <a:t>Raman inversion.</a:t>
            </a:r>
          </a:p>
        </p:txBody>
      </p:sp>
      <p:graphicFrame>
        <p:nvGraphicFramePr>
          <p:cNvPr id="6" name="Object 28"/>
          <p:cNvGraphicFramePr>
            <a:graphicFrameLocks noChangeAspect="1"/>
          </p:cNvGraphicFramePr>
          <p:nvPr/>
        </p:nvGraphicFramePr>
        <p:xfrm>
          <a:off x="899592" y="2060848"/>
          <a:ext cx="3593561" cy="3484438"/>
        </p:xfrm>
        <a:graphic>
          <a:graphicData uri="http://schemas.openxmlformats.org/presentationml/2006/ole">
            <p:oleObj spid="_x0000_s51202" name="Plot" r:id="rId6" imgW="6462360" imgH="6267240" progId="">
              <p:embed/>
            </p:oleObj>
          </a:graphicData>
        </a:graphic>
      </p:graphicFrame>
      <p:graphicFrame>
        <p:nvGraphicFramePr>
          <p:cNvPr id="7" name="Object 27"/>
          <p:cNvGraphicFramePr>
            <a:graphicFrameLocks noChangeAspect="1"/>
          </p:cNvGraphicFramePr>
          <p:nvPr/>
        </p:nvGraphicFramePr>
        <p:xfrm>
          <a:off x="5292080" y="692696"/>
          <a:ext cx="3601542" cy="3540143"/>
        </p:xfrm>
        <a:graphic>
          <a:graphicData uri="http://schemas.openxmlformats.org/presentationml/2006/ole">
            <p:oleObj spid="_x0000_s51203" name="Plot" r:id="rId7" imgW="6376680" imgH="6267240" progId="">
              <p:embed/>
            </p:oleObj>
          </a:graphicData>
        </a:graphic>
      </p:graphicFrame>
      <p:sp>
        <p:nvSpPr>
          <p:cNvPr id="12" name="Line 11"/>
          <p:cNvSpPr>
            <a:spLocks noChangeShapeType="1"/>
          </p:cNvSpPr>
          <p:nvPr/>
        </p:nvSpPr>
        <p:spPr bwMode="auto">
          <a:xfrm flipH="1" flipV="1">
            <a:off x="2843213" y="3141241"/>
            <a:ext cx="1223962" cy="2519362"/>
          </a:xfrm>
          <a:prstGeom prst="line">
            <a:avLst/>
          </a:prstGeom>
          <a:noFill/>
          <a:ln w="38100">
            <a:solidFill>
              <a:schemeClr val="tx1"/>
            </a:solidFill>
            <a:round/>
            <a:headEnd/>
            <a:tailEnd type="triangle" w="med" len="med"/>
          </a:ln>
          <a:effectLst/>
        </p:spPr>
        <p:txBody>
          <a:bodyPr lIns="92075" tIns="46038" rIns="92075" bIns="46038">
            <a:spAutoFit/>
          </a:bodyPr>
          <a:lstStyle/>
          <a:p>
            <a:endParaRPr lang="en-US"/>
          </a:p>
        </p:txBody>
      </p:sp>
      <p:sp>
        <p:nvSpPr>
          <p:cNvPr id="14" name="Text Box 13"/>
          <p:cNvSpPr txBox="1">
            <a:spLocks noChangeArrowheads="1"/>
          </p:cNvSpPr>
          <p:nvPr/>
        </p:nvSpPr>
        <p:spPr bwMode="auto">
          <a:xfrm>
            <a:off x="467544" y="5805264"/>
            <a:ext cx="8382000" cy="581025"/>
          </a:xfrm>
          <a:prstGeom prst="rect">
            <a:avLst/>
          </a:prstGeom>
          <a:noFill/>
          <a:ln w="9525">
            <a:noFill/>
            <a:miter lim="800000"/>
            <a:headEnd/>
            <a:tailEnd/>
          </a:ln>
          <a:effectLst/>
        </p:spPr>
        <p:txBody>
          <a:bodyPr wrap="none" lIns="92075" tIns="46038" rIns="92075" bIns="46038">
            <a:spAutoFit/>
          </a:bodyPr>
          <a:lstStyle/>
          <a:p>
            <a:r>
              <a:rPr lang="en-US" sz="1600" u="none" dirty="0">
                <a:latin typeface="Comic Sans MS" pitchFamily="66" charset="0"/>
              </a:rPr>
              <a:t>Derivative </a:t>
            </a:r>
            <a:r>
              <a:rPr lang="en-US" sz="1600" u="none" dirty="0" err="1">
                <a:latin typeface="Comic Sans MS" pitchFamily="66" charset="0"/>
              </a:rPr>
              <a:t>algo</a:t>
            </a:r>
            <a:r>
              <a:rPr lang="en-US" sz="1600" u="none" dirty="0">
                <a:latin typeface="Comic Sans MS" pitchFamily="66" charset="0"/>
              </a:rPr>
              <a:t> (low pass digital filter): we are loosing vertical resolution because </a:t>
            </a:r>
          </a:p>
          <a:p>
            <a:r>
              <a:rPr lang="en-US" sz="1600" u="none" dirty="0">
                <a:latin typeface="Comic Sans MS" pitchFamily="66" charset="0"/>
              </a:rPr>
              <a:t>the removal (at some degree) of high frequency (high resolution)</a:t>
            </a:r>
            <a:r>
              <a:rPr lang="en-US" dirty="0"/>
              <a:t>.</a:t>
            </a:r>
          </a:p>
        </p:txBody>
      </p:sp>
      <p:sp>
        <p:nvSpPr>
          <p:cNvPr id="15" name="Oval 14"/>
          <p:cNvSpPr>
            <a:spLocks noChangeArrowheads="1"/>
          </p:cNvSpPr>
          <p:nvPr/>
        </p:nvSpPr>
        <p:spPr bwMode="auto">
          <a:xfrm>
            <a:off x="2268686" y="2636912"/>
            <a:ext cx="719138" cy="719137"/>
          </a:xfrm>
          <a:prstGeom prst="ellipse">
            <a:avLst/>
          </a:prstGeom>
          <a:solidFill>
            <a:srgbClr val="99CC00">
              <a:alpha val="50000"/>
            </a:srgbClr>
          </a:solidFill>
          <a:ln w="38100">
            <a:solidFill>
              <a:schemeClr val="tx1"/>
            </a:solidFill>
            <a:prstDash val="sysDot"/>
            <a:round/>
            <a:headEnd/>
            <a:tailEnd/>
          </a:ln>
          <a:effectLst/>
        </p:spPr>
        <p:txBody>
          <a:bodyPr wrap="none" lIns="92075" tIns="46038" rIns="92075" bIns="46038" anchor="ctr">
            <a:spAutoFit/>
          </a:bodyPr>
          <a:lstStyle/>
          <a:p>
            <a:endParaRPr lang="en-US"/>
          </a:p>
        </p:txBody>
      </p:sp>
      <p:sp>
        <p:nvSpPr>
          <p:cNvPr id="16" name="Oval 15"/>
          <p:cNvSpPr>
            <a:spLocks noChangeArrowheads="1"/>
          </p:cNvSpPr>
          <p:nvPr/>
        </p:nvSpPr>
        <p:spPr bwMode="auto">
          <a:xfrm>
            <a:off x="5940425" y="1205905"/>
            <a:ext cx="719138" cy="719138"/>
          </a:xfrm>
          <a:prstGeom prst="ellipse">
            <a:avLst/>
          </a:prstGeom>
          <a:solidFill>
            <a:srgbClr val="99CC00">
              <a:alpha val="50000"/>
            </a:srgbClr>
          </a:solidFill>
          <a:ln w="38100">
            <a:solidFill>
              <a:schemeClr val="tx1"/>
            </a:solidFill>
            <a:prstDash val="sysDot"/>
            <a:round/>
            <a:headEnd/>
            <a:tailEnd/>
          </a:ln>
          <a:effectLst/>
        </p:spPr>
        <p:txBody>
          <a:bodyPr wrap="none" lIns="92075" tIns="46038" rIns="92075" bIns="46038" anchor="ctr">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05"/>
                                        </p:tgtEl>
                                        <p:attrNameLst>
                                          <p:attrName>style.visibility</p:attrName>
                                        </p:attrNameLst>
                                      </p:cBhvr>
                                      <p:to>
                                        <p:strVal val="visible"/>
                                      </p:to>
                                    </p:set>
                                    <p:anim calcmode="lin" valueType="num">
                                      <p:cBhvr additive="base">
                                        <p:cTn id="7" dur="500" fill="hold"/>
                                        <p:tgtEl>
                                          <p:spTgt spid="51205"/>
                                        </p:tgtEl>
                                        <p:attrNameLst>
                                          <p:attrName>ppt_x</p:attrName>
                                        </p:attrNameLst>
                                      </p:cBhvr>
                                      <p:tavLst>
                                        <p:tav tm="0">
                                          <p:val>
                                            <p:strVal val="#ppt_x"/>
                                          </p:val>
                                        </p:tav>
                                        <p:tav tm="100000">
                                          <p:val>
                                            <p:strVal val="#ppt_x"/>
                                          </p:val>
                                        </p:tav>
                                      </p:tavLst>
                                    </p:anim>
                                    <p:anim calcmode="lin" valueType="num">
                                      <p:cBhvr additive="base">
                                        <p:cTn id="8" dur="500" fill="hold"/>
                                        <p:tgtEl>
                                          <p:spTgt spid="51205"/>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51205"/>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06"/>
                                        </p:tgtEl>
                                        <p:attrNameLst>
                                          <p:attrName>style.visibility</p:attrName>
                                        </p:attrNameLst>
                                      </p:cBhvr>
                                      <p:to>
                                        <p:strVal val="visible"/>
                                      </p:to>
                                    </p:set>
                                    <p:anim calcmode="lin" valueType="num">
                                      <p:cBhvr additive="base">
                                        <p:cTn id="13" dur="500" fill="hold"/>
                                        <p:tgtEl>
                                          <p:spTgt spid="51206"/>
                                        </p:tgtEl>
                                        <p:attrNameLst>
                                          <p:attrName>ppt_x</p:attrName>
                                        </p:attrNameLst>
                                      </p:cBhvr>
                                      <p:tavLst>
                                        <p:tav tm="0">
                                          <p:val>
                                            <p:strVal val="#ppt_x"/>
                                          </p:val>
                                        </p:tav>
                                        <p:tav tm="100000">
                                          <p:val>
                                            <p:strVal val="#ppt_x"/>
                                          </p:val>
                                        </p:tav>
                                      </p:tavLst>
                                    </p:anim>
                                    <p:anim calcmode="lin" valueType="num">
                                      <p:cBhvr additive="base">
                                        <p:cTn id="14" dur="500" fill="hold"/>
                                        <p:tgtEl>
                                          <p:spTgt spid="5120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09"/>
                                        </p:tgtEl>
                                        <p:attrNameLst>
                                          <p:attrName>style.visibility</p:attrName>
                                        </p:attrNameLst>
                                      </p:cBhvr>
                                      <p:to>
                                        <p:strVal val="visible"/>
                                      </p:to>
                                    </p:set>
                                    <p:anim calcmode="lin" valueType="num">
                                      <p:cBhvr additive="base">
                                        <p:cTn id="25" dur="500" fill="hold"/>
                                        <p:tgtEl>
                                          <p:spTgt spid="51209"/>
                                        </p:tgtEl>
                                        <p:attrNameLst>
                                          <p:attrName>ppt_x</p:attrName>
                                        </p:attrNameLst>
                                      </p:cBhvr>
                                      <p:tavLst>
                                        <p:tav tm="0">
                                          <p:val>
                                            <p:strVal val="#ppt_x"/>
                                          </p:val>
                                        </p:tav>
                                        <p:tav tm="100000">
                                          <p:val>
                                            <p:strVal val="#ppt_x"/>
                                          </p:val>
                                        </p:tav>
                                      </p:tavLst>
                                    </p:anim>
                                    <p:anim calcmode="lin" valueType="num">
                                      <p:cBhvr additive="base">
                                        <p:cTn id="26" dur="500" fill="hold"/>
                                        <p:tgtEl>
                                          <p:spTgt spid="5120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14" grpId="0"/>
      <p:bldP spid="15"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53250" name="Picture 2"/>
          <p:cNvPicPr>
            <a:picLocks noChangeAspect="1" noChangeArrowheads="1"/>
          </p:cNvPicPr>
          <p:nvPr/>
        </p:nvPicPr>
        <p:blipFill>
          <a:blip r:embed="rId2" cstate="print"/>
          <a:srcRect/>
          <a:stretch>
            <a:fillRect/>
          </a:stretch>
        </p:blipFill>
        <p:spPr bwMode="auto">
          <a:xfrm>
            <a:off x="1000125" y="676275"/>
            <a:ext cx="7143750" cy="550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CasellaDiTesto 3"/>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pic>
        <p:nvPicPr>
          <p:cNvPr id="146433" name="Picture 1"/>
          <p:cNvPicPr>
            <a:picLocks noChangeAspect="1" noChangeArrowheads="1"/>
          </p:cNvPicPr>
          <p:nvPr/>
        </p:nvPicPr>
        <p:blipFill>
          <a:blip r:embed="rId2" cstate="print"/>
          <a:srcRect/>
          <a:stretch>
            <a:fillRect/>
          </a:stretch>
        </p:blipFill>
        <p:spPr bwMode="auto">
          <a:xfrm>
            <a:off x="179512" y="908720"/>
            <a:ext cx="7432358" cy="5424488"/>
          </a:xfrm>
          <a:prstGeom prst="rect">
            <a:avLst/>
          </a:prstGeom>
          <a:noFill/>
          <a:ln w="9525">
            <a:noFill/>
            <a:miter lim="800000"/>
            <a:headEnd/>
            <a:tailEnd/>
          </a:ln>
        </p:spPr>
      </p:pic>
      <p:sp>
        <p:nvSpPr>
          <p:cNvPr id="7" name="Oval 19"/>
          <p:cNvSpPr>
            <a:spLocks noChangeAspect="1" noChangeArrowheads="1"/>
          </p:cNvSpPr>
          <p:nvPr/>
        </p:nvSpPr>
        <p:spPr bwMode="auto">
          <a:xfrm>
            <a:off x="1763680" y="4690319"/>
            <a:ext cx="898922" cy="898921"/>
          </a:xfrm>
          <a:prstGeom prst="ellipse">
            <a:avLst/>
          </a:prstGeom>
          <a:solidFill>
            <a:srgbClr val="99CC00">
              <a:alpha val="50000"/>
            </a:srgbClr>
          </a:solidFill>
          <a:ln w="38100">
            <a:solidFill>
              <a:schemeClr val="tx1"/>
            </a:solidFill>
            <a:prstDash val="sysDot"/>
            <a:round/>
            <a:headEnd/>
            <a:tailEnd/>
          </a:ln>
          <a:effectLst/>
        </p:spPr>
        <p:txBody>
          <a:bodyPr wrap="none" lIns="92075" tIns="46038" rIns="92075" bIns="46038" anchor="ctr">
            <a:spAutoFit/>
          </a:bodyPr>
          <a:lstStyle/>
          <a:p>
            <a:endParaRPr lang="en-US"/>
          </a:p>
        </p:txBody>
      </p:sp>
      <p:sp>
        <p:nvSpPr>
          <p:cNvPr id="8" name="Oval 20"/>
          <p:cNvSpPr>
            <a:spLocks noChangeAspect="1" noChangeArrowheads="1"/>
          </p:cNvSpPr>
          <p:nvPr/>
        </p:nvSpPr>
        <p:spPr bwMode="auto">
          <a:xfrm>
            <a:off x="3563888" y="3861048"/>
            <a:ext cx="898923" cy="898921"/>
          </a:xfrm>
          <a:prstGeom prst="ellipse">
            <a:avLst/>
          </a:prstGeom>
          <a:solidFill>
            <a:srgbClr val="99CC00">
              <a:alpha val="50000"/>
            </a:srgbClr>
          </a:solidFill>
          <a:ln w="38100">
            <a:solidFill>
              <a:schemeClr val="tx1"/>
            </a:solidFill>
            <a:prstDash val="sysDot"/>
            <a:round/>
            <a:headEnd/>
            <a:tailEnd/>
          </a:ln>
          <a:effectLst/>
        </p:spPr>
        <p:txBody>
          <a:bodyPr wrap="none" lIns="92075" tIns="46038" rIns="92075" bIns="46038" anchor="ctr">
            <a:spAutoFit/>
          </a:bodyPr>
          <a:lstStyle/>
          <a:p>
            <a:endParaRPr lang="en-US"/>
          </a:p>
        </p:txBody>
      </p:sp>
      <p:sp>
        <p:nvSpPr>
          <p:cNvPr id="9" name="Oval 21"/>
          <p:cNvSpPr>
            <a:spLocks noChangeAspect="1" noChangeArrowheads="1"/>
          </p:cNvSpPr>
          <p:nvPr/>
        </p:nvSpPr>
        <p:spPr bwMode="auto">
          <a:xfrm>
            <a:off x="5652120" y="2132856"/>
            <a:ext cx="898921" cy="898921"/>
          </a:xfrm>
          <a:prstGeom prst="ellipse">
            <a:avLst/>
          </a:prstGeom>
          <a:solidFill>
            <a:srgbClr val="99CC00">
              <a:alpha val="50000"/>
            </a:srgbClr>
          </a:solidFill>
          <a:ln w="38100">
            <a:solidFill>
              <a:schemeClr val="tx1"/>
            </a:solidFill>
            <a:prstDash val="sysDot"/>
            <a:round/>
            <a:headEnd/>
            <a:tailEnd/>
          </a:ln>
          <a:effectLst/>
        </p:spPr>
        <p:txBody>
          <a:bodyPr wrap="none" lIns="92075" tIns="46038" rIns="92075" bIns="46038" anchor="ctr">
            <a:spAutoFit/>
          </a:bodyPr>
          <a:lstStyle/>
          <a:p>
            <a:endParaRPr lang="en-US"/>
          </a:p>
        </p:txBody>
      </p:sp>
      <p:pic>
        <p:nvPicPr>
          <p:cNvPr id="10" name="Picture 22"/>
          <p:cNvPicPr>
            <a:picLocks noChangeAspect="1" noChangeArrowheads="1"/>
          </p:cNvPicPr>
          <p:nvPr/>
        </p:nvPicPr>
        <p:blipFill>
          <a:blip r:embed="rId3" cstate="print"/>
          <a:srcRect/>
          <a:stretch>
            <a:fillRect/>
          </a:stretch>
        </p:blipFill>
        <p:spPr bwMode="auto">
          <a:xfrm>
            <a:off x="6372225" y="3068960"/>
            <a:ext cx="2771775" cy="1122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Rettangolo 3"/>
          <p:cNvSpPr/>
          <p:nvPr/>
        </p:nvSpPr>
        <p:spPr>
          <a:xfrm>
            <a:off x="107504" y="620688"/>
            <a:ext cx="8856984" cy="4025717"/>
          </a:xfrm>
          <a:prstGeom prst="rect">
            <a:avLst/>
          </a:prstGeom>
        </p:spPr>
        <p:txBody>
          <a:bodyPr wrap="square">
            <a:spAutoFit/>
          </a:bodyPr>
          <a:lstStyle/>
          <a:p>
            <a:pPr lvl="0" algn="just">
              <a:spcBef>
                <a:spcPct val="20000"/>
              </a:spcBef>
              <a:defRPr/>
            </a:pPr>
            <a:r>
              <a:rPr lang="en-GB" b="1" dirty="0" smtClean="0">
                <a:solidFill>
                  <a:srgbClr val="FF0000"/>
                </a:solidFill>
              </a:rPr>
              <a:t>Why the Resolution changes?</a:t>
            </a:r>
          </a:p>
          <a:p>
            <a:pPr lvl="0" algn="just">
              <a:spcBef>
                <a:spcPct val="20000"/>
              </a:spcBef>
              <a:defRPr/>
            </a:pPr>
            <a:endParaRPr lang="en-GB" b="1" dirty="0" smtClean="0">
              <a:solidFill>
                <a:srgbClr val="FF0000"/>
              </a:solidFill>
            </a:endParaRPr>
          </a:p>
          <a:p>
            <a:r>
              <a:rPr lang="en-US" b="1" dirty="0" smtClean="0"/>
              <a:t>The algorithms used in the </a:t>
            </a:r>
            <a:r>
              <a:rPr lang="en-US" b="1" dirty="0" err="1" smtClean="0"/>
              <a:t>lidar</a:t>
            </a:r>
            <a:r>
              <a:rPr lang="en-US" b="1" dirty="0" smtClean="0"/>
              <a:t> data analysis often alter the spectral content of the data, mainly acting as low-pass filters to reduce the high-frequency noise </a:t>
            </a:r>
            <a:r>
              <a:rPr lang="en-US" dirty="0" smtClean="0"/>
              <a:t>:</a:t>
            </a:r>
            <a:endParaRPr lang="en-GB" dirty="0" smtClean="0"/>
          </a:p>
          <a:p>
            <a:pPr algn="just">
              <a:spcBef>
                <a:spcPct val="20000"/>
              </a:spcBef>
              <a:buFont typeface="Wingdings"/>
              <a:buChar char="à"/>
            </a:pPr>
            <a:r>
              <a:rPr lang="en-GB" b="1" dirty="0" smtClean="0">
                <a:sym typeface="Wingdings" pitchFamily="2" charset="2"/>
              </a:rPr>
              <a:t>Beside noise removal action, </a:t>
            </a:r>
            <a:r>
              <a:rPr lang="en-GB" b="1" dirty="0" smtClean="0">
                <a:solidFill>
                  <a:srgbClr val="00B050"/>
                </a:solidFill>
                <a:sym typeface="Wingdings" pitchFamily="2" charset="2"/>
              </a:rPr>
              <a:t>they always distort the underlying “true” signal in magnitude and spatial extension.</a:t>
            </a:r>
          </a:p>
          <a:p>
            <a:pPr algn="just">
              <a:spcBef>
                <a:spcPct val="20000"/>
              </a:spcBef>
              <a:buFont typeface="Wingdings"/>
              <a:buChar char="à"/>
            </a:pPr>
            <a:r>
              <a:rPr lang="en-US" b="1" dirty="0" smtClean="0">
                <a:sym typeface="Wingdings" pitchFamily="2" charset="2"/>
              </a:rPr>
              <a:t>The loss of spatial details in a signal (those that correspond to the </a:t>
            </a:r>
            <a:r>
              <a:rPr lang="en-US" b="1" dirty="0" smtClean="0"/>
              <a:t>high frequencies cut) </a:t>
            </a:r>
            <a:r>
              <a:rPr lang="en-US" b="1" dirty="0" smtClean="0">
                <a:solidFill>
                  <a:srgbClr val="FF0000"/>
                </a:solidFill>
                <a:sym typeface="Wingdings" pitchFamily="2" charset="2"/>
              </a:rPr>
              <a:t>implies a reduction the resolution</a:t>
            </a:r>
            <a:r>
              <a:rPr lang="en-GB" b="1" dirty="0" smtClean="0">
                <a:solidFill>
                  <a:srgbClr val="FF0000"/>
                </a:solidFill>
                <a:sym typeface="Wingdings" pitchFamily="2" charset="2"/>
              </a:rPr>
              <a:t>.</a:t>
            </a:r>
          </a:p>
          <a:p>
            <a:pPr algn="just">
              <a:spcBef>
                <a:spcPct val="20000"/>
              </a:spcBef>
              <a:buFont typeface="Wingdings"/>
              <a:buChar char="à"/>
            </a:pPr>
            <a:r>
              <a:rPr lang="it-IT" b="1" dirty="0" smtClean="0">
                <a:sym typeface="Wingdings" pitchFamily="2" charset="2"/>
              </a:rPr>
              <a:t>The</a:t>
            </a:r>
            <a:r>
              <a:rPr lang="en-US" b="1" dirty="0" smtClean="0"/>
              <a:t> likely presence of several separated layers in a </a:t>
            </a:r>
            <a:r>
              <a:rPr lang="en-US" b="1" dirty="0" err="1" smtClean="0"/>
              <a:t>lidar</a:t>
            </a:r>
            <a:r>
              <a:rPr lang="en-US" b="1" dirty="0" smtClean="0"/>
              <a:t> profile pose the question if they are resolved or not because the distortion caused by the smoothing. </a:t>
            </a:r>
            <a:endParaRPr lang="en-GB" b="1" dirty="0" smtClean="0">
              <a:sym typeface="Wingdings" pitchFamily="2" charset="2"/>
            </a:endParaRPr>
          </a:p>
          <a:p>
            <a:pPr algn="just">
              <a:spcBef>
                <a:spcPct val="20000"/>
              </a:spcBef>
              <a:buFont typeface="Wingdings"/>
              <a:buChar char="à"/>
            </a:pPr>
            <a:r>
              <a:rPr lang="en-GB" b="1" dirty="0" smtClean="0">
                <a:sym typeface="Wingdings" pitchFamily="2" charset="2"/>
              </a:rPr>
              <a:t>The </a:t>
            </a:r>
            <a:r>
              <a:rPr lang="en-US" b="1" dirty="0" smtClean="0"/>
              <a:t>tradeoff between signal distortion and noise removal pose an optimization question we start to answer with consequences on the </a:t>
            </a:r>
            <a:r>
              <a:rPr lang="en-US" b="1" dirty="0" smtClean="0">
                <a:solidFill>
                  <a:srgbClr val="0070C0"/>
                </a:solidFill>
              </a:rPr>
              <a:t>Effective Resolution (</a:t>
            </a:r>
            <a:r>
              <a:rPr lang="en-US" b="1" dirty="0" err="1" smtClean="0">
                <a:solidFill>
                  <a:srgbClr val="0070C0"/>
                </a:solidFill>
              </a:rPr>
              <a:t>ERes</a:t>
            </a:r>
            <a:r>
              <a:rPr lang="en-US" b="1" dirty="0" smtClean="0">
                <a:solidFill>
                  <a:srgbClr val="0070C0"/>
                </a:solidFill>
              </a:rPr>
              <a:t>).</a:t>
            </a:r>
          </a:p>
          <a:p>
            <a:pPr algn="just">
              <a:spcBef>
                <a:spcPct val="20000"/>
              </a:spcBef>
              <a:buFont typeface="Wingdings"/>
              <a:buChar char="à"/>
              <a:defRPr/>
            </a:pPr>
            <a:r>
              <a:rPr lang="en-US" b="1" dirty="0" smtClean="0">
                <a:solidFill>
                  <a:srgbClr val="C00000"/>
                </a:solidFill>
              </a:rPr>
              <a:t>The operative </a:t>
            </a:r>
            <a:r>
              <a:rPr lang="en-US" b="1" dirty="0" err="1" smtClean="0">
                <a:solidFill>
                  <a:srgbClr val="C00000"/>
                </a:solidFill>
              </a:rPr>
              <a:t>ERes</a:t>
            </a:r>
            <a:r>
              <a:rPr lang="en-US" b="1" dirty="0" smtClean="0">
                <a:solidFill>
                  <a:srgbClr val="C00000"/>
                </a:solidFill>
              </a:rPr>
              <a:t> estimation is in the </a:t>
            </a:r>
            <a:r>
              <a:rPr lang="en-US" b="1" dirty="0" smtClean="0">
                <a:solidFill>
                  <a:srgbClr val="C00000"/>
                </a:solidFill>
                <a:sym typeface="Wingdings" pitchFamily="2" charset="2"/>
              </a:rPr>
              <a:t>SCC</a:t>
            </a:r>
            <a:r>
              <a:rPr lang="en-US" b="1" i="1" dirty="0" smtClean="0">
                <a:solidFill>
                  <a:srgbClr val="C00000"/>
                </a:solidFill>
                <a:sym typeface="Wingdings" pitchFamily="2" charset="2"/>
              </a:rPr>
              <a:t>.</a:t>
            </a:r>
            <a:endParaRPr lang="en-US" b="1" i="1" dirty="0">
              <a:solidFill>
                <a:srgbClr val="C00000"/>
              </a:solidFill>
              <a:sym typeface="Wingdings" pitchFamily="2" charset="2"/>
            </a:endParaRPr>
          </a:p>
        </p:txBody>
      </p:sp>
      <p:sp>
        <p:nvSpPr>
          <p:cNvPr id="5" name="CasellaDiTesto 4"/>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sp>
        <p:nvSpPr>
          <p:cNvPr id="6" name="Rettangolo 5"/>
          <p:cNvSpPr/>
          <p:nvPr/>
        </p:nvSpPr>
        <p:spPr>
          <a:xfrm>
            <a:off x="107504" y="5877272"/>
            <a:ext cx="8712968" cy="584775"/>
          </a:xfrm>
          <a:prstGeom prst="rect">
            <a:avLst/>
          </a:prstGeom>
          <a:ln w="50800">
            <a:solidFill>
              <a:srgbClr val="FF0000"/>
            </a:solidFill>
          </a:ln>
        </p:spPr>
        <p:txBody>
          <a:bodyPr wrap="square">
            <a:spAutoFit/>
          </a:bodyPr>
          <a:lstStyle/>
          <a:p>
            <a:pPr>
              <a:buFont typeface="Wingdings" pitchFamily="2" charset="2"/>
              <a:buChar char="q"/>
            </a:pPr>
            <a:r>
              <a:rPr lang="en-US" sz="1600" b="1" dirty="0" smtClean="0"/>
              <a:t>Effective resolution concepts for </a:t>
            </a:r>
            <a:r>
              <a:rPr lang="en-US" sz="1600" b="1" dirty="0" err="1" smtClean="0"/>
              <a:t>lidar</a:t>
            </a:r>
            <a:r>
              <a:rPr lang="en-US" sz="1600" b="1" dirty="0" smtClean="0"/>
              <a:t> observations. </a:t>
            </a:r>
            <a:r>
              <a:rPr lang="en-US" sz="1600" dirty="0" smtClean="0"/>
              <a:t>M. Iarlori, F. Madonna, V. </a:t>
            </a:r>
            <a:r>
              <a:rPr lang="en-US" sz="1600" dirty="0" err="1" smtClean="0"/>
              <a:t>Rizi</a:t>
            </a:r>
            <a:r>
              <a:rPr lang="en-US" sz="1600" dirty="0" smtClean="0"/>
              <a:t>, T. </a:t>
            </a:r>
            <a:r>
              <a:rPr lang="en-US" sz="1600" dirty="0" err="1" smtClean="0"/>
              <a:t>Trickl</a:t>
            </a:r>
            <a:r>
              <a:rPr lang="en-US" sz="1600" dirty="0" smtClean="0"/>
              <a:t>, and A. </a:t>
            </a:r>
            <a:r>
              <a:rPr lang="en-US" sz="1600" dirty="0" err="1" smtClean="0"/>
              <a:t>Amodeo</a:t>
            </a:r>
            <a:r>
              <a:rPr lang="en-US" sz="1600" dirty="0" smtClean="0"/>
              <a:t>. Atmos. Meas. Tech., 8, 5157-5176, doi:10.5194/amt-8-5157-2015, 2015</a:t>
            </a:r>
            <a:endParaRPr lang="en-US" sz="1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5236908" y="1196752"/>
            <a:ext cx="3857975" cy="5330676"/>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158685" y="2708920"/>
            <a:ext cx="4485323" cy="3813334"/>
          </a:xfrm>
          <a:prstGeom prst="rect">
            <a:avLst/>
          </a:prstGeom>
          <a:noFill/>
          <a:ln w="9525">
            <a:noFill/>
            <a:miter lim="800000"/>
            <a:headEnd/>
            <a:tailEnd/>
          </a:ln>
        </p:spPr>
      </p:pic>
      <p:sp>
        <p:nvSpPr>
          <p:cNvPr id="6" name="Rettangolo 5"/>
          <p:cNvSpPr/>
          <p:nvPr/>
        </p:nvSpPr>
        <p:spPr>
          <a:xfrm>
            <a:off x="4716016" y="692696"/>
            <a:ext cx="4086696" cy="461665"/>
          </a:xfrm>
          <a:prstGeom prst="rect">
            <a:avLst/>
          </a:prstGeom>
        </p:spPr>
        <p:txBody>
          <a:bodyPr wrap="none">
            <a:spAutoFit/>
          </a:bodyPr>
          <a:lstStyle/>
          <a:p>
            <a:pPr algn="ctr"/>
            <a:r>
              <a:rPr lang="en-US" sz="2400" dirty="0" smtClean="0"/>
              <a:t>Signal Combination: </a:t>
            </a:r>
            <a:r>
              <a:rPr lang="en-US" sz="2400" dirty="0" err="1" smtClean="0"/>
              <a:t>Lidar</a:t>
            </a:r>
            <a:r>
              <a:rPr lang="en-US" sz="2400" dirty="0" smtClean="0"/>
              <a:t> Ratio</a:t>
            </a:r>
          </a:p>
        </p:txBody>
      </p:sp>
      <p:sp>
        <p:nvSpPr>
          <p:cNvPr id="7" name="Rettangolo 6"/>
          <p:cNvSpPr/>
          <p:nvPr/>
        </p:nvSpPr>
        <p:spPr>
          <a:xfrm>
            <a:off x="35496" y="476672"/>
            <a:ext cx="2601418" cy="369332"/>
          </a:xfrm>
          <a:prstGeom prst="rect">
            <a:avLst/>
          </a:prstGeom>
        </p:spPr>
        <p:txBody>
          <a:bodyPr wrap="none">
            <a:spAutoFit/>
          </a:bodyPr>
          <a:lstStyle/>
          <a:p>
            <a:r>
              <a:rPr lang="en-US" dirty="0" smtClean="0"/>
              <a:t>From EARLINET III paper…</a:t>
            </a:r>
          </a:p>
        </p:txBody>
      </p:sp>
      <p:cxnSp>
        <p:nvCxnSpPr>
          <p:cNvPr id="8" name="Connettore 2 7"/>
          <p:cNvCxnSpPr/>
          <p:nvPr/>
        </p:nvCxnSpPr>
        <p:spPr>
          <a:xfrm>
            <a:off x="4211960" y="1916832"/>
            <a:ext cx="4032448" cy="2880320"/>
          </a:xfrm>
          <a:prstGeom prst="straightConnector1">
            <a:avLst/>
          </a:prstGeom>
          <a:ln w="1016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4211960" y="1916832"/>
            <a:ext cx="2088232" cy="2808312"/>
          </a:xfrm>
          <a:prstGeom prst="straightConnector1">
            <a:avLst/>
          </a:prstGeom>
          <a:ln w="1016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35496" y="764704"/>
            <a:ext cx="4608512" cy="2031325"/>
          </a:xfrm>
          <a:prstGeom prst="rect">
            <a:avLst/>
          </a:prstGeom>
          <a:noFill/>
        </p:spPr>
        <p:txBody>
          <a:bodyPr wrap="square" rtlCol="0">
            <a:spAutoFit/>
          </a:bodyPr>
          <a:lstStyle/>
          <a:p>
            <a:r>
              <a:rPr lang="en-US" dirty="0" smtClean="0"/>
              <a:t>The true extinction layer @1.5km is heavily “distorted” by the low pass derivative filter used for the inversion ( actually is “flat” now)…</a:t>
            </a:r>
          </a:p>
          <a:p>
            <a:r>
              <a:rPr lang="en-US" dirty="0" smtClean="0"/>
              <a:t>…then to obtain a reasonable S, the backscatter must be smoothed accordingly.</a:t>
            </a:r>
          </a:p>
          <a:p>
            <a:r>
              <a:rPr lang="en-US" dirty="0" smtClean="0"/>
              <a:t>Ex. </a:t>
            </a:r>
            <a:r>
              <a:rPr lang="en-US" b="1" dirty="0" smtClean="0">
                <a:solidFill>
                  <a:srgbClr val="FF0000"/>
                </a:solidFill>
              </a:rPr>
              <a:t>if </a:t>
            </a:r>
            <a:r>
              <a:rPr lang="en-US" b="1" dirty="0" smtClean="0">
                <a:solidFill>
                  <a:srgbClr val="FF0000"/>
                </a:solidFill>
                <a:latin typeface="Symbol" pitchFamily="18" charset="2"/>
              </a:rPr>
              <a:t>b </a:t>
            </a:r>
            <a:r>
              <a:rPr lang="en-US" b="1" dirty="0" smtClean="0">
                <a:solidFill>
                  <a:srgbClr val="FF0000"/>
                </a:solidFill>
              </a:rPr>
              <a:t>is not smoothed at all (or not enough), S will be systematically underestimated.</a:t>
            </a:r>
          </a:p>
        </p:txBody>
      </p:sp>
      <p:pic>
        <p:nvPicPr>
          <p:cNvPr id="52227" name="Picture 3"/>
          <p:cNvPicPr>
            <a:picLocks noChangeAspect="1" noChangeArrowheads="1"/>
          </p:cNvPicPr>
          <p:nvPr/>
        </p:nvPicPr>
        <p:blipFill>
          <a:blip r:embed="rId4" cstate="print"/>
          <a:srcRect/>
          <a:stretch>
            <a:fillRect/>
          </a:stretch>
        </p:blipFill>
        <p:spPr bwMode="auto">
          <a:xfrm>
            <a:off x="395536" y="1080120"/>
            <a:ext cx="8002111" cy="5445224"/>
          </a:xfrm>
          <a:prstGeom prst="rect">
            <a:avLst/>
          </a:prstGeom>
          <a:noFill/>
          <a:ln w="9525">
            <a:noFill/>
            <a:miter lim="800000"/>
            <a:headEnd/>
            <a:tailEnd/>
          </a:ln>
        </p:spPr>
      </p:pic>
      <p:sp>
        <p:nvSpPr>
          <p:cNvPr id="12" name="CasellaDiTesto 11"/>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pic>
        <p:nvPicPr>
          <p:cNvPr id="135169" name="Picture 1"/>
          <p:cNvPicPr>
            <a:picLocks noChangeAspect="1" noChangeArrowheads="1"/>
          </p:cNvPicPr>
          <p:nvPr/>
        </p:nvPicPr>
        <p:blipFill>
          <a:blip r:embed="rId5" cstate="print"/>
          <a:srcRect/>
          <a:stretch>
            <a:fillRect/>
          </a:stretch>
        </p:blipFill>
        <p:spPr bwMode="auto">
          <a:xfrm>
            <a:off x="76514" y="1652017"/>
            <a:ext cx="8959982" cy="37211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227"/>
                                        </p:tgtEl>
                                        <p:attrNameLst>
                                          <p:attrName>style.visibility</p:attrName>
                                        </p:attrNameLst>
                                      </p:cBhvr>
                                      <p:to>
                                        <p:strVal val="visible"/>
                                      </p:to>
                                    </p:set>
                                    <p:anim calcmode="lin" valueType="num">
                                      <p:cBhvr additive="base">
                                        <p:cTn id="7" dur="500" fill="hold"/>
                                        <p:tgtEl>
                                          <p:spTgt spid="52227"/>
                                        </p:tgtEl>
                                        <p:attrNameLst>
                                          <p:attrName>ppt_x</p:attrName>
                                        </p:attrNameLst>
                                      </p:cBhvr>
                                      <p:tavLst>
                                        <p:tav tm="0">
                                          <p:val>
                                            <p:strVal val="#ppt_x"/>
                                          </p:val>
                                        </p:tav>
                                        <p:tav tm="100000">
                                          <p:val>
                                            <p:strVal val="#ppt_x"/>
                                          </p:val>
                                        </p:tav>
                                      </p:tavLst>
                                    </p:anim>
                                    <p:anim calcmode="lin" valueType="num">
                                      <p:cBhvr additive="base">
                                        <p:cTn id="8" dur="500" fill="hold"/>
                                        <p:tgtEl>
                                          <p:spTgt spid="522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5169"/>
                                        </p:tgtEl>
                                        <p:attrNameLst>
                                          <p:attrName>style.visibility</p:attrName>
                                        </p:attrNameLst>
                                      </p:cBhvr>
                                      <p:to>
                                        <p:strVal val="visible"/>
                                      </p:to>
                                    </p:set>
                                    <p:anim calcmode="lin" valueType="num">
                                      <p:cBhvr additive="base">
                                        <p:cTn id="13" dur="500" fill="hold"/>
                                        <p:tgtEl>
                                          <p:spTgt spid="135169"/>
                                        </p:tgtEl>
                                        <p:attrNameLst>
                                          <p:attrName>ppt_x</p:attrName>
                                        </p:attrNameLst>
                                      </p:cBhvr>
                                      <p:tavLst>
                                        <p:tav tm="0">
                                          <p:val>
                                            <p:strVal val="#ppt_x"/>
                                          </p:val>
                                        </p:tav>
                                        <p:tav tm="100000">
                                          <p:val>
                                            <p:strVal val="#ppt_x"/>
                                          </p:val>
                                        </p:tav>
                                      </p:tavLst>
                                    </p:anim>
                                    <p:anim calcmode="lin" valueType="num">
                                      <p:cBhvr additive="base">
                                        <p:cTn id="14" dur="500" fill="hold"/>
                                        <p:tgtEl>
                                          <p:spTgt spid="1351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9938" name="Picture 2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43250" y="571500"/>
            <a:ext cx="2071688" cy="138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39" name="Text Box 1030"/>
          <p:cNvSpPr txBox="1">
            <a:spLocks noChangeArrowheads="1"/>
          </p:cNvSpPr>
          <p:nvPr/>
        </p:nvSpPr>
        <p:spPr bwMode="auto">
          <a:xfrm>
            <a:off x="7643813" y="5286375"/>
            <a:ext cx="108267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00CC00"/>
                </a:solidFill>
                <a:latin typeface="Batang" pitchFamily="18" charset="-127"/>
              </a:rPr>
              <a:t>detector</a:t>
            </a:r>
            <a:endParaRPr lang="it-IT" altLang="en-US">
              <a:solidFill>
                <a:prstClr val="black"/>
              </a:solidFill>
              <a:latin typeface="Batang" pitchFamily="18" charset="-127"/>
            </a:endParaRPr>
          </a:p>
        </p:txBody>
      </p:sp>
      <p:sp>
        <p:nvSpPr>
          <p:cNvPr id="39940" name="Text Box 1032"/>
          <p:cNvSpPr txBox="1">
            <a:spLocks noChangeArrowheads="1"/>
          </p:cNvSpPr>
          <p:nvPr/>
        </p:nvSpPr>
        <p:spPr bwMode="auto">
          <a:xfrm>
            <a:off x="3071813" y="142875"/>
            <a:ext cx="2397125"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CC3300"/>
                </a:solidFill>
                <a:latin typeface="Batang" pitchFamily="18" charset="-127"/>
              </a:rPr>
              <a:t>Interaction between </a:t>
            </a:r>
          </a:p>
          <a:p>
            <a:pPr eaLnBrk="1" hangingPunct="1"/>
            <a:r>
              <a:rPr lang="it-IT" altLang="en-US" b="1">
                <a:solidFill>
                  <a:srgbClr val="CC3300"/>
                </a:solidFill>
                <a:latin typeface="Batang" pitchFamily="18" charset="-127"/>
              </a:rPr>
              <a:t>radiation and object</a:t>
            </a:r>
            <a:endParaRPr lang="it-IT" altLang="en-US">
              <a:solidFill>
                <a:prstClr val="black"/>
              </a:solidFill>
              <a:latin typeface="Batang" pitchFamily="18" charset="-127"/>
            </a:endParaRPr>
          </a:p>
        </p:txBody>
      </p:sp>
      <p:sp>
        <p:nvSpPr>
          <p:cNvPr id="39941" name="Text Box 1035"/>
          <p:cNvSpPr txBox="1">
            <a:spLocks noChangeArrowheads="1"/>
          </p:cNvSpPr>
          <p:nvPr/>
        </p:nvSpPr>
        <p:spPr bwMode="auto">
          <a:xfrm>
            <a:off x="500063" y="3929063"/>
            <a:ext cx="120015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FF0000"/>
                </a:solidFill>
                <a:latin typeface="Batang" pitchFamily="18" charset="-127"/>
              </a:rPr>
              <a:t>radiation </a:t>
            </a:r>
          </a:p>
          <a:p>
            <a:pPr eaLnBrk="1" hangingPunct="1"/>
            <a:r>
              <a:rPr lang="it-IT" altLang="en-US" b="1">
                <a:solidFill>
                  <a:srgbClr val="FF0000"/>
                </a:solidFill>
                <a:latin typeface="Batang" pitchFamily="18" charset="-127"/>
              </a:rPr>
              <a:t>source</a:t>
            </a:r>
            <a:endParaRPr lang="it-IT" altLang="en-US">
              <a:solidFill>
                <a:prstClr val="black"/>
              </a:solidFill>
              <a:latin typeface="Batang" pitchFamily="18" charset="-127"/>
            </a:endParaRPr>
          </a:p>
        </p:txBody>
      </p:sp>
      <p:grpSp>
        <p:nvGrpSpPr>
          <p:cNvPr id="3" name="Group 1044"/>
          <p:cNvGrpSpPr>
            <a:grpSpLocks/>
          </p:cNvGrpSpPr>
          <p:nvPr/>
        </p:nvGrpSpPr>
        <p:grpSpPr bwMode="auto">
          <a:xfrm rot="-1218604">
            <a:off x="4572000" y="1646238"/>
            <a:ext cx="3517900" cy="3429000"/>
            <a:chOff x="2976" y="1152"/>
            <a:chExt cx="2216" cy="2160"/>
          </a:xfrm>
        </p:grpSpPr>
        <p:sp>
          <p:nvSpPr>
            <p:cNvPr id="39955" name="AutoShape 1041"/>
            <p:cNvSpPr>
              <a:spLocks noChangeArrowheads="1"/>
            </p:cNvSpPr>
            <p:nvPr/>
          </p:nvSpPr>
          <p:spPr bwMode="auto">
            <a:xfrm rot="-1298240">
              <a:off x="4128" y="2784"/>
              <a:ext cx="1064" cy="528"/>
            </a:xfrm>
            <a:prstGeom prst="can">
              <a:avLst>
                <a:gd name="adj" fmla="val 33963"/>
              </a:avLst>
            </a:prstGeom>
            <a:solidFill>
              <a:srgbClr val="33CCCC">
                <a:alpha val="50195"/>
              </a:srgbClr>
            </a:solidFill>
            <a:ln w="50800">
              <a:solidFill>
                <a:srgbClr val="00FF00"/>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39956" name="Line 1042"/>
            <p:cNvSpPr>
              <a:spLocks noChangeShapeType="1"/>
            </p:cNvSpPr>
            <p:nvPr/>
          </p:nvSpPr>
          <p:spPr bwMode="auto">
            <a:xfrm>
              <a:off x="2976" y="1920"/>
              <a:ext cx="1104" cy="1152"/>
            </a:xfrm>
            <a:prstGeom prst="line">
              <a:avLst/>
            </a:prstGeom>
            <a:noFill/>
            <a:ln w="50800">
              <a:solidFill>
                <a:srgbClr val="00FF00"/>
              </a:solidFill>
              <a:round/>
              <a:headEnd/>
              <a:tailEnd/>
            </a:ln>
            <a:extLst>
              <a:ext uri="{909E8E84-426E-40DD-AFC4-6F175D3DCCD1}">
                <a14:hiddenFill xmlns:a14="http://schemas.microsoft.com/office/drawing/2010/main" xmlns="">
                  <a:noFill/>
                </a14:hiddenFill>
              </a:ext>
            </a:extLst>
          </p:spPr>
          <p:txBody>
            <a:bodyPr wrap="none" anchor="ctr"/>
            <a:lstStyle/>
            <a:p>
              <a:endParaRPr lang="en-US">
                <a:solidFill>
                  <a:prstClr val="black"/>
                </a:solidFill>
                <a:cs typeface="Arial" charset="0"/>
              </a:endParaRPr>
            </a:p>
          </p:txBody>
        </p:sp>
        <p:sp>
          <p:nvSpPr>
            <p:cNvPr id="39957" name="Line 1043"/>
            <p:cNvSpPr>
              <a:spLocks noChangeShapeType="1"/>
            </p:cNvSpPr>
            <p:nvPr/>
          </p:nvSpPr>
          <p:spPr bwMode="auto">
            <a:xfrm>
              <a:off x="4992" y="1152"/>
              <a:ext cx="96" cy="1536"/>
            </a:xfrm>
            <a:prstGeom prst="line">
              <a:avLst/>
            </a:prstGeom>
            <a:noFill/>
            <a:ln w="50800">
              <a:solidFill>
                <a:srgbClr val="00FF00"/>
              </a:solidFill>
              <a:round/>
              <a:headEnd/>
              <a:tailEnd/>
            </a:ln>
            <a:extLst>
              <a:ext uri="{909E8E84-426E-40DD-AFC4-6F175D3DCCD1}">
                <a14:hiddenFill xmlns:a14="http://schemas.microsoft.com/office/drawing/2010/main" xmlns="">
                  <a:noFill/>
                </a14:hiddenFill>
              </a:ext>
            </a:extLst>
          </p:spPr>
          <p:txBody>
            <a:bodyPr wrap="none" anchor="ctr"/>
            <a:lstStyle/>
            <a:p>
              <a:endParaRPr lang="en-US">
                <a:solidFill>
                  <a:prstClr val="black"/>
                </a:solidFill>
                <a:cs typeface="Arial" charset="0"/>
              </a:endParaRPr>
            </a:p>
          </p:txBody>
        </p:sp>
      </p:grpSp>
      <p:sp>
        <p:nvSpPr>
          <p:cNvPr id="39943" name="Text Box 1047"/>
          <p:cNvSpPr txBox="1">
            <a:spLocks noChangeArrowheads="1"/>
          </p:cNvSpPr>
          <p:nvPr/>
        </p:nvSpPr>
        <p:spPr bwMode="auto">
          <a:xfrm>
            <a:off x="5429250" y="1428750"/>
            <a:ext cx="1449388"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009900"/>
                </a:solidFill>
                <a:latin typeface="Batang" pitchFamily="18" charset="-127"/>
              </a:rPr>
              <a:t>signal </a:t>
            </a:r>
          </a:p>
          <a:p>
            <a:pPr eaLnBrk="1" hangingPunct="1"/>
            <a:r>
              <a:rPr lang="it-IT" altLang="en-US" b="1">
                <a:solidFill>
                  <a:srgbClr val="009900"/>
                </a:solidFill>
                <a:latin typeface="Batang" pitchFamily="18" charset="-127"/>
              </a:rPr>
              <a:t>propagation</a:t>
            </a:r>
            <a:endParaRPr lang="it-IT" altLang="en-US">
              <a:solidFill>
                <a:srgbClr val="009900"/>
              </a:solidFill>
              <a:latin typeface="Batang" pitchFamily="18" charset="-127"/>
            </a:endParaRPr>
          </a:p>
        </p:txBody>
      </p:sp>
      <p:sp>
        <p:nvSpPr>
          <p:cNvPr id="39944" name="Text Box 1050"/>
          <p:cNvSpPr txBox="1">
            <a:spLocks noChangeArrowheads="1"/>
          </p:cNvSpPr>
          <p:nvPr/>
        </p:nvSpPr>
        <p:spPr bwMode="auto">
          <a:xfrm>
            <a:off x="4714875" y="6000750"/>
            <a:ext cx="317341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prstClr val="white"/>
                </a:solidFill>
                <a:latin typeface="Batang" pitchFamily="18" charset="-127"/>
              </a:rPr>
              <a:t>Data acquisition and analysis</a:t>
            </a:r>
          </a:p>
        </p:txBody>
      </p:sp>
      <p:sp>
        <p:nvSpPr>
          <p:cNvPr id="25" name="Cubo 24"/>
          <p:cNvSpPr/>
          <p:nvPr/>
        </p:nvSpPr>
        <p:spPr>
          <a:xfrm rot="17795535">
            <a:off x="930275" y="4551363"/>
            <a:ext cx="1873250" cy="52070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cxnSp>
        <p:nvCxnSpPr>
          <p:cNvPr id="29" name="Connettore 2 28"/>
          <p:cNvCxnSpPr/>
          <p:nvPr/>
        </p:nvCxnSpPr>
        <p:spPr>
          <a:xfrm rot="16200000" flipH="1">
            <a:off x="4429125" y="1285875"/>
            <a:ext cx="2714625" cy="2714625"/>
          </a:xfrm>
          <a:prstGeom prst="straightConnector1">
            <a:avLst/>
          </a:prstGeom>
          <a:ln w="25400" cmpd="tri">
            <a:solidFill>
              <a:srgbClr val="0E9F03"/>
            </a:solidFill>
            <a:tailEnd type="non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4429125" y="1214438"/>
            <a:ext cx="3000375" cy="2643187"/>
          </a:xfrm>
          <a:prstGeom prst="straightConnector1">
            <a:avLst/>
          </a:prstGeom>
          <a:ln w="25400" cmpd="tri">
            <a:solidFill>
              <a:srgbClr val="0070C0"/>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39948" name="Picture 2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28938" y="4357688"/>
            <a:ext cx="2600325" cy="1733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5" name="Connettore 4 44"/>
          <p:cNvCxnSpPr>
            <a:stCxn id="25" idx="2"/>
          </p:cNvCxnSpPr>
          <p:nvPr/>
        </p:nvCxnSpPr>
        <p:spPr>
          <a:xfrm rot="16200000" flipH="1">
            <a:off x="2660650" y="4522788"/>
            <a:ext cx="412750" cy="2724150"/>
          </a:xfrm>
          <a:prstGeom prst="bentConnector3">
            <a:avLst>
              <a:gd name="adj1" fmla="val 155312"/>
            </a:avLst>
          </a:prstGeom>
          <a:ln w="25400">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Connettore 4 48"/>
          <p:cNvCxnSpPr>
            <a:endCxn id="39955" idx="3"/>
          </p:cNvCxnSpPr>
          <p:nvPr/>
        </p:nvCxnSpPr>
        <p:spPr>
          <a:xfrm flipV="1">
            <a:off x="5572125" y="4570413"/>
            <a:ext cx="2346325" cy="644525"/>
          </a:xfrm>
          <a:prstGeom prst="bentConnector2">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9951" name="Text Box 1046"/>
          <p:cNvSpPr txBox="1">
            <a:spLocks noChangeArrowheads="1"/>
          </p:cNvSpPr>
          <p:nvPr/>
        </p:nvSpPr>
        <p:spPr bwMode="auto">
          <a:xfrm>
            <a:off x="1500188" y="1785938"/>
            <a:ext cx="1449387"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CC3300"/>
                </a:solidFill>
                <a:latin typeface="Batang" pitchFamily="18" charset="-127"/>
              </a:rPr>
              <a:t>radiation </a:t>
            </a:r>
          </a:p>
          <a:p>
            <a:pPr eaLnBrk="1" hangingPunct="1"/>
            <a:r>
              <a:rPr lang="it-IT" altLang="en-US" b="1">
                <a:solidFill>
                  <a:srgbClr val="CC3300"/>
                </a:solidFill>
                <a:latin typeface="Batang" pitchFamily="18" charset="-127"/>
              </a:rPr>
              <a:t>propagation</a:t>
            </a:r>
            <a:endParaRPr lang="it-IT" altLang="en-US">
              <a:solidFill>
                <a:prstClr val="black"/>
              </a:solidFill>
              <a:latin typeface="Batang" pitchFamily="18" charset="-127"/>
            </a:endParaRPr>
          </a:p>
        </p:txBody>
      </p:sp>
      <p:cxnSp>
        <p:nvCxnSpPr>
          <p:cNvPr id="23" name="Connettore 2 22"/>
          <p:cNvCxnSpPr/>
          <p:nvPr/>
        </p:nvCxnSpPr>
        <p:spPr>
          <a:xfrm rot="5400000">
            <a:off x="1750219" y="1750219"/>
            <a:ext cx="2857500" cy="1785938"/>
          </a:xfrm>
          <a:prstGeom prst="straightConnector1">
            <a:avLst/>
          </a:prstGeom>
          <a:ln w="25400" cmpd="tri">
            <a:solidFill>
              <a:srgbClr val="0E9F03"/>
            </a:solidFill>
            <a:tailEnd type="none"/>
          </a:ln>
        </p:spPr>
        <p:style>
          <a:lnRef idx="1">
            <a:schemeClr val="accent1"/>
          </a:lnRef>
          <a:fillRef idx="0">
            <a:schemeClr val="accent1"/>
          </a:fillRef>
          <a:effectRef idx="0">
            <a:schemeClr val="accent1"/>
          </a:effectRef>
          <a:fontRef idx="minor">
            <a:schemeClr val="tx1"/>
          </a:fontRef>
        </p:style>
      </p:cxnSp>
      <p:sp>
        <p:nvSpPr>
          <p:cNvPr id="2" name="Segnaposto numero diapositiva 1"/>
          <p:cNvSpPr>
            <a:spLocks noGrp="1"/>
          </p:cNvSpPr>
          <p:nvPr>
            <p:ph type="sldNum" sz="quarter" idx="12"/>
          </p:nvPr>
        </p:nvSpPr>
        <p:spPr/>
        <p:txBody>
          <a:bodyPr/>
          <a:lstStyle/>
          <a:p>
            <a:pPr>
              <a:defRPr/>
            </a:pPr>
            <a:fld id="{F3A1F53F-0A5B-4745-9E94-9B51EAB041BE}" type="slidenum">
              <a:rPr lang="it-IT" sz="2400" b="1" smtClean="0">
                <a:solidFill>
                  <a:schemeClr val="bg1"/>
                </a:solidFill>
              </a:rPr>
              <a:pPr>
                <a:defRPr/>
              </a:pPr>
              <a:t>3</a:t>
            </a:fld>
            <a:endParaRPr lang="it-IT" sz="2400" b="1" dirty="0">
              <a:solidFill>
                <a:schemeClr val="bg1"/>
              </a:solidFill>
            </a:endParaRPr>
          </a:p>
        </p:txBody>
      </p:sp>
      <p:sp>
        <p:nvSpPr>
          <p:cNvPr id="21" name="CasellaDiTesto 20"/>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33515058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Rettangolo 3"/>
          <p:cNvSpPr/>
          <p:nvPr/>
        </p:nvSpPr>
        <p:spPr>
          <a:xfrm>
            <a:off x="251520" y="620688"/>
            <a:ext cx="8712968" cy="5940088"/>
          </a:xfrm>
          <a:prstGeom prst="rect">
            <a:avLst/>
          </a:prstGeom>
        </p:spPr>
        <p:txBody>
          <a:bodyPr wrap="square">
            <a:spAutoFit/>
          </a:bodyPr>
          <a:lstStyle/>
          <a:p>
            <a:pPr algn="just"/>
            <a:r>
              <a:rPr lang="en-US" sz="2000" b="1" dirty="0" smtClean="0"/>
              <a:t>Which are those algorithms? Examples:</a:t>
            </a:r>
          </a:p>
          <a:p>
            <a:pPr algn="just">
              <a:buFont typeface="Arial" pitchFamily="34" charset="0"/>
              <a:buChar char="•"/>
            </a:pPr>
            <a:r>
              <a:rPr lang="en-US" sz="2000" b="1" dirty="0" smtClean="0">
                <a:solidFill>
                  <a:srgbClr val="C00000"/>
                </a:solidFill>
              </a:rPr>
              <a:t>Direct Smoothing</a:t>
            </a:r>
            <a:r>
              <a:rPr lang="en-US" sz="2000" dirty="0" smtClean="0"/>
              <a:t>: it's often directly employed on several </a:t>
            </a:r>
            <a:r>
              <a:rPr lang="en-US" sz="2000" dirty="0" err="1" smtClean="0"/>
              <a:t>Lidar</a:t>
            </a:r>
            <a:r>
              <a:rPr lang="en-US" sz="2000" dirty="0" smtClean="0"/>
              <a:t> products in order to reduce random error. It’s </a:t>
            </a:r>
            <a:r>
              <a:rPr lang="en-US" sz="2000" dirty="0" smtClean="0"/>
              <a:t>equivalent </a:t>
            </a:r>
            <a:r>
              <a:rPr lang="en-US" sz="2000" dirty="0" smtClean="0"/>
              <a:t>to apply a low-pass filter. </a:t>
            </a:r>
          </a:p>
          <a:p>
            <a:pPr algn="just">
              <a:buFont typeface="Arial" pitchFamily="34" charset="0"/>
              <a:buChar char="•"/>
            </a:pPr>
            <a:r>
              <a:rPr lang="en-US" sz="2000" b="1" dirty="0" smtClean="0">
                <a:solidFill>
                  <a:srgbClr val="C00000"/>
                </a:solidFill>
              </a:rPr>
              <a:t>The numerical derivative</a:t>
            </a:r>
            <a:r>
              <a:rPr lang="en-US" sz="2000" dirty="0" smtClean="0"/>
              <a:t>: i.e. the </a:t>
            </a:r>
            <a:r>
              <a:rPr lang="en-US" sz="2000" dirty="0" err="1" smtClean="0"/>
              <a:t>Lidar</a:t>
            </a:r>
            <a:r>
              <a:rPr lang="en-US" sz="2000" dirty="0" smtClean="0"/>
              <a:t> data inversion algorithms to obtain aerosol extinction </a:t>
            </a:r>
            <a:r>
              <a:rPr lang="en-US" sz="2000" b="1" dirty="0" smtClean="0">
                <a:solidFill>
                  <a:srgbClr val="00B050"/>
                </a:solidFill>
              </a:rPr>
              <a:t>(and the VAOD)</a:t>
            </a:r>
            <a:r>
              <a:rPr lang="en-US" sz="2000" dirty="0" smtClean="0"/>
              <a:t>, PBL/ML height or DIAL ozone concentration etc. The ideal numerical derivative enhances high frequencies: This means that in order to perform effectively a numerical derivative of a signal, a smoothing filter has to be coupled in cascade with the ideal derivative.</a:t>
            </a:r>
          </a:p>
          <a:p>
            <a:pPr algn="just"/>
            <a:r>
              <a:rPr lang="en-US" sz="2000" b="1" dirty="0" smtClean="0"/>
              <a:t>Other situation where Vertical Resolution matters. Example:</a:t>
            </a:r>
          </a:p>
          <a:p>
            <a:r>
              <a:rPr lang="en-US" sz="2000" b="1" dirty="0" smtClean="0">
                <a:solidFill>
                  <a:srgbClr val="C00000"/>
                </a:solidFill>
              </a:rPr>
              <a:t>Signals Combination &amp; Comparison</a:t>
            </a:r>
            <a:r>
              <a:rPr lang="en-US" sz="2000" dirty="0" smtClean="0"/>
              <a:t>: </a:t>
            </a:r>
            <a:r>
              <a:rPr lang="en-US" sz="2000" dirty="0" err="1" smtClean="0"/>
              <a:t>Lidar</a:t>
            </a:r>
            <a:r>
              <a:rPr lang="en-US" sz="2000" dirty="0" smtClean="0"/>
              <a:t> Ratio: a high-resolution aerosol backscatter coefficient profile, having well-resolved layers, could be combined with a heavily smoothed, low-resolution simultaneous extinction profile, where the same layers can be not well resolved. This would result in a biased estimation of the actual values of the </a:t>
            </a:r>
            <a:r>
              <a:rPr lang="en-US" sz="2000" dirty="0" err="1" smtClean="0"/>
              <a:t>lidar</a:t>
            </a:r>
            <a:r>
              <a:rPr lang="en-US" sz="2000" dirty="0" smtClean="0"/>
              <a:t> ratio. </a:t>
            </a:r>
            <a:r>
              <a:rPr lang="en-US" sz="2000" b="1" dirty="0" smtClean="0"/>
              <a:t>We have to be sure that all the involved profiles are full temporally and spatially consistent. i.e. not only taken at same place and time, but also with the same resolution.</a:t>
            </a:r>
          </a:p>
          <a:p>
            <a:pPr algn="just"/>
            <a:r>
              <a:rPr lang="en-US" sz="2000" dirty="0" smtClean="0"/>
              <a:t>Not only vertical. Example:</a:t>
            </a:r>
          </a:p>
          <a:p>
            <a:pPr algn="just">
              <a:buFont typeface="Arial" pitchFamily="34" charset="0"/>
              <a:buChar char="•"/>
            </a:pPr>
            <a:r>
              <a:rPr lang="en-US" sz="2000" dirty="0" smtClean="0"/>
              <a:t>	</a:t>
            </a:r>
            <a:r>
              <a:rPr lang="en-US" sz="2000" b="1" dirty="0" smtClean="0">
                <a:solidFill>
                  <a:srgbClr val="FF0000"/>
                </a:solidFill>
              </a:rPr>
              <a:t>Horizontal resolution</a:t>
            </a:r>
            <a:r>
              <a:rPr lang="en-US" sz="2000" dirty="0" smtClean="0"/>
              <a:t>: In plots of vertical profile </a:t>
            </a:r>
            <a:r>
              <a:rPr lang="en-US" sz="2000" dirty="0" err="1" smtClean="0"/>
              <a:t>timeseries</a:t>
            </a:r>
            <a:r>
              <a:rPr lang="en-US" sz="2000" dirty="0" smtClean="0"/>
              <a:t>, it's often applied same sort of low pass filter (a running average for example).</a:t>
            </a:r>
            <a:endParaRPr lang="en-US" sz="2000" dirty="0"/>
          </a:p>
        </p:txBody>
      </p:sp>
      <p:sp>
        <p:nvSpPr>
          <p:cNvPr id="6" name="CasellaDiTesto 5"/>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work\papers\digital filtering at al\20jun2012ext_10min.jpg"/>
          <p:cNvPicPr>
            <a:picLocks noChangeAspect="1" noChangeArrowheads="1"/>
          </p:cNvPicPr>
          <p:nvPr/>
        </p:nvPicPr>
        <p:blipFill>
          <a:blip r:embed="rId3" cstate="print"/>
          <a:srcRect/>
          <a:stretch>
            <a:fillRect/>
          </a:stretch>
        </p:blipFill>
        <p:spPr bwMode="auto">
          <a:xfrm>
            <a:off x="-267139" y="1079257"/>
            <a:ext cx="5033391" cy="3776091"/>
          </a:xfrm>
          <a:prstGeom prst="rect">
            <a:avLst/>
          </a:prstGeom>
          <a:noFill/>
        </p:spPr>
      </p:pic>
      <p:sp>
        <p:nvSpPr>
          <p:cNvPr id="5" name="Rettangolo 4"/>
          <p:cNvSpPr/>
          <p:nvPr/>
        </p:nvSpPr>
        <p:spPr>
          <a:xfrm>
            <a:off x="2658808" y="404664"/>
            <a:ext cx="3425360" cy="461665"/>
          </a:xfrm>
          <a:prstGeom prst="rect">
            <a:avLst/>
          </a:prstGeom>
        </p:spPr>
        <p:txBody>
          <a:bodyPr wrap="none">
            <a:spAutoFit/>
          </a:bodyPr>
          <a:lstStyle/>
          <a:p>
            <a:pPr algn="ctr"/>
            <a:r>
              <a:rPr lang="en-US" sz="2400" dirty="0" smtClean="0"/>
              <a:t>The Horizontal Smoothing</a:t>
            </a:r>
          </a:p>
        </p:txBody>
      </p:sp>
      <p:sp>
        <p:nvSpPr>
          <p:cNvPr id="6" name="CasellaDiTesto 5"/>
          <p:cNvSpPr txBox="1"/>
          <p:nvPr/>
        </p:nvSpPr>
        <p:spPr>
          <a:xfrm flipH="1">
            <a:off x="611560" y="4931876"/>
            <a:ext cx="7632848" cy="707886"/>
          </a:xfrm>
          <a:prstGeom prst="rect">
            <a:avLst/>
          </a:prstGeom>
          <a:noFill/>
        </p:spPr>
        <p:txBody>
          <a:bodyPr wrap="square" rtlCol="0">
            <a:spAutoFit/>
          </a:bodyPr>
          <a:lstStyle/>
          <a:p>
            <a:r>
              <a:rPr lang="en-US" sz="2000" dirty="0" smtClean="0"/>
              <a:t>Look at the differences in the scale for the aerosol extinction values…</a:t>
            </a:r>
          </a:p>
          <a:p>
            <a:r>
              <a:rPr lang="en-US" sz="2000" dirty="0" smtClean="0"/>
              <a:t>Max goes from ~300 to ~220 Mm</a:t>
            </a:r>
            <a:r>
              <a:rPr lang="en-US" sz="2000" baseline="30000" dirty="0" smtClean="0"/>
              <a:t>-1 </a:t>
            </a:r>
            <a:r>
              <a:rPr lang="en-US" sz="2000" dirty="0" smtClean="0"/>
              <a:t> while min from ~0 to ~20 Mm</a:t>
            </a:r>
            <a:r>
              <a:rPr lang="en-US" sz="2000" baseline="30000" dirty="0" smtClean="0"/>
              <a:t>-1</a:t>
            </a:r>
            <a:r>
              <a:rPr lang="en-US" sz="2000" dirty="0" smtClean="0"/>
              <a:t> </a:t>
            </a:r>
            <a:endParaRPr lang="en-US" sz="2000" baseline="30000" dirty="0" smtClean="0"/>
          </a:p>
        </p:txBody>
      </p:sp>
      <p:pic>
        <p:nvPicPr>
          <p:cNvPr id="7" name="Picture 3" descr="E:\work\papers\digital filtering at al\20jun2012ext_(10x3)min.jpg"/>
          <p:cNvPicPr>
            <a:picLocks noChangeAspect="1" noChangeArrowheads="1"/>
          </p:cNvPicPr>
          <p:nvPr/>
        </p:nvPicPr>
        <p:blipFill>
          <a:blip r:embed="rId4" cstate="print"/>
          <a:srcRect/>
          <a:stretch>
            <a:fillRect/>
          </a:stretch>
        </p:blipFill>
        <p:spPr bwMode="auto">
          <a:xfrm>
            <a:off x="4435153" y="1036899"/>
            <a:ext cx="5033391" cy="3776091"/>
          </a:xfrm>
          <a:prstGeom prst="rect">
            <a:avLst/>
          </a:prstGeom>
          <a:noFill/>
        </p:spPr>
      </p:pic>
      <p:pic>
        <p:nvPicPr>
          <p:cNvPr id="8" name="Picture 4" descr="E:\work\papers\digital filtering at al\20-jun-2012ext_(10x7)min.jpg"/>
          <p:cNvPicPr>
            <a:picLocks noChangeAspect="1" noChangeArrowheads="1"/>
          </p:cNvPicPr>
          <p:nvPr/>
        </p:nvPicPr>
        <p:blipFill>
          <a:blip r:embed="rId5" cstate="print"/>
          <a:srcRect/>
          <a:stretch>
            <a:fillRect/>
          </a:stretch>
        </p:blipFill>
        <p:spPr bwMode="auto">
          <a:xfrm>
            <a:off x="4435153" y="1036899"/>
            <a:ext cx="5033391" cy="3776091"/>
          </a:xfrm>
          <a:prstGeom prst="rect">
            <a:avLst/>
          </a:prstGeom>
          <a:noFill/>
        </p:spPr>
      </p:pic>
      <p:cxnSp>
        <p:nvCxnSpPr>
          <p:cNvPr id="9" name="Connettore 2 8"/>
          <p:cNvCxnSpPr/>
          <p:nvPr/>
        </p:nvCxnSpPr>
        <p:spPr>
          <a:xfrm>
            <a:off x="4139952" y="1412776"/>
            <a:ext cx="4608512" cy="0"/>
          </a:xfrm>
          <a:prstGeom prst="straightConnector1">
            <a:avLst/>
          </a:prstGeom>
          <a:ln w="635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5364088" y="1484784"/>
            <a:ext cx="2369559" cy="369332"/>
          </a:xfrm>
          <a:prstGeom prst="rect">
            <a:avLst/>
          </a:prstGeom>
          <a:noFill/>
        </p:spPr>
        <p:txBody>
          <a:bodyPr wrap="none" rtlCol="0">
            <a:spAutoFit/>
          </a:bodyPr>
          <a:lstStyle/>
          <a:p>
            <a:r>
              <a:rPr lang="en-US" dirty="0" smtClean="0"/>
              <a:t>…even more smoothed</a:t>
            </a:r>
            <a:endParaRPr lang="en-US" dirty="0"/>
          </a:p>
        </p:txBody>
      </p:sp>
      <p:sp>
        <p:nvSpPr>
          <p:cNvPr id="11" name="CasellaDiTesto 10"/>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2" name="CasellaDiTesto 11"/>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cxnSp>
        <p:nvCxnSpPr>
          <p:cNvPr id="13" name="Connettore 2 12"/>
          <p:cNvCxnSpPr/>
          <p:nvPr/>
        </p:nvCxnSpPr>
        <p:spPr>
          <a:xfrm>
            <a:off x="4139952" y="4365104"/>
            <a:ext cx="4608512" cy="0"/>
          </a:xfrm>
          <a:prstGeom prst="straightConnector1">
            <a:avLst/>
          </a:prstGeom>
          <a:ln w="635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E:\work\papers\digital filtering at al\20jun2012ext_(10x3)min.jpg"/>
          <p:cNvPicPr>
            <a:picLocks noChangeAspect="1" noChangeArrowheads="1"/>
          </p:cNvPicPr>
          <p:nvPr/>
        </p:nvPicPr>
        <p:blipFill>
          <a:blip r:embed="rId3" cstate="print"/>
          <a:srcRect/>
          <a:stretch>
            <a:fillRect/>
          </a:stretch>
        </p:blipFill>
        <p:spPr bwMode="auto">
          <a:xfrm>
            <a:off x="-36512" y="-863"/>
            <a:ext cx="5147786" cy="3861911"/>
          </a:xfrm>
          <a:prstGeom prst="rect">
            <a:avLst/>
          </a:prstGeom>
          <a:noFill/>
        </p:spPr>
      </p:pic>
      <p:sp>
        <p:nvSpPr>
          <p:cNvPr id="6" name="Rettangolo 5"/>
          <p:cNvSpPr/>
          <p:nvPr/>
        </p:nvSpPr>
        <p:spPr>
          <a:xfrm>
            <a:off x="3996000" y="2492896"/>
            <a:ext cx="5148000" cy="3862800"/>
          </a:xfrm>
          <a:prstGeom prst="rect">
            <a:avLst/>
          </a:prstGeom>
          <a:blipFill dpi="0" rotWithShape="1">
            <a:blip r:embed="rId4" cstate="print">
              <a:alphaModFix am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ttore 2 13"/>
          <p:cNvCxnSpPr/>
          <p:nvPr/>
        </p:nvCxnSpPr>
        <p:spPr>
          <a:xfrm>
            <a:off x="1619672" y="1484784"/>
            <a:ext cx="3960440" cy="2304256"/>
          </a:xfrm>
          <a:prstGeom prst="straightConnector1">
            <a:avLst/>
          </a:prstGeom>
          <a:ln w="1016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2339752" y="1556792"/>
            <a:ext cx="3960440" cy="2304256"/>
          </a:xfrm>
          <a:prstGeom prst="straightConnector1">
            <a:avLst/>
          </a:prstGeom>
          <a:ln w="1016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1115616" y="3140968"/>
            <a:ext cx="3816424" cy="2448272"/>
          </a:xfrm>
          <a:prstGeom prst="straightConnector1">
            <a:avLst/>
          </a:prstGeom>
          <a:ln w="1016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427984" y="1052736"/>
            <a:ext cx="3960440" cy="3456384"/>
          </a:xfrm>
          <a:prstGeom prst="straightConnector1">
            <a:avLst/>
          </a:prstGeom>
          <a:ln w="101600" cap="rnd">
            <a:solidFill>
              <a:schemeClr val="tx1">
                <a:alpha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2" name="Rettangolo 21"/>
          <p:cNvSpPr/>
          <p:nvPr/>
        </p:nvSpPr>
        <p:spPr>
          <a:xfrm>
            <a:off x="5220072" y="620688"/>
            <a:ext cx="3425360" cy="461665"/>
          </a:xfrm>
          <a:prstGeom prst="rect">
            <a:avLst/>
          </a:prstGeom>
        </p:spPr>
        <p:txBody>
          <a:bodyPr wrap="none">
            <a:spAutoFit/>
          </a:bodyPr>
          <a:lstStyle/>
          <a:p>
            <a:pPr algn="ctr"/>
            <a:r>
              <a:rPr lang="en-US" sz="2400" dirty="0" smtClean="0"/>
              <a:t>The Horizontal Smoothing</a:t>
            </a:r>
          </a:p>
        </p:txBody>
      </p:sp>
      <p:sp>
        <p:nvSpPr>
          <p:cNvPr id="23" name="CasellaDiTesto 22"/>
          <p:cNvSpPr txBox="1"/>
          <p:nvPr/>
        </p:nvSpPr>
        <p:spPr>
          <a:xfrm>
            <a:off x="-36512" y="4833153"/>
            <a:ext cx="4536504" cy="1200329"/>
          </a:xfrm>
          <a:prstGeom prst="rect">
            <a:avLst/>
          </a:prstGeom>
          <a:noFill/>
        </p:spPr>
        <p:txBody>
          <a:bodyPr wrap="square" rtlCol="0">
            <a:spAutoFit/>
          </a:bodyPr>
          <a:lstStyle/>
          <a:p>
            <a:pPr algn="just"/>
            <a:r>
              <a:rPr lang="en-US" b="1" dirty="0" smtClean="0"/>
              <a:t>10min profiles smoothed by a running mean that involve 3 profiles shows details (and a scale for the extinction values) that are comparable with a 30min profile </a:t>
            </a:r>
            <a:r>
              <a:rPr lang="en-US" b="1" dirty="0" err="1" smtClean="0"/>
              <a:t>timeseries</a:t>
            </a:r>
            <a:r>
              <a:rPr lang="en-US" b="1" dirty="0" smtClean="0"/>
              <a:t>.</a:t>
            </a:r>
          </a:p>
        </p:txBody>
      </p:sp>
      <p:sp>
        <p:nvSpPr>
          <p:cNvPr id="26" name="CasellaDiTesto 25"/>
          <p:cNvSpPr txBox="1"/>
          <p:nvPr/>
        </p:nvSpPr>
        <p:spPr>
          <a:xfrm>
            <a:off x="683568" y="404664"/>
            <a:ext cx="2732928" cy="369332"/>
          </a:xfrm>
          <a:prstGeom prst="rect">
            <a:avLst/>
          </a:prstGeom>
          <a:noFill/>
        </p:spPr>
        <p:txBody>
          <a:bodyPr wrap="none" rtlCol="0">
            <a:spAutoFit/>
          </a:bodyPr>
          <a:lstStyle/>
          <a:p>
            <a:r>
              <a:rPr lang="en-US" dirty="0" smtClean="0"/>
              <a:t>10min profiles (smoothed) </a:t>
            </a:r>
            <a:endParaRPr lang="en-US" dirty="0"/>
          </a:p>
        </p:txBody>
      </p:sp>
      <p:sp>
        <p:nvSpPr>
          <p:cNvPr id="28" name="CasellaDiTesto 27"/>
          <p:cNvSpPr txBox="1"/>
          <p:nvPr/>
        </p:nvSpPr>
        <p:spPr>
          <a:xfrm>
            <a:off x="7092280" y="2420888"/>
            <a:ext cx="1638077" cy="369332"/>
          </a:xfrm>
          <a:prstGeom prst="rect">
            <a:avLst/>
          </a:prstGeom>
          <a:noFill/>
        </p:spPr>
        <p:txBody>
          <a:bodyPr wrap="none" rtlCol="0">
            <a:spAutoFit/>
          </a:bodyPr>
          <a:lstStyle/>
          <a:p>
            <a:r>
              <a:rPr lang="en-US" dirty="0" smtClean="0"/>
              <a:t>30min profiles </a:t>
            </a:r>
            <a:endParaRPr lang="en-US" dirty="0"/>
          </a:p>
        </p:txBody>
      </p:sp>
      <p:sp>
        <p:nvSpPr>
          <p:cNvPr id="13" name="CasellaDiTesto 1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8" name="CasellaDiTesto 17"/>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CasellaDiTesto 3"/>
          <p:cNvSpPr txBox="1"/>
          <p:nvPr/>
        </p:nvSpPr>
        <p:spPr>
          <a:xfrm>
            <a:off x="179512" y="611396"/>
            <a:ext cx="2482026" cy="369332"/>
          </a:xfrm>
          <a:prstGeom prst="rect">
            <a:avLst/>
          </a:prstGeom>
          <a:noFill/>
        </p:spPr>
        <p:txBody>
          <a:bodyPr wrap="none" rtlCol="0">
            <a:spAutoFit/>
          </a:bodyPr>
          <a:lstStyle/>
          <a:p>
            <a:r>
              <a:rPr lang="en-US" b="1" dirty="0" smtClean="0"/>
              <a:t>The Effective Resolution</a:t>
            </a:r>
            <a:endParaRPr lang="en-US" b="1" dirty="0"/>
          </a:p>
        </p:txBody>
      </p:sp>
      <p:pic>
        <p:nvPicPr>
          <p:cNvPr id="5" name="Picture 3"/>
          <p:cNvPicPr>
            <a:picLocks noChangeAspect="1" noChangeArrowheads="1"/>
          </p:cNvPicPr>
          <p:nvPr/>
        </p:nvPicPr>
        <p:blipFill>
          <a:blip r:embed="rId2" cstate="print"/>
          <a:srcRect/>
          <a:stretch>
            <a:fillRect/>
          </a:stretch>
        </p:blipFill>
        <p:spPr bwMode="auto">
          <a:xfrm>
            <a:off x="1043608" y="1484784"/>
            <a:ext cx="6920865" cy="5017770"/>
          </a:xfrm>
          <a:prstGeom prst="rect">
            <a:avLst/>
          </a:prstGeom>
          <a:noFill/>
          <a:ln w="9525">
            <a:noFill/>
            <a:miter lim="800000"/>
            <a:headEnd/>
            <a:tailEnd/>
          </a:ln>
        </p:spPr>
      </p:pic>
      <p:sp>
        <p:nvSpPr>
          <p:cNvPr id="6" name="CasellaDiTesto 5"/>
          <p:cNvSpPr txBox="1"/>
          <p:nvPr/>
        </p:nvSpPr>
        <p:spPr>
          <a:xfrm>
            <a:off x="179512" y="848906"/>
            <a:ext cx="8784976" cy="707886"/>
          </a:xfrm>
          <a:prstGeom prst="rect">
            <a:avLst/>
          </a:prstGeom>
          <a:noFill/>
        </p:spPr>
        <p:txBody>
          <a:bodyPr wrap="square" rtlCol="0">
            <a:spAutoFit/>
          </a:bodyPr>
          <a:lstStyle/>
          <a:p>
            <a:pPr algn="just"/>
            <a:r>
              <a:rPr lang="en-US" sz="2000" dirty="0" smtClean="0"/>
              <a:t>The black profile is not “wrong”, </a:t>
            </a:r>
            <a:r>
              <a:rPr lang="en-US" sz="2000" dirty="0" smtClean="0"/>
              <a:t>but it has </a:t>
            </a:r>
            <a:r>
              <a:rPr lang="en-US" sz="2000" dirty="0" smtClean="0"/>
              <a:t>a different resolution: </a:t>
            </a:r>
            <a:r>
              <a:rPr lang="en-US" sz="2000" b="1" dirty="0" smtClean="0">
                <a:solidFill>
                  <a:srgbClr val="FF0000"/>
                </a:solidFill>
              </a:rPr>
              <a:t>the information about the actual resolution it’s </a:t>
            </a:r>
            <a:r>
              <a:rPr lang="en-US" sz="2000" b="1" dirty="0" smtClean="0">
                <a:solidFill>
                  <a:srgbClr val="FF0000"/>
                </a:solidFill>
              </a:rPr>
              <a:t>important</a:t>
            </a:r>
            <a:r>
              <a:rPr lang="en-US" sz="2000" b="1" dirty="0" smtClean="0">
                <a:solidFill>
                  <a:srgbClr val="FF0000"/>
                </a:solidFill>
              </a:rPr>
              <a:t>.</a:t>
            </a:r>
            <a:endParaRPr lang="en-US" sz="2000" b="1" dirty="0" smtClean="0">
              <a:solidFill>
                <a:srgbClr val="FF0000"/>
              </a:solidFill>
            </a:endParaRPr>
          </a:p>
        </p:txBody>
      </p:sp>
      <p:sp>
        <p:nvSpPr>
          <p:cNvPr id="7" name="CasellaDiTesto 6"/>
          <p:cNvSpPr txBox="1"/>
          <p:nvPr/>
        </p:nvSpPr>
        <p:spPr>
          <a:xfrm>
            <a:off x="7003695" y="1844824"/>
            <a:ext cx="2032801" cy="369332"/>
          </a:xfrm>
          <a:prstGeom prst="rect">
            <a:avLst/>
          </a:prstGeom>
          <a:solidFill>
            <a:schemeClr val="bg1"/>
          </a:solidFill>
        </p:spPr>
        <p:txBody>
          <a:bodyPr wrap="square" rtlCol="0">
            <a:spAutoFit/>
          </a:bodyPr>
          <a:lstStyle/>
          <a:p>
            <a:r>
              <a:rPr lang="en-US" b="1" dirty="0" smtClean="0"/>
              <a:t>two layers resolved</a:t>
            </a:r>
            <a:endParaRPr lang="en-US" b="1" dirty="0"/>
          </a:p>
        </p:txBody>
      </p:sp>
      <p:sp>
        <p:nvSpPr>
          <p:cNvPr id="8" name="CasellaDiTesto 7"/>
          <p:cNvSpPr txBox="1"/>
          <p:nvPr/>
        </p:nvSpPr>
        <p:spPr>
          <a:xfrm>
            <a:off x="7029289" y="2492896"/>
            <a:ext cx="1933350" cy="369332"/>
          </a:xfrm>
          <a:prstGeom prst="rect">
            <a:avLst/>
          </a:prstGeom>
          <a:solidFill>
            <a:schemeClr val="bg1"/>
          </a:solidFill>
        </p:spPr>
        <p:txBody>
          <a:bodyPr wrap="none" rtlCol="0">
            <a:spAutoFit/>
          </a:bodyPr>
          <a:lstStyle/>
          <a:p>
            <a:r>
              <a:rPr lang="en-US" b="1" dirty="0" smtClean="0">
                <a:solidFill>
                  <a:srgbClr val="FF0000"/>
                </a:solidFill>
              </a:rPr>
              <a:t>one layer resolved</a:t>
            </a:r>
            <a:endParaRPr lang="en-US" b="1" dirty="0">
              <a:solidFill>
                <a:srgbClr val="FF0000"/>
              </a:solidFill>
            </a:endParaRPr>
          </a:p>
        </p:txBody>
      </p:sp>
      <p:sp>
        <p:nvSpPr>
          <p:cNvPr id="9" name="Freccia a destra 8"/>
          <p:cNvSpPr/>
          <p:nvPr/>
        </p:nvSpPr>
        <p:spPr>
          <a:xfrm>
            <a:off x="1593384" y="4473688"/>
            <a:ext cx="792088" cy="432048"/>
          </a:xfrm>
          <a:prstGeom prst="right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ccia a destra 9"/>
          <p:cNvSpPr/>
          <p:nvPr/>
        </p:nvSpPr>
        <p:spPr>
          <a:xfrm flipH="1">
            <a:off x="5508104" y="3284984"/>
            <a:ext cx="792088" cy="432048"/>
          </a:xfrm>
          <a:prstGeom prst="right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asellaDiTesto 10"/>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0" y="134631"/>
            <a:ext cx="9144001" cy="3170099"/>
          </a:xfrm>
          <a:prstGeom prst="rect">
            <a:avLst/>
          </a:prstGeom>
          <a:noFill/>
        </p:spPr>
        <p:txBody>
          <a:bodyPr wrap="square" rtlCol="0">
            <a:spAutoFit/>
          </a:bodyPr>
          <a:lstStyle/>
          <a:p>
            <a:pPr algn="just"/>
            <a:r>
              <a:rPr lang="en-US" sz="2000" dirty="0" smtClean="0"/>
              <a:t>In our community the use of the polynomial fit approach to the smoothing/derivate algorithms is quite common, but the shift to the digital filter approach gives:</a:t>
            </a:r>
            <a:endParaRPr lang="it-IT" sz="2000" dirty="0"/>
          </a:p>
          <a:p>
            <a:pPr lvl="0" algn="just">
              <a:buFont typeface="Arial" pitchFamily="34" charset="0"/>
              <a:buChar char="•"/>
            </a:pPr>
            <a:r>
              <a:rPr lang="en-US" sz="2000" dirty="0"/>
              <a:t>Faster algorithms than the standard least square approach: an interesting feature for the SCC </a:t>
            </a:r>
            <a:r>
              <a:rPr lang="en-US" sz="2000" dirty="0" smtClean="0"/>
              <a:t>algorithms.</a:t>
            </a:r>
            <a:endParaRPr lang="it-IT" sz="2000" dirty="0"/>
          </a:p>
          <a:p>
            <a:pPr lvl="0" algn="just">
              <a:buFont typeface="Arial" pitchFamily="34" charset="0"/>
              <a:buChar char="•"/>
            </a:pPr>
            <a:r>
              <a:rPr lang="en-US" sz="2000" dirty="0"/>
              <a:t>Easy to be adapted to deal properly with the large dynamic range of a </a:t>
            </a:r>
            <a:r>
              <a:rPr lang="en-US" sz="2000" dirty="0" err="1"/>
              <a:t>lidar</a:t>
            </a:r>
            <a:r>
              <a:rPr lang="en-US" sz="2000" dirty="0"/>
              <a:t> profile.</a:t>
            </a:r>
            <a:endParaRPr lang="it-IT" sz="2000" dirty="0"/>
          </a:p>
          <a:p>
            <a:pPr lvl="0" algn="just">
              <a:buFont typeface="Arial" pitchFamily="34" charset="0"/>
              <a:buChar char="•"/>
            </a:pPr>
            <a:r>
              <a:rPr lang="en-US" sz="2000" dirty="0"/>
              <a:t>A relatively straightforward statistical error </a:t>
            </a:r>
            <a:r>
              <a:rPr lang="en-US" sz="2000" dirty="0" smtClean="0"/>
              <a:t>analysis.</a:t>
            </a:r>
            <a:endParaRPr lang="it-IT" sz="2000" dirty="0"/>
          </a:p>
          <a:p>
            <a:pPr lvl="0" algn="just">
              <a:buFont typeface="Arial" pitchFamily="34" charset="0"/>
              <a:buChar char="•"/>
            </a:pPr>
            <a:r>
              <a:rPr lang="en-US" sz="2000" dirty="0"/>
              <a:t>An analysis of the impulse/frequency response permits ready to </a:t>
            </a:r>
            <a:r>
              <a:rPr lang="en-US" sz="2000" dirty="0" smtClean="0"/>
              <a:t>use, operative </a:t>
            </a:r>
            <a:r>
              <a:rPr lang="en-US" sz="2000" dirty="0"/>
              <a:t>effective resolution definitions.</a:t>
            </a:r>
            <a:endParaRPr lang="it-IT" sz="2000" dirty="0"/>
          </a:p>
          <a:p>
            <a:pPr lvl="0" algn="just">
              <a:buFont typeface="Arial" pitchFamily="34" charset="0"/>
              <a:buChar char="•"/>
            </a:pPr>
            <a:r>
              <a:rPr lang="en-US" sz="2000" dirty="0"/>
              <a:t>Several type of low pass filter are </a:t>
            </a:r>
            <a:r>
              <a:rPr lang="en-US" sz="2000" dirty="0" smtClean="0"/>
              <a:t>possible</a:t>
            </a:r>
            <a:r>
              <a:rPr lang="en-US" sz="2000" dirty="0"/>
              <a:t> </a:t>
            </a:r>
            <a:r>
              <a:rPr lang="en-US" sz="2000" dirty="0" smtClean="0"/>
              <a:t>(SG filter, Gaussian, windowed… etc). </a:t>
            </a:r>
          </a:p>
          <a:p>
            <a:pPr lvl="0" algn="just"/>
            <a:endParaRPr lang="it-IT" sz="2000" dirty="0"/>
          </a:p>
        </p:txBody>
      </p:sp>
      <p:sp>
        <p:nvSpPr>
          <p:cNvPr id="4" name="CasellaDiTesto 3"/>
          <p:cNvSpPr txBox="1"/>
          <p:nvPr/>
        </p:nvSpPr>
        <p:spPr>
          <a:xfrm>
            <a:off x="6041933" y="6577607"/>
            <a:ext cx="3102067" cy="307777"/>
          </a:xfrm>
          <a:prstGeom prst="rect">
            <a:avLst/>
          </a:prstGeom>
          <a:noFill/>
        </p:spPr>
        <p:txBody>
          <a:bodyPr wrap="none" rtlCol="0">
            <a:spAutoFit/>
          </a:bodyPr>
          <a:lstStyle/>
          <a:p>
            <a:pPr algn="r"/>
            <a:r>
              <a:rPr lang="en-US" sz="1400" dirty="0" smtClean="0"/>
              <a:t>ACTRIS Workshop – Lille 28-31 Oct 2014</a:t>
            </a:r>
            <a:endParaRPr lang="en-US" sz="1400" dirty="0"/>
          </a:p>
        </p:txBody>
      </p:sp>
      <p:sp>
        <p:nvSpPr>
          <p:cNvPr id="5" name="Rettangolo 4"/>
          <p:cNvSpPr/>
          <p:nvPr/>
        </p:nvSpPr>
        <p:spPr>
          <a:xfrm>
            <a:off x="0" y="3230974"/>
            <a:ext cx="9144000" cy="2862322"/>
          </a:xfrm>
          <a:prstGeom prst="rect">
            <a:avLst/>
          </a:prstGeom>
        </p:spPr>
        <p:txBody>
          <a:bodyPr wrap="square">
            <a:spAutoFit/>
          </a:bodyPr>
          <a:lstStyle/>
          <a:p>
            <a:pPr algn="just"/>
            <a:r>
              <a:rPr lang="en-US" dirty="0" smtClean="0"/>
              <a:t>The Digital filters that we have examined are defined by the convolution:</a:t>
            </a:r>
          </a:p>
          <a:p>
            <a:pPr algn="just"/>
            <a:endParaRPr lang="en-US" dirty="0" smtClean="0"/>
          </a:p>
          <a:p>
            <a:pPr algn="just"/>
            <a:endParaRPr lang="en-US" dirty="0" smtClean="0"/>
          </a:p>
          <a:p>
            <a:pPr algn="just"/>
            <a:endParaRPr lang="en-US" dirty="0" smtClean="0"/>
          </a:p>
          <a:p>
            <a:pPr algn="just"/>
            <a:r>
              <a:rPr lang="en-US" dirty="0" smtClean="0"/>
              <a:t>The above Eq. is a representation of the </a:t>
            </a:r>
            <a:r>
              <a:rPr lang="en-US" b="1" dirty="0" smtClean="0">
                <a:solidFill>
                  <a:srgbClr val="0070C0"/>
                </a:solidFill>
              </a:rPr>
              <a:t>Linear Time Invariant (LTI) Finite Impulse Response (FIR) digital filter</a:t>
            </a:r>
            <a:r>
              <a:rPr lang="en-US" dirty="0" smtClean="0"/>
              <a:t>.</a:t>
            </a:r>
          </a:p>
          <a:p>
            <a:pPr algn="just"/>
            <a:r>
              <a:rPr lang="en-US" dirty="0" smtClean="0"/>
              <a:t>The </a:t>
            </a:r>
            <a:r>
              <a:rPr lang="en-US" b="1" dirty="0" smtClean="0">
                <a:solidFill>
                  <a:srgbClr val="FF0000"/>
                </a:solidFill>
              </a:rPr>
              <a:t>impulse response</a:t>
            </a:r>
            <a:r>
              <a:rPr lang="en-US" b="1" dirty="0" smtClean="0"/>
              <a:t> </a:t>
            </a:r>
            <a:r>
              <a:rPr lang="en-US" dirty="0" smtClean="0"/>
              <a:t>of a LTI FIR filter are the </a:t>
            </a:r>
            <a:r>
              <a:rPr lang="en-US" i="1" dirty="0" err="1" smtClean="0"/>
              <a:t>h</a:t>
            </a:r>
            <a:r>
              <a:rPr lang="en-US" i="1" baseline="-25000" dirty="0" err="1" smtClean="0"/>
              <a:t>k</a:t>
            </a:r>
            <a:r>
              <a:rPr lang="en-US" dirty="0" smtClean="0"/>
              <a:t> coefficients.</a:t>
            </a:r>
          </a:p>
          <a:p>
            <a:pPr algn="just"/>
            <a:r>
              <a:rPr lang="en-US" dirty="0" smtClean="0"/>
              <a:t>The statistical error calculation is rather straightforward, if compared with the covariant matrix calculation involved when (for example) standard LS is employed:</a:t>
            </a:r>
          </a:p>
          <a:p>
            <a:pPr algn="just"/>
            <a:endParaRPr lang="en-US" dirty="0" smtClean="0"/>
          </a:p>
        </p:txBody>
      </p:sp>
      <p:graphicFrame>
        <p:nvGraphicFramePr>
          <p:cNvPr id="1026" name="Object 2"/>
          <p:cNvGraphicFramePr>
            <a:graphicFrameLocks noChangeAspect="1"/>
          </p:cNvGraphicFramePr>
          <p:nvPr/>
        </p:nvGraphicFramePr>
        <p:xfrm>
          <a:off x="2914650" y="3573388"/>
          <a:ext cx="3373438" cy="647700"/>
        </p:xfrm>
        <a:graphic>
          <a:graphicData uri="http://schemas.openxmlformats.org/presentationml/2006/ole">
            <p:oleObj spid="_x0000_s94210" name="Equazione" r:id="rId3" imgW="2247840" imgH="431640" progId="Equation.3">
              <p:embed/>
            </p:oleObj>
          </a:graphicData>
        </a:graphic>
      </p:graphicFrame>
      <p:graphicFrame>
        <p:nvGraphicFramePr>
          <p:cNvPr id="1027" name="Object 3"/>
          <p:cNvGraphicFramePr>
            <a:graphicFrameLocks noChangeAspect="1"/>
          </p:cNvGraphicFramePr>
          <p:nvPr/>
        </p:nvGraphicFramePr>
        <p:xfrm>
          <a:off x="3747442" y="5805636"/>
          <a:ext cx="1544638" cy="647700"/>
        </p:xfrm>
        <a:graphic>
          <a:graphicData uri="http://schemas.openxmlformats.org/presentationml/2006/ole">
            <p:oleObj spid="_x0000_s94211" name="Equazione" r:id="rId4" imgW="1028520" imgH="431640" progId="Equation.3">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CasellaDiTesto 3"/>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sp>
        <p:nvSpPr>
          <p:cNvPr id="5" name="Rettangolo 4"/>
          <p:cNvSpPr/>
          <p:nvPr/>
        </p:nvSpPr>
        <p:spPr>
          <a:xfrm>
            <a:off x="179512" y="692696"/>
            <a:ext cx="8784976" cy="5078313"/>
          </a:xfrm>
          <a:prstGeom prst="rect">
            <a:avLst/>
          </a:prstGeom>
        </p:spPr>
        <p:txBody>
          <a:bodyPr wrap="square">
            <a:spAutoFit/>
          </a:bodyPr>
          <a:lstStyle/>
          <a:p>
            <a:r>
              <a:rPr lang="en-US" dirty="0" smtClean="0"/>
              <a:t>Two approaches will be considered for the quantitative assessment of the </a:t>
            </a:r>
            <a:r>
              <a:rPr lang="en-US" dirty="0" err="1" smtClean="0"/>
              <a:t>ERes</a:t>
            </a:r>
            <a:r>
              <a:rPr lang="en-US" dirty="0" smtClean="0"/>
              <a:t>:</a:t>
            </a:r>
          </a:p>
          <a:p>
            <a:r>
              <a:rPr lang="en-US" b="1" dirty="0" smtClean="0"/>
              <a:t>– The first one is related to the distortion induced by the smoothing process on any non-trivial input signal</a:t>
            </a:r>
            <a:r>
              <a:rPr lang="en-US" dirty="0" smtClean="0"/>
              <a:t>. In fact, the area preservation property (common to all the considered</a:t>
            </a:r>
          </a:p>
          <a:p>
            <a:r>
              <a:rPr lang="en-US" dirty="0" smtClean="0"/>
              <a:t>smoothing filters) implies that if the peak of a layer is reduced, its spatial width will increase and potentially could overlap with another feature present in a profile. The final result will be that it is no longer possible to distinguish one peak from another (i.e., they are no longer</a:t>
            </a:r>
          </a:p>
          <a:p>
            <a:r>
              <a:rPr lang="en-US" dirty="0" smtClean="0"/>
              <a:t>resolved): this means that a low-pass filter reduces the vertical resolution. This latter statement naturally leads to </a:t>
            </a:r>
            <a:r>
              <a:rPr lang="en-US" b="1" dirty="0" smtClean="0">
                <a:solidFill>
                  <a:srgbClr val="FF0000"/>
                </a:solidFill>
              </a:rPr>
              <a:t>the use of the Rayleigh criterion for the determination the effective resolution.</a:t>
            </a:r>
          </a:p>
          <a:p>
            <a:r>
              <a:rPr lang="en-US" b="1" dirty="0" smtClean="0"/>
              <a:t>– The second approach is based on the removal of high frequencies due to the smoothing operation : Noise Reduction Ratio (NRR) Criterion</a:t>
            </a:r>
            <a:r>
              <a:rPr lang="en-US" dirty="0" smtClean="0"/>
              <a:t>. Since high frequencies in space domain correspond to relatively small-scale details in the </a:t>
            </a:r>
            <a:r>
              <a:rPr lang="en-US" dirty="0" err="1" smtClean="0"/>
              <a:t>lidar</a:t>
            </a:r>
            <a:r>
              <a:rPr lang="en-US" dirty="0" smtClean="0"/>
              <a:t> profiles, if they are lost in a certain amount this will imply a reduction of the resolution in the output profile with respect to the input one. Incidentally, it should be noted that since a smoothing filter damps effectively only high frequencies and since it is common to deal with white noise, the low-frequency portion of the noise is still present in the smoothed signal, for example in the form of long-wave ripples. Moreover, </a:t>
            </a:r>
            <a:r>
              <a:rPr lang="en-US" b="1" dirty="0" smtClean="0">
                <a:solidFill>
                  <a:srgbClr val="FF0000"/>
                </a:solidFill>
              </a:rPr>
              <a:t>a link is established between the </a:t>
            </a:r>
            <a:r>
              <a:rPr lang="en-US" b="1" dirty="0" err="1" smtClean="0">
                <a:solidFill>
                  <a:srgbClr val="FF0000"/>
                </a:solidFill>
              </a:rPr>
              <a:t>ERes</a:t>
            </a:r>
            <a:r>
              <a:rPr lang="en-US" b="1" dirty="0" smtClean="0">
                <a:solidFill>
                  <a:srgbClr val="FF0000"/>
                </a:solidFill>
              </a:rPr>
              <a:t> estimated with each of those two approaches and the corresponding cut-off frequency definition.</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CasellaDiTesto 3"/>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pic>
        <p:nvPicPr>
          <p:cNvPr id="229378" name="Picture 2"/>
          <p:cNvPicPr>
            <a:picLocks noChangeAspect="1" noChangeArrowheads="1"/>
          </p:cNvPicPr>
          <p:nvPr/>
        </p:nvPicPr>
        <p:blipFill>
          <a:blip r:embed="rId2" cstate="print"/>
          <a:srcRect/>
          <a:stretch>
            <a:fillRect/>
          </a:stretch>
        </p:blipFill>
        <p:spPr bwMode="auto">
          <a:xfrm>
            <a:off x="-36512" y="551880"/>
            <a:ext cx="9082642" cy="5037360"/>
          </a:xfrm>
          <a:prstGeom prst="rect">
            <a:avLst/>
          </a:prstGeom>
          <a:noFill/>
          <a:ln w="9525">
            <a:noFill/>
            <a:miter lim="800000"/>
            <a:headEnd/>
            <a:tailEnd/>
          </a:ln>
        </p:spPr>
      </p:pic>
      <p:pic>
        <p:nvPicPr>
          <p:cNvPr id="229379" name="Picture 3"/>
          <p:cNvPicPr>
            <a:picLocks noChangeAspect="1" noChangeArrowheads="1"/>
          </p:cNvPicPr>
          <p:nvPr/>
        </p:nvPicPr>
        <p:blipFill>
          <a:blip r:embed="rId3" cstate="print"/>
          <a:srcRect/>
          <a:stretch>
            <a:fillRect/>
          </a:stretch>
        </p:blipFill>
        <p:spPr bwMode="auto">
          <a:xfrm>
            <a:off x="251520" y="3573016"/>
            <a:ext cx="5191125" cy="2466975"/>
          </a:xfrm>
          <a:prstGeom prst="rect">
            <a:avLst/>
          </a:prstGeom>
          <a:noFill/>
          <a:ln w="9525">
            <a:noFill/>
            <a:miter lim="800000"/>
            <a:headEnd/>
            <a:tailEnd/>
          </a:ln>
        </p:spPr>
      </p:pic>
      <p:pic>
        <p:nvPicPr>
          <p:cNvPr id="229380" name="Picture 4"/>
          <p:cNvPicPr>
            <a:picLocks noChangeAspect="1" noChangeArrowheads="1"/>
          </p:cNvPicPr>
          <p:nvPr/>
        </p:nvPicPr>
        <p:blipFill>
          <a:blip r:embed="rId4" cstate="print"/>
          <a:srcRect/>
          <a:stretch>
            <a:fillRect/>
          </a:stretch>
        </p:blipFill>
        <p:spPr bwMode="auto">
          <a:xfrm>
            <a:off x="3943350" y="1556792"/>
            <a:ext cx="5200650" cy="1238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9379"/>
                                        </p:tgtEl>
                                        <p:attrNameLst>
                                          <p:attrName>style.visibility</p:attrName>
                                        </p:attrNameLst>
                                      </p:cBhvr>
                                      <p:to>
                                        <p:strVal val="visible"/>
                                      </p:to>
                                    </p:set>
                                    <p:anim calcmode="lin" valueType="num">
                                      <p:cBhvr additive="base">
                                        <p:cTn id="7" dur="500" fill="hold"/>
                                        <p:tgtEl>
                                          <p:spTgt spid="229379"/>
                                        </p:tgtEl>
                                        <p:attrNameLst>
                                          <p:attrName>ppt_x</p:attrName>
                                        </p:attrNameLst>
                                      </p:cBhvr>
                                      <p:tavLst>
                                        <p:tav tm="0">
                                          <p:val>
                                            <p:strVal val="#ppt_x"/>
                                          </p:val>
                                        </p:tav>
                                        <p:tav tm="100000">
                                          <p:val>
                                            <p:strVal val="#ppt_x"/>
                                          </p:val>
                                        </p:tav>
                                      </p:tavLst>
                                    </p:anim>
                                    <p:anim calcmode="lin" valueType="num">
                                      <p:cBhvr additive="base">
                                        <p:cTn id="8" dur="500" fill="hold"/>
                                        <p:tgtEl>
                                          <p:spTgt spid="2293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9380"/>
                                        </p:tgtEl>
                                        <p:attrNameLst>
                                          <p:attrName>style.visibility</p:attrName>
                                        </p:attrNameLst>
                                      </p:cBhvr>
                                      <p:to>
                                        <p:strVal val="visible"/>
                                      </p:to>
                                    </p:set>
                                    <p:anim calcmode="lin" valueType="num">
                                      <p:cBhvr additive="base">
                                        <p:cTn id="13" dur="500" fill="hold"/>
                                        <p:tgtEl>
                                          <p:spTgt spid="229380"/>
                                        </p:tgtEl>
                                        <p:attrNameLst>
                                          <p:attrName>ppt_x</p:attrName>
                                        </p:attrNameLst>
                                      </p:cBhvr>
                                      <p:tavLst>
                                        <p:tav tm="0">
                                          <p:val>
                                            <p:strVal val="#ppt_x"/>
                                          </p:val>
                                        </p:tav>
                                        <p:tav tm="100000">
                                          <p:val>
                                            <p:strVal val="#ppt_x"/>
                                          </p:val>
                                        </p:tav>
                                      </p:tavLst>
                                    </p:anim>
                                    <p:anim calcmode="lin" valueType="num">
                                      <p:cBhvr additive="base">
                                        <p:cTn id="14" dur="500" fill="hold"/>
                                        <p:tgtEl>
                                          <p:spTgt spid="2293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6049220" cy="523220"/>
          </a:xfrm>
          <a:prstGeom prst="rect">
            <a:avLst/>
          </a:prstGeom>
          <a:noFill/>
        </p:spPr>
        <p:txBody>
          <a:bodyPr wrap="none" rtlCol="0">
            <a:spAutoFit/>
          </a:bodyPr>
          <a:lstStyle/>
          <a:p>
            <a:r>
              <a:rPr lang="en-US" sz="2800" dirty="0" smtClean="0"/>
              <a:t>EARLINET Quality Assurance: Algorithms</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CasellaDiTesto 3"/>
          <p:cNvSpPr txBox="1"/>
          <p:nvPr/>
        </p:nvSpPr>
        <p:spPr>
          <a:xfrm>
            <a:off x="6300192" y="188640"/>
            <a:ext cx="2482026" cy="369332"/>
          </a:xfrm>
          <a:prstGeom prst="rect">
            <a:avLst/>
          </a:prstGeom>
          <a:noFill/>
        </p:spPr>
        <p:txBody>
          <a:bodyPr wrap="none" rtlCol="0">
            <a:spAutoFit/>
          </a:bodyPr>
          <a:lstStyle/>
          <a:p>
            <a:r>
              <a:rPr lang="en-US" b="1" dirty="0" smtClean="0"/>
              <a:t>The Effective Resolution</a:t>
            </a:r>
            <a:endParaRPr lang="en-US" b="1" dirty="0"/>
          </a:p>
        </p:txBody>
      </p:sp>
      <p:pic>
        <p:nvPicPr>
          <p:cNvPr id="147458" name="Picture 2"/>
          <p:cNvPicPr>
            <a:picLocks noChangeAspect="1" noChangeArrowheads="1"/>
          </p:cNvPicPr>
          <p:nvPr/>
        </p:nvPicPr>
        <p:blipFill>
          <a:blip r:embed="rId2" cstate="print"/>
          <a:srcRect/>
          <a:stretch>
            <a:fillRect/>
          </a:stretch>
        </p:blipFill>
        <p:spPr bwMode="auto">
          <a:xfrm>
            <a:off x="323528" y="692696"/>
            <a:ext cx="8405862" cy="3298974"/>
          </a:xfrm>
          <a:prstGeom prst="rect">
            <a:avLst/>
          </a:prstGeom>
          <a:noFill/>
          <a:ln w="9525">
            <a:noFill/>
            <a:miter lim="800000"/>
            <a:headEnd/>
            <a:tailEnd/>
          </a:ln>
        </p:spPr>
      </p:pic>
      <p:sp>
        <p:nvSpPr>
          <p:cNvPr id="8" name="CasellaDiTesto 7"/>
          <p:cNvSpPr txBox="1"/>
          <p:nvPr/>
        </p:nvSpPr>
        <p:spPr>
          <a:xfrm>
            <a:off x="611560" y="2492896"/>
            <a:ext cx="1459759" cy="369332"/>
          </a:xfrm>
          <a:prstGeom prst="rect">
            <a:avLst/>
          </a:prstGeom>
          <a:solidFill>
            <a:schemeClr val="bg1"/>
          </a:solidFill>
          <a:ln w="9525">
            <a:solidFill>
              <a:schemeClr val="tx1"/>
            </a:solidFill>
          </a:ln>
        </p:spPr>
        <p:txBody>
          <a:bodyPr wrap="none" rtlCol="0">
            <a:spAutoFit/>
          </a:bodyPr>
          <a:lstStyle/>
          <a:p>
            <a:r>
              <a:rPr lang="en-US" dirty="0" smtClean="0"/>
              <a:t>NRR Criterion</a:t>
            </a:r>
            <a:endParaRPr lang="en-US" dirty="0"/>
          </a:p>
        </p:txBody>
      </p:sp>
      <p:sp>
        <p:nvSpPr>
          <p:cNvPr id="9" name="CasellaDiTesto 8"/>
          <p:cNvSpPr txBox="1"/>
          <p:nvPr/>
        </p:nvSpPr>
        <p:spPr>
          <a:xfrm>
            <a:off x="4644008" y="2924944"/>
            <a:ext cx="1848198" cy="369332"/>
          </a:xfrm>
          <a:prstGeom prst="rect">
            <a:avLst/>
          </a:prstGeom>
          <a:solidFill>
            <a:schemeClr val="bg1"/>
          </a:solidFill>
          <a:ln w="9525">
            <a:solidFill>
              <a:schemeClr val="tx1"/>
            </a:solidFill>
          </a:ln>
        </p:spPr>
        <p:txBody>
          <a:bodyPr wrap="none" rtlCol="0">
            <a:spAutoFit/>
          </a:bodyPr>
          <a:lstStyle/>
          <a:p>
            <a:r>
              <a:rPr lang="en-US" dirty="0" smtClean="0"/>
              <a:t>Rayleigh Criterion</a:t>
            </a:r>
            <a:endParaRPr lang="en-US" dirty="0"/>
          </a:p>
        </p:txBody>
      </p:sp>
      <p:pic>
        <p:nvPicPr>
          <p:cNvPr id="147459" name="Picture 3"/>
          <p:cNvPicPr>
            <a:picLocks noChangeAspect="1" noChangeArrowheads="1"/>
          </p:cNvPicPr>
          <p:nvPr/>
        </p:nvPicPr>
        <p:blipFill>
          <a:blip r:embed="rId3" cstate="print"/>
          <a:srcRect/>
          <a:stretch>
            <a:fillRect/>
          </a:stretch>
        </p:blipFill>
        <p:spPr bwMode="auto">
          <a:xfrm>
            <a:off x="107504" y="4149080"/>
            <a:ext cx="5676900" cy="2009775"/>
          </a:xfrm>
          <a:prstGeom prst="rect">
            <a:avLst/>
          </a:prstGeom>
          <a:noFill/>
          <a:ln w="9525">
            <a:noFill/>
            <a:miter lim="800000"/>
            <a:headEnd/>
            <a:tailEnd/>
          </a:ln>
        </p:spPr>
      </p:pic>
      <p:sp>
        <p:nvSpPr>
          <p:cNvPr id="11" name="Rettangolo 10"/>
          <p:cNvSpPr/>
          <p:nvPr/>
        </p:nvSpPr>
        <p:spPr>
          <a:xfrm>
            <a:off x="5869160" y="4338970"/>
            <a:ext cx="3239344" cy="1754326"/>
          </a:xfrm>
          <a:prstGeom prst="rect">
            <a:avLst/>
          </a:prstGeom>
          <a:ln w="12700">
            <a:solidFill>
              <a:schemeClr val="tx1"/>
            </a:solidFill>
          </a:ln>
        </p:spPr>
        <p:txBody>
          <a:bodyPr wrap="square">
            <a:spAutoFit/>
          </a:bodyPr>
          <a:lstStyle/>
          <a:p>
            <a:r>
              <a:rPr lang="en-US" b="1" dirty="0" smtClean="0"/>
              <a:t>Smoothing filters always convey a distortion</a:t>
            </a:r>
          </a:p>
          <a:p>
            <a:r>
              <a:rPr lang="en-US" b="1" dirty="0" smtClean="0"/>
              <a:t>action on signals and a quantification/optimization/control of this effect is highly desirable: </a:t>
            </a:r>
            <a:r>
              <a:rPr lang="en-US" b="1" dirty="0" smtClean="0">
                <a:solidFill>
                  <a:srgbClr val="FF0000"/>
                </a:solidFill>
              </a:rPr>
              <a:t>our next goal.</a:t>
            </a:r>
            <a:endParaRPr lang="en-US" b="1" dirty="0">
              <a:solidFill>
                <a:srgbClr val="FF0000"/>
              </a:solidFill>
            </a:endParaRPr>
          </a:p>
        </p:txBody>
      </p:sp>
      <p:pic>
        <p:nvPicPr>
          <p:cNvPr id="147457" name="Picture 1"/>
          <p:cNvPicPr>
            <a:picLocks noChangeAspect="1" noChangeArrowheads="1"/>
          </p:cNvPicPr>
          <p:nvPr/>
        </p:nvPicPr>
        <p:blipFill>
          <a:blip r:embed="rId4" cstate="print"/>
          <a:srcRect/>
          <a:stretch>
            <a:fillRect/>
          </a:stretch>
        </p:blipFill>
        <p:spPr bwMode="auto">
          <a:xfrm>
            <a:off x="1943100" y="937642"/>
            <a:ext cx="5257800" cy="2419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7457"/>
                                        </p:tgtEl>
                                        <p:attrNameLst>
                                          <p:attrName>style.visibility</p:attrName>
                                        </p:attrNameLst>
                                      </p:cBhvr>
                                      <p:to>
                                        <p:strVal val="visible"/>
                                      </p:to>
                                    </p:set>
                                    <p:anim calcmode="lin" valueType="num">
                                      <p:cBhvr additive="base">
                                        <p:cTn id="7" dur="500" fill="hold"/>
                                        <p:tgtEl>
                                          <p:spTgt spid="147457"/>
                                        </p:tgtEl>
                                        <p:attrNameLst>
                                          <p:attrName>ppt_x</p:attrName>
                                        </p:attrNameLst>
                                      </p:cBhvr>
                                      <p:tavLst>
                                        <p:tav tm="0">
                                          <p:val>
                                            <p:strVal val="#ppt_x"/>
                                          </p:val>
                                        </p:tav>
                                        <p:tav tm="100000">
                                          <p:val>
                                            <p:strVal val="#ppt_x"/>
                                          </p:val>
                                        </p:tav>
                                      </p:tavLst>
                                    </p:anim>
                                    <p:anim calcmode="lin" valueType="num">
                                      <p:cBhvr additive="base">
                                        <p:cTn id="8" dur="500" fill="hold"/>
                                        <p:tgtEl>
                                          <p:spTgt spid="1474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268" y="116632"/>
            <a:ext cx="5575565" cy="523220"/>
          </a:xfrm>
          <a:prstGeom prst="rect">
            <a:avLst/>
          </a:prstGeom>
          <a:noFill/>
        </p:spPr>
        <p:txBody>
          <a:bodyPr wrap="none" rtlCol="0">
            <a:spAutoFit/>
          </a:bodyPr>
          <a:lstStyle/>
          <a:p>
            <a:r>
              <a:rPr lang="en-US" sz="2800" dirty="0" smtClean="0"/>
              <a:t>EARLINET Quality Assurance: the SCC</a:t>
            </a:r>
            <a:endParaRPr lang="en-US" sz="2800"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148483" name="Picture 3"/>
          <p:cNvPicPr>
            <a:picLocks noChangeAspect="1" noChangeArrowheads="1"/>
          </p:cNvPicPr>
          <p:nvPr/>
        </p:nvPicPr>
        <p:blipFill>
          <a:blip r:embed="rId2" cstate="print"/>
          <a:srcRect/>
          <a:stretch>
            <a:fillRect/>
          </a:stretch>
        </p:blipFill>
        <p:spPr bwMode="auto">
          <a:xfrm>
            <a:off x="171053" y="1221457"/>
            <a:ext cx="5553075" cy="4295775"/>
          </a:xfrm>
          <a:prstGeom prst="rect">
            <a:avLst/>
          </a:prstGeom>
          <a:noFill/>
          <a:ln w="9525">
            <a:noFill/>
            <a:miter lim="800000"/>
            <a:headEnd/>
            <a:tailEnd/>
          </a:ln>
        </p:spPr>
      </p:pic>
      <p:sp>
        <p:nvSpPr>
          <p:cNvPr id="8" name="Rettangolo 7"/>
          <p:cNvSpPr/>
          <p:nvPr/>
        </p:nvSpPr>
        <p:spPr>
          <a:xfrm>
            <a:off x="179512" y="620688"/>
            <a:ext cx="8640960" cy="646331"/>
          </a:xfrm>
          <a:prstGeom prst="rect">
            <a:avLst/>
          </a:prstGeom>
        </p:spPr>
        <p:txBody>
          <a:bodyPr wrap="square">
            <a:spAutoFit/>
          </a:bodyPr>
          <a:lstStyle/>
          <a:p>
            <a:r>
              <a:rPr lang="en-US" b="1" dirty="0" smtClean="0"/>
              <a:t>Among others, the case of the eruption of </a:t>
            </a:r>
            <a:r>
              <a:rPr lang="en-US" b="1" dirty="0" err="1" smtClean="0"/>
              <a:t>Eyjafjallajökull</a:t>
            </a:r>
            <a:r>
              <a:rPr lang="en-US" b="1" dirty="0" smtClean="0"/>
              <a:t> volcano in Iceland 2010 demonstrated the need for an automated tool for fast and coordinated data delivery.</a:t>
            </a:r>
            <a:endParaRPr lang="en-US" b="1" dirty="0"/>
          </a:p>
        </p:txBody>
      </p:sp>
      <p:pic>
        <p:nvPicPr>
          <p:cNvPr id="148485" name="Picture 5" descr="Eyjafjallajökull volcanic ash composite.png"/>
          <p:cNvPicPr>
            <a:picLocks noChangeAspect="1" noChangeArrowheads="1"/>
          </p:cNvPicPr>
          <p:nvPr/>
        </p:nvPicPr>
        <p:blipFill>
          <a:blip r:embed="rId3" cstate="print"/>
          <a:srcRect/>
          <a:stretch>
            <a:fillRect/>
          </a:stretch>
        </p:blipFill>
        <p:spPr bwMode="auto">
          <a:xfrm>
            <a:off x="4932040" y="2348880"/>
            <a:ext cx="3983135" cy="3983135"/>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23528" y="116632"/>
            <a:ext cx="7872668" cy="523220"/>
          </a:xfrm>
          <a:prstGeom prst="rect">
            <a:avLst/>
          </a:prstGeom>
          <a:noFill/>
        </p:spPr>
        <p:txBody>
          <a:bodyPr wrap="none" rtlCol="0">
            <a:spAutoFit/>
          </a:bodyPr>
          <a:lstStyle/>
          <a:p>
            <a:r>
              <a:rPr lang="en-US" sz="2800" dirty="0" smtClean="0"/>
              <a:t>EARLINET Data Near Real Time data analysis: the SCC</a:t>
            </a:r>
            <a:endParaRPr lang="en-US" sz="2800" dirty="0"/>
          </a:p>
        </p:txBody>
      </p:sp>
      <p:sp>
        <p:nvSpPr>
          <p:cNvPr id="4" name="Rettangolo 3"/>
          <p:cNvSpPr/>
          <p:nvPr/>
        </p:nvSpPr>
        <p:spPr>
          <a:xfrm>
            <a:off x="0" y="431559"/>
            <a:ext cx="9144000" cy="3693319"/>
          </a:xfrm>
          <a:prstGeom prst="rect">
            <a:avLst/>
          </a:prstGeom>
        </p:spPr>
        <p:txBody>
          <a:bodyPr wrap="square">
            <a:spAutoFit/>
          </a:bodyPr>
          <a:lstStyle/>
          <a:p>
            <a:pPr algn="just">
              <a:buFont typeface="Wingdings" pitchFamily="2" charset="2"/>
              <a:buChar char="§"/>
            </a:pPr>
            <a:r>
              <a:rPr lang="en-US" dirty="0" smtClean="0"/>
              <a:t>The main idea was to develop a data processing chain that allows all stations </a:t>
            </a:r>
            <a:r>
              <a:rPr lang="en-US" b="1" dirty="0" smtClean="0">
                <a:solidFill>
                  <a:srgbClr val="FF0000"/>
                </a:solidFill>
              </a:rPr>
              <a:t>to retrieve, in a fully automatic way, the aerosol backscatter and extinction profiles starting from the raw </a:t>
            </a:r>
            <a:r>
              <a:rPr lang="en-US" b="1" dirty="0" err="1" smtClean="0">
                <a:solidFill>
                  <a:srgbClr val="FF0000"/>
                </a:solidFill>
              </a:rPr>
              <a:t>lidar</a:t>
            </a:r>
            <a:r>
              <a:rPr lang="en-US" b="1" dirty="0" smtClean="0">
                <a:solidFill>
                  <a:srgbClr val="FF0000"/>
                </a:solidFill>
              </a:rPr>
              <a:t> data of the </a:t>
            </a:r>
            <a:r>
              <a:rPr lang="en-US" b="1" dirty="0" err="1" smtClean="0">
                <a:solidFill>
                  <a:srgbClr val="FF0000"/>
                </a:solidFill>
              </a:rPr>
              <a:t>lidar</a:t>
            </a:r>
            <a:r>
              <a:rPr lang="en-US" b="1" dirty="0" smtClean="0">
                <a:solidFill>
                  <a:srgbClr val="FF0000"/>
                </a:solidFill>
              </a:rPr>
              <a:t> systems they operate.</a:t>
            </a:r>
          </a:p>
          <a:p>
            <a:pPr algn="just">
              <a:buFont typeface="Wingdings" pitchFamily="2" charset="2"/>
              <a:buChar char="§"/>
            </a:pPr>
            <a:r>
              <a:rPr lang="en-US" dirty="0" smtClean="0"/>
              <a:t>The main advantage of this approach is that it </a:t>
            </a:r>
            <a:r>
              <a:rPr lang="en-US" b="1" dirty="0" smtClean="0">
                <a:solidFill>
                  <a:srgbClr val="FF0000"/>
                </a:solidFill>
              </a:rPr>
              <a:t>increases the rate of population of the aerosol database</a:t>
            </a:r>
            <a:r>
              <a:rPr lang="en-US" dirty="0" smtClean="0"/>
              <a:t> of the </a:t>
            </a:r>
            <a:r>
              <a:rPr lang="en-US" dirty="0" err="1" smtClean="0"/>
              <a:t>lidar</a:t>
            </a:r>
            <a:r>
              <a:rPr lang="en-US" dirty="0" smtClean="0"/>
              <a:t> network and </a:t>
            </a:r>
            <a:r>
              <a:rPr lang="en-US" b="1" dirty="0" smtClean="0"/>
              <a:t>to promote the usage of vertically resolved aerosol parameters within the scientific community</a:t>
            </a:r>
            <a:r>
              <a:rPr lang="en-US" dirty="0" smtClean="0"/>
              <a:t>.</a:t>
            </a:r>
          </a:p>
          <a:p>
            <a:pPr>
              <a:buFont typeface="Wingdings" pitchFamily="2" charset="2"/>
              <a:buChar char="§"/>
            </a:pPr>
            <a:r>
              <a:rPr lang="en-US" dirty="0" smtClean="0"/>
              <a:t>At the base of the SCC is also </a:t>
            </a:r>
            <a:r>
              <a:rPr lang="en-US" b="1" dirty="0" smtClean="0">
                <a:solidFill>
                  <a:srgbClr val="FF0000"/>
                </a:solidFill>
              </a:rPr>
              <a:t>fully traceability of quality-assured aerosol optical products. </a:t>
            </a:r>
            <a:r>
              <a:rPr lang="en-US" dirty="0" smtClean="0"/>
              <a:t>The SCC ensures high-quality products by implementing quality checks on both raw </a:t>
            </a:r>
            <a:r>
              <a:rPr lang="en-US" dirty="0" err="1" smtClean="0"/>
              <a:t>lidar</a:t>
            </a:r>
            <a:r>
              <a:rPr lang="en-US" dirty="0" smtClean="0"/>
              <a:t> data and final optical products. </a:t>
            </a:r>
            <a:r>
              <a:rPr lang="en-US" b="1" dirty="0" smtClean="0">
                <a:solidFill>
                  <a:srgbClr val="00B050"/>
                </a:solidFill>
              </a:rPr>
              <a:t>Quality checks are part of a rigorous quality assurance program developed within EARLINET.</a:t>
            </a:r>
          </a:p>
          <a:p>
            <a:pPr>
              <a:buFont typeface="Wingdings" pitchFamily="2" charset="2"/>
              <a:buChar char="§"/>
            </a:pPr>
            <a:r>
              <a:rPr lang="en-US" dirty="0" smtClean="0"/>
              <a:t>It is also quite important that </a:t>
            </a:r>
            <a:r>
              <a:rPr lang="en-US" b="1" dirty="0" smtClean="0">
                <a:solidFill>
                  <a:srgbClr val="FF0000"/>
                </a:solidFill>
              </a:rPr>
              <a:t>the retrieved products are available in real time or in near-real time for large geographical areas</a:t>
            </a:r>
            <a:r>
              <a:rPr lang="en-US" b="1" dirty="0" smtClean="0"/>
              <a:t>: this means that a research network (or station) could also be operational.</a:t>
            </a:r>
          </a:p>
        </p:txBody>
      </p:sp>
      <p:sp>
        <p:nvSpPr>
          <p:cNvPr id="5" name="Rettangolo 4"/>
          <p:cNvSpPr/>
          <p:nvPr/>
        </p:nvSpPr>
        <p:spPr>
          <a:xfrm>
            <a:off x="72008" y="4059142"/>
            <a:ext cx="9036496" cy="2462213"/>
          </a:xfrm>
          <a:prstGeom prst="rect">
            <a:avLst/>
          </a:prstGeom>
          <a:ln w="50800">
            <a:solidFill>
              <a:srgbClr val="FF0000"/>
            </a:solidFill>
          </a:ln>
        </p:spPr>
        <p:txBody>
          <a:bodyPr wrap="square">
            <a:spAutoFit/>
          </a:bodyPr>
          <a:lstStyle/>
          <a:p>
            <a:pPr>
              <a:buFont typeface="Wingdings" pitchFamily="2" charset="2"/>
              <a:buChar char="q"/>
            </a:pPr>
            <a:r>
              <a:rPr lang="en-US" sz="1400" b="1" dirty="0" smtClean="0"/>
              <a:t>EARLINET Single Calculus Chain – overview on methodology and strategy. </a:t>
            </a:r>
            <a:r>
              <a:rPr lang="en-US" sz="1400" dirty="0" smtClean="0"/>
              <a:t>G. D'Amico, A. </a:t>
            </a:r>
            <a:r>
              <a:rPr lang="en-US" sz="1400" dirty="0" err="1" smtClean="0"/>
              <a:t>Amodeo</a:t>
            </a:r>
            <a:r>
              <a:rPr lang="en-US" sz="1400" dirty="0" smtClean="0"/>
              <a:t>, H. </a:t>
            </a:r>
            <a:r>
              <a:rPr lang="en-US" sz="1400" dirty="0" err="1" smtClean="0"/>
              <a:t>Baars</a:t>
            </a:r>
            <a:r>
              <a:rPr lang="en-US" sz="1400" dirty="0" smtClean="0"/>
              <a:t>, I. </a:t>
            </a:r>
            <a:r>
              <a:rPr lang="en-US" sz="1400" dirty="0" err="1" smtClean="0"/>
              <a:t>Binietoglou</a:t>
            </a:r>
            <a:r>
              <a:rPr lang="en-US" sz="1400" dirty="0" smtClean="0"/>
              <a:t>, V. </a:t>
            </a:r>
            <a:r>
              <a:rPr lang="en-US" sz="1400" dirty="0" err="1" smtClean="0"/>
              <a:t>Freudenthaler</a:t>
            </a:r>
            <a:r>
              <a:rPr lang="en-US" sz="1400" dirty="0" smtClean="0"/>
              <a:t>, I. </a:t>
            </a:r>
            <a:r>
              <a:rPr lang="en-US" sz="1400" dirty="0" err="1" smtClean="0"/>
              <a:t>Mattis</a:t>
            </a:r>
            <a:r>
              <a:rPr lang="en-US" sz="1400" dirty="0" smtClean="0"/>
              <a:t>, U. </a:t>
            </a:r>
            <a:r>
              <a:rPr lang="en-US" sz="1400" dirty="0" err="1" smtClean="0"/>
              <a:t>Wandinger</a:t>
            </a:r>
            <a:r>
              <a:rPr lang="en-US" sz="1400" dirty="0" smtClean="0"/>
              <a:t>, and G. </a:t>
            </a:r>
            <a:r>
              <a:rPr lang="en-US" sz="1400" dirty="0" err="1" smtClean="0"/>
              <a:t>Pappalardo</a:t>
            </a:r>
            <a:r>
              <a:rPr lang="en-US" sz="1400" dirty="0" smtClean="0"/>
              <a:t>. Atmos. Meas. Tech., 8, 4891-4916, doi:10.5194/amt-8-4891-2015, 2015.</a:t>
            </a:r>
          </a:p>
          <a:p>
            <a:pPr>
              <a:buFont typeface="Wingdings" pitchFamily="2" charset="2"/>
              <a:buChar char="q"/>
            </a:pPr>
            <a:r>
              <a:rPr lang="en-US" sz="1400" b="1" dirty="0" smtClean="0"/>
              <a:t>EARLINET Single Calculus Chain – technical – Part 1: Pre-processing of raw </a:t>
            </a:r>
            <a:r>
              <a:rPr lang="en-US" sz="1400" b="1" dirty="0" err="1" smtClean="0"/>
              <a:t>lidar</a:t>
            </a:r>
            <a:r>
              <a:rPr lang="en-US" sz="1400" b="1" dirty="0" smtClean="0"/>
              <a:t> data. </a:t>
            </a:r>
            <a:r>
              <a:rPr lang="en-US" sz="1400" dirty="0" smtClean="0"/>
              <a:t>Giuseppe D'Amico, Aldo </a:t>
            </a:r>
            <a:r>
              <a:rPr lang="en-US" sz="1400" dirty="0" err="1" smtClean="0"/>
              <a:t>Amodeo</a:t>
            </a:r>
            <a:r>
              <a:rPr lang="en-US" sz="1400" dirty="0" smtClean="0"/>
              <a:t>, Ina </a:t>
            </a:r>
            <a:r>
              <a:rPr lang="en-US" sz="1400" dirty="0" err="1" smtClean="0"/>
              <a:t>Mattis</a:t>
            </a:r>
            <a:r>
              <a:rPr lang="en-US" sz="1400" dirty="0" smtClean="0"/>
              <a:t>, Volker </a:t>
            </a:r>
            <a:r>
              <a:rPr lang="en-US" sz="1400" dirty="0" err="1" smtClean="0"/>
              <a:t>Freudenthaler</a:t>
            </a:r>
            <a:r>
              <a:rPr lang="en-US" sz="1400" dirty="0" smtClean="0"/>
              <a:t>, and </a:t>
            </a:r>
            <a:r>
              <a:rPr lang="en-US" sz="1400" dirty="0" err="1" smtClean="0"/>
              <a:t>Gelsomina</a:t>
            </a:r>
            <a:r>
              <a:rPr lang="en-US" sz="1400" dirty="0" smtClean="0"/>
              <a:t> </a:t>
            </a:r>
            <a:r>
              <a:rPr lang="en-US" sz="1400" dirty="0" err="1" smtClean="0"/>
              <a:t>Pappalardo</a:t>
            </a:r>
            <a:r>
              <a:rPr lang="en-US" sz="1400" dirty="0" smtClean="0"/>
              <a:t>. Atmos. Meas. Tech., 9, 491-507, doi:10.5194/amt-9-491-2016, 2016.</a:t>
            </a:r>
          </a:p>
          <a:p>
            <a:pPr>
              <a:buFont typeface="Wingdings" pitchFamily="2" charset="2"/>
              <a:buChar char="q"/>
            </a:pPr>
            <a:r>
              <a:rPr lang="en-US" sz="1400" b="1" dirty="0" smtClean="0"/>
              <a:t>EARLINET Single Calculus Chain – technical – Part 2: Calculation of optical products. </a:t>
            </a:r>
            <a:r>
              <a:rPr lang="en-US" sz="1400" dirty="0" smtClean="0"/>
              <a:t>Ina </a:t>
            </a:r>
            <a:r>
              <a:rPr lang="en-US" sz="1400" dirty="0" err="1" smtClean="0"/>
              <a:t>Mattis</a:t>
            </a:r>
            <a:r>
              <a:rPr lang="en-US" sz="1400" dirty="0" smtClean="0"/>
              <a:t>, Giuseppe D'Amico, </a:t>
            </a:r>
            <a:r>
              <a:rPr lang="en-US" sz="1400" dirty="0" err="1" smtClean="0"/>
              <a:t>Holger</a:t>
            </a:r>
            <a:r>
              <a:rPr lang="en-US" sz="1400" dirty="0" smtClean="0"/>
              <a:t> </a:t>
            </a:r>
            <a:r>
              <a:rPr lang="en-US" sz="1400" dirty="0" err="1" smtClean="0"/>
              <a:t>Baars</a:t>
            </a:r>
            <a:r>
              <a:rPr lang="en-US" sz="1400" dirty="0" smtClean="0"/>
              <a:t>, Aldo </a:t>
            </a:r>
            <a:r>
              <a:rPr lang="en-US" sz="1400" dirty="0" err="1" smtClean="0"/>
              <a:t>Amodeo</a:t>
            </a:r>
            <a:r>
              <a:rPr lang="en-US" sz="1400" dirty="0" smtClean="0"/>
              <a:t>, Fabio Madonna, and Marco Iarlori. Atmos. Meas. Tech., 9, 3009-3029, doi:10.5194/amt-9-3009-2016, 2016.</a:t>
            </a:r>
          </a:p>
          <a:p>
            <a:pPr>
              <a:buFont typeface="Wingdings" pitchFamily="2" charset="2"/>
              <a:buChar char="q"/>
            </a:pPr>
            <a:r>
              <a:rPr lang="en-US" sz="1400" b="1" dirty="0" smtClean="0"/>
              <a:t>EARLINET: potential </a:t>
            </a:r>
            <a:r>
              <a:rPr lang="en-US" sz="1400" b="1" dirty="0" err="1" smtClean="0"/>
              <a:t>operationality</a:t>
            </a:r>
            <a:r>
              <a:rPr lang="en-US" sz="1400" b="1" dirty="0" smtClean="0"/>
              <a:t> of a research network. </a:t>
            </a:r>
            <a:r>
              <a:rPr lang="en-US" sz="1400" dirty="0" smtClean="0"/>
              <a:t>M. </a:t>
            </a:r>
            <a:r>
              <a:rPr lang="en-US" sz="1400" dirty="0" err="1" smtClean="0"/>
              <a:t>Sicard</a:t>
            </a:r>
            <a:r>
              <a:rPr lang="en-US" sz="1400" dirty="0" smtClean="0"/>
              <a:t> et al.. Atmos. Meas. Tech., 8, 4587-4613, doi:10.5194/amt-8-4587-2015, 2015</a:t>
            </a:r>
            <a:endParaRPr lang="en-US" sz="1400" dirty="0"/>
          </a:p>
        </p:txBody>
      </p:sp>
      <p:sp>
        <p:nvSpPr>
          <p:cNvPr id="6" name="CasellaDiTesto 5"/>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3084" name="Picture 2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43250" y="571500"/>
            <a:ext cx="2071688" cy="138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85" name="Text Box 1030"/>
          <p:cNvSpPr txBox="1">
            <a:spLocks noChangeArrowheads="1"/>
          </p:cNvSpPr>
          <p:nvPr/>
        </p:nvSpPr>
        <p:spPr bwMode="auto">
          <a:xfrm>
            <a:off x="7643813" y="5286375"/>
            <a:ext cx="108267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00CC00"/>
                </a:solidFill>
                <a:latin typeface="Batang" pitchFamily="18" charset="-127"/>
              </a:rPr>
              <a:t>detector</a:t>
            </a:r>
            <a:endParaRPr lang="it-IT" altLang="en-US">
              <a:solidFill>
                <a:prstClr val="black"/>
              </a:solidFill>
              <a:latin typeface="Batang" pitchFamily="18" charset="-127"/>
            </a:endParaRPr>
          </a:p>
        </p:txBody>
      </p:sp>
      <p:sp>
        <p:nvSpPr>
          <p:cNvPr id="3086" name="Text Box 1032"/>
          <p:cNvSpPr txBox="1">
            <a:spLocks noChangeArrowheads="1"/>
          </p:cNvSpPr>
          <p:nvPr/>
        </p:nvSpPr>
        <p:spPr bwMode="auto">
          <a:xfrm>
            <a:off x="3071813" y="142875"/>
            <a:ext cx="2397125"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CC3300"/>
                </a:solidFill>
                <a:latin typeface="Batang" pitchFamily="18" charset="-127"/>
              </a:rPr>
              <a:t>Interaction between </a:t>
            </a:r>
          </a:p>
          <a:p>
            <a:pPr eaLnBrk="1" hangingPunct="1"/>
            <a:r>
              <a:rPr lang="it-IT" altLang="en-US" b="1">
                <a:solidFill>
                  <a:srgbClr val="CC3300"/>
                </a:solidFill>
                <a:latin typeface="Batang" pitchFamily="18" charset="-127"/>
              </a:rPr>
              <a:t>radiation and object</a:t>
            </a:r>
            <a:endParaRPr lang="it-IT" altLang="en-US">
              <a:solidFill>
                <a:prstClr val="black"/>
              </a:solidFill>
              <a:latin typeface="Batang" pitchFamily="18" charset="-127"/>
            </a:endParaRPr>
          </a:p>
        </p:txBody>
      </p:sp>
      <p:sp>
        <p:nvSpPr>
          <p:cNvPr id="3087" name="Text Box 1035"/>
          <p:cNvSpPr txBox="1">
            <a:spLocks noChangeArrowheads="1"/>
          </p:cNvSpPr>
          <p:nvPr/>
        </p:nvSpPr>
        <p:spPr bwMode="auto">
          <a:xfrm>
            <a:off x="500063" y="3929063"/>
            <a:ext cx="120015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FF0000"/>
                </a:solidFill>
                <a:latin typeface="Batang" pitchFamily="18" charset="-127"/>
              </a:rPr>
              <a:t>radiation </a:t>
            </a:r>
          </a:p>
          <a:p>
            <a:pPr eaLnBrk="1" hangingPunct="1"/>
            <a:r>
              <a:rPr lang="it-IT" altLang="en-US" b="1">
                <a:solidFill>
                  <a:srgbClr val="FF0000"/>
                </a:solidFill>
                <a:latin typeface="Batang" pitchFamily="18" charset="-127"/>
              </a:rPr>
              <a:t>source</a:t>
            </a:r>
            <a:endParaRPr lang="it-IT" altLang="en-US">
              <a:solidFill>
                <a:prstClr val="black"/>
              </a:solidFill>
              <a:latin typeface="Batang" pitchFamily="18" charset="-127"/>
            </a:endParaRPr>
          </a:p>
        </p:txBody>
      </p:sp>
      <p:grpSp>
        <p:nvGrpSpPr>
          <p:cNvPr id="3" name="Group 1044"/>
          <p:cNvGrpSpPr>
            <a:grpSpLocks/>
          </p:cNvGrpSpPr>
          <p:nvPr/>
        </p:nvGrpSpPr>
        <p:grpSpPr bwMode="auto">
          <a:xfrm rot="-1218604">
            <a:off x="4572000" y="1646238"/>
            <a:ext cx="3517900" cy="3429000"/>
            <a:chOff x="2976" y="1152"/>
            <a:chExt cx="2216" cy="2160"/>
          </a:xfrm>
        </p:grpSpPr>
        <p:sp>
          <p:nvSpPr>
            <p:cNvPr id="3111" name="AutoShape 1041"/>
            <p:cNvSpPr>
              <a:spLocks noChangeArrowheads="1"/>
            </p:cNvSpPr>
            <p:nvPr/>
          </p:nvSpPr>
          <p:spPr bwMode="auto">
            <a:xfrm rot="-1298240">
              <a:off x="4128" y="2784"/>
              <a:ext cx="1064" cy="528"/>
            </a:xfrm>
            <a:prstGeom prst="can">
              <a:avLst>
                <a:gd name="adj" fmla="val 33963"/>
              </a:avLst>
            </a:prstGeom>
            <a:solidFill>
              <a:srgbClr val="33CCCC">
                <a:alpha val="50195"/>
              </a:srgbClr>
            </a:solidFill>
            <a:ln w="50800">
              <a:solidFill>
                <a:srgbClr val="00FF00"/>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3112" name="Line 1042"/>
            <p:cNvSpPr>
              <a:spLocks noChangeShapeType="1"/>
            </p:cNvSpPr>
            <p:nvPr/>
          </p:nvSpPr>
          <p:spPr bwMode="auto">
            <a:xfrm>
              <a:off x="2976" y="1920"/>
              <a:ext cx="1104" cy="1152"/>
            </a:xfrm>
            <a:prstGeom prst="line">
              <a:avLst/>
            </a:prstGeom>
            <a:noFill/>
            <a:ln w="50800">
              <a:solidFill>
                <a:srgbClr val="00FF00"/>
              </a:solidFill>
              <a:round/>
              <a:headEnd/>
              <a:tailEnd/>
            </a:ln>
            <a:extLst>
              <a:ext uri="{909E8E84-426E-40DD-AFC4-6F175D3DCCD1}">
                <a14:hiddenFill xmlns:a14="http://schemas.microsoft.com/office/drawing/2010/main" xmlns="">
                  <a:noFill/>
                </a14:hiddenFill>
              </a:ext>
            </a:extLst>
          </p:spPr>
          <p:txBody>
            <a:bodyPr wrap="none" anchor="ctr"/>
            <a:lstStyle/>
            <a:p>
              <a:endParaRPr lang="en-US">
                <a:solidFill>
                  <a:prstClr val="black"/>
                </a:solidFill>
                <a:cs typeface="Arial" charset="0"/>
              </a:endParaRPr>
            </a:p>
          </p:txBody>
        </p:sp>
        <p:sp>
          <p:nvSpPr>
            <p:cNvPr id="3113" name="Line 1043"/>
            <p:cNvSpPr>
              <a:spLocks noChangeShapeType="1"/>
            </p:cNvSpPr>
            <p:nvPr/>
          </p:nvSpPr>
          <p:spPr bwMode="auto">
            <a:xfrm>
              <a:off x="4992" y="1152"/>
              <a:ext cx="96" cy="1536"/>
            </a:xfrm>
            <a:prstGeom prst="line">
              <a:avLst/>
            </a:prstGeom>
            <a:noFill/>
            <a:ln w="50800">
              <a:solidFill>
                <a:srgbClr val="00FF00"/>
              </a:solidFill>
              <a:round/>
              <a:headEnd/>
              <a:tailEnd/>
            </a:ln>
            <a:extLst>
              <a:ext uri="{909E8E84-426E-40DD-AFC4-6F175D3DCCD1}">
                <a14:hiddenFill xmlns:a14="http://schemas.microsoft.com/office/drawing/2010/main" xmlns="">
                  <a:noFill/>
                </a14:hiddenFill>
              </a:ext>
            </a:extLst>
          </p:spPr>
          <p:txBody>
            <a:bodyPr wrap="none" anchor="ctr"/>
            <a:lstStyle/>
            <a:p>
              <a:endParaRPr lang="en-US">
                <a:solidFill>
                  <a:prstClr val="black"/>
                </a:solidFill>
                <a:cs typeface="Arial" charset="0"/>
              </a:endParaRPr>
            </a:p>
          </p:txBody>
        </p:sp>
      </p:grpSp>
      <p:sp>
        <p:nvSpPr>
          <p:cNvPr id="3089" name="Text Box 1047"/>
          <p:cNvSpPr txBox="1">
            <a:spLocks noChangeArrowheads="1"/>
          </p:cNvSpPr>
          <p:nvPr/>
        </p:nvSpPr>
        <p:spPr bwMode="auto">
          <a:xfrm>
            <a:off x="5429250" y="1428750"/>
            <a:ext cx="1449388"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009900"/>
                </a:solidFill>
                <a:latin typeface="Batang" pitchFamily="18" charset="-127"/>
              </a:rPr>
              <a:t>signal </a:t>
            </a:r>
          </a:p>
          <a:p>
            <a:pPr eaLnBrk="1" hangingPunct="1"/>
            <a:r>
              <a:rPr lang="it-IT" altLang="en-US" b="1">
                <a:solidFill>
                  <a:srgbClr val="009900"/>
                </a:solidFill>
                <a:latin typeface="Batang" pitchFamily="18" charset="-127"/>
              </a:rPr>
              <a:t>propagation</a:t>
            </a:r>
            <a:endParaRPr lang="it-IT" altLang="en-US">
              <a:solidFill>
                <a:srgbClr val="009900"/>
              </a:solidFill>
              <a:latin typeface="Batang" pitchFamily="18" charset="-127"/>
            </a:endParaRPr>
          </a:p>
        </p:txBody>
      </p:sp>
      <p:sp>
        <p:nvSpPr>
          <p:cNvPr id="3090" name="Text Box 1050"/>
          <p:cNvSpPr txBox="1">
            <a:spLocks noChangeArrowheads="1"/>
          </p:cNvSpPr>
          <p:nvPr/>
        </p:nvSpPr>
        <p:spPr bwMode="auto">
          <a:xfrm>
            <a:off x="4714875" y="6000750"/>
            <a:ext cx="317341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prstClr val="white"/>
                </a:solidFill>
                <a:latin typeface="Batang" pitchFamily="18" charset="-127"/>
              </a:rPr>
              <a:t>Data acquisition and analysis</a:t>
            </a:r>
          </a:p>
        </p:txBody>
      </p:sp>
      <p:sp>
        <p:nvSpPr>
          <p:cNvPr id="25" name="Cubo 24"/>
          <p:cNvSpPr/>
          <p:nvPr/>
        </p:nvSpPr>
        <p:spPr>
          <a:xfrm rot="17795535">
            <a:off x="930275" y="4551363"/>
            <a:ext cx="1873250" cy="52070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cxnSp>
        <p:nvCxnSpPr>
          <p:cNvPr id="29" name="Connettore 2 28"/>
          <p:cNvCxnSpPr/>
          <p:nvPr/>
        </p:nvCxnSpPr>
        <p:spPr>
          <a:xfrm rot="16200000" flipH="1">
            <a:off x="4429125" y="1285875"/>
            <a:ext cx="2714625" cy="2714625"/>
          </a:xfrm>
          <a:prstGeom prst="straightConnector1">
            <a:avLst/>
          </a:prstGeom>
          <a:ln w="25400" cmpd="tri">
            <a:solidFill>
              <a:srgbClr val="0E9F03"/>
            </a:solidFill>
            <a:tailEnd type="non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4429125" y="1214438"/>
            <a:ext cx="3000375" cy="2643187"/>
          </a:xfrm>
          <a:prstGeom prst="straightConnector1">
            <a:avLst/>
          </a:prstGeom>
          <a:ln w="25400" cmpd="tri">
            <a:solidFill>
              <a:srgbClr val="0070C0"/>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3094" name="Picture 2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28938" y="4357688"/>
            <a:ext cx="2600325" cy="1733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5" name="Connettore 4 44"/>
          <p:cNvCxnSpPr>
            <a:stCxn id="25" idx="2"/>
          </p:cNvCxnSpPr>
          <p:nvPr/>
        </p:nvCxnSpPr>
        <p:spPr>
          <a:xfrm rot="16200000" flipH="1">
            <a:off x="2660650" y="4522788"/>
            <a:ext cx="412750" cy="2724150"/>
          </a:xfrm>
          <a:prstGeom prst="bentConnector3">
            <a:avLst>
              <a:gd name="adj1" fmla="val 155312"/>
            </a:avLst>
          </a:prstGeom>
          <a:ln w="25400">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Connettore 4 48"/>
          <p:cNvCxnSpPr>
            <a:endCxn id="3111" idx="3"/>
          </p:cNvCxnSpPr>
          <p:nvPr/>
        </p:nvCxnSpPr>
        <p:spPr>
          <a:xfrm flipV="1">
            <a:off x="5572125" y="4570413"/>
            <a:ext cx="2346325" cy="644525"/>
          </a:xfrm>
          <a:prstGeom prst="bentConnector2">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97" name="Text Box 1046"/>
          <p:cNvSpPr txBox="1">
            <a:spLocks noChangeArrowheads="1"/>
          </p:cNvSpPr>
          <p:nvPr/>
        </p:nvSpPr>
        <p:spPr bwMode="auto">
          <a:xfrm>
            <a:off x="1500188" y="1785938"/>
            <a:ext cx="1449387"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b="1">
                <a:solidFill>
                  <a:srgbClr val="CC3300"/>
                </a:solidFill>
                <a:latin typeface="Batang" pitchFamily="18" charset="-127"/>
              </a:rPr>
              <a:t>radiation </a:t>
            </a:r>
          </a:p>
          <a:p>
            <a:pPr eaLnBrk="1" hangingPunct="1"/>
            <a:r>
              <a:rPr lang="it-IT" altLang="en-US" b="1">
                <a:solidFill>
                  <a:srgbClr val="CC3300"/>
                </a:solidFill>
                <a:latin typeface="Batang" pitchFamily="18" charset="-127"/>
              </a:rPr>
              <a:t>propagation</a:t>
            </a:r>
            <a:endParaRPr lang="it-IT" altLang="en-US">
              <a:solidFill>
                <a:prstClr val="black"/>
              </a:solidFill>
              <a:latin typeface="Batang" pitchFamily="18" charset="-127"/>
            </a:endParaRPr>
          </a:p>
        </p:txBody>
      </p:sp>
      <p:graphicFrame>
        <p:nvGraphicFramePr>
          <p:cNvPr id="3074" name="Object 2"/>
          <p:cNvGraphicFramePr>
            <a:graphicFrameLocks noChangeAspect="1"/>
          </p:cNvGraphicFramePr>
          <p:nvPr/>
        </p:nvGraphicFramePr>
        <p:xfrm>
          <a:off x="1643063" y="2571750"/>
          <a:ext cx="992187" cy="457200"/>
        </p:xfrm>
        <a:graphic>
          <a:graphicData uri="http://schemas.openxmlformats.org/presentationml/2006/ole">
            <p:oleObj spid="_x0000_s88066" name="Equation" r:id="rId5" imgW="495085" imgH="228501" progId="Equation.3">
              <p:embed/>
            </p:oleObj>
          </a:graphicData>
        </a:graphic>
      </p:graphicFrame>
      <p:graphicFrame>
        <p:nvGraphicFramePr>
          <p:cNvPr id="3075" name="Object 3"/>
          <p:cNvGraphicFramePr>
            <a:graphicFrameLocks noChangeAspect="1"/>
          </p:cNvGraphicFramePr>
          <p:nvPr/>
        </p:nvGraphicFramePr>
        <p:xfrm>
          <a:off x="6286500" y="2286000"/>
          <a:ext cx="915988" cy="431800"/>
        </p:xfrm>
        <a:graphic>
          <a:graphicData uri="http://schemas.openxmlformats.org/presentationml/2006/ole">
            <p:oleObj spid="_x0000_s88067" name="Equation" r:id="rId6" imgW="457002" imgH="215806" progId="Equation.3">
              <p:embed/>
            </p:oleObj>
          </a:graphicData>
        </a:graphic>
      </p:graphicFrame>
      <p:graphicFrame>
        <p:nvGraphicFramePr>
          <p:cNvPr id="3076" name="Object 4"/>
          <p:cNvGraphicFramePr>
            <a:graphicFrameLocks noChangeAspect="1"/>
          </p:cNvGraphicFramePr>
          <p:nvPr/>
        </p:nvGraphicFramePr>
        <p:xfrm>
          <a:off x="3703638" y="1971675"/>
          <a:ext cx="1296987" cy="457200"/>
        </p:xfrm>
        <a:graphic>
          <a:graphicData uri="http://schemas.openxmlformats.org/presentationml/2006/ole">
            <p:oleObj spid="_x0000_s88068" name="Equation" r:id="rId7" imgW="647700" imgH="228600" progId="Equation.3">
              <p:embed/>
            </p:oleObj>
          </a:graphicData>
        </a:graphic>
      </p:graphicFrame>
      <p:graphicFrame>
        <p:nvGraphicFramePr>
          <p:cNvPr id="3077" name="Object 5"/>
          <p:cNvGraphicFramePr>
            <a:graphicFrameLocks noChangeAspect="1"/>
          </p:cNvGraphicFramePr>
          <p:nvPr/>
        </p:nvGraphicFramePr>
        <p:xfrm>
          <a:off x="785813" y="3500438"/>
          <a:ext cx="915987" cy="457200"/>
        </p:xfrm>
        <a:graphic>
          <a:graphicData uri="http://schemas.openxmlformats.org/presentationml/2006/ole">
            <p:oleObj spid="_x0000_s88069" name="Equation" r:id="rId8" imgW="457200" imgH="228600" progId="Equation.3">
              <p:embed/>
            </p:oleObj>
          </a:graphicData>
        </a:graphic>
      </p:graphicFrame>
      <p:graphicFrame>
        <p:nvGraphicFramePr>
          <p:cNvPr id="3079" name="Object 7"/>
          <p:cNvGraphicFramePr>
            <a:graphicFrameLocks noChangeAspect="1"/>
          </p:cNvGraphicFramePr>
          <p:nvPr/>
        </p:nvGraphicFramePr>
        <p:xfrm>
          <a:off x="5929313" y="5143500"/>
          <a:ext cx="1576387" cy="457200"/>
        </p:xfrm>
        <a:graphic>
          <a:graphicData uri="http://schemas.openxmlformats.org/presentationml/2006/ole">
            <p:oleObj spid="_x0000_s88071" name="Equation" r:id="rId9" imgW="787400" imgH="228600" progId="Equation.3">
              <p:embed/>
            </p:oleObj>
          </a:graphicData>
        </a:graphic>
      </p:graphicFrame>
      <p:sp>
        <p:nvSpPr>
          <p:cNvPr id="3098" name="Line 28"/>
          <p:cNvSpPr>
            <a:spLocks noChangeShapeType="1"/>
          </p:cNvSpPr>
          <p:nvPr/>
        </p:nvSpPr>
        <p:spPr bwMode="auto">
          <a:xfrm flipV="1">
            <a:off x="8604250" y="836613"/>
            <a:ext cx="0" cy="3887787"/>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graphicFrame>
        <p:nvGraphicFramePr>
          <p:cNvPr id="3080" name="Object 8"/>
          <p:cNvGraphicFramePr>
            <a:graphicFrameLocks noChangeAspect="1"/>
          </p:cNvGraphicFramePr>
          <p:nvPr/>
        </p:nvGraphicFramePr>
        <p:xfrm>
          <a:off x="8604250" y="2997200"/>
          <a:ext cx="228600" cy="279400"/>
        </p:xfrm>
        <a:graphic>
          <a:graphicData uri="http://schemas.openxmlformats.org/presentationml/2006/ole">
            <p:oleObj spid="_x0000_s88072" name="Equation" r:id="rId10" imgW="114201" imgH="139579" progId="Equation.3">
              <p:embed/>
            </p:oleObj>
          </a:graphicData>
        </a:graphic>
      </p:graphicFrame>
      <p:sp>
        <p:nvSpPr>
          <p:cNvPr id="3099" name="Line 30"/>
          <p:cNvSpPr>
            <a:spLocks noChangeShapeType="1"/>
          </p:cNvSpPr>
          <p:nvPr/>
        </p:nvSpPr>
        <p:spPr bwMode="auto">
          <a:xfrm>
            <a:off x="6084888" y="981075"/>
            <a:ext cx="2808287" cy="0"/>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0" name="Line 31"/>
          <p:cNvSpPr>
            <a:spLocks noChangeShapeType="1"/>
          </p:cNvSpPr>
          <p:nvPr/>
        </p:nvSpPr>
        <p:spPr bwMode="auto">
          <a:xfrm>
            <a:off x="6084888" y="4581525"/>
            <a:ext cx="2879725" cy="0"/>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1" name="Line 32"/>
          <p:cNvSpPr>
            <a:spLocks noChangeShapeType="1"/>
          </p:cNvSpPr>
          <p:nvPr/>
        </p:nvSpPr>
        <p:spPr bwMode="auto">
          <a:xfrm flipV="1">
            <a:off x="8532813" y="908050"/>
            <a:ext cx="142875" cy="144463"/>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2" name="Line 33"/>
          <p:cNvSpPr>
            <a:spLocks noChangeShapeType="1"/>
          </p:cNvSpPr>
          <p:nvPr/>
        </p:nvSpPr>
        <p:spPr bwMode="auto">
          <a:xfrm flipV="1">
            <a:off x="8532813" y="4508500"/>
            <a:ext cx="142875" cy="144463"/>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3" name="Line 34"/>
          <p:cNvSpPr>
            <a:spLocks noChangeShapeType="1"/>
          </p:cNvSpPr>
          <p:nvPr/>
        </p:nvSpPr>
        <p:spPr bwMode="auto">
          <a:xfrm>
            <a:off x="1403350" y="1341438"/>
            <a:ext cx="2879725" cy="0"/>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4" name="Line 35"/>
          <p:cNvSpPr>
            <a:spLocks noChangeShapeType="1"/>
          </p:cNvSpPr>
          <p:nvPr/>
        </p:nvSpPr>
        <p:spPr bwMode="auto">
          <a:xfrm>
            <a:off x="1403350" y="765175"/>
            <a:ext cx="2879725" cy="0"/>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5" name="Line 36"/>
          <p:cNvSpPr>
            <a:spLocks noChangeShapeType="1"/>
          </p:cNvSpPr>
          <p:nvPr/>
        </p:nvSpPr>
        <p:spPr bwMode="auto">
          <a:xfrm flipV="1">
            <a:off x="1547813" y="477838"/>
            <a:ext cx="0" cy="1079500"/>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6" name="Line 37"/>
          <p:cNvSpPr>
            <a:spLocks noChangeShapeType="1"/>
          </p:cNvSpPr>
          <p:nvPr/>
        </p:nvSpPr>
        <p:spPr bwMode="auto">
          <a:xfrm flipV="1">
            <a:off x="1477963" y="1268413"/>
            <a:ext cx="142875" cy="144462"/>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sp>
        <p:nvSpPr>
          <p:cNvPr id="3107" name="Line 38"/>
          <p:cNvSpPr>
            <a:spLocks noChangeShapeType="1"/>
          </p:cNvSpPr>
          <p:nvPr/>
        </p:nvSpPr>
        <p:spPr bwMode="auto">
          <a:xfrm flipV="1">
            <a:off x="1476375" y="692150"/>
            <a:ext cx="142875" cy="144463"/>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a:lstStyle/>
          <a:p>
            <a:endParaRPr lang="en-US">
              <a:solidFill>
                <a:prstClr val="black"/>
              </a:solidFill>
              <a:cs typeface="Arial" charset="0"/>
            </a:endParaRPr>
          </a:p>
        </p:txBody>
      </p:sp>
      <p:graphicFrame>
        <p:nvGraphicFramePr>
          <p:cNvPr id="3081" name="Object 9"/>
          <p:cNvGraphicFramePr>
            <a:graphicFrameLocks noChangeAspect="1"/>
          </p:cNvGraphicFramePr>
          <p:nvPr/>
        </p:nvGraphicFramePr>
        <p:xfrm>
          <a:off x="1042988" y="836613"/>
          <a:ext cx="406400" cy="355600"/>
        </p:xfrm>
        <a:graphic>
          <a:graphicData uri="http://schemas.openxmlformats.org/presentationml/2006/ole">
            <p:oleObj spid="_x0000_s88073" name="Equation" r:id="rId11" imgW="202936" imgH="177569" progId="Equation.3">
              <p:embed/>
            </p:oleObj>
          </a:graphicData>
        </a:graphic>
      </p:graphicFrame>
      <p:graphicFrame>
        <p:nvGraphicFramePr>
          <p:cNvPr id="3082" name="Object 18"/>
          <p:cNvGraphicFramePr>
            <a:graphicFrameLocks noChangeAspect="1"/>
          </p:cNvGraphicFramePr>
          <p:nvPr/>
        </p:nvGraphicFramePr>
        <p:xfrm>
          <a:off x="8643938" y="2643188"/>
          <a:ext cx="228600" cy="279400"/>
        </p:xfrm>
        <a:graphic>
          <a:graphicData uri="http://schemas.openxmlformats.org/presentationml/2006/ole">
            <p:oleObj spid="_x0000_s88074" name="Equation" r:id="rId12" imgW="114201" imgH="139579" progId="Equation.3">
              <p:embed/>
            </p:oleObj>
          </a:graphicData>
        </a:graphic>
      </p:graphicFrame>
      <p:cxnSp>
        <p:nvCxnSpPr>
          <p:cNvPr id="42" name="Connettore 2 41"/>
          <p:cNvCxnSpPr/>
          <p:nvPr/>
        </p:nvCxnSpPr>
        <p:spPr>
          <a:xfrm rot="5400000">
            <a:off x="1750219" y="1750219"/>
            <a:ext cx="2857500" cy="1785938"/>
          </a:xfrm>
          <a:prstGeom prst="straightConnector1">
            <a:avLst/>
          </a:prstGeom>
          <a:ln w="25400" cmpd="tri">
            <a:solidFill>
              <a:srgbClr val="0E9F03"/>
            </a:solidFill>
            <a:tailEnd type="none"/>
          </a:ln>
        </p:spPr>
        <p:style>
          <a:lnRef idx="1">
            <a:schemeClr val="accent1"/>
          </a:lnRef>
          <a:fillRef idx="0">
            <a:schemeClr val="accent1"/>
          </a:fillRef>
          <a:effectRef idx="0">
            <a:schemeClr val="accent1"/>
          </a:effectRef>
          <a:fontRef idx="minor">
            <a:schemeClr val="tx1"/>
          </a:fontRef>
        </p:style>
      </p:cxnSp>
      <p:sp>
        <p:nvSpPr>
          <p:cNvPr id="2" name="Segnaposto numero diapositiva 1"/>
          <p:cNvSpPr>
            <a:spLocks noGrp="1"/>
          </p:cNvSpPr>
          <p:nvPr>
            <p:ph type="sldNum" sz="quarter" idx="12"/>
          </p:nvPr>
        </p:nvSpPr>
        <p:spPr/>
        <p:txBody>
          <a:bodyPr/>
          <a:lstStyle/>
          <a:p>
            <a:pPr>
              <a:defRPr/>
            </a:pPr>
            <a:fld id="{F3A1F53F-0A5B-4745-9E94-9B51EAB041BE}" type="slidenum">
              <a:rPr lang="it-IT" sz="2400" b="1" smtClean="0">
                <a:solidFill>
                  <a:schemeClr val="bg1"/>
                </a:solidFill>
              </a:rPr>
              <a:pPr>
                <a:defRPr/>
              </a:pPr>
              <a:t>4</a:t>
            </a:fld>
            <a:endParaRPr lang="it-IT" b="1" dirty="0">
              <a:solidFill>
                <a:schemeClr val="bg1"/>
              </a:solidFill>
            </a:endParaRPr>
          </a:p>
        </p:txBody>
      </p:sp>
      <p:sp>
        <p:nvSpPr>
          <p:cNvPr id="40" name="CasellaDiTesto 39"/>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graphicFrame>
        <p:nvGraphicFramePr>
          <p:cNvPr id="88075" name="Object 11"/>
          <p:cNvGraphicFramePr>
            <a:graphicFrameLocks noChangeAspect="1"/>
          </p:cNvGraphicFramePr>
          <p:nvPr/>
        </p:nvGraphicFramePr>
        <p:xfrm>
          <a:off x="7164288" y="3645024"/>
          <a:ext cx="482600" cy="787400"/>
        </p:xfrm>
        <a:graphic>
          <a:graphicData uri="http://schemas.openxmlformats.org/presentationml/2006/ole">
            <p:oleObj spid="_x0000_s88075" name="Equazione" r:id="rId13" imgW="241200" imgH="393480" progId="Equation.3">
              <p:embed/>
            </p:oleObj>
          </a:graphicData>
        </a:graphic>
      </p:graphicFrame>
    </p:spTree>
    <p:extLst>
      <p:ext uri="{BB962C8B-B14F-4D97-AF65-F5344CB8AC3E}">
        <p14:creationId xmlns:p14="http://schemas.microsoft.com/office/powerpoint/2010/main" xmlns="" val="22569916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3528" y="116632"/>
            <a:ext cx="7872668" cy="523220"/>
          </a:xfrm>
          <a:prstGeom prst="rect">
            <a:avLst/>
          </a:prstGeom>
          <a:noFill/>
        </p:spPr>
        <p:txBody>
          <a:bodyPr wrap="none" rtlCol="0">
            <a:spAutoFit/>
          </a:bodyPr>
          <a:lstStyle/>
          <a:p>
            <a:r>
              <a:rPr lang="en-US" sz="2800" dirty="0" smtClean="0"/>
              <a:t>EARLINET Data Near Real Time data analysis: the SCC</a:t>
            </a:r>
            <a:endParaRPr lang="en-US" sz="2800" dirty="0"/>
          </a:p>
        </p:txBody>
      </p:sp>
      <p:pic>
        <p:nvPicPr>
          <p:cNvPr id="34819" name="Picture 3"/>
          <p:cNvPicPr>
            <a:picLocks noChangeAspect="1" noChangeArrowheads="1"/>
          </p:cNvPicPr>
          <p:nvPr/>
        </p:nvPicPr>
        <p:blipFill>
          <a:blip r:embed="rId2" cstate="print"/>
          <a:srcRect/>
          <a:stretch>
            <a:fillRect/>
          </a:stretch>
        </p:blipFill>
        <p:spPr bwMode="auto">
          <a:xfrm>
            <a:off x="1062042" y="763865"/>
            <a:ext cx="6317933" cy="5314950"/>
          </a:xfrm>
          <a:prstGeom prst="rect">
            <a:avLst/>
          </a:prstGeom>
          <a:noFill/>
          <a:ln w="9525">
            <a:noFill/>
            <a:miter lim="800000"/>
            <a:headEnd/>
            <a:tailEnd/>
          </a:ln>
        </p:spPr>
      </p:pic>
      <p:sp>
        <p:nvSpPr>
          <p:cNvPr id="7" name="Rettangolo 6"/>
          <p:cNvSpPr/>
          <p:nvPr/>
        </p:nvSpPr>
        <p:spPr>
          <a:xfrm>
            <a:off x="1835696" y="1700808"/>
            <a:ext cx="1656184" cy="720080"/>
          </a:xfrm>
          <a:prstGeom prst="rect">
            <a:avLst/>
          </a:prstGeom>
          <a:solidFill>
            <a:srgbClr val="FF0000">
              <a:alpha val="3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ttangolo 7"/>
          <p:cNvSpPr/>
          <p:nvPr/>
        </p:nvSpPr>
        <p:spPr>
          <a:xfrm>
            <a:off x="3635896" y="1700808"/>
            <a:ext cx="1656184" cy="720080"/>
          </a:xfrm>
          <a:prstGeom prst="rect">
            <a:avLst/>
          </a:prstGeom>
          <a:solidFill>
            <a:srgbClr val="FFFF00">
              <a:alpha val="3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3528" y="116632"/>
            <a:ext cx="7872668" cy="523220"/>
          </a:xfrm>
          <a:prstGeom prst="rect">
            <a:avLst/>
          </a:prstGeom>
          <a:noFill/>
        </p:spPr>
        <p:txBody>
          <a:bodyPr wrap="none" rtlCol="0">
            <a:spAutoFit/>
          </a:bodyPr>
          <a:lstStyle/>
          <a:p>
            <a:r>
              <a:rPr lang="en-US" sz="2800" dirty="0" smtClean="0"/>
              <a:t>EARLINET Data Near Real Time data analysis: the SCC</a:t>
            </a:r>
            <a:endParaRPr lang="en-US" sz="2800" dirty="0"/>
          </a:p>
        </p:txBody>
      </p:sp>
      <p:sp>
        <p:nvSpPr>
          <p:cNvPr id="3" name="Rettangolo 2"/>
          <p:cNvSpPr/>
          <p:nvPr/>
        </p:nvSpPr>
        <p:spPr>
          <a:xfrm>
            <a:off x="323528" y="980728"/>
            <a:ext cx="3816424" cy="369332"/>
          </a:xfrm>
          <a:prstGeom prst="rect">
            <a:avLst/>
          </a:prstGeom>
        </p:spPr>
        <p:txBody>
          <a:bodyPr wrap="square">
            <a:spAutoFit/>
          </a:bodyPr>
          <a:lstStyle/>
          <a:p>
            <a:r>
              <a:rPr lang="en-US" b="1" dirty="0" smtClean="0">
                <a:solidFill>
                  <a:srgbClr val="00B050"/>
                </a:solidFill>
              </a:rPr>
              <a:t>ELPP (EARLINET </a:t>
            </a:r>
            <a:r>
              <a:rPr lang="en-US" b="1" dirty="0" err="1" smtClean="0">
                <a:solidFill>
                  <a:srgbClr val="00B050"/>
                </a:solidFill>
              </a:rPr>
              <a:t>Lidar</a:t>
            </a:r>
            <a:r>
              <a:rPr lang="en-US" b="1" dirty="0" smtClean="0">
                <a:solidFill>
                  <a:srgbClr val="00B050"/>
                </a:solidFill>
              </a:rPr>
              <a:t> Pre-Processor)</a:t>
            </a:r>
            <a:endParaRPr lang="en-US" b="1" dirty="0">
              <a:solidFill>
                <a:srgbClr val="00B050"/>
              </a:solidFill>
            </a:endParaRPr>
          </a:p>
        </p:txBody>
      </p:sp>
      <p:pic>
        <p:nvPicPr>
          <p:cNvPr id="36865" name="Picture 1"/>
          <p:cNvPicPr>
            <a:picLocks noChangeAspect="1" noChangeArrowheads="1"/>
          </p:cNvPicPr>
          <p:nvPr/>
        </p:nvPicPr>
        <p:blipFill>
          <a:blip r:embed="rId2" cstate="print"/>
          <a:srcRect/>
          <a:stretch>
            <a:fillRect/>
          </a:stretch>
        </p:blipFill>
        <p:spPr bwMode="auto">
          <a:xfrm>
            <a:off x="4355976" y="548680"/>
            <a:ext cx="4453414" cy="6176486"/>
          </a:xfrm>
          <a:prstGeom prst="rect">
            <a:avLst/>
          </a:prstGeom>
          <a:noFill/>
          <a:ln w="9525">
            <a:noFill/>
            <a:miter lim="800000"/>
            <a:headEnd/>
            <a:tailEnd/>
          </a:ln>
        </p:spPr>
      </p:pic>
      <p:sp>
        <p:nvSpPr>
          <p:cNvPr id="5" name="Rettangolo 4"/>
          <p:cNvSpPr/>
          <p:nvPr/>
        </p:nvSpPr>
        <p:spPr>
          <a:xfrm>
            <a:off x="0" y="1628800"/>
            <a:ext cx="4572000" cy="5078313"/>
          </a:xfrm>
          <a:prstGeom prst="rect">
            <a:avLst/>
          </a:prstGeom>
        </p:spPr>
        <p:txBody>
          <a:bodyPr>
            <a:spAutoFit/>
          </a:bodyPr>
          <a:lstStyle/>
          <a:p>
            <a:r>
              <a:rPr lang="en-US" dirty="0" smtClean="0"/>
              <a:t>ELPP gets the full set of information and parameters needed for the pre-processing: </a:t>
            </a:r>
          </a:p>
          <a:p>
            <a:pPr lvl="1">
              <a:buFont typeface="Arial" pitchFamily="34" charset="0"/>
              <a:buChar char="•"/>
            </a:pPr>
            <a:r>
              <a:rPr lang="en-US" dirty="0" smtClean="0"/>
              <a:t>how many products should be calculated (</a:t>
            </a:r>
            <a:r>
              <a:rPr lang="en-US" dirty="0" err="1" smtClean="0"/>
              <a:t>Np</a:t>
            </a:r>
            <a:r>
              <a:rPr lang="en-US" dirty="0" smtClean="0"/>
              <a:t>);</a:t>
            </a:r>
          </a:p>
          <a:p>
            <a:pPr lvl="1">
              <a:buFont typeface="Arial" pitchFamily="34" charset="0"/>
              <a:buChar char="•"/>
            </a:pPr>
            <a:r>
              <a:rPr lang="en-US" dirty="0" smtClean="0"/>
              <a:t>how many </a:t>
            </a:r>
            <a:r>
              <a:rPr lang="en-US" dirty="0" err="1" smtClean="0"/>
              <a:t>lidar</a:t>
            </a:r>
            <a:r>
              <a:rPr lang="en-US" dirty="0" smtClean="0"/>
              <a:t> channels are needed for the calculation of each product(p);</a:t>
            </a:r>
          </a:p>
          <a:p>
            <a:pPr lvl="1">
              <a:buFont typeface="Arial" pitchFamily="34" charset="0"/>
              <a:buChar char="•"/>
            </a:pPr>
            <a:r>
              <a:rPr lang="en-US" dirty="0" smtClean="0"/>
              <a:t>all input parameters required for the analysis (dead-time value, trigger delay, etc.)</a:t>
            </a:r>
          </a:p>
          <a:p>
            <a:r>
              <a:rPr lang="en-US" dirty="0" smtClean="0"/>
              <a:t>Once this information is obtained, ELPP starts to calculate pre-processed signals for all configured products.</a:t>
            </a:r>
          </a:p>
          <a:p>
            <a:r>
              <a:rPr lang="en-US" b="1" dirty="0" smtClean="0">
                <a:solidFill>
                  <a:srgbClr val="FF0000"/>
                </a:solidFill>
              </a:rPr>
              <a:t>The output  (i.e. the range-corrected </a:t>
            </a:r>
            <a:r>
              <a:rPr lang="en-US" b="1" dirty="0" err="1" smtClean="0">
                <a:solidFill>
                  <a:srgbClr val="FF0000"/>
                </a:solidFill>
              </a:rPr>
              <a:t>lidar</a:t>
            </a:r>
            <a:r>
              <a:rPr lang="en-US" b="1" dirty="0" smtClean="0">
                <a:solidFill>
                  <a:srgbClr val="FF0000"/>
                </a:solidFill>
              </a:rPr>
              <a:t> signals, the statistical</a:t>
            </a:r>
          </a:p>
          <a:p>
            <a:r>
              <a:rPr lang="en-US" b="1" dirty="0" err="1" smtClean="0">
                <a:solidFill>
                  <a:srgbClr val="FF0000"/>
                </a:solidFill>
              </a:rPr>
              <a:t>Ucertainties</a:t>
            </a:r>
            <a:r>
              <a:rPr lang="en-US" b="1" dirty="0" smtClean="0">
                <a:solidFill>
                  <a:srgbClr val="FF0000"/>
                </a:solidFill>
              </a:rPr>
              <a:t>) and the molecular atmospheric</a:t>
            </a:r>
          </a:p>
          <a:p>
            <a:r>
              <a:rPr lang="en-US" b="1" dirty="0" smtClean="0">
                <a:solidFill>
                  <a:srgbClr val="FF0000"/>
                </a:solidFill>
              </a:rPr>
              <a:t>Profiles) is sent to the optical processor module ELDA.</a:t>
            </a:r>
          </a:p>
          <a:p>
            <a:pPr lvl="1">
              <a:buFont typeface="Arial" pitchFamily="34" charset="0"/>
              <a:buChar char="•"/>
            </a:pPr>
            <a:endParaRPr lang="en-US" dirty="0"/>
          </a:p>
        </p:txBody>
      </p:sp>
      <p:sp>
        <p:nvSpPr>
          <p:cNvPr id="6" name="CasellaDiTesto 5"/>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CasellaDiTesto 2"/>
          <p:cNvSpPr txBox="1"/>
          <p:nvPr/>
        </p:nvSpPr>
        <p:spPr>
          <a:xfrm>
            <a:off x="323528" y="116632"/>
            <a:ext cx="7872668" cy="523220"/>
          </a:xfrm>
          <a:prstGeom prst="rect">
            <a:avLst/>
          </a:prstGeom>
          <a:noFill/>
        </p:spPr>
        <p:txBody>
          <a:bodyPr wrap="none" rtlCol="0">
            <a:spAutoFit/>
          </a:bodyPr>
          <a:lstStyle/>
          <a:p>
            <a:r>
              <a:rPr lang="en-US" sz="2800" dirty="0" smtClean="0"/>
              <a:t>EARLINET Data Near Real Time data analysis: the SCC</a:t>
            </a:r>
            <a:endParaRPr lang="en-US" sz="2800" dirty="0"/>
          </a:p>
        </p:txBody>
      </p:sp>
      <p:pic>
        <p:nvPicPr>
          <p:cNvPr id="67585" name="Picture 1"/>
          <p:cNvPicPr>
            <a:picLocks noChangeAspect="1" noChangeArrowheads="1"/>
          </p:cNvPicPr>
          <p:nvPr/>
        </p:nvPicPr>
        <p:blipFill>
          <a:blip r:embed="rId2" cstate="print"/>
          <a:srcRect/>
          <a:stretch>
            <a:fillRect/>
          </a:stretch>
        </p:blipFill>
        <p:spPr bwMode="auto">
          <a:xfrm>
            <a:off x="97962" y="548680"/>
            <a:ext cx="4546046" cy="5989662"/>
          </a:xfrm>
          <a:prstGeom prst="rect">
            <a:avLst/>
          </a:prstGeom>
          <a:noFill/>
          <a:ln w="9525">
            <a:noFill/>
            <a:miter lim="800000"/>
            <a:headEnd/>
            <a:tailEnd/>
          </a:ln>
        </p:spPr>
      </p:pic>
      <p:sp>
        <p:nvSpPr>
          <p:cNvPr id="7" name="Rettangolo 6"/>
          <p:cNvSpPr/>
          <p:nvPr/>
        </p:nvSpPr>
        <p:spPr>
          <a:xfrm>
            <a:off x="4499992" y="1124744"/>
            <a:ext cx="4320480" cy="5078313"/>
          </a:xfrm>
          <a:prstGeom prst="rect">
            <a:avLst/>
          </a:prstGeom>
        </p:spPr>
        <p:txBody>
          <a:bodyPr wrap="square">
            <a:spAutoFit/>
          </a:bodyPr>
          <a:lstStyle/>
          <a:p>
            <a:pPr algn="just"/>
            <a:r>
              <a:rPr lang="en-US" b="1" dirty="0" smtClean="0"/>
              <a:t>ELDA is the optical processor module of the SCC. </a:t>
            </a:r>
            <a:r>
              <a:rPr lang="en-US" b="1" dirty="0" smtClean="0">
                <a:solidFill>
                  <a:srgbClr val="FF0000"/>
                </a:solidFill>
              </a:rPr>
              <a:t>It is a software package that retrieves profiles of particle backscatter coefficients that are derived from an elastic signal only or from a combination of an elastic signal and a Raman signal as well as profiles of particle extinction coefficients with the Raman method in an automatic way and without the need for operator interaction.</a:t>
            </a:r>
          </a:p>
          <a:p>
            <a:pPr algn="just"/>
            <a:endParaRPr lang="en-US" dirty="0" smtClean="0"/>
          </a:p>
          <a:p>
            <a:pPr algn="just"/>
            <a:r>
              <a:rPr lang="en-US" dirty="0" smtClean="0"/>
              <a:t>An expert group performed a survey among the EARLINET groups in order to compile a list of all algorithms used in the community and to collect individual solutions for critical calculus subsystems. All reported algorithms and methods have been reviewed with respect to their general applicability for the automated algorithms of the SCC software.</a:t>
            </a:r>
            <a:endParaRPr lang="en-US" dirty="0"/>
          </a:p>
        </p:txBody>
      </p:sp>
      <p:sp>
        <p:nvSpPr>
          <p:cNvPr id="8" name="Rettangolo 7"/>
          <p:cNvSpPr/>
          <p:nvPr/>
        </p:nvSpPr>
        <p:spPr>
          <a:xfrm>
            <a:off x="4572000" y="692696"/>
            <a:ext cx="3693062" cy="369332"/>
          </a:xfrm>
          <a:prstGeom prst="rect">
            <a:avLst/>
          </a:prstGeom>
        </p:spPr>
        <p:txBody>
          <a:bodyPr wrap="none">
            <a:spAutoFit/>
          </a:bodyPr>
          <a:lstStyle/>
          <a:p>
            <a:r>
              <a:rPr lang="nn-NO" b="1" dirty="0" smtClean="0">
                <a:solidFill>
                  <a:srgbClr val="00B050"/>
                </a:solidFill>
              </a:rPr>
              <a:t>ELDA (EARLINET Lidar Data Analyzer)</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CasellaDiTesto 2"/>
          <p:cNvSpPr txBox="1"/>
          <p:nvPr/>
        </p:nvSpPr>
        <p:spPr>
          <a:xfrm>
            <a:off x="323528" y="116632"/>
            <a:ext cx="7872668" cy="523220"/>
          </a:xfrm>
          <a:prstGeom prst="rect">
            <a:avLst/>
          </a:prstGeom>
          <a:noFill/>
        </p:spPr>
        <p:txBody>
          <a:bodyPr wrap="none" rtlCol="0">
            <a:spAutoFit/>
          </a:bodyPr>
          <a:lstStyle/>
          <a:p>
            <a:r>
              <a:rPr lang="en-US" sz="2800" dirty="0" smtClean="0"/>
              <a:t>EARLINET Data Near Real Time data analysis: the SCC</a:t>
            </a:r>
            <a:endParaRPr lang="en-US" sz="2800" dirty="0"/>
          </a:p>
        </p:txBody>
      </p:sp>
      <p:sp>
        <p:nvSpPr>
          <p:cNvPr id="6" name="Rettangolo 5"/>
          <p:cNvSpPr/>
          <p:nvPr/>
        </p:nvSpPr>
        <p:spPr>
          <a:xfrm>
            <a:off x="3851920" y="692696"/>
            <a:ext cx="5148064" cy="5632311"/>
          </a:xfrm>
          <a:prstGeom prst="rect">
            <a:avLst/>
          </a:prstGeom>
        </p:spPr>
        <p:txBody>
          <a:bodyPr wrap="square">
            <a:spAutoFit/>
          </a:bodyPr>
          <a:lstStyle/>
          <a:p>
            <a:pPr algn="just"/>
            <a:r>
              <a:rPr lang="en-US" b="1" dirty="0" smtClean="0"/>
              <a:t>For all products and retrieval algorithms, the statistical uncertainties shall be calculated with the Monte Carlo method or by means of error propagation.</a:t>
            </a:r>
          </a:p>
          <a:p>
            <a:pPr algn="just"/>
            <a:r>
              <a:rPr lang="en-US" dirty="0" smtClean="0"/>
              <a:t>Some methods and algorithms have been especially developed or adopted for ELDA like the automated vertical smoothing and temporal averaging, the handling of effective vertical resolution and the merging of product profiles in case of measurements with near-range and far-range telescopes.</a:t>
            </a:r>
          </a:p>
          <a:p>
            <a:pPr algn="just"/>
            <a:r>
              <a:rPr lang="en-US" dirty="0" smtClean="0"/>
              <a:t>The user has the option to adjust the degree of smoothing and averaging of each individual product by setting a detection limit and threshold values for the maximum allowable relative statistical error.</a:t>
            </a:r>
          </a:p>
          <a:p>
            <a:pPr algn="just"/>
            <a:r>
              <a:rPr lang="en-US" b="1" dirty="0" smtClean="0">
                <a:solidFill>
                  <a:srgbClr val="FF0000"/>
                </a:solidFill>
              </a:rPr>
              <a:t>The development of ELDA is continuing.</a:t>
            </a:r>
            <a:r>
              <a:rPr lang="en-US" dirty="0" smtClean="0"/>
              <a:t> </a:t>
            </a:r>
          </a:p>
          <a:p>
            <a:pPr algn="just"/>
            <a:r>
              <a:rPr lang="en-US" b="1" dirty="0" smtClean="0"/>
              <a:t>Because its modular structure new products, </a:t>
            </a:r>
            <a:r>
              <a:rPr lang="en-US" b="1" dirty="0" err="1" smtClean="0"/>
              <a:t>usecases</a:t>
            </a:r>
            <a:r>
              <a:rPr lang="en-US" b="1" dirty="0" smtClean="0"/>
              <a:t>, and methods can easily be implemented, e.g., if new, more complex </a:t>
            </a:r>
            <a:r>
              <a:rPr lang="en-US" b="1" dirty="0" err="1" smtClean="0"/>
              <a:t>lidar</a:t>
            </a:r>
            <a:r>
              <a:rPr lang="en-US" b="1" dirty="0" smtClean="0"/>
              <a:t> systems are developed or if new products are required from the user community.</a:t>
            </a:r>
            <a:endParaRPr lang="en-US" b="1" dirty="0"/>
          </a:p>
        </p:txBody>
      </p:sp>
      <p:sp>
        <p:nvSpPr>
          <p:cNvPr id="7" name="Rettangolo 6"/>
          <p:cNvSpPr/>
          <p:nvPr/>
        </p:nvSpPr>
        <p:spPr>
          <a:xfrm>
            <a:off x="323528" y="1136933"/>
            <a:ext cx="3312368" cy="4524315"/>
          </a:xfrm>
          <a:prstGeom prst="rect">
            <a:avLst/>
          </a:prstGeom>
          <a:ln w="28575">
            <a:solidFill>
              <a:srgbClr val="FF0000"/>
            </a:solidFill>
          </a:ln>
        </p:spPr>
        <p:txBody>
          <a:bodyPr wrap="square">
            <a:spAutoFit/>
          </a:bodyPr>
          <a:lstStyle/>
          <a:p>
            <a:pPr algn="just"/>
            <a:r>
              <a:rPr lang="en-US" dirty="0" smtClean="0"/>
              <a:t>The Monte Carlo (MC) method is based on the random generation of new </a:t>
            </a:r>
            <a:r>
              <a:rPr lang="en-US" dirty="0" err="1" smtClean="0"/>
              <a:t>lidar</a:t>
            </a:r>
            <a:r>
              <a:rPr lang="en-US" dirty="0" smtClean="0"/>
              <a:t> signals. Each range bin of these signals is considered as a sample element of a Gauss probability distribution with mean value and standard deviation that corresponds to the value and uncertainty of the pre-processed signal profiles. The extracted </a:t>
            </a:r>
            <a:r>
              <a:rPr lang="en-US" dirty="0" err="1" smtClean="0"/>
              <a:t>lidar</a:t>
            </a:r>
            <a:r>
              <a:rPr lang="en-US" dirty="0" smtClean="0"/>
              <a:t> signals are then processed with the same algorithm to produce a set of solutions. The standard deviation of these solutions is finally used as profile of the statistical error.</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3" name="CasellaDiTesto 2"/>
          <p:cNvSpPr txBox="1"/>
          <p:nvPr/>
        </p:nvSpPr>
        <p:spPr>
          <a:xfrm>
            <a:off x="345269" y="116632"/>
            <a:ext cx="8619220" cy="6124754"/>
          </a:xfrm>
          <a:prstGeom prst="rect">
            <a:avLst/>
          </a:prstGeom>
          <a:noFill/>
        </p:spPr>
        <p:txBody>
          <a:bodyPr wrap="square" rtlCol="0">
            <a:spAutoFit/>
          </a:bodyPr>
          <a:lstStyle/>
          <a:p>
            <a:r>
              <a:rPr lang="en-US" sz="2800" dirty="0" smtClean="0"/>
              <a:t>EARLINET Quality Assurance: Conclusions</a:t>
            </a:r>
            <a:endParaRPr lang="en-US" sz="2800" dirty="0" smtClean="0">
              <a:solidFill>
                <a:srgbClr val="FF0000"/>
              </a:solidFill>
            </a:endParaRPr>
          </a:p>
          <a:p>
            <a:pPr>
              <a:buFont typeface="Arial" pitchFamily="34" charset="0"/>
              <a:buChar char="•"/>
            </a:pPr>
            <a:r>
              <a:rPr lang="en-US" sz="2800" dirty="0" smtClean="0"/>
              <a:t> </a:t>
            </a:r>
            <a:r>
              <a:rPr lang="en-US" sz="2800" b="1" dirty="0" smtClean="0">
                <a:solidFill>
                  <a:srgbClr val="FF0000"/>
                </a:solidFill>
              </a:rPr>
              <a:t>In the EARLINET collaboration since the beginning, a great importance is put in QA</a:t>
            </a:r>
            <a:r>
              <a:rPr lang="en-US" sz="2800" dirty="0" smtClean="0"/>
              <a:t>.</a:t>
            </a:r>
          </a:p>
          <a:p>
            <a:pPr>
              <a:buFont typeface="Arial" pitchFamily="34" charset="0"/>
              <a:buChar char="•"/>
            </a:pPr>
            <a:r>
              <a:rPr lang="en-US" sz="2800" dirty="0" smtClean="0"/>
              <a:t> </a:t>
            </a:r>
            <a:r>
              <a:rPr lang="en-US" sz="2800" b="1" dirty="0" smtClean="0">
                <a:solidFill>
                  <a:srgbClr val="00B050"/>
                </a:solidFill>
              </a:rPr>
              <a:t>As a result a growing community, each with often very different </a:t>
            </a:r>
            <a:r>
              <a:rPr lang="en-US" sz="2800" b="1" dirty="0" err="1" smtClean="0">
                <a:solidFill>
                  <a:srgbClr val="00B050"/>
                </a:solidFill>
              </a:rPr>
              <a:t>lidar</a:t>
            </a:r>
            <a:r>
              <a:rPr lang="en-US" sz="2800" b="1" dirty="0" smtClean="0">
                <a:solidFill>
                  <a:srgbClr val="00B050"/>
                </a:solidFill>
              </a:rPr>
              <a:t> system (most of which are in-house developed) can produce good quality data</a:t>
            </a:r>
            <a:r>
              <a:rPr lang="en-US" sz="2800" dirty="0" smtClean="0"/>
              <a:t>.</a:t>
            </a:r>
          </a:p>
          <a:p>
            <a:pPr>
              <a:buFont typeface="Arial" pitchFamily="34" charset="0"/>
              <a:buChar char="•"/>
            </a:pPr>
            <a:r>
              <a:rPr lang="en-US" sz="2800" dirty="0" smtClean="0"/>
              <a:t> </a:t>
            </a:r>
            <a:r>
              <a:rPr lang="en-US" sz="2800" b="1" dirty="0" smtClean="0">
                <a:solidFill>
                  <a:srgbClr val="0070C0"/>
                </a:solidFill>
              </a:rPr>
              <a:t>The common ground given by the achievements of the QA in both the hardware and software side, together with the expertise gained during the last 15 year, permitted a further effort: the development of a common, automatic tool to analyze the data the Single Calculus Chain (SCC).</a:t>
            </a:r>
            <a:endParaRPr lang="en-US" sz="2800" dirty="0" smtClean="0"/>
          </a:p>
          <a:p>
            <a:pPr>
              <a:buFont typeface="Arial" pitchFamily="34" charset="0"/>
              <a:buChar char="•"/>
            </a:pPr>
            <a:r>
              <a:rPr lang="en-US" sz="2800" b="1" dirty="0" smtClean="0"/>
              <a:t> …and, last but not least, we </a:t>
            </a:r>
            <a:r>
              <a:rPr lang="en-US" sz="2800" b="1" dirty="0" smtClean="0"/>
              <a:t>have</a:t>
            </a:r>
            <a:r>
              <a:rPr lang="en-US" sz="2800" b="1" dirty="0" smtClean="0"/>
              <a:t> </a:t>
            </a:r>
            <a:r>
              <a:rPr lang="en-US" sz="2800" b="1" dirty="0" smtClean="0"/>
              <a:t>the opportunity to collaborate with other community like the UHECR one.</a:t>
            </a:r>
            <a:r>
              <a:rPr lang="en-US" sz="2800" dirty="0" smtClean="0"/>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1571625" y="713308"/>
            <a:ext cx="6452917" cy="984250"/>
            <a:chOff x="678" y="242"/>
            <a:chExt cx="4480" cy="684"/>
          </a:xfrm>
        </p:grpSpPr>
        <p:sp>
          <p:nvSpPr>
            <p:cNvPr id="7180" name="AutoShape 10"/>
            <p:cNvSpPr>
              <a:spLocks noChangeArrowheads="1"/>
            </p:cNvSpPr>
            <p:nvPr/>
          </p:nvSpPr>
          <p:spPr bwMode="auto">
            <a:xfrm>
              <a:off x="678" y="242"/>
              <a:ext cx="3455" cy="347"/>
            </a:xfrm>
            <a:prstGeom prst="roundRect">
              <a:avLst>
                <a:gd name="adj" fmla="val 287"/>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3" name="Group 11"/>
            <p:cNvGrpSpPr>
              <a:grpSpLocks/>
            </p:cNvGrpSpPr>
            <p:nvPr/>
          </p:nvGrpSpPr>
          <p:grpSpPr bwMode="auto">
            <a:xfrm>
              <a:off x="678" y="242"/>
              <a:ext cx="4480" cy="684"/>
              <a:chOff x="678" y="242"/>
              <a:chExt cx="4480" cy="684"/>
            </a:xfrm>
          </p:grpSpPr>
          <p:sp>
            <p:nvSpPr>
              <p:cNvPr id="7182" name="AutoShape 12"/>
              <p:cNvSpPr>
                <a:spLocks noChangeArrowheads="1"/>
              </p:cNvSpPr>
              <p:nvPr/>
            </p:nvSpPr>
            <p:spPr bwMode="auto">
              <a:xfrm>
                <a:off x="678" y="242"/>
                <a:ext cx="3445" cy="337"/>
              </a:xfrm>
              <a:prstGeom prst="roundRect">
                <a:avLst>
                  <a:gd name="adj" fmla="val 296"/>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4" name="Group 13"/>
              <p:cNvGrpSpPr>
                <a:grpSpLocks/>
              </p:cNvGrpSpPr>
              <p:nvPr/>
            </p:nvGrpSpPr>
            <p:grpSpPr bwMode="auto">
              <a:xfrm>
                <a:off x="678" y="242"/>
                <a:ext cx="4480" cy="684"/>
                <a:chOff x="678" y="242"/>
                <a:chExt cx="4480" cy="684"/>
              </a:xfrm>
            </p:grpSpPr>
            <p:sp>
              <p:nvSpPr>
                <p:cNvPr id="7184" name="AutoShape 14"/>
                <p:cNvSpPr>
                  <a:spLocks noChangeArrowheads="1"/>
                </p:cNvSpPr>
                <p:nvPr/>
              </p:nvSpPr>
              <p:spPr bwMode="auto">
                <a:xfrm>
                  <a:off x="678" y="242"/>
                  <a:ext cx="3436" cy="330"/>
                </a:xfrm>
                <a:prstGeom prst="roundRect">
                  <a:avLst>
                    <a:gd name="adj" fmla="val 301"/>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5" name="Group 15"/>
                <p:cNvGrpSpPr>
                  <a:grpSpLocks/>
                </p:cNvGrpSpPr>
                <p:nvPr/>
              </p:nvGrpSpPr>
              <p:grpSpPr bwMode="auto">
                <a:xfrm>
                  <a:off x="678" y="242"/>
                  <a:ext cx="4480" cy="684"/>
                  <a:chOff x="678" y="242"/>
                  <a:chExt cx="4480" cy="684"/>
                </a:xfrm>
              </p:grpSpPr>
              <p:sp>
                <p:nvSpPr>
                  <p:cNvPr id="7186" name="AutoShape 16"/>
                  <p:cNvSpPr>
                    <a:spLocks noChangeArrowheads="1"/>
                  </p:cNvSpPr>
                  <p:nvPr/>
                </p:nvSpPr>
                <p:spPr bwMode="auto">
                  <a:xfrm>
                    <a:off x="678" y="242"/>
                    <a:ext cx="3428" cy="321"/>
                  </a:xfrm>
                  <a:prstGeom prst="roundRect">
                    <a:avLst>
                      <a:gd name="adj" fmla="val 31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6" name="Group 17"/>
                  <p:cNvGrpSpPr>
                    <a:grpSpLocks/>
                  </p:cNvGrpSpPr>
                  <p:nvPr/>
                </p:nvGrpSpPr>
                <p:grpSpPr bwMode="auto">
                  <a:xfrm>
                    <a:off x="678" y="242"/>
                    <a:ext cx="4480" cy="684"/>
                    <a:chOff x="678" y="242"/>
                    <a:chExt cx="4480" cy="684"/>
                  </a:xfrm>
                </p:grpSpPr>
                <p:sp>
                  <p:nvSpPr>
                    <p:cNvPr id="7188" name="AutoShape 18"/>
                    <p:cNvSpPr>
                      <a:spLocks noChangeArrowheads="1"/>
                    </p:cNvSpPr>
                    <p:nvPr/>
                  </p:nvSpPr>
                  <p:spPr bwMode="auto">
                    <a:xfrm>
                      <a:off x="678" y="242"/>
                      <a:ext cx="3421" cy="314"/>
                    </a:xfrm>
                    <a:prstGeom prst="roundRect">
                      <a:avLst>
                        <a:gd name="adj" fmla="val 315"/>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7" name="Group 19"/>
                    <p:cNvGrpSpPr>
                      <a:grpSpLocks/>
                    </p:cNvGrpSpPr>
                    <p:nvPr/>
                  </p:nvGrpSpPr>
                  <p:grpSpPr bwMode="auto">
                    <a:xfrm>
                      <a:off x="678" y="242"/>
                      <a:ext cx="4480" cy="684"/>
                      <a:chOff x="678" y="242"/>
                      <a:chExt cx="4480" cy="684"/>
                    </a:xfrm>
                  </p:grpSpPr>
                  <p:sp>
                    <p:nvSpPr>
                      <p:cNvPr id="7190" name="AutoShape 20"/>
                      <p:cNvSpPr>
                        <a:spLocks noChangeArrowheads="1"/>
                      </p:cNvSpPr>
                      <p:nvPr/>
                    </p:nvSpPr>
                    <p:spPr bwMode="auto">
                      <a:xfrm>
                        <a:off x="678" y="242"/>
                        <a:ext cx="3415" cy="309"/>
                      </a:xfrm>
                      <a:prstGeom prst="roundRect">
                        <a:avLst>
                          <a:gd name="adj" fmla="val 324"/>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8" name="Group 21"/>
                      <p:cNvGrpSpPr>
                        <a:grpSpLocks/>
                      </p:cNvGrpSpPr>
                      <p:nvPr/>
                    </p:nvGrpSpPr>
                    <p:grpSpPr bwMode="auto">
                      <a:xfrm>
                        <a:off x="678" y="242"/>
                        <a:ext cx="4480" cy="684"/>
                        <a:chOff x="678" y="242"/>
                        <a:chExt cx="4480" cy="684"/>
                      </a:xfrm>
                    </p:grpSpPr>
                    <p:sp>
                      <p:nvSpPr>
                        <p:cNvPr id="7192" name="AutoShape 22"/>
                        <p:cNvSpPr>
                          <a:spLocks noChangeArrowheads="1"/>
                        </p:cNvSpPr>
                        <p:nvPr/>
                      </p:nvSpPr>
                      <p:spPr bwMode="auto">
                        <a:xfrm>
                          <a:off x="678" y="242"/>
                          <a:ext cx="3410" cy="304"/>
                        </a:xfrm>
                        <a:prstGeom prst="roundRect">
                          <a:avLst>
                            <a:gd name="adj" fmla="val 329"/>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9" name="Group 23"/>
                        <p:cNvGrpSpPr>
                          <a:grpSpLocks/>
                        </p:cNvGrpSpPr>
                        <p:nvPr/>
                      </p:nvGrpSpPr>
                      <p:grpSpPr bwMode="auto">
                        <a:xfrm>
                          <a:off x="678" y="242"/>
                          <a:ext cx="4480" cy="684"/>
                          <a:chOff x="678" y="242"/>
                          <a:chExt cx="4480" cy="684"/>
                        </a:xfrm>
                      </p:grpSpPr>
                      <p:sp>
                        <p:nvSpPr>
                          <p:cNvPr id="7194" name="AutoShape 24"/>
                          <p:cNvSpPr>
                            <a:spLocks noChangeArrowheads="1"/>
                          </p:cNvSpPr>
                          <p:nvPr/>
                        </p:nvSpPr>
                        <p:spPr bwMode="auto">
                          <a:xfrm>
                            <a:off x="678" y="242"/>
                            <a:ext cx="3406" cy="299"/>
                          </a:xfrm>
                          <a:prstGeom prst="roundRect">
                            <a:avLst>
                              <a:gd name="adj" fmla="val 333"/>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10" name="Group 25"/>
                          <p:cNvGrpSpPr>
                            <a:grpSpLocks/>
                          </p:cNvGrpSpPr>
                          <p:nvPr/>
                        </p:nvGrpSpPr>
                        <p:grpSpPr bwMode="auto">
                          <a:xfrm>
                            <a:off x="678" y="242"/>
                            <a:ext cx="4480" cy="684"/>
                            <a:chOff x="678" y="242"/>
                            <a:chExt cx="4480" cy="684"/>
                          </a:xfrm>
                        </p:grpSpPr>
                        <p:sp>
                          <p:nvSpPr>
                            <p:cNvPr id="7196" name="AutoShape 26"/>
                            <p:cNvSpPr>
                              <a:spLocks noChangeArrowheads="1"/>
                            </p:cNvSpPr>
                            <p:nvPr/>
                          </p:nvSpPr>
                          <p:spPr bwMode="auto">
                            <a:xfrm>
                              <a:off x="678" y="242"/>
                              <a:ext cx="3403" cy="297"/>
                            </a:xfrm>
                            <a:prstGeom prst="roundRect">
                              <a:avLst>
                                <a:gd name="adj" fmla="val 333"/>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11" name="Group 27"/>
                            <p:cNvGrpSpPr>
                              <a:grpSpLocks/>
                            </p:cNvGrpSpPr>
                            <p:nvPr/>
                          </p:nvGrpSpPr>
                          <p:grpSpPr bwMode="auto">
                            <a:xfrm>
                              <a:off x="678" y="242"/>
                              <a:ext cx="4480" cy="684"/>
                              <a:chOff x="678" y="242"/>
                              <a:chExt cx="4480" cy="684"/>
                            </a:xfrm>
                          </p:grpSpPr>
                          <p:sp>
                            <p:nvSpPr>
                              <p:cNvPr id="7198" name="AutoShape 28"/>
                              <p:cNvSpPr>
                                <a:spLocks noChangeArrowheads="1"/>
                              </p:cNvSpPr>
                              <p:nvPr/>
                            </p:nvSpPr>
                            <p:spPr bwMode="auto">
                              <a:xfrm>
                                <a:off x="678" y="242"/>
                                <a:ext cx="3400" cy="295"/>
                              </a:xfrm>
                              <a:prstGeom prst="roundRect">
                                <a:avLst>
                                  <a:gd name="adj" fmla="val 338"/>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12" name="Group 29"/>
                              <p:cNvGrpSpPr>
                                <a:grpSpLocks/>
                              </p:cNvGrpSpPr>
                              <p:nvPr/>
                            </p:nvGrpSpPr>
                            <p:grpSpPr bwMode="auto">
                              <a:xfrm>
                                <a:off x="678" y="242"/>
                                <a:ext cx="4480" cy="684"/>
                                <a:chOff x="678" y="242"/>
                                <a:chExt cx="4480" cy="684"/>
                              </a:xfrm>
                            </p:grpSpPr>
                            <p:sp>
                              <p:nvSpPr>
                                <p:cNvPr id="7200" name="AutoShape 30"/>
                                <p:cNvSpPr>
                                  <a:spLocks noChangeArrowheads="1"/>
                                </p:cNvSpPr>
                                <p:nvPr/>
                              </p:nvSpPr>
                              <p:spPr bwMode="auto">
                                <a:xfrm>
                                  <a:off x="678" y="242"/>
                                  <a:ext cx="3399" cy="293"/>
                                </a:xfrm>
                                <a:prstGeom prst="roundRect">
                                  <a:avLst>
                                    <a:gd name="adj" fmla="val 338"/>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13" name="Group 31"/>
                                <p:cNvGrpSpPr>
                                  <a:grpSpLocks/>
                                </p:cNvGrpSpPr>
                                <p:nvPr/>
                              </p:nvGrpSpPr>
                              <p:grpSpPr bwMode="auto">
                                <a:xfrm>
                                  <a:off x="678" y="242"/>
                                  <a:ext cx="4480" cy="684"/>
                                  <a:chOff x="678" y="242"/>
                                  <a:chExt cx="4480" cy="684"/>
                                </a:xfrm>
                              </p:grpSpPr>
                              <p:sp>
                                <p:nvSpPr>
                                  <p:cNvPr id="7202" name="AutoShape 32"/>
                                  <p:cNvSpPr>
                                    <a:spLocks noChangeArrowheads="1"/>
                                  </p:cNvSpPr>
                                  <p:nvPr/>
                                </p:nvSpPr>
                                <p:spPr bwMode="auto">
                                  <a:xfrm>
                                    <a:off x="678" y="242"/>
                                    <a:ext cx="3399" cy="293"/>
                                  </a:xfrm>
                                  <a:prstGeom prst="roundRect">
                                    <a:avLst>
                                      <a:gd name="adj" fmla="val 338"/>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7203" name="AutoShape 33"/>
                                  <p:cNvSpPr>
                                    <a:spLocks noChangeArrowheads="1"/>
                                  </p:cNvSpPr>
                                  <p:nvPr/>
                                </p:nvSpPr>
                                <p:spPr bwMode="auto">
                                  <a:xfrm>
                                    <a:off x="932" y="242"/>
                                    <a:ext cx="4226" cy="684"/>
                                  </a:xfrm>
                                  <a:prstGeom prst="roundRect">
                                    <a:avLst>
                                      <a:gd name="adj" fmla="val 338"/>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lvl1pPr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3200">
                                        <a:solidFill>
                                          <a:schemeClr val="tx1"/>
                                        </a:solidFill>
                                        <a:latin typeface="Arial" charset="0"/>
                                      </a:defRPr>
                                    </a:lvl1pPr>
                                    <a:lvl2pPr marL="742950" indent="-28575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800">
                                        <a:solidFill>
                                          <a:schemeClr val="tx1"/>
                                        </a:solidFill>
                                        <a:latin typeface="Arial" charset="0"/>
                                      </a:defRPr>
                                    </a:lvl2pPr>
                                    <a:lvl3pPr marL="1143000" indent="-22860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charset="0"/>
                                      </a:defRPr>
                                    </a:lvl3pPr>
                                    <a:lvl4pPr marL="1600200" indent="-22860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4pPr>
                                    <a:lvl5pPr marL="2057400" indent="-22860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5pPr>
                                    <a:lvl6pPr marL="25146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6pPr>
                                    <a:lvl7pPr marL="29718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7pPr>
                                    <a:lvl8pPr marL="34290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8pPr>
                                    <a:lvl9pPr marL="38862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9pPr>
                                  </a:lstStyle>
                                  <a:p>
                                    <a:pPr algn="ctr" hangingPunct="1">
                                      <a:spcBef>
                                        <a:spcPct val="0"/>
                                      </a:spcBef>
                                      <a:buFontTx/>
                                      <a:buNone/>
                                    </a:pPr>
                                    <a:r>
                                      <a:rPr lang="en-GB" altLang="en-US" sz="4000" b="1" dirty="0">
                                        <a:solidFill>
                                          <a:srgbClr val="FF0000"/>
                                        </a:solidFill>
                                        <a:latin typeface="Calibri" pitchFamily="34" charset="0"/>
                                        <a:ea typeface="Calibri" pitchFamily="34" charset="0"/>
                                        <a:cs typeface="Calibri" pitchFamily="34" charset="0"/>
                                      </a:rPr>
                                      <a:t>atmosphere as a calorimeter</a:t>
                                    </a:r>
                                  </a:p>
                                  <a:p>
                                    <a:pPr algn="ctr" hangingPunct="1">
                                      <a:spcBef>
                                        <a:spcPct val="0"/>
                                      </a:spcBef>
                                      <a:buFontTx/>
                                      <a:buNone/>
                                    </a:pPr>
                                    <a:r>
                                      <a:rPr lang="en-GB" altLang="en-US" sz="2400" b="1" dirty="0">
                                        <a:solidFill>
                                          <a:srgbClr val="FF0000"/>
                                        </a:solidFill>
                                        <a:latin typeface="Calibri" pitchFamily="34" charset="0"/>
                                        <a:ea typeface="Calibri" pitchFamily="34" charset="0"/>
                                        <a:cs typeface="Calibri" pitchFamily="34" charset="0"/>
                                      </a:rPr>
                                      <a:t>fluorescence detector concept</a:t>
                                    </a:r>
                                  </a:p>
                                </p:txBody>
                              </p:sp>
                            </p:grpSp>
                          </p:grpSp>
                        </p:grpSp>
                      </p:grpSp>
                    </p:grpSp>
                  </p:grpSp>
                </p:grpSp>
              </p:grpSp>
            </p:grpSp>
          </p:grpSp>
        </p:grpSp>
      </p:grpSp>
      <p:sp>
        <p:nvSpPr>
          <p:cNvPr id="7171" name="Text Box 13"/>
          <p:cNvSpPr txBox="1">
            <a:spLocks noChangeArrowheads="1"/>
          </p:cNvSpPr>
          <p:nvPr/>
        </p:nvSpPr>
        <p:spPr bwMode="auto">
          <a:xfrm>
            <a:off x="4308103" y="5661248"/>
            <a:ext cx="4224337" cy="760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945" tIns="41473" rIns="82945" bIns="41473" anchor="ctr">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2200" b="1" dirty="0">
                <a:latin typeface="Calibri" pitchFamily="34" charset="0"/>
                <a:ea typeface="Calibri" pitchFamily="34" charset="0"/>
                <a:cs typeface="Calibri" pitchFamily="34" charset="0"/>
              </a:rPr>
              <a:t>E</a:t>
            </a:r>
            <a:r>
              <a:rPr lang="it-IT" altLang="en-US" sz="2200" dirty="0">
                <a:latin typeface="Calibri" pitchFamily="34" charset="0"/>
                <a:ea typeface="Calibri" pitchFamily="34" charset="0"/>
                <a:cs typeface="Calibri" pitchFamily="34" charset="0"/>
              </a:rPr>
              <a:t>: </a:t>
            </a:r>
            <a:r>
              <a:rPr lang="it-IT" altLang="en-US" sz="2200" dirty="0" err="1">
                <a:latin typeface="Calibri" pitchFamily="34" charset="0"/>
                <a:ea typeface="Calibri" pitchFamily="34" charset="0"/>
                <a:cs typeface="Calibri" pitchFamily="34" charset="0"/>
              </a:rPr>
              <a:t>shower</a:t>
            </a:r>
            <a:r>
              <a:rPr lang="it-IT" altLang="en-US" sz="2200" dirty="0">
                <a:latin typeface="Calibri" pitchFamily="34" charset="0"/>
                <a:ea typeface="Calibri" pitchFamily="34" charset="0"/>
                <a:cs typeface="Calibri" pitchFamily="34" charset="0"/>
              </a:rPr>
              <a:t> </a:t>
            </a:r>
            <a:r>
              <a:rPr lang="it-IT" altLang="en-US" sz="2200" dirty="0" err="1">
                <a:latin typeface="Calibri" pitchFamily="34" charset="0"/>
                <a:ea typeface="Calibri" pitchFamily="34" charset="0"/>
                <a:cs typeface="Calibri" pitchFamily="34" charset="0"/>
              </a:rPr>
              <a:t>energy</a:t>
            </a:r>
            <a:endParaRPr lang="it-IT" altLang="en-US" sz="2200" dirty="0">
              <a:latin typeface="Calibri" pitchFamily="34" charset="0"/>
              <a:ea typeface="Calibri" pitchFamily="34" charset="0"/>
              <a:cs typeface="Calibri" pitchFamily="34" charset="0"/>
            </a:endParaRPr>
          </a:p>
          <a:p>
            <a:pPr hangingPunct="1">
              <a:spcBef>
                <a:spcPct val="0"/>
              </a:spcBef>
              <a:buFontTx/>
              <a:buNone/>
            </a:pPr>
            <a:r>
              <a:rPr lang="it-IT" altLang="en-US" sz="2200" b="1" dirty="0">
                <a:latin typeface="Calibri" pitchFamily="34" charset="0"/>
                <a:ea typeface="Calibri" pitchFamily="34" charset="0"/>
                <a:cs typeface="Calibri" pitchFamily="34" charset="0"/>
              </a:rPr>
              <a:t>T</a:t>
            </a:r>
            <a:r>
              <a:rPr lang="it-IT" altLang="en-US" sz="2200" dirty="0">
                <a:latin typeface="Calibri" pitchFamily="34" charset="0"/>
                <a:ea typeface="Calibri" pitchFamily="34" charset="0"/>
                <a:cs typeface="Calibri" pitchFamily="34" charset="0"/>
              </a:rPr>
              <a:t>: </a:t>
            </a:r>
            <a:r>
              <a:rPr lang="it-IT" altLang="en-US" sz="2200" dirty="0" err="1">
                <a:latin typeface="Calibri" pitchFamily="34" charset="0"/>
                <a:ea typeface="Calibri" pitchFamily="34" charset="0"/>
                <a:cs typeface="Calibri" pitchFamily="34" charset="0"/>
              </a:rPr>
              <a:t>atmospheric</a:t>
            </a:r>
            <a:r>
              <a:rPr lang="it-IT" altLang="en-US" sz="2200" dirty="0">
                <a:latin typeface="Calibri" pitchFamily="34" charset="0"/>
                <a:ea typeface="Calibri" pitchFamily="34" charset="0"/>
                <a:cs typeface="Calibri" pitchFamily="34" charset="0"/>
              </a:rPr>
              <a:t> </a:t>
            </a:r>
            <a:r>
              <a:rPr lang="it-IT" altLang="en-US" sz="2200" dirty="0" err="1">
                <a:latin typeface="Calibri" pitchFamily="34" charset="0"/>
                <a:ea typeface="Calibri" pitchFamily="34" charset="0"/>
                <a:cs typeface="Calibri" pitchFamily="34" charset="0"/>
              </a:rPr>
              <a:t>optical</a:t>
            </a:r>
            <a:r>
              <a:rPr lang="it-IT" altLang="en-US" sz="2200" dirty="0">
                <a:latin typeface="Calibri" pitchFamily="34" charset="0"/>
                <a:ea typeface="Calibri" pitchFamily="34" charset="0"/>
                <a:cs typeface="Calibri" pitchFamily="34" charset="0"/>
              </a:rPr>
              <a:t> </a:t>
            </a:r>
            <a:r>
              <a:rPr lang="it-IT" altLang="en-US" sz="2200" dirty="0" err="1">
                <a:latin typeface="Calibri" pitchFamily="34" charset="0"/>
                <a:ea typeface="Calibri" pitchFamily="34" charset="0"/>
                <a:cs typeface="Calibri" pitchFamily="34" charset="0"/>
              </a:rPr>
              <a:t>transmission</a:t>
            </a:r>
            <a:endParaRPr lang="it-IT" altLang="en-US" sz="2200" dirty="0">
              <a:latin typeface="Calibri" pitchFamily="34" charset="0"/>
              <a:ea typeface="Calibri" pitchFamily="34" charset="0"/>
              <a:cs typeface="Calibri" pitchFamily="34" charset="0"/>
            </a:endParaRPr>
          </a:p>
        </p:txBody>
      </p:sp>
      <p:pic>
        <p:nvPicPr>
          <p:cNvPr id="7172" name="Picture 1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79933"/>
            <a:ext cx="1462088" cy="2452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173" name="Text Box 13"/>
          <p:cNvSpPr txBox="1">
            <a:spLocks noChangeArrowheads="1"/>
          </p:cNvSpPr>
          <p:nvPr/>
        </p:nvSpPr>
        <p:spPr bwMode="auto">
          <a:xfrm>
            <a:off x="1576388" y="1767408"/>
            <a:ext cx="4214812" cy="380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945" tIns="41473" rIns="82945" bIns="41473" anchor="ctr">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algn="ctr" hangingPunct="1">
              <a:spcBef>
                <a:spcPct val="0"/>
              </a:spcBef>
              <a:buFontTx/>
              <a:buNone/>
            </a:pPr>
            <a:r>
              <a:rPr lang="it-IT" altLang="en-US" sz="2200" b="1" dirty="0">
                <a:latin typeface="Calibri" pitchFamily="34" charset="0"/>
                <a:ea typeface="Calibri" pitchFamily="34" charset="0"/>
                <a:cs typeface="Calibri" pitchFamily="34" charset="0"/>
              </a:rPr>
              <a:t>UHECR </a:t>
            </a:r>
            <a:r>
              <a:rPr lang="it-IT" altLang="en-US" sz="1800" b="1" dirty="0">
                <a:latin typeface="Calibri" pitchFamily="34" charset="0"/>
                <a:ea typeface="Calibri" pitchFamily="34" charset="0"/>
                <a:cs typeface="Calibri" pitchFamily="34" charset="0"/>
              </a:rPr>
              <a:t>(Ultra High Energy </a:t>
            </a:r>
            <a:r>
              <a:rPr lang="it-IT" altLang="en-US" sz="1800" b="1" dirty="0" err="1">
                <a:latin typeface="Calibri" pitchFamily="34" charset="0"/>
                <a:ea typeface="Calibri" pitchFamily="34" charset="0"/>
                <a:cs typeface="Calibri" pitchFamily="34" charset="0"/>
              </a:rPr>
              <a:t>Cosmic</a:t>
            </a:r>
            <a:r>
              <a:rPr lang="it-IT" altLang="en-US" sz="1800" b="1" dirty="0">
                <a:latin typeface="Calibri" pitchFamily="34" charset="0"/>
                <a:ea typeface="Calibri" pitchFamily="34" charset="0"/>
                <a:cs typeface="Calibri" pitchFamily="34" charset="0"/>
              </a:rPr>
              <a:t> </a:t>
            </a:r>
            <a:r>
              <a:rPr lang="it-IT" altLang="en-US" sz="1800" b="1" dirty="0" err="1">
                <a:latin typeface="Calibri" pitchFamily="34" charset="0"/>
                <a:ea typeface="Calibri" pitchFamily="34" charset="0"/>
                <a:cs typeface="Calibri" pitchFamily="34" charset="0"/>
              </a:rPr>
              <a:t>Rays</a:t>
            </a:r>
            <a:r>
              <a:rPr lang="it-IT" altLang="en-US" sz="1800" b="1" dirty="0">
                <a:latin typeface="Calibri" pitchFamily="34" charset="0"/>
                <a:ea typeface="Calibri" pitchFamily="34" charset="0"/>
                <a:cs typeface="Calibri" pitchFamily="34" charset="0"/>
              </a:rPr>
              <a:t>)</a:t>
            </a:r>
            <a:r>
              <a:rPr lang="it-IT" altLang="en-US" sz="2200" b="1" dirty="0">
                <a:latin typeface="Calibri" pitchFamily="34" charset="0"/>
                <a:ea typeface="Calibri" pitchFamily="34" charset="0"/>
                <a:cs typeface="Calibri" pitchFamily="34" charset="0"/>
              </a:rPr>
              <a:t> </a:t>
            </a: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r>
              <a:rPr lang="it-IT" altLang="en-US" sz="2200" b="1" dirty="0" err="1">
                <a:latin typeface="Calibri" pitchFamily="34" charset="0"/>
                <a:ea typeface="Calibri" pitchFamily="34" charset="0"/>
                <a:cs typeface="Calibri" pitchFamily="34" charset="0"/>
              </a:rPr>
              <a:t>energy</a:t>
            </a:r>
            <a:r>
              <a:rPr lang="it-IT" altLang="en-US" sz="2200" b="1" dirty="0">
                <a:latin typeface="Calibri" pitchFamily="34" charset="0"/>
                <a:ea typeface="Calibri" pitchFamily="34" charset="0"/>
                <a:cs typeface="Calibri" pitchFamily="34" charset="0"/>
              </a:rPr>
              <a:t> </a:t>
            </a:r>
            <a:r>
              <a:rPr lang="it-IT" altLang="en-US" sz="2200" b="1" dirty="0" err="1">
                <a:latin typeface="Calibri" pitchFamily="34" charset="0"/>
                <a:ea typeface="Calibri" pitchFamily="34" charset="0"/>
                <a:cs typeface="Calibri" pitchFamily="34" charset="0"/>
              </a:rPr>
              <a:t>deposit</a:t>
            </a:r>
            <a:r>
              <a:rPr lang="it-IT" altLang="en-US" sz="2200" b="1" dirty="0">
                <a:latin typeface="Calibri" pitchFamily="34" charset="0"/>
                <a:ea typeface="Calibri" pitchFamily="34" charset="0"/>
                <a:cs typeface="Calibri" pitchFamily="34" charset="0"/>
              </a:rPr>
              <a:t> in the atmosphere </a:t>
            </a: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r>
              <a:rPr lang="it-IT" altLang="en-US" sz="2200" b="1" dirty="0" err="1">
                <a:latin typeface="Calibri" pitchFamily="34" charset="0"/>
                <a:ea typeface="Calibri" pitchFamily="34" charset="0"/>
                <a:cs typeface="Calibri" pitchFamily="34" charset="0"/>
              </a:rPr>
              <a:t>fluorescence</a:t>
            </a:r>
            <a:r>
              <a:rPr lang="it-IT" altLang="en-US" sz="2200" b="1" dirty="0">
                <a:latin typeface="Calibri" pitchFamily="34" charset="0"/>
                <a:ea typeface="Calibri" pitchFamily="34" charset="0"/>
                <a:cs typeface="Calibri" pitchFamily="34" charset="0"/>
              </a:rPr>
              <a:t> (UV </a:t>
            </a:r>
            <a:r>
              <a:rPr lang="it-IT" altLang="en-US" sz="2200" b="1" dirty="0" err="1">
                <a:latin typeface="Calibri" pitchFamily="34" charset="0"/>
                <a:ea typeface="Calibri" pitchFamily="34" charset="0"/>
                <a:cs typeface="Calibri" pitchFamily="34" charset="0"/>
              </a:rPr>
              <a:t>range</a:t>
            </a:r>
            <a:r>
              <a:rPr lang="it-IT" altLang="en-US" sz="2200" b="1" dirty="0">
                <a:latin typeface="Calibri" pitchFamily="34" charset="0"/>
                <a:ea typeface="Calibri" pitchFamily="34" charset="0"/>
                <a:cs typeface="Calibri" pitchFamily="34" charset="0"/>
              </a:rPr>
              <a:t>)</a:t>
            </a: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endParaRPr lang="it-IT" altLang="en-US" sz="2200" b="1" dirty="0">
              <a:latin typeface="Times New Roman" pitchFamily="18" charset="0"/>
            </a:endParaRPr>
          </a:p>
          <a:p>
            <a:pPr algn="ctr" hangingPunct="1">
              <a:spcBef>
                <a:spcPct val="0"/>
              </a:spcBef>
              <a:buFontTx/>
              <a:buNone/>
            </a:pPr>
            <a:r>
              <a:rPr lang="it-IT" altLang="en-US" sz="2200" b="1" dirty="0" err="1">
                <a:latin typeface="Calibri" pitchFamily="34" charset="0"/>
                <a:ea typeface="Calibri" pitchFamily="34" charset="0"/>
                <a:cs typeface="Calibri" pitchFamily="34" charset="0"/>
              </a:rPr>
              <a:t>fluorescence</a:t>
            </a:r>
            <a:r>
              <a:rPr lang="it-IT" altLang="en-US" sz="2200" b="1" dirty="0">
                <a:latin typeface="Calibri" pitchFamily="34" charset="0"/>
                <a:ea typeface="Calibri" pitchFamily="34" charset="0"/>
                <a:cs typeface="Calibri" pitchFamily="34" charset="0"/>
              </a:rPr>
              <a:t> detector</a:t>
            </a:r>
            <a:endParaRPr lang="it-IT" altLang="en-US" sz="2200" dirty="0">
              <a:latin typeface="Calibri" pitchFamily="34" charset="0"/>
              <a:ea typeface="Calibri" pitchFamily="34" charset="0"/>
              <a:cs typeface="Calibri" pitchFamily="34" charset="0"/>
            </a:endParaRPr>
          </a:p>
        </p:txBody>
      </p:sp>
      <p:sp>
        <p:nvSpPr>
          <p:cNvPr id="36" name="Freccia in giù 35"/>
          <p:cNvSpPr/>
          <p:nvPr/>
        </p:nvSpPr>
        <p:spPr>
          <a:xfrm>
            <a:off x="3419475" y="2153171"/>
            <a:ext cx="485775" cy="647700"/>
          </a:xfrm>
          <a:prstGeom prst="downArrow">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7" name="Freccia in giù 36"/>
          <p:cNvSpPr/>
          <p:nvPr/>
        </p:nvSpPr>
        <p:spPr>
          <a:xfrm>
            <a:off x="3419475" y="3232671"/>
            <a:ext cx="485775" cy="647700"/>
          </a:xfrm>
          <a:prstGeom prst="downArrow">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8" name="Freccia in giù 37"/>
          <p:cNvSpPr/>
          <p:nvPr/>
        </p:nvSpPr>
        <p:spPr>
          <a:xfrm>
            <a:off x="3419475" y="4258196"/>
            <a:ext cx="485775" cy="936625"/>
          </a:xfrm>
          <a:prstGeom prst="downArrow">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177" name="Rettangolo 38"/>
          <p:cNvSpPr>
            <a:spLocks noChangeArrowheads="1"/>
          </p:cNvSpPr>
          <p:nvPr/>
        </p:nvSpPr>
        <p:spPr bwMode="auto">
          <a:xfrm>
            <a:off x="3924300" y="4096271"/>
            <a:ext cx="2717800" cy="1179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3200">
                <a:solidFill>
                  <a:schemeClr val="tx1"/>
                </a:solidFill>
                <a:latin typeface="Arial" charset="0"/>
              </a:defRPr>
            </a:lvl1pPr>
            <a:lvl2pPr marL="742950" indent="-28575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800">
                <a:solidFill>
                  <a:schemeClr val="tx1"/>
                </a:solidFill>
                <a:latin typeface="Arial" charset="0"/>
              </a:defRPr>
            </a:lvl2pPr>
            <a:lvl3pPr marL="1143000" indent="-22860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charset="0"/>
              </a:defRPr>
            </a:lvl3pPr>
            <a:lvl4pPr marL="1600200" indent="-22860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4pPr>
            <a:lvl5pPr marL="2057400" indent="-228600" defTabSz="828675" eaLnBrk="0" hangingPunct="0">
              <a:spcBef>
                <a:spcPct val="20000"/>
              </a:spcBef>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5pPr>
            <a:lvl6pPr marL="25146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6pPr>
            <a:lvl7pPr marL="29718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7pPr>
            <a:lvl8pPr marL="34290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8pPr>
            <a:lvl9pPr marL="3886200" indent="-228600" defTabSz="828675" eaLnBrk="0" fontAlgn="base" hangingPunct="0">
              <a:spcBef>
                <a:spcPct val="20000"/>
              </a:spcBef>
              <a:spcAft>
                <a:spcPct val="0"/>
              </a:spcAft>
              <a:buChar cha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000">
                <a:solidFill>
                  <a:schemeClr val="tx1"/>
                </a:solidFill>
                <a:latin typeface="Arial" charset="0"/>
              </a:defRPr>
            </a:lvl9pPr>
          </a:lstStyle>
          <a:p>
            <a:pPr hangingPunct="1">
              <a:lnSpc>
                <a:spcPct val="98000"/>
              </a:lnSpc>
              <a:spcBef>
                <a:spcPct val="0"/>
              </a:spcBef>
              <a:buSzPct val="43000"/>
              <a:buFontTx/>
              <a:buBlip>
                <a:blip r:embed="rId4"/>
              </a:buBlip>
            </a:pPr>
            <a:r>
              <a:rPr lang="en-GB" altLang="en-US" sz="1800">
                <a:solidFill>
                  <a:srgbClr val="0000FF"/>
                </a:solidFill>
                <a:latin typeface="Calibri" pitchFamily="34" charset="0"/>
                <a:ea typeface="Calibri" pitchFamily="34" charset="0"/>
                <a:cs typeface="Calibri" pitchFamily="34" charset="0"/>
              </a:rPr>
              <a:t> Fluorescence yield</a:t>
            </a:r>
          </a:p>
          <a:p>
            <a:pPr hangingPunct="1">
              <a:lnSpc>
                <a:spcPct val="98000"/>
              </a:lnSpc>
              <a:spcBef>
                <a:spcPct val="0"/>
              </a:spcBef>
              <a:buSzPct val="43000"/>
              <a:buFontTx/>
              <a:buBlip>
                <a:blip r:embed="rId4"/>
              </a:buBlip>
            </a:pPr>
            <a:endParaRPr lang="en-GB" altLang="en-US" sz="1800">
              <a:solidFill>
                <a:srgbClr val="0000FF"/>
              </a:solidFill>
              <a:latin typeface="Comic Sans MS" pitchFamily="66" charset="0"/>
            </a:endParaRPr>
          </a:p>
          <a:p>
            <a:pPr hangingPunct="1">
              <a:lnSpc>
                <a:spcPct val="98000"/>
              </a:lnSpc>
              <a:spcBef>
                <a:spcPct val="0"/>
              </a:spcBef>
              <a:buSzPct val="43000"/>
              <a:buFontTx/>
              <a:buBlip>
                <a:blip r:embed="rId4"/>
              </a:buBlip>
            </a:pPr>
            <a:endParaRPr lang="en-GB" altLang="en-US" sz="1800">
              <a:solidFill>
                <a:srgbClr val="0000FF"/>
              </a:solidFill>
              <a:latin typeface="Comic Sans MS" pitchFamily="66" charset="0"/>
            </a:endParaRPr>
          </a:p>
          <a:p>
            <a:pPr hangingPunct="1">
              <a:lnSpc>
                <a:spcPct val="98000"/>
              </a:lnSpc>
              <a:spcBef>
                <a:spcPct val="0"/>
              </a:spcBef>
              <a:buSzPct val="43000"/>
              <a:buFontTx/>
              <a:buBlip>
                <a:blip r:embed="rId4"/>
              </a:buBlip>
            </a:pPr>
            <a:r>
              <a:rPr lang="en-GB" altLang="en-US" sz="1800">
                <a:solidFill>
                  <a:srgbClr val="0000FF"/>
                </a:solidFill>
                <a:latin typeface="Comic Sans MS" pitchFamily="66" charset="0"/>
              </a:rPr>
              <a:t> </a:t>
            </a:r>
            <a:r>
              <a:rPr lang="en-GB" altLang="en-US" sz="1800">
                <a:solidFill>
                  <a:srgbClr val="0000FF"/>
                </a:solidFill>
                <a:latin typeface="Calibri" pitchFamily="34" charset="0"/>
                <a:ea typeface="Calibri" pitchFamily="34" charset="0"/>
                <a:cs typeface="Calibri" pitchFamily="34" charset="0"/>
              </a:rPr>
              <a:t>Detector calibration</a:t>
            </a:r>
            <a:r>
              <a:rPr lang="en-GB" altLang="en-US" sz="1800">
                <a:latin typeface="Calibri" pitchFamily="34" charset="0"/>
                <a:ea typeface="Calibri" pitchFamily="34" charset="0"/>
                <a:cs typeface="Calibri" pitchFamily="34" charset="0"/>
              </a:rPr>
              <a:t> </a:t>
            </a:r>
            <a:endParaRPr lang="it-IT" altLang="en-US" sz="1800">
              <a:latin typeface="Calibri" pitchFamily="34" charset="0"/>
              <a:ea typeface="Calibri" pitchFamily="34" charset="0"/>
              <a:cs typeface="Calibri" pitchFamily="34" charset="0"/>
            </a:endParaRPr>
          </a:p>
        </p:txBody>
      </p:sp>
      <p:graphicFrame>
        <p:nvGraphicFramePr>
          <p:cNvPr id="7178" name="Object 2"/>
          <p:cNvGraphicFramePr>
            <a:graphicFrameLocks noChangeAspect="1"/>
          </p:cNvGraphicFramePr>
          <p:nvPr/>
        </p:nvGraphicFramePr>
        <p:xfrm>
          <a:off x="4503738" y="4382021"/>
          <a:ext cx="1287462" cy="655637"/>
        </p:xfrm>
        <a:graphic>
          <a:graphicData uri="http://schemas.openxmlformats.org/presentationml/2006/ole">
            <p:oleObj spid="_x0000_s54274" name="Equazione" r:id="rId5" imgW="469696" imgH="241195" progId="Equation.3">
              <p:embed/>
            </p:oleObj>
          </a:graphicData>
        </a:graphic>
      </p:graphicFrame>
      <p:sp>
        <p:nvSpPr>
          <p:cNvPr id="39" name="CasellaDiTesto 38"/>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
        <p:nvSpPr>
          <p:cNvPr id="40" name="CasellaDiTesto 39"/>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ccia in giù 16"/>
          <p:cNvSpPr/>
          <p:nvPr/>
        </p:nvSpPr>
        <p:spPr>
          <a:xfrm>
            <a:off x="3348038" y="1865263"/>
            <a:ext cx="428625" cy="1779587"/>
          </a:xfrm>
          <a:prstGeom prst="downArrow">
            <a:avLst>
              <a:gd name="adj1" fmla="val 25310"/>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solidFill>
                <a:srgbClr val="FF0000"/>
              </a:solidFill>
            </a:endParaRPr>
          </a:p>
        </p:txBody>
      </p:sp>
      <p:graphicFrame>
        <p:nvGraphicFramePr>
          <p:cNvPr id="9219" name="Object 2"/>
          <p:cNvGraphicFramePr>
            <a:graphicFrameLocks noChangeAspect="1"/>
          </p:cNvGraphicFramePr>
          <p:nvPr/>
        </p:nvGraphicFramePr>
        <p:xfrm>
          <a:off x="1403350" y="3449588"/>
          <a:ext cx="5326063" cy="655637"/>
        </p:xfrm>
        <a:graphic>
          <a:graphicData uri="http://schemas.openxmlformats.org/presentationml/2006/ole">
            <p:oleObj spid="_x0000_s56322" name="Equazione" r:id="rId3" imgW="1943100" imgH="241300" progId="Equation.3">
              <p:embed/>
            </p:oleObj>
          </a:graphicData>
        </a:graphic>
      </p:graphicFrame>
      <p:sp>
        <p:nvSpPr>
          <p:cNvPr id="9220" name="Text Box 6"/>
          <p:cNvSpPr txBox="1">
            <a:spLocks noChangeArrowheads="1"/>
          </p:cNvSpPr>
          <p:nvPr/>
        </p:nvSpPr>
        <p:spPr bwMode="auto">
          <a:xfrm>
            <a:off x="684213" y="4457650"/>
            <a:ext cx="3689350" cy="452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2400" b="1" i="1">
                <a:latin typeface="Calibri" pitchFamily="34" charset="0"/>
                <a:ea typeface="Calibri" pitchFamily="34" charset="0"/>
                <a:cs typeface="Calibri" pitchFamily="34" charset="0"/>
              </a:rPr>
              <a:t>s</a:t>
            </a:r>
            <a:r>
              <a:rPr lang="it-IT" altLang="en-US" sz="2200">
                <a:latin typeface="Calibri" pitchFamily="34" charset="0"/>
                <a:ea typeface="Calibri" pitchFamily="34" charset="0"/>
                <a:cs typeface="Calibri" pitchFamily="34" charset="0"/>
              </a:rPr>
              <a:t> range along the line of sight  </a:t>
            </a:r>
            <a:r>
              <a:rPr lang="it-IT" altLang="en-US" sz="1100">
                <a:latin typeface="Calibri" pitchFamily="34" charset="0"/>
                <a:ea typeface="Calibri" pitchFamily="34" charset="0"/>
                <a:cs typeface="Calibri" pitchFamily="34" charset="0"/>
              </a:rPr>
              <a:t> </a:t>
            </a:r>
          </a:p>
        </p:txBody>
      </p:sp>
      <p:sp>
        <p:nvSpPr>
          <p:cNvPr id="9221" name="Text Box 7"/>
          <p:cNvSpPr txBox="1">
            <a:spLocks noChangeArrowheads="1"/>
          </p:cNvSpPr>
          <p:nvPr/>
        </p:nvSpPr>
        <p:spPr bwMode="auto">
          <a:xfrm>
            <a:off x="468313" y="1433463"/>
            <a:ext cx="5210175" cy="360362"/>
          </a:xfrm>
          <a:prstGeom prst="rect">
            <a:avLst/>
          </a:prstGeom>
          <a:noFill/>
          <a:ln w="25400">
            <a:solidFill>
              <a:srgbClr val="FF0000"/>
            </a:solidFill>
            <a:miter lim="800000"/>
            <a:headEnd/>
            <a:tailEnd/>
          </a:ln>
          <a:extLst>
            <a:ext uri="{909E8E84-426E-40DD-AFC4-6F175D3DCCD1}">
              <a14:hiddenFill xmlns:a14="http://schemas.microsoft.com/office/drawing/2010/main" xmlns="">
                <a:solidFill>
                  <a:srgbClr val="FFFFFF"/>
                </a:solidFill>
              </a14:hiddenFill>
            </a:ext>
          </a:extLst>
        </p:spPr>
        <p:txBody>
          <a:bodyPr wrap="none"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en-GB" altLang="en-US" sz="1800" b="1">
                <a:solidFill>
                  <a:srgbClr val="FF3300"/>
                </a:solidFill>
                <a:latin typeface="Calibri" pitchFamily="34" charset="0"/>
                <a:ea typeface="Calibri" pitchFamily="34" charset="0"/>
                <a:cs typeface="Calibri" pitchFamily="34" charset="0"/>
              </a:rPr>
              <a:t>It can be easily estimated with sufficient precision ...</a:t>
            </a:r>
            <a:r>
              <a:rPr lang="en-GB" altLang="en-US" sz="1500" b="1">
                <a:solidFill>
                  <a:srgbClr val="FF3300"/>
                </a:solidFill>
                <a:latin typeface="Calibri" pitchFamily="34" charset="0"/>
                <a:ea typeface="Calibri" pitchFamily="34" charset="0"/>
                <a:cs typeface="Calibri" pitchFamily="34" charset="0"/>
              </a:rPr>
              <a:t> </a:t>
            </a:r>
            <a:endParaRPr lang="it-IT" altLang="en-US" sz="1500">
              <a:latin typeface="Calibri" pitchFamily="34" charset="0"/>
              <a:ea typeface="Calibri" pitchFamily="34" charset="0"/>
              <a:cs typeface="Calibri" pitchFamily="34" charset="0"/>
            </a:endParaRPr>
          </a:p>
        </p:txBody>
      </p:sp>
      <p:sp>
        <p:nvSpPr>
          <p:cNvPr id="9222" name="Text Box 8"/>
          <p:cNvSpPr txBox="1">
            <a:spLocks noChangeArrowheads="1"/>
          </p:cNvSpPr>
          <p:nvPr/>
        </p:nvSpPr>
        <p:spPr bwMode="auto">
          <a:xfrm>
            <a:off x="3419475" y="5824488"/>
            <a:ext cx="3489325" cy="360362"/>
          </a:xfrm>
          <a:prstGeom prst="rect">
            <a:avLst/>
          </a:prstGeom>
          <a:noFill/>
          <a:ln w="25400">
            <a:solidFill>
              <a:srgbClr val="33CC33"/>
            </a:solidFill>
            <a:miter lim="800000"/>
            <a:headEnd/>
            <a:tailEnd/>
          </a:ln>
          <a:extLst>
            <a:ext uri="{909E8E84-426E-40DD-AFC4-6F175D3DCCD1}">
              <a14:hiddenFill xmlns:a14="http://schemas.microsoft.com/office/drawing/2010/main" xmlns="">
                <a:solidFill>
                  <a:srgbClr val="FFFFFF"/>
                </a:solidFill>
              </a14:hiddenFill>
            </a:ext>
          </a:extLst>
        </p:spPr>
        <p:txBody>
          <a:bodyPr wrap="none"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en-GB" altLang="en-US" sz="1800" b="1" dirty="0">
                <a:solidFill>
                  <a:srgbClr val="00B050"/>
                </a:solidFill>
                <a:latin typeface="Calibri" pitchFamily="34" charset="0"/>
                <a:ea typeface="Calibri" pitchFamily="34" charset="0"/>
                <a:cs typeface="Calibri" pitchFamily="34" charset="0"/>
              </a:rPr>
              <a:t>The absorption can be neglected …</a:t>
            </a:r>
            <a:endParaRPr lang="it-IT" altLang="en-US" sz="1500" b="1" dirty="0">
              <a:solidFill>
                <a:srgbClr val="00B050"/>
              </a:solidFill>
              <a:latin typeface="Calibri" pitchFamily="34" charset="0"/>
              <a:ea typeface="Calibri" pitchFamily="34" charset="0"/>
              <a:cs typeface="Calibri" pitchFamily="34" charset="0"/>
            </a:endParaRPr>
          </a:p>
        </p:txBody>
      </p:sp>
      <p:sp>
        <p:nvSpPr>
          <p:cNvPr id="9223" name="Text Box 11"/>
          <p:cNvSpPr txBox="1">
            <a:spLocks noChangeArrowheads="1"/>
          </p:cNvSpPr>
          <p:nvPr/>
        </p:nvSpPr>
        <p:spPr bwMode="auto">
          <a:xfrm>
            <a:off x="796594" y="568275"/>
            <a:ext cx="7944511" cy="637754"/>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3600" b="1" dirty="0">
                <a:latin typeface="Calibri" pitchFamily="34" charset="0"/>
                <a:ea typeface="Calibri" pitchFamily="34" charset="0"/>
                <a:cs typeface="Calibri" pitchFamily="34" charset="0"/>
              </a:rPr>
              <a:t>Total </a:t>
            </a:r>
            <a:r>
              <a:rPr lang="it-IT" altLang="en-US" sz="3600" b="1" dirty="0" err="1">
                <a:latin typeface="Calibri" pitchFamily="34" charset="0"/>
                <a:ea typeface="Calibri" pitchFamily="34" charset="0"/>
                <a:cs typeface="Calibri" pitchFamily="34" charset="0"/>
              </a:rPr>
              <a:t>atmospheric</a:t>
            </a:r>
            <a:r>
              <a:rPr lang="it-IT" altLang="en-US" sz="3600" b="1" dirty="0">
                <a:latin typeface="Calibri" pitchFamily="34" charset="0"/>
                <a:ea typeface="Calibri" pitchFamily="34" charset="0"/>
                <a:cs typeface="Calibri" pitchFamily="34" charset="0"/>
              </a:rPr>
              <a:t> (</a:t>
            </a:r>
            <a:r>
              <a:rPr lang="it-IT" altLang="en-US" sz="3600" b="1" dirty="0" err="1">
                <a:latin typeface="Calibri" pitchFamily="34" charset="0"/>
                <a:ea typeface="Calibri" pitchFamily="34" charset="0"/>
                <a:cs typeface="Calibri" pitchFamily="34" charset="0"/>
              </a:rPr>
              <a:t>optical</a:t>
            </a:r>
            <a:r>
              <a:rPr lang="it-IT" altLang="en-US" sz="3600" b="1" dirty="0">
                <a:latin typeface="Calibri" pitchFamily="34" charset="0"/>
                <a:ea typeface="Calibri" pitchFamily="34" charset="0"/>
                <a:cs typeface="Calibri" pitchFamily="34" charset="0"/>
              </a:rPr>
              <a:t>) </a:t>
            </a:r>
            <a:r>
              <a:rPr lang="it-IT" altLang="en-US" sz="3600" b="1" dirty="0" err="1">
                <a:latin typeface="Calibri" pitchFamily="34" charset="0"/>
                <a:ea typeface="Calibri" pitchFamily="34" charset="0"/>
                <a:cs typeface="Calibri" pitchFamily="34" charset="0"/>
              </a:rPr>
              <a:t>transmission</a:t>
            </a:r>
            <a:r>
              <a:rPr lang="it-IT" altLang="en-US" sz="3600" b="1" dirty="0">
                <a:latin typeface="Calibri" pitchFamily="34" charset="0"/>
                <a:ea typeface="Calibri" pitchFamily="34" charset="0"/>
                <a:cs typeface="Calibri" pitchFamily="34" charset="0"/>
              </a:rPr>
              <a:t> </a:t>
            </a:r>
          </a:p>
        </p:txBody>
      </p:sp>
      <p:sp>
        <p:nvSpPr>
          <p:cNvPr id="9224" name="Line 14"/>
          <p:cNvSpPr>
            <a:spLocks noChangeShapeType="1"/>
          </p:cNvSpPr>
          <p:nvPr/>
        </p:nvSpPr>
        <p:spPr bwMode="auto">
          <a:xfrm>
            <a:off x="4284663" y="4097288"/>
            <a:ext cx="968375" cy="0"/>
          </a:xfrm>
          <a:prstGeom prst="line">
            <a:avLst/>
          </a:prstGeom>
          <a:noFill/>
          <a:ln w="88900">
            <a:solidFill>
              <a:srgbClr val="0000FF"/>
            </a:solidFill>
            <a:round/>
            <a:headEnd/>
            <a:tailEnd/>
          </a:ln>
          <a:extLst>
            <a:ext uri="{909E8E84-426E-40DD-AFC4-6F175D3DCCD1}">
              <a14:hiddenFill xmlns:a14="http://schemas.microsoft.com/office/drawing/2010/main" xmlns="">
                <a:noFill/>
              </a14:hiddenFill>
            </a:ext>
          </a:extLst>
        </p:spPr>
        <p:txBody>
          <a:bodyPr lIns="82945" tIns="41473" rIns="82945" bIns="41473" anchor="ctr">
            <a:spAutoFit/>
          </a:bodyPr>
          <a:lstStyle/>
          <a:p>
            <a:endParaRPr lang="en-US"/>
          </a:p>
        </p:txBody>
      </p:sp>
      <p:sp>
        <p:nvSpPr>
          <p:cNvPr id="9225" name="Text Box 15"/>
          <p:cNvSpPr txBox="1">
            <a:spLocks noChangeArrowheads="1"/>
          </p:cNvSpPr>
          <p:nvPr/>
        </p:nvSpPr>
        <p:spPr bwMode="auto">
          <a:xfrm>
            <a:off x="6588125" y="2081163"/>
            <a:ext cx="2489200" cy="592137"/>
          </a:xfrm>
          <a:prstGeom prst="rect">
            <a:avLst/>
          </a:prstGeom>
          <a:noFill/>
          <a:ln w="25400">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txBody>
          <a:bodyPr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en-GB" altLang="en-US" sz="1800" b="1" dirty="0">
                <a:solidFill>
                  <a:schemeClr val="accent2"/>
                </a:solidFill>
                <a:latin typeface="Calibri" pitchFamily="34" charset="0"/>
                <a:ea typeface="Calibri" pitchFamily="34" charset="0"/>
                <a:cs typeface="Calibri" pitchFamily="34" charset="0"/>
              </a:rPr>
              <a:t>High variability …</a:t>
            </a:r>
          </a:p>
          <a:p>
            <a:pPr hangingPunct="1">
              <a:spcBef>
                <a:spcPct val="0"/>
              </a:spcBef>
              <a:buFontTx/>
              <a:buNone/>
            </a:pPr>
            <a:r>
              <a:rPr lang="en-GB" altLang="en-US" sz="1500" b="1" dirty="0">
                <a:solidFill>
                  <a:schemeClr val="accent2"/>
                </a:solidFill>
                <a:latin typeface="Calibri" pitchFamily="34" charset="0"/>
                <a:ea typeface="Calibri" pitchFamily="34" charset="0"/>
                <a:cs typeface="Calibri" pitchFamily="34" charset="0"/>
              </a:rPr>
              <a:t>direct measurements</a:t>
            </a:r>
            <a:endParaRPr lang="it-IT" altLang="en-US" sz="1500" dirty="0">
              <a:latin typeface="Calibri" pitchFamily="34" charset="0"/>
              <a:ea typeface="Calibri" pitchFamily="34" charset="0"/>
              <a:cs typeface="Calibri" pitchFamily="34" charset="0"/>
            </a:endParaRPr>
          </a:p>
        </p:txBody>
      </p:sp>
      <p:sp>
        <p:nvSpPr>
          <p:cNvPr id="15" name="Freccia in giù 14"/>
          <p:cNvSpPr/>
          <p:nvPr/>
        </p:nvSpPr>
        <p:spPr>
          <a:xfrm rot="11796060">
            <a:off x="5641975" y="4005213"/>
            <a:ext cx="428625" cy="1847850"/>
          </a:xfrm>
          <a:prstGeom prst="downArrow">
            <a:avLst>
              <a:gd name="adj1" fmla="val 25310"/>
              <a:gd name="adj2" fmla="val 5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solidFill>
                <a:srgbClr val="00B050"/>
              </a:solidFill>
            </a:endParaRPr>
          </a:p>
        </p:txBody>
      </p:sp>
      <p:sp>
        <p:nvSpPr>
          <p:cNvPr id="16" name="Freccia in giù 15"/>
          <p:cNvSpPr/>
          <p:nvPr/>
        </p:nvSpPr>
        <p:spPr>
          <a:xfrm rot="3334630">
            <a:off x="5562600" y="2108150"/>
            <a:ext cx="428625" cy="1755775"/>
          </a:xfrm>
          <a:prstGeom prst="downArrow">
            <a:avLst>
              <a:gd name="adj1" fmla="val 2531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solidFill>
                <a:srgbClr val="00B050"/>
              </a:solidFill>
            </a:endParaRPr>
          </a:p>
        </p:txBody>
      </p:sp>
      <p:sp>
        <p:nvSpPr>
          <p:cNvPr id="9228" name="Line 14"/>
          <p:cNvSpPr>
            <a:spLocks noChangeShapeType="1"/>
          </p:cNvSpPr>
          <p:nvPr/>
        </p:nvSpPr>
        <p:spPr bwMode="auto">
          <a:xfrm>
            <a:off x="4284663" y="4241750"/>
            <a:ext cx="968375" cy="0"/>
          </a:xfrm>
          <a:prstGeom prst="line">
            <a:avLst/>
          </a:prstGeom>
          <a:noFill/>
          <a:ln w="88900">
            <a:solidFill>
              <a:srgbClr val="0000FF"/>
            </a:solidFill>
            <a:round/>
            <a:headEnd/>
            <a:tailEnd/>
          </a:ln>
          <a:extLst>
            <a:ext uri="{909E8E84-426E-40DD-AFC4-6F175D3DCCD1}">
              <a14:hiddenFill xmlns:a14="http://schemas.microsoft.com/office/drawing/2010/main" xmlns="">
                <a:noFill/>
              </a14:hiddenFill>
            </a:ext>
          </a:extLst>
        </p:spPr>
        <p:txBody>
          <a:bodyPr lIns="82945" tIns="41473" rIns="82945" bIns="41473" anchor="ctr">
            <a:spAutoFit/>
          </a:bodyPr>
          <a:lstStyle/>
          <a:p>
            <a:endParaRPr lang="en-US"/>
          </a:p>
        </p:txBody>
      </p:sp>
      <p:sp>
        <p:nvSpPr>
          <p:cNvPr id="14" name="CasellaDiTesto 1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8" name="CasellaDiTesto 17"/>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5576" y="689760"/>
            <a:ext cx="7703964" cy="57554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5" name="Rettangolo 2"/>
          <p:cNvSpPr>
            <a:spLocks noChangeArrowheads="1"/>
          </p:cNvSpPr>
          <p:nvPr/>
        </p:nvSpPr>
        <p:spPr bwMode="auto">
          <a:xfrm>
            <a:off x="3779912" y="764704"/>
            <a:ext cx="47339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dirty="0"/>
              <a:t>http://apcauger.in2p3.fr/Public/Presentation/</a:t>
            </a:r>
          </a:p>
        </p:txBody>
      </p:sp>
      <p:graphicFrame>
        <p:nvGraphicFramePr>
          <p:cNvPr id="8196" name="Object 3"/>
          <p:cNvGraphicFramePr>
            <a:graphicFrameLocks noChangeAspect="1"/>
          </p:cNvGraphicFramePr>
          <p:nvPr/>
        </p:nvGraphicFramePr>
        <p:xfrm>
          <a:off x="5724128" y="2348880"/>
          <a:ext cx="2425700" cy="806450"/>
        </p:xfrm>
        <a:graphic>
          <a:graphicData uri="http://schemas.openxmlformats.org/presentationml/2006/ole">
            <p:oleObj spid="_x0000_s55298" name="Equazione" r:id="rId4" imgW="1333500" imgH="444500" progId="Equation.3">
              <p:embed/>
            </p:oleObj>
          </a:graphicData>
        </a:graphic>
      </p:graphicFrame>
      <p:sp>
        <p:nvSpPr>
          <p:cNvPr id="6" name="CasellaDiTesto 5"/>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7" name="CasellaDiTesto 6"/>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4" name="Rettangolo 3"/>
          <p:cNvSpPr/>
          <p:nvPr/>
        </p:nvSpPr>
        <p:spPr>
          <a:xfrm>
            <a:off x="216024" y="692696"/>
            <a:ext cx="8388424" cy="5262979"/>
          </a:xfrm>
          <a:prstGeom prst="rect">
            <a:avLst/>
          </a:prstGeom>
        </p:spPr>
        <p:txBody>
          <a:bodyPr wrap="square">
            <a:spAutoFit/>
          </a:bodyPr>
          <a:lstStyle/>
          <a:p>
            <a:pPr>
              <a:buFont typeface="Arial" pitchFamily="34" charset="0"/>
              <a:buChar char="•"/>
            </a:pPr>
            <a:r>
              <a:rPr lang="en-US" dirty="0" smtClean="0"/>
              <a:t> </a:t>
            </a:r>
            <a:r>
              <a:rPr lang="en-US" sz="2400" b="1" dirty="0" smtClean="0"/>
              <a:t>Raman </a:t>
            </a:r>
            <a:r>
              <a:rPr lang="en-US" sz="2400" b="1" dirty="0" err="1" smtClean="0"/>
              <a:t>Lidar</a:t>
            </a:r>
            <a:r>
              <a:rPr lang="en-US" sz="2400" b="1" dirty="0" smtClean="0"/>
              <a:t> is one of standard and more reliable instruments in the atmospheric physic to measure the profiles of the optical properties of the aerosols.</a:t>
            </a:r>
          </a:p>
          <a:p>
            <a:r>
              <a:rPr lang="en-US" sz="2400" dirty="0" smtClean="0"/>
              <a:t> For this reason it was natural to propose it to the AUGER community for the required </a:t>
            </a:r>
            <a:r>
              <a:rPr lang="en-US" sz="2400" b="1" dirty="0" smtClean="0">
                <a:solidFill>
                  <a:srgbClr val="FF0000"/>
                </a:solidFill>
              </a:rPr>
              <a:t>vertical aerosol optical depth (VAOD) </a:t>
            </a:r>
            <a:r>
              <a:rPr lang="en-US" sz="2400" dirty="0" smtClean="0"/>
              <a:t>measurements.</a:t>
            </a:r>
          </a:p>
          <a:p>
            <a:pPr>
              <a:buFont typeface="Arial" pitchFamily="34" charset="0"/>
              <a:buChar char="•"/>
            </a:pPr>
            <a:r>
              <a:rPr lang="en-US" sz="2400" dirty="0" smtClean="0"/>
              <a:t> With the expertise gained in the EARLINET we developed </a:t>
            </a:r>
            <a:r>
              <a:rPr lang="en-US" sz="2400" b="1" dirty="0" smtClean="0"/>
              <a:t>high quality Raman </a:t>
            </a:r>
            <a:r>
              <a:rPr lang="en-US" sz="2400" b="1" dirty="0" err="1" smtClean="0"/>
              <a:t>Lidars</a:t>
            </a:r>
            <a:r>
              <a:rPr lang="en-US" sz="2400" b="1" dirty="0" smtClean="0"/>
              <a:t> </a:t>
            </a:r>
            <a:r>
              <a:rPr lang="en-US" sz="2400" dirty="0" smtClean="0"/>
              <a:t>for the AUGER experiment.</a:t>
            </a:r>
          </a:p>
          <a:p>
            <a:pPr>
              <a:buFont typeface="Arial" pitchFamily="34" charset="0"/>
              <a:buChar char="•"/>
            </a:pPr>
            <a:r>
              <a:rPr lang="en-US" sz="2400" dirty="0" smtClean="0"/>
              <a:t>They have been tested against our </a:t>
            </a:r>
            <a:r>
              <a:rPr lang="en-US" sz="2400" b="1" dirty="0" smtClean="0"/>
              <a:t>Quality Assured </a:t>
            </a:r>
            <a:r>
              <a:rPr lang="en-US" sz="2400" b="1" dirty="0" smtClean="0">
                <a:solidFill>
                  <a:srgbClr val="FF0000"/>
                </a:solidFill>
              </a:rPr>
              <a:t>“EARLINET certified” </a:t>
            </a:r>
            <a:r>
              <a:rPr lang="en-US" sz="2400" b="1" dirty="0" smtClean="0"/>
              <a:t>Raman </a:t>
            </a:r>
            <a:r>
              <a:rPr lang="en-US" sz="2400" b="1" dirty="0" err="1" smtClean="0"/>
              <a:t>Lidar</a:t>
            </a:r>
            <a:r>
              <a:rPr lang="en-US" sz="2400" b="1" dirty="0" smtClean="0"/>
              <a:t>.</a:t>
            </a:r>
            <a:endParaRPr lang="en-US" sz="2400" dirty="0" smtClean="0"/>
          </a:p>
          <a:p>
            <a:pPr>
              <a:buFont typeface="Arial" pitchFamily="34" charset="0"/>
              <a:buChar char="•"/>
            </a:pPr>
            <a:r>
              <a:rPr lang="en-US" sz="2400" dirty="0" smtClean="0"/>
              <a:t> </a:t>
            </a:r>
            <a:r>
              <a:rPr lang="en-US" sz="2400" b="1" dirty="0" smtClean="0"/>
              <a:t>The measurements are of good quality</a:t>
            </a:r>
            <a:r>
              <a:rPr lang="en-US" sz="2400" dirty="0" smtClean="0"/>
              <a:t>, but they have been proved to be more challenging (and so stimulating!) because </a:t>
            </a:r>
            <a:r>
              <a:rPr lang="en-US" sz="2400" b="1" dirty="0" smtClean="0"/>
              <a:t>we had to push the capability of the instrument near to its limit mainly because the very low aerosol content. </a:t>
            </a:r>
            <a:endParaRPr lang="en-US" sz="2400" b="1" dirty="0"/>
          </a:p>
        </p:txBody>
      </p:sp>
      <p:sp>
        <p:nvSpPr>
          <p:cNvPr id="7" name="CasellaDiTesto 6"/>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179388" y="1352242"/>
            <a:ext cx="5878512" cy="48850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None/>
            </a:pPr>
            <a:r>
              <a:rPr lang="en-GB" sz="2400" b="1" dirty="0" smtClean="0">
                <a:latin typeface="Calibri" pitchFamily="34" charset="0"/>
                <a:cs typeface="Calibri" pitchFamily="34" charset="0"/>
              </a:rPr>
              <a:t>Aug. 2006 </a:t>
            </a:r>
            <a:r>
              <a:rPr lang="en-GB" sz="2400" b="1" dirty="0">
                <a:latin typeface="Calibri" pitchFamily="34" charset="0"/>
                <a:cs typeface="Calibri" pitchFamily="34" charset="0"/>
              </a:rPr>
              <a:t>to </a:t>
            </a:r>
            <a:r>
              <a:rPr lang="en-GB" sz="2400" b="1" dirty="0" smtClean="0">
                <a:latin typeface="Calibri" pitchFamily="34" charset="0"/>
                <a:cs typeface="Calibri" pitchFamily="34" charset="0"/>
              </a:rPr>
              <a:t>Jun. 2007</a:t>
            </a:r>
            <a:r>
              <a:rPr lang="en-GB" sz="2400" dirty="0" smtClean="0">
                <a:latin typeface="Calibri" pitchFamily="34" charset="0"/>
                <a:cs typeface="Calibri" pitchFamily="34" charset="0"/>
              </a:rPr>
              <a:t> </a:t>
            </a:r>
            <a:endParaRPr lang="en-GB" sz="2400" dirty="0">
              <a:latin typeface="Calibri" pitchFamily="34" charset="0"/>
              <a:cs typeface="Calibri" pitchFamily="34" charset="0"/>
            </a:endParaRPr>
          </a:p>
          <a:p>
            <a:pPr eaLnBrk="1" hangingPunct="1">
              <a:spcBef>
                <a:spcPct val="0"/>
              </a:spcBef>
              <a:buFontTx/>
              <a:buNone/>
            </a:pPr>
            <a:endParaRPr lang="it-IT" altLang="ja-JP" sz="2400" b="1" dirty="0" smtClean="0">
              <a:latin typeface="Calibri" pitchFamily="34" charset="0"/>
              <a:ea typeface="ＭＳ Ｐゴシック" charset="-128"/>
              <a:cs typeface="Calibri" pitchFamily="34" charset="0"/>
            </a:endParaRPr>
          </a:p>
          <a:p>
            <a:pPr eaLnBrk="1" hangingPunct="1">
              <a:spcBef>
                <a:spcPct val="0"/>
              </a:spcBef>
              <a:buFontTx/>
              <a:buNone/>
            </a:pPr>
            <a:r>
              <a:rPr lang="it-IT" altLang="ja-JP" sz="2400" b="1" dirty="0" smtClean="0">
                <a:solidFill>
                  <a:srgbClr val="FF0000"/>
                </a:solidFill>
                <a:latin typeface="Calibri" pitchFamily="34" charset="0"/>
                <a:ea typeface="ＭＳ Ｐゴシック" charset="-128"/>
                <a:cs typeface="Calibri" pitchFamily="34" charset="0"/>
              </a:rPr>
              <a:t>RAMAN </a:t>
            </a:r>
            <a:r>
              <a:rPr lang="it-IT" altLang="ja-JP" sz="2400" b="1" dirty="0">
                <a:solidFill>
                  <a:srgbClr val="FF0000"/>
                </a:solidFill>
                <a:latin typeface="Calibri" pitchFamily="34" charset="0"/>
                <a:ea typeface="ＭＳ Ｐゴシック" charset="-128"/>
                <a:cs typeface="Calibri" pitchFamily="34" charset="0"/>
              </a:rPr>
              <a:t>LIDAR (</a:t>
            </a:r>
            <a:r>
              <a:rPr lang="it-IT" altLang="ja-JP" sz="2400" b="1" dirty="0" err="1">
                <a:solidFill>
                  <a:srgbClr val="FF0000"/>
                </a:solidFill>
                <a:latin typeface="Calibri" pitchFamily="34" charset="0"/>
                <a:ea typeface="ＭＳ Ｐゴシック" charset="-128"/>
                <a:cs typeface="Calibri" pitchFamily="34" charset="0"/>
              </a:rPr>
              <a:t>located</a:t>
            </a:r>
            <a:r>
              <a:rPr lang="it-IT" altLang="ja-JP" sz="2400" b="1" dirty="0">
                <a:solidFill>
                  <a:srgbClr val="FF0000"/>
                </a:solidFill>
                <a:latin typeface="Calibri" pitchFamily="34" charset="0"/>
                <a:ea typeface="ＭＳ Ｐゴシック" charset="-128"/>
                <a:cs typeface="Calibri" pitchFamily="34" charset="0"/>
              </a:rPr>
              <a:t> </a:t>
            </a:r>
            <a:r>
              <a:rPr lang="it-IT" altLang="ja-JP" sz="2400" b="1" dirty="0" err="1">
                <a:solidFill>
                  <a:srgbClr val="FF0000"/>
                </a:solidFill>
                <a:latin typeface="Calibri" pitchFamily="34" charset="0"/>
                <a:ea typeface="ＭＳ Ｐゴシック" charset="-128"/>
                <a:cs typeface="Calibri" pitchFamily="34" charset="0"/>
              </a:rPr>
              <a:t>at</a:t>
            </a:r>
            <a:r>
              <a:rPr lang="it-IT" altLang="ja-JP" sz="2400" b="1" dirty="0">
                <a:solidFill>
                  <a:srgbClr val="FF0000"/>
                </a:solidFill>
                <a:latin typeface="Calibri" pitchFamily="34" charset="0"/>
                <a:ea typeface="ＭＳ Ｐゴシック" charset="-128"/>
                <a:cs typeface="Calibri" pitchFamily="34" charset="0"/>
              </a:rPr>
              <a:t> Los </a:t>
            </a:r>
            <a:r>
              <a:rPr lang="it-IT" altLang="ja-JP" sz="2400" b="1" dirty="0" err="1">
                <a:solidFill>
                  <a:srgbClr val="FF0000"/>
                </a:solidFill>
                <a:latin typeface="Calibri" pitchFamily="34" charset="0"/>
                <a:ea typeface="ＭＳ Ｐゴシック" charset="-128"/>
                <a:cs typeface="Calibri" pitchFamily="34" charset="0"/>
              </a:rPr>
              <a:t>Leones</a:t>
            </a:r>
            <a:r>
              <a:rPr lang="it-IT" altLang="ja-JP" sz="2400" b="1" dirty="0">
                <a:solidFill>
                  <a:srgbClr val="FF0000"/>
                </a:solidFill>
                <a:latin typeface="Calibri" pitchFamily="34" charset="0"/>
                <a:ea typeface="ＭＳ Ｐゴシック" charset="-128"/>
                <a:cs typeface="Calibri" pitchFamily="34" charset="0"/>
              </a:rPr>
              <a:t>: 35.32S, 69.30W, 1416m </a:t>
            </a:r>
            <a:r>
              <a:rPr lang="it-IT" altLang="ja-JP" sz="2400" b="1" dirty="0" err="1">
                <a:solidFill>
                  <a:srgbClr val="FF0000"/>
                </a:solidFill>
                <a:latin typeface="Calibri" pitchFamily="34" charset="0"/>
                <a:ea typeface="ＭＳ Ｐゴシック" charset="-128"/>
                <a:cs typeface="Calibri" pitchFamily="34" charset="0"/>
              </a:rPr>
              <a:t>a.s.l</a:t>
            </a:r>
            <a:r>
              <a:rPr lang="it-IT" altLang="ja-JP" sz="2400" b="1" dirty="0">
                <a:solidFill>
                  <a:srgbClr val="FF0000"/>
                </a:solidFill>
                <a:latin typeface="Calibri" pitchFamily="34" charset="0"/>
                <a:ea typeface="ＭＳ Ｐゴシック" charset="-128"/>
                <a:cs typeface="Calibri" pitchFamily="34" charset="0"/>
              </a:rPr>
              <a:t>.),</a:t>
            </a:r>
            <a:r>
              <a:rPr lang="it-IT" altLang="ja-JP" sz="2400" b="1" dirty="0">
                <a:latin typeface="Calibri" pitchFamily="34" charset="0"/>
                <a:ea typeface="ＭＳ Ｐゴシック" charset="-128"/>
                <a:cs typeface="Calibri" pitchFamily="34" charset="0"/>
              </a:rPr>
              <a:t> </a:t>
            </a:r>
          </a:p>
          <a:p>
            <a:pPr eaLnBrk="1" hangingPunct="1">
              <a:spcBef>
                <a:spcPct val="0"/>
              </a:spcBef>
              <a:buFontTx/>
              <a:buNone/>
            </a:pPr>
            <a:endParaRPr lang="it-IT" altLang="ja-JP" sz="2400" b="1" dirty="0">
              <a:latin typeface="Calibri" pitchFamily="34" charset="0"/>
              <a:ea typeface="ＭＳ Ｐゴシック" charset="-128"/>
              <a:cs typeface="Calibri" pitchFamily="34" charset="0"/>
            </a:endParaRPr>
          </a:p>
          <a:p>
            <a:pPr eaLnBrk="1" hangingPunct="1">
              <a:spcBef>
                <a:spcPct val="0"/>
              </a:spcBef>
              <a:buFontTx/>
              <a:buNone/>
            </a:pPr>
            <a:r>
              <a:rPr lang="it-IT" altLang="ja-JP" sz="2400" b="1" dirty="0" err="1">
                <a:latin typeface="Calibri" pitchFamily="34" charset="0"/>
                <a:ea typeface="ＭＳ Ｐゴシック" charset="-128"/>
                <a:cs typeface="Calibri" pitchFamily="34" charset="0"/>
              </a:rPr>
              <a:t>remotely</a:t>
            </a:r>
            <a:r>
              <a:rPr lang="it-IT" altLang="ja-JP" sz="2400" b="1" dirty="0">
                <a:latin typeface="Calibri" pitchFamily="34" charset="0"/>
                <a:ea typeface="ＭＳ Ｐゴシック" charset="-128"/>
                <a:cs typeface="Calibri" pitchFamily="34" charset="0"/>
              </a:rPr>
              <a:t> </a:t>
            </a:r>
            <a:r>
              <a:rPr lang="it-IT" altLang="ja-JP" sz="2400" b="1" dirty="0" err="1">
                <a:latin typeface="Calibri" pitchFamily="34" charset="0"/>
                <a:ea typeface="ＭＳ Ｐゴシック" charset="-128"/>
                <a:cs typeface="Calibri" pitchFamily="34" charset="0"/>
              </a:rPr>
              <a:t>operated</a:t>
            </a:r>
            <a:r>
              <a:rPr lang="it-IT" altLang="ja-JP" sz="2400" b="1" dirty="0">
                <a:latin typeface="Calibri" pitchFamily="34" charset="0"/>
                <a:ea typeface="ＭＳ Ｐゴシック" charset="-128"/>
                <a:cs typeface="Calibri" pitchFamily="34" charset="0"/>
              </a:rPr>
              <a:t>, with the </a:t>
            </a:r>
            <a:r>
              <a:rPr lang="it-IT" altLang="ja-JP" sz="2400" b="1" dirty="0" err="1">
                <a:latin typeface="Calibri" pitchFamily="34" charset="0"/>
                <a:ea typeface="ＭＳ Ｐゴシック" charset="-128"/>
                <a:cs typeface="Calibri" pitchFamily="34" charset="0"/>
              </a:rPr>
              <a:t>primary</a:t>
            </a:r>
            <a:r>
              <a:rPr lang="it-IT" altLang="ja-JP" sz="2400" b="1" dirty="0">
                <a:latin typeface="Calibri" pitchFamily="34" charset="0"/>
                <a:ea typeface="ＭＳ Ｐゴシック" charset="-128"/>
                <a:cs typeface="Calibri" pitchFamily="34" charset="0"/>
              </a:rPr>
              <a:t> goal of </a:t>
            </a:r>
            <a:r>
              <a:rPr lang="it-IT" altLang="ja-JP" sz="2400" b="1" dirty="0" err="1">
                <a:latin typeface="Calibri" pitchFamily="34" charset="0"/>
                <a:ea typeface="ＭＳ Ｐゴシック" charset="-128"/>
                <a:cs typeface="Calibri" pitchFamily="34" charset="0"/>
              </a:rPr>
              <a:t>measuring</a:t>
            </a:r>
            <a:r>
              <a:rPr lang="it-IT" altLang="ja-JP" sz="2400" b="1" dirty="0">
                <a:latin typeface="Calibri" pitchFamily="34" charset="0"/>
                <a:ea typeface="ＭＳ Ｐゴシック" charset="-128"/>
                <a:cs typeface="Calibri" pitchFamily="34" charset="0"/>
              </a:rPr>
              <a:t> (</a:t>
            </a:r>
            <a:r>
              <a:rPr lang="it-IT" altLang="ja-JP" sz="2400" b="1" u="sng" dirty="0" err="1">
                <a:latin typeface="Calibri" pitchFamily="34" charset="0"/>
                <a:ea typeface="ＭＳ Ｐゴシック" charset="-128"/>
                <a:cs typeface="Calibri" pitchFamily="34" charset="0"/>
              </a:rPr>
              <a:t>at</a:t>
            </a:r>
            <a:r>
              <a:rPr lang="it-IT" altLang="ja-JP" sz="2400" b="1" u="sng" dirty="0">
                <a:latin typeface="Calibri" pitchFamily="34" charset="0"/>
                <a:ea typeface="ＭＳ Ｐゴシック" charset="-128"/>
                <a:cs typeface="Calibri" pitchFamily="34" charset="0"/>
              </a:rPr>
              <a:t> the best</a:t>
            </a:r>
            <a:r>
              <a:rPr lang="it-IT" altLang="ja-JP" sz="2400" b="1" dirty="0">
                <a:latin typeface="Calibri" pitchFamily="34" charset="0"/>
                <a:ea typeface="ＭＳ Ｐゴシック" charset="-128"/>
                <a:cs typeface="Calibri" pitchFamily="34" charset="0"/>
              </a:rPr>
              <a:t>) the </a:t>
            </a:r>
          </a:p>
          <a:p>
            <a:pPr eaLnBrk="1" hangingPunct="1">
              <a:spcBef>
                <a:spcPct val="0"/>
              </a:spcBef>
              <a:buFontTx/>
              <a:buNone/>
            </a:pPr>
            <a:endParaRPr lang="it-IT" altLang="ja-JP" sz="2400" b="1" dirty="0">
              <a:solidFill>
                <a:srgbClr val="FF0000"/>
              </a:solidFill>
              <a:latin typeface="Calibri" pitchFamily="34" charset="0"/>
              <a:ea typeface="ＭＳ Ｐゴシック" charset="-128"/>
              <a:cs typeface="Calibri" pitchFamily="34" charset="0"/>
            </a:endParaRPr>
          </a:p>
          <a:p>
            <a:pPr eaLnBrk="1" hangingPunct="1">
              <a:spcBef>
                <a:spcPct val="0"/>
              </a:spcBef>
              <a:buFontTx/>
              <a:buNone/>
            </a:pPr>
            <a:r>
              <a:rPr lang="it-IT" altLang="ja-JP" sz="2400" b="1" dirty="0" err="1">
                <a:solidFill>
                  <a:srgbClr val="FF0000"/>
                </a:solidFill>
                <a:latin typeface="Calibri" pitchFamily="34" charset="0"/>
                <a:ea typeface="ＭＳ Ｐゴシック" charset="-128"/>
                <a:cs typeface="Calibri" pitchFamily="34" charset="0"/>
              </a:rPr>
              <a:t>vertical</a:t>
            </a:r>
            <a:r>
              <a:rPr lang="it-IT" altLang="ja-JP" sz="2400" b="1" dirty="0">
                <a:solidFill>
                  <a:srgbClr val="FF0000"/>
                </a:solidFill>
                <a:latin typeface="Calibri" pitchFamily="34" charset="0"/>
                <a:ea typeface="ＭＳ Ｐゴシック" charset="-128"/>
                <a:cs typeface="Calibri" pitchFamily="34" charset="0"/>
              </a:rPr>
              <a:t> </a:t>
            </a:r>
            <a:r>
              <a:rPr lang="it-IT" altLang="ja-JP" sz="2400" b="1" dirty="0" err="1">
                <a:solidFill>
                  <a:srgbClr val="FF0000"/>
                </a:solidFill>
                <a:latin typeface="Calibri" pitchFamily="34" charset="0"/>
                <a:ea typeface="ＭＳ Ｐゴシック" charset="-128"/>
                <a:cs typeface="Calibri" pitchFamily="34" charset="0"/>
              </a:rPr>
              <a:t>profile</a:t>
            </a:r>
            <a:r>
              <a:rPr lang="it-IT" altLang="ja-JP" sz="2400" b="1" dirty="0">
                <a:solidFill>
                  <a:srgbClr val="FF0000"/>
                </a:solidFill>
                <a:latin typeface="Calibri" pitchFamily="34" charset="0"/>
                <a:ea typeface="ＭＳ Ｐゴシック" charset="-128"/>
                <a:cs typeface="Calibri" pitchFamily="34" charset="0"/>
              </a:rPr>
              <a:t> of the aerosol </a:t>
            </a:r>
            <a:r>
              <a:rPr lang="it-IT" altLang="ja-JP" sz="2400" b="1" dirty="0" err="1">
                <a:solidFill>
                  <a:srgbClr val="FF0000"/>
                </a:solidFill>
                <a:latin typeface="Calibri" pitchFamily="34" charset="0"/>
                <a:ea typeface="ＭＳ Ｐゴシック" charset="-128"/>
                <a:cs typeface="Calibri" pitchFamily="34" charset="0"/>
              </a:rPr>
              <a:t>optical</a:t>
            </a:r>
            <a:r>
              <a:rPr lang="it-IT" altLang="ja-JP" sz="2400" b="1" dirty="0">
                <a:solidFill>
                  <a:srgbClr val="FF0000"/>
                </a:solidFill>
                <a:latin typeface="Calibri" pitchFamily="34" charset="0"/>
                <a:ea typeface="ＭＳ Ｐゴシック" charset="-128"/>
                <a:cs typeface="Calibri" pitchFamily="34" charset="0"/>
              </a:rPr>
              <a:t> </a:t>
            </a:r>
            <a:r>
              <a:rPr lang="it-IT" altLang="ja-JP" sz="2400" b="1" dirty="0" err="1">
                <a:solidFill>
                  <a:srgbClr val="FF0000"/>
                </a:solidFill>
                <a:latin typeface="Calibri" pitchFamily="34" charset="0"/>
                <a:ea typeface="ＭＳ Ｐゴシック" charset="-128"/>
                <a:cs typeface="Calibri" pitchFamily="34" charset="0"/>
              </a:rPr>
              <a:t>depth</a:t>
            </a:r>
            <a:r>
              <a:rPr lang="it-IT" altLang="ja-JP" sz="2400" b="1" dirty="0">
                <a:solidFill>
                  <a:srgbClr val="FF0000"/>
                </a:solidFill>
                <a:latin typeface="Calibri" pitchFamily="34" charset="0"/>
                <a:ea typeface="ＭＳ Ｐゴシック" charset="-128"/>
                <a:cs typeface="Calibri" pitchFamily="34" charset="0"/>
              </a:rPr>
              <a:t>. </a:t>
            </a:r>
          </a:p>
          <a:p>
            <a:pPr eaLnBrk="1" hangingPunct="1">
              <a:spcBef>
                <a:spcPct val="0"/>
              </a:spcBef>
              <a:buFontTx/>
              <a:buNone/>
            </a:pPr>
            <a:endParaRPr lang="it-IT" altLang="ja-JP" sz="2400" b="1" dirty="0">
              <a:latin typeface="Calibri" pitchFamily="34" charset="0"/>
              <a:ea typeface="ＭＳ Ｐゴシック" charset="-128"/>
              <a:cs typeface="Calibri" pitchFamily="34" charset="0"/>
            </a:endParaRPr>
          </a:p>
          <a:p>
            <a:pPr eaLnBrk="1" hangingPunct="1">
              <a:spcBef>
                <a:spcPct val="0"/>
              </a:spcBef>
              <a:buFontTx/>
              <a:buNone/>
            </a:pPr>
            <a:r>
              <a:rPr lang="it-IT" altLang="ja-JP" sz="2400" b="1" dirty="0">
                <a:solidFill>
                  <a:srgbClr val="00B050"/>
                </a:solidFill>
                <a:latin typeface="Calibri" pitchFamily="34" charset="0"/>
                <a:ea typeface="ＭＳ Ｐゴシック" charset="-128"/>
                <a:cs typeface="Calibri" pitchFamily="34" charset="0"/>
              </a:rPr>
              <a:t>In </a:t>
            </a:r>
            <a:r>
              <a:rPr lang="it-IT" altLang="ja-JP" sz="2400" b="1" dirty="0" err="1">
                <a:solidFill>
                  <a:srgbClr val="00B050"/>
                </a:solidFill>
                <a:latin typeface="Calibri" pitchFamily="34" charset="0"/>
                <a:ea typeface="ＭＳ Ｐゴシック" charset="-128"/>
                <a:cs typeface="Calibri" pitchFamily="34" charset="0"/>
              </a:rPr>
              <a:t>spite</a:t>
            </a:r>
            <a:r>
              <a:rPr lang="it-IT" altLang="ja-JP" sz="2400" b="1" dirty="0">
                <a:solidFill>
                  <a:srgbClr val="00B050"/>
                </a:solidFill>
                <a:latin typeface="Calibri" pitchFamily="34" charset="0"/>
                <a:ea typeface="ＭＳ Ｐゴシック" charset="-128"/>
                <a:cs typeface="Calibri" pitchFamily="34" charset="0"/>
              </a:rPr>
              <a:t> of </a:t>
            </a:r>
            <a:r>
              <a:rPr lang="it-IT" altLang="ja-JP" sz="2400" b="1" u="sng" dirty="0">
                <a:solidFill>
                  <a:srgbClr val="00B050"/>
                </a:solidFill>
                <a:latin typeface="Calibri" pitchFamily="34" charset="0"/>
                <a:ea typeface="ＭＳ Ｐゴシック" charset="-128"/>
                <a:cs typeface="Calibri" pitchFamily="34" charset="0"/>
              </a:rPr>
              <a:t>some </a:t>
            </a:r>
            <a:r>
              <a:rPr lang="it-IT" altLang="ja-JP" sz="2400" b="1" u="sng" dirty="0" err="1">
                <a:solidFill>
                  <a:srgbClr val="00B050"/>
                </a:solidFill>
                <a:latin typeface="Calibri" pitchFamily="34" charset="0"/>
                <a:ea typeface="ＭＳ Ｐゴシック" charset="-128"/>
                <a:cs typeface="Calibri" pitchFamily="34" charset="0"/>
              </a:rPr>
              <a:t>problems</a:t>
            </a:r>
            <a:r>
              <a:rPr lang="it-IT" altLang="ja-JP" sz="2400" b="1" dirty="0">
                <a:solidFill>
                  <a:srgbClr val="00B050"/>
                </a:solidFill>
                <a:latin typeface="Calibri" pitchFamily="34" charset="0"/>
                <a:ea typeface="ＭＳ Ｐゴシック" charset="-128"/>
                <a:cs typeface="Calibri" pitchFamily="34" charset="0"/>
              </a:rPr>
              <a:t>, </a:t>
            </a:r>
            <a:r>
              <a:rPr lang="it-IT" altLang="ja-JP" sz="2400" b="1" dirty="0" err="1">
                <a:solidFill>
                  <a:srgbClr val="00B050"/>
                </a:solidFill>
                <a:latin typeface="Calibri" pitchFamily="34" charset="0"/>
                <a:ea typeface="ＭＳ Ｐゴシック" charset="-128"/>
                <a:cs typeface="Calibri" pitchFamily="34" charset="0"/>
              </a:rPr>
              <a:t>one</a:t>
            </a:r>
            <a:r>
              <a:rPr lang="it-IT" altLang="ja-JP" sz="2400" b="1" dirty="0">
                <a:solidFill>
                  <a:srgbClr val="00B050"/>
                </a:solidFill>
                <a:latin typeface="Calibri" pitchFamily="34" charset="0"/>
                <a:ea typeface="ＭＳ Ｐゴシック" charset="-128"/>
                <a:cs typeface="Calibri" pitchFamily="34" charset="0"/>
              </a:rPr>
              <a:t> </a:t>
            </a:r>
            <a:r>
              <a:rPr lang="it-IT" altLang="ja-JP" sz="2400" b="1" dirty="0" err="1">
                <a:solidFill>
                  <a:srgbClr val="00B050"/>
                </a:solidFill>
                <a:latin typeface="Calibri" pitchFamily="34" charset="0"/>
                <a:ea typeface="ＭＳ Ｐゴシック" charset="-128"/>
                <a:cs typeface="Calibri" pitchFamily="34" charset="0"/>
              </a:rPr>
              <a:t>year</a:t>
            </a:r>
            <a:r>
              <a:rPr lang="it-IT" altLang="ja-JP" sz="2400" b="1" dirty="0">
                <a:solidFill>
                  <a:srgbClr val="00B050"/>
                </a:solidFill>
                <a:latin typeface="Calibri" pitchFamily="34" charset="0"/>
                <a:ea typeface="ＭＳ Ｐゴシック" charset="-128"/>
                <a:cs typeface="Calibri" pitchFamily="34" charset="0"/>
              </a:rPr>
              <a:t> of </a:t>
            </a:r>
            <a:r>
              <a:rPr lang="it-IT" altLang="ja-JP" sz="2400" b="1" dirty="0" err="1">
                <a:solidFill>
                  <a:srgbClr val="00B050"/>
                </a:solidFill>
                <a:latin typeface="Calibri" pitchFamily="34" charset="0"/>
                <a:ea typeface="ＭＳ Ｐゴシック" charset="-128"/>
                <a:cs typeface="Calibri" pitchFamily="34" charset="0"/>
              </a:rPr>
              <a:t>observations</a:t>
            </a:r>
            <a:r>
              <a:rPr lang="it-IT" altLang="ja-JP" sz="2400" b="1" dirty="0">
                <a:solidFill>
                  <a:srgbClr val="00B050"/>
                </a:solidFill>
                <a:latin typeface="Calibri" pitchFamily="34" charset="0"/>
                <a:ea typeface="ＭＳ Ｐゴシック" charset="-128"/>
                <a:cs typeface="Calibri" pitchFamily="34" charset="0"/>
              </a:rPr>
              <a:t> </a:t>
            </a:r>
            <a:r>
              <a:rPr lang="it-IT" altLang="ja-JP" sz="2400" b="1" dirty="0" err="1">
                <a:solidFill>
                  <a:srgbClr val="00B050"/>
                </a:solidFill>
                <a:latin typeface="Calibri" pitchFamily="34" charset="0"/>
                <a:ea typeface="ＭＳ Ｐゴシック" charset="-128"/>
                <a:cs typeface="Calibri" pitchFamily="34" charset="0"/>
              </a:rPr>
              <a:t>allows</a:t>
            </a:r>
            <a:r>
              <a:rPr lang="it-IT" altLang="ja-JP" sz="2400" b="1" dirty="0">
                <a:solidFill>
                  <a:srgbClr val="00B050"/>
                </a:solidFill>
                <a:latin typeface="Calibri" pitchFamily="34" charset="0"/>
                <a:ea typeface="ＭＳ Ｐゴシック" charset="-128"/>
                <a:cs typeface="Calibri" pitchFamily="34" charset="0"/>
              </a:rPr>
              <a:t> to </a:t>
            </a:r>
            <a:r>
              <a:rPr lang="it-IT" altLang="ja-JP" sz="2400" b="1" dirty="0" err="1">
                <a:solidFill>
                  <a:srgbClr val="00B050"/>
                </a:solidFill>
                <a:latin typeface="Calibri" pitchFamily="34" charset="0"/>
                <a:ea typeface="ＭＳ Ｐゴシック" charset="-128"/>
                <a:cs typeface="Calibri" pitchFamily="34" charset="0"/>
              </a:rPr>
              <a:t>characterize</a:t>
            </a:r>
            <a:r>
              <a:rPr lang="it-IT" altLang="ja-JP" sz="2400" b="1" dirty="0">
                <a:solidFill>
                  <a:srgbClr val="00B050"/>
                </a:solidFill>
                <a:latin typeface="Calibri" pitchFamily="34" charset="0"/>
                <a:ea typeface="ＭＳ Ｐゴシック" charset="-128"/>
                <a:cs typeface="Calibri" pitchFamily="34" charset="0"/>
              </a:rPr>
              <a:t> the </a:t>
            </a:r>
            <a:r>
              <a:rPr lang="it-IT" altLang="ja-JP" sz="2400" b="1" dirty="0" err="1">
                <a:solidFill>
                  <a:srgbClr val="00B050"/>
                </a:solidFill>
                <a:latin typeface="Calibri" pitchFamily="34" charset="0"/>
                <a:ea typeface="ＭＳ Ｐゴシック" charset="-128"/>
                <a:cs typeface="Calibri" pitchFamily="34" charset="0"/>
              </a:rPr>
              <a:t>aerosols</a:t>
            </a:r>
            <a:r>
              <a:rPr lang="it-IT" altLang="ja-JP" sz="2400" b="1" dirty="0">
                <a:solidFill>
                  <a:srgbClr val="00B050"/>
                </a:solidFill>
                <a:latin typeface="Calibri" pitchFamily="34" charset="0"/>
                <a:ea typeface="ＭＳ Ｐゴシック" charset="-128"/>
                <a:cs typeface="Calibri" pitchFamily="34" charset="0"/>
              </a:rPr>
              <a:t> </a:t>
            </a:r>
            <a:r>
              <a:rPr lang="it-IT" altLang="ja-JP" sz="2400" b="1" dirty="0" err="1">
                <a:solidFill>
                  <a:srgbClr val="00B050"/>
                </a:solidFill>
                <a:latin typeface="Calibri" pitchFamily="34" charset="0"/>
                <a:ea typeface="ＭＳ Ｐゴシック" charset="-128"/>
                <a:cs typeface="Calibri" pitchFamily="34" charset="0"/>
              </a:rPr>
              <a:t>climatology</a:t>
            </a:r>
            <a:r>
              <a:rPr lang="it-IT" altLang="ja-JP" sz="2400" b="1" dirty="0">
                <a:solidFill>
                  <a:srgbClr val="00B050"/>
                </a:solidFill>
                <a:latin typeface="Calibri" pitchFamily="34" charset="0"/>
                <a:ea typeface="ＭＳ Ｐゴシック" charset="-128"/>
                <a:cs typeface="Calibri" pitchFamily="34" charset="0"/>
              </a:rPr>
              <a:t> over </a:t>
            </a:r>
            <a:r>
              <a:rPr lang="it-IT" altLang="ja-JP" sz="2400" b="1" u="sng" dirty="0">
                <a:solidFill>
                  <a:srgbClr val="00B050"/>
                </a:solidFill>
                <a:latin typeface="Calibri" pitchFamily="34" charset="0"/>
                <a:ea typeface="ＭＳ Ｐゴシック" charset="-128"/>
                <a:cs typeface="Calibri" pitchFamily="34" charset="0"/>
              </a:rPr>
              <a:t>the site</a:t>
            </a:r>
            <a:r>
              <a:rPr lang="it-IT" altLang="ja-JP" sz="2400" b="1" dirty="0">
                <a:solidFill>
                  <a:srgbClr val="00B050"/>
                </a:solidFill>
                <a:latin typeface="Calibri" pitchFamily="34" charset="0"/>
                <a:ea typeface="ＭＳ Ｐゴシック" charset="-128"/>
                <a:cs typeface="Calibri" pitchFamily="34" charset="0"/>
              </a:rPr>
              <a:t>.</a:t>
            </a:r>
          </a:p>
        </p:txBody>
      </p:sp>
      <p:pic>
        <p:nvPicPr>
          <p:cNvPr id="11267"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72225" y="2492896"/>
            <a:ext cx="2603500" cy="3889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71" name="Rectangle 10"/>
          <p:cNvSpPr>
            <a:spLocks noChangeArrowheads="1"/>
          </p:cNvSpPr>
          <p:nvPr/>
        </p:nvSpPr>
        <p:spPr bwMode="auto">
          <a:xfrm>
            <a:off x="8648700" y="6364288"/>
            <a:ext cx="431800"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000">
                <a:solidFill>
                  <a:schemeClr val="bg1"/>
                </a:solidFill>
                <a:latin typeface="Comic Sans MS" pitchFamily="66" charset="0"/>
              </a:rPr>
              <a:t>V.R.</a:t>
            </a:r>
            <a:endParaRPr lang="it-IT" altLang="en-US" sz="1000">
              <a:solidFill>
                <a:schemeClr val="bg1"/>
              </a:solidFill>
              <a:latin typeface="Comic Sans MS" pitchFamily="66" charset="0"/>
            </a:endParaRPr>
          </a:p>
        </p:txBody>
      </p:sp>
      <p:sp>
        <p:nvSpPr>
          <p:cNvPr id="2" name="CasellaDiTesto 1"/>
          <p:cNvSpPr txBox="1"/>
          <p:nvPr/>
        </p:nvSpPr>
        <p:spPr>
          <a:xfrm>
            <a:off x="7416768" y="117475"/>
            <a:ext cx="1447832" cy="1323439"/>
          </a:xfrm>
          <a:prstGeom prst="rect">
            <a:avLst/>
          </a:prstGeom>
          <a:noFill/>
        </p:spPr>
        <p:txBody>
          <a:bodyPr wrap="none" rtlCol="0">
            <a:spAutoFit/>
          </a:bodyPr>
          <a:lstStyle/>
          <a:p>
            <a:r>
              <a:rPr lang="it-IT" sz="8000" b="1" dirty="0" smtClean="0">
                <a:solidFill>
                  <a:srgbClr val="0070C0"/>
                </a:solidFill>
                <a:latin typeface="Calibri" panose="020F0502020204030204" pitchFamily="34" charset="0"/>
              </a:rPr>
              <a:t># 1</a:t>
            </a:r>
            <a:endParaRPr lang="en-US" b="1" dirty="0">
              <a:solidFill>
                <a:srgbClr val="0070C0"/>
              </a:solidFill>
              <a:latin typeface="Calibri" panose="020F0502020204030204" pitchFamily="34" charset="0"/>
            </a:endParaRPr>
          </a:p>
        </p:txBody>
      </p:sp>
      <p:sp>
        <p:nvSpPr>
          <p:cNvPr id="8" name="CasellaDiTesto 7"/>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9" name="CasellaDiTesto 8"/>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1147763" y="1811338"/>
          <a:ext cx="992187" cy="457200"/>
        </p:xfrm>
        <a:graphic>
          <a:graphicData uri="http://schemas.openxmlformats.org/presentationml/2006/ole">
            <p:oleObj spid="_x0000_s89090" name="Equation" r:id="rId3" imgW="495085" imgH="228501" progId="Equation.3">
              <p:embed/>
            </p:oleObj>
          </a:graphicData>
        </a:graphic>
      </p:graphicFrame>
      <p:graphicFrame>
        <p:nvGraphicFramePr>
          <p:cNvPr id="4099" name="Object 3"/>
          <p:cNvGraphicFramePr>
            <a:graphicFrameLocks noChangeAspect="1"/>
          </p:cNvGraphicFramePr>
          <p:nvPr/>
        </p:nvGraphicFramePr>
        <p:xfrm>
          <a:off x="1208088" y="3048000"/>
          <a:ext cx="915987" cy="431800"/>
        </p:xfrm>
        <a:graphic>
          <a:graphicData uri="http://schemas.openxmlformats.org/presentationml/2006/ole">
            <p:oleObj spid="_x0000_s89091" name="Equation" r:id="rId4" imgW="457002" imgH="215806" progId="Equation.3">
              <p:embed/>
            </p:oleObj>
          </a:graphicData>
        </a:graphic>
      </p:graphicFrame>
      <p:graphicFrame>
        <p:nvGraphicFramePr>
          <p:cNvPr id="4100" name="Object 4"/>
          <p:cNvGraphicFramePr>
            <a:graphicFrameLocks noChangeAspect="1"/>
          </p:cNvGraphicFramePr>
          <p:nvPr/>
        </p:nvGraphicFramePr>
        <p:xfrm>
          <a:off x="377825" y="2387600"/>
          <a:ext cx="1781175" cy="457200"/>
        </p:xfrm>
        <a:graphic>
          <a:graphicData uri="http://schemas.openxmlformats.org/presentationml/2006/ole">
            <p:oleObj spid="_x0000_s89092" name="Equation" r:id="rId5" imgW="889000" imgH="228600" progId="Equation.3">
              <p:embed/>
            </p:oleObj>
          </a:graphicData>
        </a:graphic>
      </p:graphicFrame>
      <p:graphicFrame>
        <p:nvGraphicFramePr>
          <p:cNvPr id="4101" name="Object 5"/>
          <p:cNvGraphicFramePr>
            <a:graphicFrameLocks noChangeAspect="1"/>
          </p:cNvGraphicFramePr>
          <p:nvPr/>
        </p:nvGraphicFramePr>
        <p:xfrm>
          <a:off x="1254125" y="1235075"/>
          <a:ext cx="915988" cy="457200"/>
        </p:xfrm>
        <a:graphic>
          <a:graphicData uri="http://schemas.openxmlformats.org/presentationml/2006/ole">
            <p:oleObj spid="_x0000_s89093" name="Equation" r:id="rId6" imgW="457200" imgH="228600" progId="Equation.3">
              <p:embed/>
            </p:oleObj>
          </a:graphicData>
        </a:graphic>
      </p:graphicFrame>
      <p:graphicFrame>
        <p:nvGraphicFramePr>
          <p:cNvPr id="4102" name="Object 6"/>
          <p:cNvGraphicFramePr>
            <a:graphicFrameLocks noChangeAspect="1"/>
          </p:cNvGraphicFramePr>
          <p:nvPr/>
        </p:nvGraphicFramePr>
        <p:xfrm>
          <a:off x="1625600" y="3759200"/>
          <a:ext cx="482600" cy="787400"/>
        </p:xfrm>
        <a:graphic>
          <a:graphicData uri="http://schemas.openxmlformats.org/presentationml/2006/ole">
            <p:oleObj spid="_x0000_s89094" name="Equazione" r:id="rId7" imgW="241200" imgH="393480" progId="Equation.3">
              <p:embed/>
            </p:oleObj>
          </a:graphicData>
        </a:graphic>
      </p:graphicFrame>
      <p:graphicFrame>
        <p:nvGraphicFramePr>
          <p:cNvPr id="4103" name="Object 7"/>
          <p:cNvGraphicFramePr>
            <a:graphicFrameLocks noChangeAspect="1"/>
          </p:cNvGraphicFramePr>
          <p:nvPr/>
        </p:nvGraphicFramePr>
        <p:xfrm>
          <a:off x="560388" y="4619625"/>
          <a:ext cx="1576387" cy="457200"/>
        </p:xfrm>
        <a:graphic>
          <a:graphicData uri="http://schemas.openxmlformats.org/presentationml/2006/ole">
            <p:oleObj spid="_x0000_s89095" name="Equation" r:id="rId8" imgW="787400" imgH="228600" progId="Equation.3">
              <p:embed/>
            </p:oleObj>
          </a:graphicData>
        </a:graphic>
      </p:graphicFrame>
      <p:sp>
        <p:nvSpPr>
          <p:cNvPr id="4104" name="Rectangle 25"/>
          <p:cNvSpPr>
            <a:spLocks noChangeArrowheads="1"/>
          </p:cNvSpPr>
          <p:nvPr/>
        </p:nvSpPr>
        <p:spPr bwMode="auto">
          <a:xfrm>
            <a:off x="2322513" y="4560888"/>
            <a:ext cx="59753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sz="2000" b="1">
                <a:solidFill>
                  <a:prstClr val="black"/>
                </a:solidFill>
                <a:latin typeface="Batang" pitchFamily="18" charset="-127"/>
              </a:rPr>
              <a:t>Lidar system efficiency and geometry factor</a:t>
            </a:r>
          </a:p>
        </p:txBody>
      </p:sp>
      <p:sp>
        <p:nvSpPr>
          <p:cNvPr id="4105" name="Rectangle 26"/>
          <p:cNvSpPr>
            <a:spLocks noChangeArrowheads="1"/>
          </p:cNvSpPr>
          <p:nvPr/>
        </p:nvSpPr>
        <p:spPr bwMode="auto">
          <a:xfrm>
            <a:off x="2322513" y="1247775"/>
            <a:ext cx="36417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sz="2000" b="1">
                <a:solidFill>
                  <a:prstClr val="black"/>
                </a:solidFill>
                <a:latin typeface="Batang" pitchFamily="18" charset="-127"/>
              </a:rPr>
              <a:t>Emitted laser photon number</a:t>
            </a:r>
          </a:p>
        </p:txBody>
      </p:sp>
      <p:sp>
        <p:nvSpPr>
          <p:cNvPr id="4106" name="Rectangle 27"/>
          <p:cNvSpPr>
            <a:spLocks noChangeArrowheads="1"/>
          </p:cNvSpPr>
          <p:nvPr/>
        </p:nvSpPr>
        <p:spPr bwMode="auto">
          <a:xfrm>
            <a:off x="2322513" y="1824038"/>
            <a:ext cx="56705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sz="2000" b="1">
                <a:solidFill>
                  <a:prstClr val="black"/>
                </a:solidFill>
                <a:latin typeface="Batang" pitchFamily="18" charset="-127"/>
              </a:rPr>
              <a:t>Laser photon transmission through medium</a:t>
            </a:r>
          </a:p>
        </p:txBody>
      </p:sp>
      <p:sp>
        <p:nvSpPr>
          <p:cNvPr id="4107" name="Rectangle 28"/>
          <p:cNvSpPr>
            <a:spLocks noChangeArrowheads="1"/>
          </p:cNvSpPr>
          <p:nvPr/>
        </p:nvSpPr>
        <p:spPr bwMode="auto">
          <a:xfrm>
            <a:off x="2322513" y="2400300"/>
            <a:ext cx="646271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sz="2000" b="1">
                <a:solidFill>
                  <a:prstClr val="black"/>
                </a:solidFill>
                <a:latin typeface="Batang" pitchFamily="18" charset="-127"/>
              </a:rPr>
              <a:t>Probability of a transmitted photon to be scattered</a:t>
            </a:r>
          </a:p>
        </p:txBody>
      </p:sp>
      <p:sp>
        <p:nvSpPr>
          <p:cNvPr id="4108" name="Rectangle 29"/>
          <p:cNvSpPr>
            <a:spLocks noChangeArrowheads="1"/>
          </p:cNvSpPr>
          <p:nvPr/>
        </p:nvSpPr>
        <p:spPr bwMode="auto">
          <a:xfrm>
            <a:off x="2322513" y="3048000"/>
            <a:ext cx="6173787"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sz="2000" b="1">
                <a:solidFill>
                  <a:prstClr val="black"/>
                </a:solidFill>
                <a:latin typeface="Batang" pitchFamily="18" charset="-127"/>
              </a:rPr>
              <a:t>Scattered photon transmission through medium</a:t>
            </a:r>
          </a:p>
        </p:txBody>
      </p:sp>
      <p:sp>
        <p:nvSpPr>
          <p:cNvPr id="4109" name="Rectangle 30"/>
          <p:cNvSpPr>
            <a:spLocks noChangeArrowheads="1"/>
          </p:cNvSpPr>
          <p:nvPr/>
        </p:nvSpPr>
        <p:spPr bwMode="auto">
          <a:xfrm>
            <a:off x="2339975" y="3789363"/>
            <a:ext cx="63182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sz="2000" b="1">
                <a:solidFill>
                  <a:prstClr val="black"/>
                </a:solidFill>
                <a:latin typeface="Batang" pitchFamily="18" charset="-127"/>
              </a:rPr>
              <a:t>Probability of a scattered photon to be collected</a:t>
            </a:r>
          </a:p>
        </p:txBody>
      </p:sp>
      <p:sp>
        <p:nvSpPr>
          <p:cNvPr id="2" name="Segnaposto numero diapositiva 1"/>
          <p:cNvSpPr>
            <a:spLocks noGrp="1"/>
          </p:cNvSpPr>
          <p:nvPr>
            <p:ph type="sldNum" sz="quarter" idx="12"/>
          </p:nvPr>
        </p:nvSpPr>
        <p:spPr/>
        <p:txBody>
          <a:bodyPr/>
          <a:lstStyle/>
          <a:p>
            <a:pPr>
              <a:defRPr/>
            </a:pPr>
            <a:fld id="{F3A1F53F-0A5B-4745-9E94-9B51EAB041BE}" type="slidenum">
              <a:rPr lang="it-IT" sz="2400" b="1" smtClean="0">
                <a:solidFill>
                  <a:schemeClr val="tx1"/>
                </a:solidFill>
              </a:rPr>
              <a:pPr>
                <a:defRPr/>
              </a:pPr>
              <a:t>5</a:t>
            </a:fld>
            <a:endParaRPr lang="it-IT" sz="2400" b="1" dirty="0">
              <a:solidFill>
                <a:schemeClr val="tx1"/>
              </a:solidFill>
            </a:endParaRPr>
          </a:p>
        </p:txBody>
      </p:sp>
      <p:sp>
        <p:nvSpPr>
          <p:cNvPr id="15" name="CasellaDiTesto 1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1370903771"/>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1" name="Picture 1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62738" y="1600200"/>
            <a:ext cx="2287587" cy="1692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62" name="Picture 2" descr="CAM_006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846956"/>
            <a:ext cx="4114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3" name="Text Box 3"/>
          <p:cNvSpPr txBox="1">
            <a:spLocks noChangeArrowheads="1"/>
          </p:cNvSpPr>
          <p:nvPr/>
        </p:nvSpPr>
        <p:spPr bwMode="auto">
          <a:xfrm>
            <a:off x="2362200" y="1143000"/>
            <a:ext cx="419100" cy="369888"/>
          </a:xfrm>
          <a:prstGeom prst="rect">
            <a:avLst/>
          </a:prstGeom>
          <a:solidFill>
            <a:schemeClr val="bg1"/>
          </a:solidFill>
          <a:ln w="28575">
            <a:solidFill>
              <a:schemeClr val="tx1"/>
            </a:solidFill>
            <a:miter lim="800000"/>
            <a:headEnd/>
            <a:tailEnd/>
          </a:ln>
        </p:spPr>
        <p:txBody>
          <a:bodyPr wrap="none" lIns="91430" tIns="45715" rIns="91430" bIns="45715">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latin typeface="Calibri" pitchFamily="34" charset="0"/>
                <a:ea typeface="Calibri" pitchFamily="34" charset="0"/>
                <a:cs typeface="Calibri" pitchFamily="34" charset="0"/>
              </a:rPr>
              <a:t>O</a:t>
            </a:r>
            <a:r>
              <a:rPr lang="it-IT" altLang="en-US" sz="1800" b="1" baseline="-25000">
                <a:latin typeface="Calibri" pitchFamily="34" charset="0"/>
                <a:ea typeface="Calibri" pitchFamily="34" charset="0"/>
                <a:cs typeface="Calibri" pitchFamily="34" charset="0"/>
              </a:rPr>
              <a:t>2</a:t>
            </a:r>
            <a:endParaRPr lang="it-IT" altLang="en-US" sz="1200" b="1">
              <a:latin typeface="Calibri" pitchFamily="34" charset="0"/>
              <a:ea typeface="Calibri" pitchFamily="34" charset="0"/>
              <a:cs typeface="Calibri" pitchFamily="34" charset="0"/>
            </a:endParaRPr>
          </a:p>
        </p:txBody>
      </p:sp>
      <p:sp>
        <p:nvSpPr>
          <p:cNvPr id="15364" name="Text Box 4"/>
          <p:cNvSpPr txBox="1">
            <a:spLocks noChangeArrowheads="1"/>
          </p:cNvSpPr>
          <p:nvPr/>
        </p:nvSpPr>
        <p:spPr bwMode="auto">
          <a:xfrm>
            <a:off x="1981200" y="1600200"/>
            <a:ext cx="415925" cy="369888"/>
          </a:xfrm>
          <a:prstGeom prst="rect">
            <a:avLst/>
          </a:prstGeom>
          <a:solidFill>
            <a:schemeClr val="bg1"/>
          </a:solidFill>
          <a:ln w="28575">
            <a:solidFill>
              <a:schemeClr val="tx1"/>
            </a:solidFill>
            <a:miter lim="800000"/>
            <a:headEnd/>
            <a:tailEnd/>
          </a:ln>
        </p:spPr>
        <p:txBody>
          <a:bodyPr wrap="none" lIns="91430" tIns="45715" rIns="91430" bIns="45715">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latin typeface="Calibri" pitchFamily="34" charset="0"/>
                <a:ea typeface="Calibri" pitchFamily="34" charset="0"/>
                <a:cs typeface="Calibri" pitchFamily="34" charset="0"/>
              </a:rPr>
              <a:t>N</a:t>
            </a:r>
            <a:r>
              <a:rPr lang="it-IT" altLang="en-US" sz="1800" b="1" baseline="-25000">
                <a:latin typeface="Calibri" pitchFamily="34" charset="0"/>
                <a:ea typeface="Calibri" pitchFamily="34" charset="0"/>
                <a:cs typeface="Calibri" pitchFamily="34" charset="0"/>
              </a:rPr>
              <a:t>2</a:t>
            </a:r>
            <a:endParaRPr lang="it-IT" altLang="en-US" sz="1200" b="1">
              <a:latin typeface="Calibri" pitchFamily="34" charset="0"/>
              <a:ea typeface="Calibri" pitchFamily="34" charset="0"/>
              <a:cs typeface="Calibri" pitchFamily="34" charset="0"/>
            </a:endParaRPr>
          </a:p>
        </p:txBody>
      </p:sp>
      <p:sp>
        <p:nvSpPr>
          <p:cNvPr id="15365" name="Text Box 5"/>
          <p:cNvSpPr txBox="1">
            <a:spLocks noChangeArrowheads="1"/>
          </p:cNvSpPr>
          <p:nvPr/>
        </p:nvSpPr>
        <p:spPr bwMode="auto">
          <a:xfrm>
            <a:off x="785813" y="766663"/>
            <a:ext cx="1271587" cy="646113"/>
          </a:xfrm>
          <a:prstGeom prst="rect">
            <a:avLst/>
          </a:prstGeom>
          <a:solidFill>
            <a:schemeClr val="bg1"/>
          </a:solidFill>
          <a:ln w="38100">
            <a:solidFill>
              <a:srgbClr val="FF0000"/>
            </a:solidFill>
            <a:miter lim="800000"/>
            <a:headEnd/>
            <a:tailEnd/>
          </a:ln>
        </p:spPr>
        <p:txBody>
          <a:bodyPr lIns="91430" tIns="45715" rIns="91430" bIns="45715" anchor="ctr">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solidFill>
                  <a:srgbClr val="FF3300"/>
                </a:solidFill>
                <a:latin typeface="Calibri" pitchFamily="34" charset="0"/>
                <a:ea typeface="Calibri" pitchFamily="34" charset="0"/>
                <a:cs typeface="Calibri" pitchFamily="34" charset="0"/>
              </a:rPr>
              <a:t>RAMAN </a:t>
            </a:r>
          </a:p>
          <a:p>
            <a:pPr hangingPunct="1">
              <a:spcBef>
                <a:spcPct val="0"/>
              </a:spcBef>
              <a:buFontTx/>
              <a:buNone/>
            </a:pPr>
            <a:r>
              <a:rPr lang="it-IT" altLang="en-US" sz="1800" b="1">
                <a:solidFill>
                  <a:srgbClr val="FF3300"/>
                </a:solidFill>
                <a:latin typeface="Calibri" pitchFamily="34" charset="0"/>
                <a:ea typeface="Calibri" pitchFamily="34" charset="0"/>
                <a:cs typeface="Calibri" pitchFamily="34" charset="0"/>
              </a:rPr>
              <a:t>receiver</a:t>
            </a:r>
            <a:endParaRPr lang="it-IT" altLang="en-US" sz="1800">
              <a:latin typeface="Calibri" pitchFamily="34" charset="0"/>
              <a:ea typeface="Calibri" pitchFamily="34" charset="0"/>
              <a:cs typeface="Calibri" pitchFamily="34" charset="0"/>
            </a:endParaRPr>
          </a:p>
        </p:txBody>
      </p:sp>
      <p:sp>
        <p:nvSpPr>
          <p:cNvPr id="15366" name="AutoShape 6"/>
          <p:cNvSpPr>
            <a:spLocks noChangeArrowheads="1"/>
          </p:cNvSpPr>
          <p:nvPr/>
        </p:nvSpPr>
        <p:spPr bwMode="auto">
          <a:xfrm>
            <a:off x="4789488" y="980728"/>
            <a:ext cx="2097087" cy="831850"/>
          </a:xfrm>
          <a:prstGeom prst="wedgeRectCallout">
            <a:avLst>
              <a:gd name="adj1" fmla="val -52245"/>
              <a:gd name="adj2" fmla="val 130102"/>
            </a:avLst>
          </a:prstGeom>
          <a:solidFill>
            <a:schemeClr val="bg1"/>
          </a:solidFill>
          <a:ln w="38100">
            <a:solidFill>
              <a:schemeClr val="tx1"/>
            </a:solidFill>
            <a:miter lim="800000"/>
            <a:headEnd/>
            <a:tailEnd/>
          </a:ln>
        </p:spPr>
        <p:txBody>
          <a:bodyPr wrap="none" lIns="91430" tIns="45715" rIns="91430" bIns="45715" anchor="ctr">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algn="ctr" hangingPunct="1">
              <a:spcBef>
                <a:spcPct val="0"/>
              </a:spcBef>
              <a:buFontTx/>
              <a:buNone/>
            </a:pPr>
            <a:r>
              <a:rPr lang="it-IT" altLang="en-US" sz="2400" b="1" dirty="0" err="1">
                <a:latin typeface="Calibri" pitchFamily="34" charset="0"/>
                <a:ea typeface="Calibri" pitchFamily="34" charset="0"/>
                <a:cs typeface="Calibri" pitchFamily="34" charset="0"/>
              </a:rPr>
              <a:t>Optical</a:t>
            </a:r>
            <a:r>
              <a:rPr lang="it-IT" altLang="en-US" sz="2400" b="1" dirty="0">
                <a:latin typeface="Calibri" pitchFamily="34" charset="0"/>
                <a:ea typeface="Calibri" pitchFamily="34" charset="0"/>
                <a:cs typeface="Calibri" pitchFamily="34" charset="0"/>
              </a:rPr>
              <a:t> </a:t>
            </a:r>
            <a:r>
              <a:rPr lang="it-IT" altLang="en-US" sz="2400" b="1" dirty="0" err="1">
                <a:latin typeface="Calibri" pitchFamily="34" charset="0"/>
                <a:ea typeface="Calibri" pitchFamily="34" charset="0"/>
                <a:cs typeface="Calibri" pitchFamily="34" charset="0"/>
              </a:rPr>
              <a:t>fiber</a:t>
            </a:r>
            <a:endParaRPr lang="it-IT" altLang="en-US" sz="2400" b="1" dirty="0">
              <a:latin typeface="Calibri" pitchFamily="34" charset="0"/>
              <a:ea typeface="Calibri" pitchFamily="34" charset="0"/>
              <a:cs typeface="Calibri" pitchFamily="34" charset="0"/>
            </a:endParaRPr>
          </a:p>
          <a:p>
            <a:pPr algn="ctr" hangingPunct="1">
              <a:spcBef>
                <a:spcPct val="0"/>
              </a:spcBef>
              <a:buFontTx/>
              <a:buNone/>
            </a:pPr>
            <a:r>
              <a:rPr lang="it-IT" altLang="en-US" sz="2400" b="1" dirty="0" err="1">
                <a:latin typeface="Calibri" pitchFamily="34" charset="0"/>
                <a:ea typeface="Calibri" pitchFamily="34" charset="0"/>
                <a:cs typeface="Calibri" pitchFamily="34" charset="0"/>
              </a:rPr>
              <a:t>from</a:t>
            </a:r>
            <a:r>
              <a:rPr lang="it-IT" altLang="en-US" sz="2400" b="1" dirty="0">
                <a:latin typeface="Calibri" pitchFamily="34" charset="0"/>
                <a:ea typeface="Calibri" pitchFamily="34" charset="0"/>
                <a:cs typeface="Calibri" pitchFamily="34" charset="0"/>
              </a:rPr>
              <a:t> </a:t>
            </a:r>
            <a:r>
              <a:rPr lang="it-IT" altLang="en-US" sz="2400" b="1" dirty="0" err="1">
                <a:latin typeface="Calibri" pitchFamily="34" charset="0"/>
                <a:ea typeface="Calibri" pitchFamily="34" charset="0"/>
                <a:cs typeface="Calibri" pitchFamily="34" charset="0"/>
              </a:rPr>
              <a:t>telescope</a:t>
            </a:r>
            <a:endParaRPr lang="it-IT" altLang="en-US" sz="1200" b="1" dirty="0">
              <a:latin typeface="Calibri" pitchFamily="34" charset="0"/>
              <a:ea typeface="Calibri" pitchFamily="34" charset="0"/>
              <a:cs typeface="Calibri" pitchFamily="34" charset="0"/>
            </a:endParaRPr>
          </a:p>
        </p:txBody>
      </p:sp>
      <p:sp>
        <p:nvSpPr>
          <p:cNvPr id="15367" name="Text Box 7"/>
          <p:cNvSpPr txBox="1">
            <a:spLocks noChangeArrowheads="1"/>
          </p:cNvSpPr>
          <p:nvPr/>
        </p:nvSpPr>
        <p:spPr bwMode="auto">
          <a:xfrm>
            <a:off x="3525838" y="946150"/>
            <a:ext cx="787400" cy="369888"/>
          </a:xfrm>
          <a:prstGeom prst="rect">
            <a:avLst/>
          </a:prstGeom>
          <a:solidFill>
            <a:schemeClr val="bg1"/>
          </a:solidFill>
          <a:ln w="28575">
            <a:solidFill>
              <a:schemeClr val="tx1"/>
            </a:solidFill>
            <a:miter lim="800000"/>
            <a:headEnd/>
            <a:tailEnd/>
          </a:ln>
        </p:spPr>
        <p:txBody>
          <a:bodyPr wrap="none" lIns="91430" tIns="45715" rIns="91430" bIns="45715">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latin typeface="Calibri" pitchFamily="34" charset="0"/>
                <a:ea typeface="Calibri" pitchFamily="34" charset="0"/>
                <a:cs typeface="Calibri" pitchFamily="34" charset="0"/>
              </a:rPr>
              <a:t>Elastic</a:t>
            </a:r>
            <a:endParaRPr lang="it-IT" altLang="en-US" sz="1200" b="1">
              <a:latin typeface="Calibri" pitchFamily="34" charset="0"/>
              <a:ea typeface="Calibri" pitchFamily="34" charset="0"/>
              <a:cs typeface="Calibri" pitchFamily="34" charset="0"/>
            </a:endParaRPr>
          </a:p>
        </p:txBody>
      </p:sp>
      <p:pic>
        <p:nvPicPr>
          <p:cNvPr id="15368" name="Picture 8" descr="CAM_006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80811" y="3375025"/>
            <a:ext cx="3721339" cy="27902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9" name="Text Box 9"/>
          <p:cNvSpPr txBox="1">
            <a:spLocks noChangeArrowheads="1"/>
          </p:cNvSpPr>
          <p:nvPr/>
        </p:nvSpPr>
        <p:spPr bwMode="auto">
          <a:xfrm>
            <a:off x="1828800" y="3505200"/>
            <a:ext cx="620713" cy="369888"/>
          </a:xfrm>
          <a:prstGeom prst="rect">
            <a:avLst/>
          </a:prstGeom>
          <a:solidFill>
            <a:schemeClr val="bg1"/>
          </a:solidFill>
          <a:ln w="28575">
            <a:solidFill>
              <a:srgbClr val="FF0000"/>
            </a:solidFill>
            <a:miter lim="800000"/>
            <a:headEnd/>
            <a:tailEnd/>
          </a:ln>
        </p:spPr>
        <p:txBody>
          <a:bodyPr wrap="none" lIns="91430" tIns="45715" rIns="91430" bIns="45715">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solidFill>
                  <a:srgbClr val="FF0000"/>
                </a:solidFill>
                <a:latin typeface="Calibri" pitchFamily="34" charset="0"/>
                <a:ea typeface="Calibri" pitchFamily="34" charset="0"/>
                <a:cs typeface="Calibri" pitchFamily="34" charset="0"/>
              </a:rPr>
              <a:t>DAQ</a:t>
            </a:r>
          </a:p>
        </p:txBody>
      </p:sp>
      <p:sp>
        <p:nvSpPr>
          <p:cNvPr id="15370" name="Text Box 10"/>
          <p:cNvSpPr txBox="1">
            <a:spLocks noChangeArrowheads="1"/>
          </p:cNvSpPr>
          <p:nvPr/>
        </p:nvSpPr>
        <p:spPr bwMode="auto">
          <a:xfrm>
            <a:off x="6156176" y="530462"/>
            <a:ext cx="2938462" cy="400050"/>
          </a:xfrm>
          <a:prstGeom prst="rect">
            <a:avLst/>
          </a:prstGeom>
          <a:solidFill>
            <a:schemeClr val="bg1"/>
          </a:solidFill>
          <a:ln w="38100">
            <a:solidFill>
              <a:srgbClr val="0000FF"/>
            </a:solidFill>
            <a:miter lim="800000"/>
            <a:headEnd/>
            <a:tailEnd/>
          </a:ln>
        </p:spPr>
        <p:txBody>
          <a:bodyPr lIns="91430" tIns="45715" rIns="91430" bIns="45715" anchor="ctr">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2000" b="1" dirty="0">
                <a:solidFill>
                  <a:schemeClr val="accent2"/>
                </a:solidFill>
                <a:latin typeface="Calibri" pitchFamily="34" charset="0"/>
                <a:ea typeface="Calibri" pitchFamily="34" charset="0"/>
                <a:cs typeface="Calibri" pitchFamily="34" charset="0"/>
              </a:rPr>
              <a:t>The </a:t>
            </a:r>
            <a:r>
              <a:rPr lang="it-IT" altLang="en-US" sz="2000" b="1" u="sng" dirty="0">
                <a:solidFill>
                  <a:schemeClr val="accent2"/>
                </a:solidFill>
                <a:latin typeface="Calibri" pitchFamily="34" charset="0"/>
                <a:ea typeface="Calibri" pitchFamily="34" charset="0"/>
                <a:cs typeface="Calibri" pitchFamily="34" charset="0"/>
              </a:rPr>
              <a:t>RAMAN CORNER</a:t>
            </a:r>
            <a:endParaRPr lang="it-IT" altLang="en-US" sz="1800" dirty="0">
              <a:latin typeface="Calibri" pitchFamily="34" charset="0"/>
              <a:ea typeface="Calibri" pitchFamily="34" charset="0"/>
              <a:cs typeface="Calibri" pitchFamily="34" charset="0"/>
            </a:endParaRPr>
          </a:p>
        </p:txBody>
      </p:sp>
      <p:pic>
        <p:nvPicPr>
          <p:cNvPr id="15372" name="Picture 1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69114" y="3494088"/>
            <a:ext cx="2219061" cy="2959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73" name="Picture 1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15584" y="4869160"/>
            <a:ext cx="2220912" cy="166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74" name="Text Box 17"/>
          <p:cNvSpPr txBox="1">
            <a:spLocks noChangeArrowheads="1"/>
          </p:cNvSpPr>
          <p:nvPr/>
        </p:nvSpPr>
        <p:spPr bwMode="auto">
          <a:xfrm>
            <a:off x="7380288" y="1273175"/>
            <a:ext cx="684212" cy="369888"/>
          </a:xfrm>
          <a:prstGeom prst="rect">
            <a:avLst/>
          </a:prstGeom>
          <a:solidFill>
            <a:schemeClr val="bg1"/>
          </a:solidFill>
          <a:ln w="28575">
            <a:solidFill>
              <a:srgbClr val="FF0000"/>
            </a:solidFill>
            <a:miter lim="800000"/>
            <a:headEnd/>
            <a:tailEnd/>
          </a:ln>
        </p:spPr>
        <p:txBody>
          <a:bodyPr wrap="none" lIns="91430" tIns="45715" rIns="91430" bIns="45715">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solidFill>
                  <a:srgbClr val="FF0000"/>
                </a:solidFill>
                <a:latin typeface="Calibri" pitchFamily="34" charset="0"/>
                <a:ea typeface="Calibri" pitchFamily="34" charset="0"/>
                <a:cs typeface="Calibri" pitchFamily="34" charset="0"/>
              </a:rPr>
              <a:t>Laser</a:t>
            </a:r>
          </a:p>
        </p:txBody>
      </p:sp>
      <p:sp>
        <p:nvSpPr>
          <p:cNvPr id="15375" name="Text Box 18"/>
          <p:cNvSpPr txBox="1">
            <a:spLocks noChangeArrowheads="1"/>
          </p:cNvSpPr>
          <p:nvPr/>
        </p:nvSpPr>
        <p:spPr bwMode="auto">
          <a:xfrm>
            <a:off x="7315200" y="4343400"/>
            <a:ext cx="1096963" cy="369888"/>
          </a:xfrm>
          <a:prstGeom prst="rect">
            <a:avLst/>
          </a:prstGeom>
          <a:solidFill>
            <a:schemeClr val="bg1"/>
          </a:solidFill>
          <a:ln w="28575">
            <a:solidFill>
              <a:srgbClr val="FF0000"/>
            </a:solidFill>
            <a:miter lim="800000"/>
            <a:headEnd/>
            <a:tailEnd/>
          </a:ln>
        </p:spPr>
        <p:txBody>
          <a:bodyPr wrap="none" lIns="91430" tIns="45715" rIns="91430" bIns="45715">
            <a:spAutoFit/>
          </a:bodyPr>
          <a:lstStyle>
            <a:lvl1pPr defTabSz="449263" eaLnBrk="0" hangingPunct="0">
              <a:spcBef>
                <a:spcPct val="20000"/>
              </a:spcBef>
              <a:buChar char="•"/>
              <a:defRPr sz="3200">
                <a:solidFill>
                  <a:schemeClr val="tx1"/>
                </a:solidFill>
                <a:latin typeface="Arial" charset="0"/>
              </a:defRPr>
            </a:lvl1pPr>
            <a:lvl2pPr marL="742950" indent="-285750" defTabSz="449263" eaLnBrk="0" hangingPunct="0">
              <a:spcBef>
                <a:spcPct val="20000"/>
              </a:spcBef>
              <a:buChar char="–"/>
              <a:defRPr sz="2800">
                <a:solidFill>
                  <a:schemeClr val="tx1"/>
                </a:solidFill>
                <a:latin typeface="Arial" charset="0"/>
              </a:defRPr>
            </a:lvl2pPr>
            <a:lvl3pPr marL="1143000" indent="-228600" defTabSz="449263" eaLnBrk="0" hangingPunct="0">
              <a:spcBef>
                <a:spcPct val="20000"/>
              </a:spcBef>
              <a:buChar char="•"/>
              <a:defRPr sz="2400">
                <a:solidFill>
                  <a:schemeClr val="tx1"/>
                </a:solidFill>
                <a:latin typeface="Arial" charset="0"/>
              </a:defRPr>
            </a:lvl3pPr>
            <a:lvl4pPr marL="1600200" indent="-228600" defTabSz="449263" eaLnBrk="0" hangingPunct="0">
              <a:spcBef>
                <a:spcPct val="20000"/>
              </a:spcBef>
              <a:buChar char="–"/>
              <a:defRPr sz="2000">
                <a:solidFill>
                  <a:schemeClr val="tx1"/>
                </a:solidFill>
                <a:latin typeface="Arial" charset="0"/>
              </a:defRPr>
            </a:lvl4pPr>
            <a:lvl5pPr marL="2057400" indent="-228600" defTabSz="449263" eaLnBrk="0" hangingPunct="0">
              <a:spcBef>
                <a:spcPct val="20000"/>
              </a:spcBef>
              <a:buChar char="»"/>
              <a:defRPr sz="2000">
                <a:solidFill>
                  <a:schemeClr val="tx1"/>
                </a:solidFill>
                <a:latin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1800" b="1">
                <a:solidFill>
                  <a:srgbClr val="FF0000"/>
                </a:solidFill>
                <a:latin typeface="Calibri" pitchFamily="34" charset="0"/>
                <a:ea typeface="Calibri" pitchFamily="34" charset="0"/>
                <a:cs typeface="Calibri" pitchFamily="34" charset="0"/>
              </a:rPr>
              <a:t>telescope</a:t>
            </a:r>
          </a:p>
        </p:txBody>
      </p:sp>
      <p:sp>
        <p:nvSpPr>
          <p:cNvPr id="15376" name="Freeform 19"/>
          <p:cNvSpPr>
            <a:spLocks/>
          </p:cNvSpPr>
          <p:nvPr/>
        </p:nvSpPr>
        <p:spPr bwMode="auto">
          <a:xfrm>
            <a:off x="4703763" y="2176264"/>
            <a:ext cx="977900" cy="1828800"/>
          </a:xfrm>
          <a:custGeom>
            <a:avLst/>
            <a:gdLst>
              <a:gd name="T0" fmla="*/ 0 w 635"/>
              <a:gd name="T1" fmla="*/ 2147483647 h 1254"/>
              <a:gd name="T2" fmla="*/ 2147483647 w 635"/>
              <a:gd name="T3" fmla="*/ 2147483647 h 1254"/>
              <a:gd name="T4" fmla="*/ 2147483647 w 635"/>
              <a:gd name="T5" fmla="*/ 2147483647 h 1254"/>
              <a:gd name="T6" fmla="*/ 0 60000 65536"/>
              <a:gd name="T7" fmla="*/ 0 60000 65536"/>
              <a:gd name="T8" fmla="*/ 0 60000 65536"/>
              <a:gd name="T9" fmla="*/ 0 w 635"/>
              <a:gd name="T10" fmla="*/ 0 h 1254"/>
              <a:gd name="T11" fmla="*/ 635 w 635"/>
              <a:gd name="T12" fmla="*/ 1254 h 1254"/>
            </a:gdLst>
            <a:ahLst/>
            <a:cxnLst>
              <a:cxn ang="T6">
                <a:pos x="T0" y="T1"/>
              </a:cxn>
              <a:cxn ang="T7">
                <a:pos x="T2" y="T3"/>
              </a:cxn>
              <a:cxn ang="T8">
                <a:pos x="T4" y="T5"/>
              </a:cxn>
            </a:cxnLst>
            <a:rect l="T9" t="T10" r="T11" b="T12"/>
            <a:pathLst>
              <a:path w="635" h="1254">
                <a:moveTo>
                  <a:pt x="0" y="256"/>
                </a:moveTo>
                <a:cubicBezTo>
                  <a:pt x="128" y="128"/>
                  <a:pt x="257" y="0"/>
                  <a:pt x="363" y="166"/>
                </a:cubicBezTo>
                <a:cubicBezTo>
                  <a:pt x="469" y="332"/>
                  <a:pt x="552" y="793"/>
                  <a:pt x="635" y="1254"/>
                </a:cubicBezTo>
              </a:path>
            </a:pathLst>
          </a:custGeom>
          <a:noFill/>
          <a:ln w="635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p>
            <a:endParaRPr lang="en-US"/>
          </a:p>
        </p:txBody>
      </p:sp>
      <p:sp>
        <p:nvSpPr>
          <p:cNvPr id="15379" name="Rectangle 10"/>
          <p:cNvSpPr>
            <a:spLocks noChangeArrowheads="1"/>
          </p:cNvSpPr>
          <p:nvPr/>
        </p:nvSpPr>
        <p:spPr bwMode="auto">
          <a:xfrm>
            <a:off x="8388350" y="6423025"/>
            <a:ext cx="43180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000">
                <a:solidFill>
                  <a:schemeClr val="bg1"/>
                </a:solidFill>
                <a:latin typeface="Comic Sans MS" pitchFamily="66" charset="0"/>
              </a:rPr>
              <a:t>V.R.</a:t>
            </a:r>
            <a:endParaRPr lang="it-IT" altLang="en-US" sz="1000">
              <a:solidFill>
                <a:schemeClr val="bg1"/>
              </a:solidFill>
              <a:latin typeface="Comic Sans MS" pitchFamily="66" charset="0"/>
            </a:endParaRPr>
          </a:p>
        </p:txBody>
      </p:sp>
      <p:sp>
        <p:nvSpPr>
          <p:cNvPr id="15380" name="Rectangle 10"/>
          <p:cNvSpPr>
            <a:spLocks noChangeArrowheads="1"/>
          </p:cNvSpPr>
          <p:nvPr/>
        </p:nvSpPr>
        <p:spPr bwMode="auto">
          <a:xfrm>
            <a:off x="4643438" y="6381750"/>
            <a:ext cx="433387"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000">
                <a:solidFill>
                  <a:schemeClr val="bg1"/>
                </a:solidFill>
                <a:latin typeface="Comic Sans MS" pitchFamily="66" charset="0"/>
              </a:rPr>
              <a:t>V.R.</a:t>
            </a:r>
            <a:endParaRPr lang="it-IT" altLang="en-US" sz="1000">
              <a:solidFill>
                <a:schemeClr val="bg1"/>
              </a:solidFill>
              <a:latin typeface="Comic Sans MS" pitchFamily="66" charset="0"/>
            </a:endParaRPr>
          </a:p>
        </p:txBody>
      </p:sp>
      <p:sp>
        <p:nvSpPr>
          <p:cNvPr id="15381" name="Rectangle 10"/>
          <p:cNvSpPr>
            <a:spLocks noChangeArrowheads="1"/>
          </p:cNvSpPr>
          <p:nvPr/>
        </p:nvSpPr>
        <p:spPr bwMode="auto">
          <a:xfrm>
            <a:off x="4284663" y="3068638"/>
            <a:ext cx="431800"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000">
                <a:solidFill>
                  <a:schemeClr val="bg1"/>
                </a:solidFill>
                <a:latin typeface="Comic Sans MS" pitchFamily="66" charset="0"/>
              </a:rPr>
              <a:t>V.R.</a:t>
            </a:r>
            <a:endParaRPr lang="it-IT" altLang="en-US" sz="1000">
              <a:solidFill>
                <a:schemeClr val="bg1"/>
              </a:solidFill>
              <a:latin typeface="Comic Sans MS" pitchFamily="66" charset="0"/>
            </a:endParaRPr>
          </a:p>
        </p:txBody>
      </p:sp>
      <p:sp>
        <p:nvSpPr>
          <p:cNvPr id="15382" name="Rectangle 10"/>
          <p:cNvSpPr>
            <a:spLocks noChangeArrowheads="1"/>
          </p:cNvSpPr>
          <p:nvPr/>
        </p:nvSpPr>
        <p:spPr bwMode="auto">
          <a:xfrm>
            <a:off x="8756650" y="1781175"/>
            <a:ext cx="43180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000">
                <a:solidFill>
                  <a:schemeClr val="bg1"/>
                </a:solidFill>
                <a:latin typeface="Comic Sans MS" pitchFamily="66" charset="0"/>
              </a:rPr>
              <a:t>V.R.</a:t>
            </a:r>
            <a:endParaRPr lang="it-IT" altLang="en-US" sz="1000">
              <a:solidFill>
                <a:schemeClr val="bg1"/>
              </a:solidFill>
              <a:latin typeface="Comic Sans MS" pitchFamily="66" charset="0"/>
            </a:endParaRPr>
          </a:p>
        </p:txBody>
      </p:sp>
      <p:sp>
        <p:nvSpPr>
          <p:cNvPr id="15383" name="Rectangle 10"/>
          <p:cNvSpPr>
            <a:spLocks noChangeArrowheads="1"/>
          </p:cNvSpPr>
          <p:nvPr/>
        </p:nvSpPr>
        <p:spPr bwMode="auto">
          <a:xfrm>
            <a:off x="4140200" y="6237288"/>
            <a:ext cx="431800"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000">
                <a:solidFill>
                  <a:schemeClr val="bg1"/>
                </a:solidFill>
                <a:latin typeface="Comic Sans MS" pitchFamily="66" charset="0"/>
              </a:rPr>
              <a:t>V.R.</a:t>
            </a:r>
            <a:endParaRPr lang="it-IT" altLang="en-US" sz="1000">
              <a:solidFill>
                <a:schemeClr val="bg1"/>
              </a:solidFill>
              <a:latin typeface="Comic Sans MS" pitchFamily="66" charset="0"/>
            </a:endParaRPr>
          </a:p>
        </p:txBody>
      </p:sp>
      <p:sp>
        <p:nvSpPr>
          <p:cNvPr id="24" name="CasellaDiTesto 2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25" name="CasellaDiTesto 24"/>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1788" y="692696"/>
            <a:ext cx="8488362" cy="5400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59" name="Text Box 14"/>
          <p:cNvSpPr txBox="1">
            <a:spLocks noChangeArrowheads="1"/>
          </p:cNvSpPr>
          <p:nvPr/>
        </p:nvSpPr>
        <p:spPr bwMode="auto">
          <a:xfrm>
            <a:off x="6588125" y="5084961"/>
            <a:ext cx="2544763" cy="33813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a:latin typeface="Times New Roman" pitchFamily="18" charset="0"/>
              </a:rPr>
              <a:t>Planetary Boundary Layer</a:t>
            </a:r>
          </a:p>
        </p:txBody>
      </p:sp>
      <p:sp>
        <p:nvSpPr>
          <p:cNvPr id="19460" name="Line 15"/>
          <p:cNvSpPr>
            <a:spLocks noChangeShapeType="1"/>
          </p:cNvSpPr>
          <p:nvPr/>
        </p:nvSpPr>
        <p:spPr bwMode="auto">
          <a:xfrm>
            <a:off x="6443663" y="4581724"/>
            <a:ext cx="0" cy="1006475"/>
          </a:xfrm>
          <a:prstGeom prst="line">
            <a:avLst/>
          </a:prstGeom>
          <a:noFill/>
          <a:ln w="25400">
            <a:solidFill>
              <a:schemeClr val="tx1"/>
            </a:solidFill>
            <a:round/>
            <a:headEnd type="triangle" w="med" len="lg"/>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19461" name="Text Box 16"/>
          <p:cNvSpPr txBox="1">
            <a:spLocks noChangeArrowheads="1"/>
          </p:cNvSpPr>
          <p:nvPr/>
        </p:nvSpPr>
        <p:spPr bwMode="auto">
          <a:xfrm>
            <a:off x="7380288" y="3860999"/>
            <a:ext cx="1765300" cy="33813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a:latin typeface="Times New Roman" pitchFamily="18" charset="0"/>
              </a:rPr>
              <a:t>Entrainment zone</a:t>
            </a:r>
          </a:p>
        </p:txBody>
      </p:sp>
      <p:sp>
        <p:nvSpPr>
          <p:cNvPr id="19462" name="Line 20"/>
          <p:cNvSpPr>
            <a:spLocks noChangeShapeType="1"/>
          </p:cNvSpPr>
          <p:nvPr/>
        </p:nvSpPr>
        <p:spPr bwMode="auto">
          <a:xfrm>
            <a:off x="6443663" y="3789561"/>
            <a:ext cx="0" cy="788988"/>
          </a:xfrm>
          <a:prstGeom prst="line">
            <a:avLst/>
          </a:prstGeom>
          <a:noFill/>
          <a:ln w="25400">
            <a:solidFill>
              <a:schemeClr val="tx1"/>
            </a:solidFill>
            <a:round/>
            <a:headEnd type="triangle" w="med" len="lg"/>
            <a:tailEnd type="triangle" w="med" len="lg"/>
          </a:ln>
          <a:extLst>
            <a:ext uri="{909E8E84-426E-40DD-AFC4-6F175D3DCCD1}">
              <a14:hiddenFill xmlns:a14="http://schemas.microsoft.com/office/drawing/2010/main" xmlns="">
                <a:noFill/>
              </a14:hiddenFill>
            </a:ext>
          </a:extLst>
        </p:spPr>
        <p:txBody>
          <a:bodyPr/>
          <a:lstStyle/>
          <a:p>
            <a:endParaRPr lang="en-US"/>
          </a:p>
        </p:txBody>
      </p:sp>
      <p:cxnSp>
        <p:nvCxnSpPr>
          <p:cNvPr id="9" name="Connettore 1 8"/>
          <p:cNvCxnSpPr/>
          <p:nvPr/>
        </p:nvCxnSpPr>
        <p:spPr>
          <a:xfrm>
            <a:off x="323850" y="3789561"/>
            <a:ext cx="619283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323850" y="4581724"/>
            <a:ext cx="62357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asellaDiTesto 2"/>
          <p:cNvSpPr txBox="1"/>
          <p:nvPr/>
        </p:nvSpPr>
        <p:spPr>
          <a:xfrm>
            <a:off x="468313" y="692150"/>
            <a:ext cx="8316912" cy="120015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it-IT" b="1" dirty="0">
                <a:latin typeface="Calibri" pitchFamily="34" charset="0"/>
                <a:cs typeface="Calibri" pitchFamily="34" charset="0"/>
              </a:rPr>
              <a:t>An </a:t>
            </a:r>
            <a:r>
              <a:rPr lang="it-IT" b="1" dirty="0" err="1">
                <a:latin typeface="Calibri" pitchFamily="34" charset="0"/>
                <a:cs typeface="Calibri" pitchFamily="34" charset="0"/>
              </a:rPr>
              <a:t>example</a:t>
            </a:r>
            <a:r>
              <a:rPr lang="it-IT" b="1" dirty="0">
                <a:latin typeface="Calibri" pitchFamily="34" charset="0"/>
                <a:cs typeface="Calibri" pitchFamily="34" charset="0"/>
              </a:rPr>
              <a:t> </a:t>
            </a:r>
            <a:r>
              <a:rPr lang="it-IT" b="1" dirty="0" err="1">
                <a:latin typeface="Calibri" pitchFamily="34" charset="0"/>
                <a:cs typeface="Calibri" pitchFamily="34" charset="0"/>
              </a:rPr>
              <a:t>of</a:t>
            </a:r>
            <a:r>
              <a:rPr lang="it-IT" b="1" dirty="0">
                <a:latin typeface="Calibri" pitchFamily="34" charset="0"/>
                <a:cs typeface="Calibri" pitchFamily="34" charset="0"/>
              </a:rPr>
              <a:t> RAMAN LIDAR data</a:t>
            </a:r>
          </a:p>
          <a:p>
            <a:pPr fontAlgn="auto">
              <a:spcBef>
                <a:spcPts val="0"/>
              </a:spcBef>
              <a:spcAft>
                <a:spcPts val="0"/>
              </a:spcAft>
              <a:defRPr/>
            </a:pPr>
            <a:r>
              <a:rPr lang="en-US" dirty="0">
                <a:latin typeface="Calibri" pitchFamily="34" charset="0"/>
                <a:cs typeface="Calibri" pitchFamily="34" charset="0"/>
              </a:rPr>
              <a:t>The aerosol extinction, backscatter and </a:t>
            </a:r>
            <a:r>
              <a:rPr lang="en-US" dirty="0" err="1">
                <a:latin typeface="Calibri" pitchFamily="34" charset="0"/>
                <a:cs typeface="Calibri" pitchFamily="34" charset="0"/>
              </a:rPr>
              <a:t>lidar</a:t>
            </a:r>
            <a:r>
              <a:rPr lang="en-US" dirty="0">
                <a:latin typeface="Calibri" pitchFamily="34" charset="0"/>
                <a:cs typeface="Calibri" pitchFamily="34" charset="0"/>
              </a:rPr>
              <a:t> ratio profiles measured on May 18, 2007 (about 48000 laser shots) in the period 19:26-20:06LT. The error bars indicate the propagated statistical indetermination</a:t>
            </a:r>
            <a:endParaRPr lang="it-IT" dirty="0">
              <a:latin typeface="Calibri" pitchFamily="34" charset="0"/>
              <a:cs typeface="Calibri" pitchFamily="34" charset="0"/>
            </a:endParaRPr>
          </a:p>
        </p:txBody>
      </p:sp>
      <p:sp>
        <p:nvSpPr>
          <p:cNvPr id="12" name="CasellaDiTesto 1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3" name="CasellaDiTesto 12"/>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908720"/>
            <a:ext cx="7417519" cy="54803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CasellaDiTesto 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5" name="CasellaDiTesto 4"/>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6"/>
          <p:cNvSpPr txBox="1">
            <a:spLocks noChangeArrowheads="1"/>
          </p:cNvSpPr>
          <p:nvPr/>
        </p:nvSpPr>
        <p:spPr bwMode="auto">
          <a:xfrm>
            <a:off x="571500" y="602457"/>
            <a:ext cx="8154988"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b="1" dirty="0">
                <a:latin typeface="Calibri" pitchFamily="34" charset="0"/>
                <a:ea typeface="Calibri" pitchFamily="34" charset="0"/>
                <a:cs typeface="Calibri" pitchFamily="34" charset="0"/>
              </a:rPr>
              <a:t>VAOD and INT</a:t>
            </a:r>
            <a:r>
              <a:rPr lang="en-US" altLang="en-US" sz="2800" b="1" dirty="0">
                <a:latin typeface="Calibri" pitchFamily="34" charset="0"/>
                <a:ea typeface="Calibri" pitchFamily="34" charset="0"/>
                <a:cs typeface="Calibri" pitchFamily="34" charset="0"/>
                <a:sym typeface="Symbol" pitchFamily="18" charset="2"/>
              </a:rPr>
              <a:t></a:t>
            </a:r>
            <a:r>
              <a:rPr lang="en-US" altLang="en-US" sz="2800" b="1" dirty="0">
                <a:latin typeface="Calibri" pitchFamily="34" charset="0"/>
                <a:ea typeface="Calibri" pitchFamily="34" charset="0"/>
                <a:cs typeface="Calibri" pitchFamily="34" charset="0"/>
              </a:rPr>
              <a:t> monthly mean values (at about 5km)</a:t>
            </a:r>
            <a:endParaRPr lang="it-IT" altLang="en-US" sz="2800" dirty="0">
              <a:latin typeface="Calibri" pitchFamily="34" charset="0"/>
              <a:ea typeface="Calibri" pitchFamily="34" charset="0"/>
              <a:cs typeface="Calibri" pitchFamily="34" charset="0"/>
            </a:endParaRPr>
          </a:p>
        </p:txBody>
      </p:sp>
      <p:grpSp>
        <p:nvGrpSpPr>
          <p:cNvPr id="2" name="Gruppo 12"/>
          <p:cNvGrpSpPr>
            <a:grpSpLocks noChangeAspect="1"/>
          </p:cNvGrpSpPr>
          <p:nvPr/>
        </p:nvGrpSpPr>
        <p:grpSpPr bwMode="auto">
          <a:xfrm>
            <a:off x="1115616" y="1268760"/>
            <a:ext cx="7318159" cy="5203478"/>
            <a:chOff x="571500" y="1571625"/>
            <a:chExt cx="5016500" cy="3567605"/>
          </a:xfrm>
        </p:grpSpPr>
        <p:sp>
          <p:nvSpPr>
            <p:cNvPr id="25605" name="Line 7"/>
            <p:cNvSpPr>
              <a:spLocks noChangeShapeType="1"/>
            </p:cNvSpPr>
            <p:nvPr/>
          </p:nvSpPr>
          <p:spPr bwMode="auto">
            <a:xfrm>
              <a:off x="1154113" y="4946650"/>
              <a:ext cx="977900" cy="0"/>
            </a:xfrm>
            <a:prstGeom prst="line">
              <a:avLst/>
            </a:prstGeom>
            <a:noFill/>
            <a:ln w="63500">
              <a:solidFill>
                <a:srgbClr val="FFCC00"/>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06" name="Line 8"/>
            <p:cNvSpPr>
              <a:spLocks noChangeShapeType="1"/>
            </p:cNvSpPr>
            <p:nvPr/>
          </p:nvSpPr>
          <p:spPr bwMode="auto">
            <a:xfrm>
              <a:off x="2132013" y="4946650"/>
              <a:ext cx="863600" cy="0"/>
            </a:xfrm>
            <a:prstGeom prst="line">
              <a:avLst/>
            </a:prstGeom>
            <a:noFill/>
            <a:ln w="63500">
              <a:solidFill>
                <a:srgbClr val="800000"/>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07" name="Line 9"/>
            <p:cNvSpPr>
              <a:spLocks noChangeShapeType="1"/>
            </p:cNvSpPr>
            <p:nvPr/>
          </p:nvSpPr>
          <p:spPr bwMode="auto">
            <a:xfrm>
              <a:off x="2995613" y="4946650"/>
              <a:ext cx="865187" cy="0"/>
            </a:xfrm>
            <a:prstGeom prst="line">
              <a:avLst/>
            </a:prstGeom>
            <a:noFill/>
            <a:ln w="63500">
              <a:solidFill>
                <a:srgbClr val="00FFFF"/>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08" name="Line 10"/>
            <p:cNvSpPr>
              <a:spLocks noChangeShapeType="1"/>
            </p:cNvSpPr>
            <p:nvPr/>
          </p:nvSpPr>
          <p:spPr bwMode="auto">
            <a:xfrm>
              <a:off x="3860800" y="4946650"/>
              <a:ext cx="863600" cy="0"/>
            </a:xfrm>
            <a:prstGeom prst="line">
              <a:avLst/>
            </a:prstGeom>
            <a:noFill/>
            <a:ln w="63500">
              <a:solidFill>
                <a:srgbClr val="00FF00"/>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09" name="Text Box 11"/>
            <p:cNvSpPr txBox="1">
              <a:spLocks noChangeArrowheads="1"/>
            </p:cNvSpPr>
            <p:nvPr/>
          </p:nvSpPr>
          <p:spPr bwMode="auto">
            <a:xfrm>
              <a:off x="1195388" y="4918075"/>
              <a:ext cx="554238" cy="21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a:latin typeface="Calibri" pitchFamily="34" charset="0"/>
                  <a:ea typeface="Calibri" pitchFamily="34" charset="0"/>
                  <a:cs typeface="Calibri" pitchFamily="34" charset="0"/>
                </a:rPr>
                <a:t>summer</a:t>
              </a:r>
            </a:p>
          </p:txBody>
        </p:sp>
        <p:sp>
          <p:nvSpPr>
            <p:cNvPr id="25610" name="Text Box 12"/>
            <p:cNvSpPr txBox="1">
              <a:spLocks noChangeArrowheads="1"/>
            </p:cNvSpPr>
            <p:nvPr/>
          </p:nvSpPr>
          <p:spPr bwMode="auto">
            <a:xfrm>
              <a:off x="2117725" y="4927600"/>
              <a:ext cx="534201" cy="21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a:latin typeface="Calibri" pitchFamily="34" charset="0"/>
                  <a:ea typeface="Calibri" pitchFamily="34" charset="0"/>
                  <a:cs typeface="Calibri" pitchFamily="34" charset="0"/>
                </a:rPr>
                <a:t>autumn</a:t>
              </a:r>
            </a:p>
          </p:txBody>
        </p:sp>
        <p:sp>
          <p:nvSpPr>
            <p:cNvPr id="25611" name="Text Box 13"/>
            <p:cNvSpPr txBox="1">
              <a:spLocks noChangeArrowheads="1"/>
            </p:cNvSpPr>
            <p:nvPr/>
          </p:nvSpPr>
          <p:spPr bwMode="auto">
            <a:xfrm>
              <a:off x="3038475" y="4913313"/>
              <a:ext cx="462306" cy="21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a:latin typeface="Calibri" pitchFamily="34" charset="0"/>
                  <a:ea typeface="Calibri" pitchFamily="34" charset="0"/>
                  <a:cs typeface="Calibri" pitchFamily="34" charset="0"/>
                </a:rPr>
                <a:t>winter</a:t>
              </a:r>
            </a:p>
          </p:txBody>
        </p:sp>
        <p:sp>
          <p:nvSpPr>
            <p:cNvPr id="25612" name="Text Box 14"/>
            <p:cNvSpPr txBox="1">
              <a:spLocks noChangeArrowheads="1"/>
            </p:cNvSpPr>
            <p:nvPr/>
          </p:nvSpPr>
          <p:spPr bwMode="auto">
            <a:xfrm>
              <a:off x="3932238" y="4918075"/>
              <a:ext cx="443030" cy="21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600" b="1">
                  <a:latin typeface="Calibri" pitchFamily="34" charset="0"/>
                  <a:ea typeface="Calibri" pitchFamily="34" charset="0"/>
                  <a:cs typeface="Calibri" pitchFamily="34" charset="0"/>
                </a:rPr>
                <a:t>spring</a:t>
              </a:r>
            </a:p>
          </p:txBody>
        </p:sp>
        <p:pic>
          <p:nvPicPr>
            <p:cNvPr id="25613" name="Picture 1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1500" y="1571625"/>
              <a:ext cx="5016500" cy="32988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16" name="Freccia in giù 15"/>
            <p:cNvSpPr/>
            <p:nvPr/>
          </p:nvSpPr>
          <p:spPr>
            <a:xfrm>
              <a:off x="3429000" y="2214687"/>
              <a:ext cx="484188" cy="977494"/>
            </a:xfrm>
            <a:prstGeom prst="downArrow">
              <a:avLst>
                <a:gd name="adj1" fmla="val 27358"/>
                <a:gd name="adj2" fmla="val 50000"/>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it-IT"/>
            </a:p>
          </p:txBody>
        </p:sp>
      </p:grpSp>
      <p:sp>
        <p:nvSpPr>
          <p:cNvPr id="15" name="CasellaDiTesto 1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7" name="CasellaDiTesto 16"/>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683840" y="1196752"/>
            <a:ext cx="7848600" cy="4032250"/>
          </a:xfrm>
          <a:prstGeom prst="rect">
            <a:avLst/>
          </a:prstGeom>
          <a:solidFill>
            <a:schemeClr val="bg1"/>
          </a:solidFill>
          <a:ln w="38100">
            <a:solidFill>
              <a:srgbClr val="993366"/>
            </a:solidFill>
            <a:miter lim="800000"/>
            <a:headEnd/>
            <a:tailEnd/>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b="1">
                <a:latin typeface="Calibri" pitchFamily="34" charset="0"/>
                <a:ea typeface="Calibri" pitchFamily="34" charset="0"/>
                <a:cs typeface="Calibri" pitchFamily="34" charset="0"/>
              </a:rPr>
              <a:t>The Raman (monthly mean) VAODs and INT</a:t>
            </a:r>
            <a:r>
              <a:rPr lang="it-IT" altLang="en-US" b="1">
                <a:latin typeface="Calibri" pitchFamily="34" charset="0"/>
                <a:ea typeface="Calibri" pitchFamily="34" charset="0"/>
                <a:cs typeface="Calibri" pitchFamily="34" charset="0"/>
                <a:sym typeface="Symbol" pitchFamily="18" charset="2"/>
              </a:rPr>
              <a:t>:</a:t>
            </a:r>
          </a:p>
          <a:p>
            <a:pPr eaLnBrk="1" hangingPunct="1">
              <a:spcBef>
                <a:spcPct val="0"/>
              </a:spcBef>
            </a:pPr>
            <a:r>
              <a:rPr lang="it-IT" altLang="en-US" b="1">
                <a:solidFill>
                  <a:srgbClr val="000099"/>
                </a:solidFill>
                <a:latin typeface="Calibri" pitchFamily="34" charset="0"/>
                <a:ea typeface="Calibri" pitchFamily="34" charset="0"/>
                <a:cs typeface="Calibri" pitchFamily="34" charset="0"/>
              </a:rPr>
              <a:t>Low values during late fall and early winter</a:t>
            </a:r>
          </a:p>
          <a:p>
            <a:pPr eaLnBrk="1" hangingPunct="1">
              <a:spcBef>
                <a:spcPct val="0"/>
              </a:spcBef>
            </a:pPr>
            <a:r>
              <a:rPr lang="it-IT" altLang="en-US" b="1">
                <a:solidFill>
                  <a:srgbClr val="FF0000"/>
                </a:solidFill>
                <a:latin typeface="Calibri" pitchFamily="34" charset="0"/>
                <a:ea typeface="Calibri" pitchFamily="34" charset="0"/>
                <a:cs typeface="Calibri" pitchFamily="34" charset="0"/>
              </a:rPr>
              <a:t>High values in summer</a:t>
            </a:r>
          </a:p>
          <a:p>
            <a:pPr eaLnBrk="1" hangingPunct="1">
              <a:spcBef>
                <a:spcPct val="0"/>
              </a:spcBef>
            </a:pPr>
            <a:r>
              <a:rPr lang="it-IT" altLang="en-US" b="1">
                <a:solidFill>
                  <a:srgbClr val="800000"/>
                </a:solidFill>
                <a:latin typeface="Calibri" pitchFamily="34" charset="0"/>
                <a:ea typeface="Calibri" pitchFamily="34" charset="0"/>
                <a:cs typeface="Calibri" pitchFamily="34" charset="0"/>
              </a:rPr>
              <a:t>Relative high content of aerosols in late winter and early spring (diffuse regional meteorological pattern? Increased occurence of dust storms? …)</a:t>
            </a:r>
            <a:r>
              <a:rPr lang="it-IT" altLang="en-US" b="1">
                <a:latin typeface="Calibri" pitchFamily="34" charset="0"/>
                <a:ea typeface="Calibri" pitchFamily="34" charset="0"/>
                <a:cs typeface="Calibri" pitchFamily="34" charset="0"/>
              </a:rPr>
              <a:t> </a:t>
            </a:r>
          </a:p>
        </p:txBody>
      </p:sp>
      <p:sp>
        <p:nvSpPr>
          <p:cNvPr id="4" name="CasellaDiTesto 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403648" y="1650280"/>
            <a:ext cx="5472608" cy="4154984"/>
          </a:xfrm>
          <a:prstGeom prst="rect">
            <a:avLst/>
          </a:prstGeom>
        </p:spPr>
        <p:txBody>
          <a:bodyPr wrap="square">
            <a:spAutoFit/>
          </a:bodyPr>
          <a:lstStyle/>
          <a:p>
            <a:pPr lvl="0"/>
            <a:r>
              <a:rPr lang="en-GB" sz="2400" b="1" dirty="0" smtClean="0">
                <a:solidFill>
                  <a:srgbClr val="000000"/>
                </a:solidFill>
                <a:latin typeface="Calibri" pitchFamily="34" charset="0"/>
                <a:cs typeface="Calibri" pitchFamily="34" charset="0"/>
              </a:rPr>
              <a:t>Sept. 2010 </a:t>
            </a:r>
            <a:r>
              <a:rPr lang="en-GB" sz="2400" b="1" dirty="0">
                <a:solidFill>
                  <a:srgbClr val="000000"/>
                </a:solidFill>
                <a:latin typeface="Calibri" pitchFamily="34" charset="0"/>
                <a:cs typeface="Calibri" pitchFamily="34" charset="0"/>
              </a:rPr>
              <a:t>to </a:t>
            </a:r>
            <a:r>
              <a:rPr lang="en-GB" sz="2400" b="1" dirty="0" smtClean="0">
                <a:solidFill>
                  <a:srgbClr val="000000"/>
                </a:solidFill>
                <a:latin typeface="Calibri" pitchFamily="34" charset="0"/>
                <a:cs typeface="Calibri" pitchFamily="34" charset="0"/>
              </a:rPr>
              <a:t>July 2011</a:t>
            </a:r>
            <a:r>
              <a:rPr lang="en-GB" sz="2400" dirty="0" smtClean="0">
                <a:solidFill>
                  <a:srgbClr val="000000"/>
                </a:solidFill>
                <a:latin typeface="Calibri" pitchFamily="34" charset="0"/>
                <a:cs typeface="Calibri" pitchFamily="34" charset="0"/>
              </a:rPr>
              <a:t> </a:t>
            </a:r>
            <a:endParaRPr lang="en-GB" sz="2400" dirty="0">
              <a:solidFill>
                <a:srgbClr val="000000"/>
              </a:solidFill>
              <a:latin typeface="Calibri" pitchFamily="34" charset="0"/>
              <a:cs typeface="Calibri" pitchFamily="34" charset="0"/>
            </a:endParaRPr>
          </a:p>
          <a:p>
            <a:pPr lvl="0"/>
            <a:endParaRPr lang="it-IT" altLang="ja-JP" sz="2400" b="1" dirty="0">
              <a:solidFill>
                <a:srgbClr val="000000"/>
              </a:solidFill>
              <a:latin typeface="Calibri" pitchFamily="34" charset="0"/>
              <a:ea typeface="ＭＳ Ｐゴシック" charset="-128"/>
              <a:cs typeface="Calibri" pitchFamily="34" charset="0"/>
            </a:endParaRPr>
          </a:p>
          <a:p>
            <a:r>
              <a:rPr lang="it-IT" altLang="ja-JP" sz="2400" b="1" dirty="0">
                <a:solidFill>
                  <a:srgbClr val="FF0000"/>
                </a:solidFill>
                <a:latin typeface="Calibri" pitchFamily="34" charset="0"/>
                <a:ea typeface="ＭＳ Ｐゴシック" charset="-128"/>
                <a:cs typeface="Calibri" pitchFamily="34" charset="0"/>
              </a:rPr>
              <a:t>RAMAN LIDAR </a:t>
            </a:r>
            <a:r>
              <a:rPr lang="it-IT" altLang="ja-JP" sz="2400" b="1" dirty="0" smtClean="0">
                <a:solidFill>
                  <a:srgbClr val="FF0000"/>
                </a:solidFill>
                <a:latin typeface="Calibri" pitchFamily="34" charset="0"/>
                <a:ea typeface="ＭＳ Ｐゴシック" charset="-128"/>
                <a:cs typeface="Calibri" pitchFamily="34" charset="0"/>
              </a:rPr>
              <a:t>(</a:t>
            </a:r>
            <a:r>
              <a:rPr lang="it-IT" altLang="ja-JP" sz="2400" b="1" dirty="0" err="1" smtClean="0">
                <a:solidFill>
                  <a:srgbClr val="FF0000"/>
                </a:solidFill>
                <a:latin typeface="Calibri" pitchFamily="34" charset="0"/>
                <a:ea typeface="ＭＳ Ｐゴシック" charset="-128"/>
                <a:cs typeface="Calibri" pitchFamily="34" charset="0"/>
              </a:rPr>
              <a:t>located</a:t>
            </a:r>
            <a:r>
              <a:rPr lang="it-IT" altLang="ja-JP" sz="2400" b="1" dirty="0" smtClean="0">
                <a:solidFill>
                  <a:srgbClr val="FF0000"/>
                </a:solidFill>
                <a:latin typeface="Calibri" pitchFamily="34" charset="0"/>
                <a:ea typeface="ＭＳ Ｐゴシック" charset="-128"/>
                <a:cs typeface="Calibri" pitchFamily="34" charset="0"/>
              </a:rPr>
              <a:t> </a:t>
            </a:r>
            <a:r>
              <a:rPr lang="en-US" sz="2400" b="1" dirty="0" smtClean="0">
                <a:solidFill>
                  <a:srgbClr val="FF0000"/>
                </a:solidFill>
                <a:latin typeface="Calibri" panose="020F0502020204030204" pitchFamily="34" charset="0"/>
              </a:rPr>
              <a:t>at </a:t>
            </a:r>
            <a:r>
              <a:rPr lang="en-US" sz="2400" b="1" dirty="0">
                <a:solidFill>
                  <a:srgbClr val="FF0000"/>
                </a:solidFill>
                <a:latin typeface="Calibri" panose="020F0502020204030204" pitchFamily="34" charset="0"/>
              </a:rPr>
              <a:t>37.9228N, 102.6109W </a:t>
            </a:r>
            <a:r>
              <a:rPr lang="en-US" sz="2400" b="1" dirty="0" smtClean="0">
                <a:solidFill>
                  <a:srgbClr val="FF0000"/>
                </a:solidFill>
                <a:latin typeface="Calibri" panose="020F0502020204030204" pitchFamily="34" charset="0"/>
              </a:rPr>
              <a:t>and 1198m </a:t>
            </a:r>
            <a:r>
              <a:rPr lang="en-US" sz="2400" b="1" dirty="0" err="1">
                <a:solidFill>
                  <a:srgbClr val="FF0000"/>
                </a:solidFill>
                <a:latin typeface="Calibri" panose="020F0502020204030204" pitchFamily="34" charset="0"/>
              </a:rPr>
              <a:t>a.s.l</a:t>
            </a:r>
            <a:r>
              <a:rPr lang="en-US" sz="2400" b="1" dirty="0">
                <a:solidFill>
                  <a:srgbClr val="FF0000"/>
                </a:solidFill>
                <a:latin typeface="Calibri" panose="020F0502020204030204" pitchFamily="34" charset="0"/>
              </a:rPr>
              <a:t>. in Prowers County, Colorado, about 15 km south of </a:t>
            </a:r>
            <a:r>
              <a:rPr lang="en-US" sz="2400" b="1" dirty="0" smtClean="0">
                <a:solidFill>
                  <a:srgbClr val="FF0000"/>
                </a:solidFill>
                <a:latin typeface="Calibri" panose="020F0502020204030204" pitchFamily="34" charset="0"/>
              </a:rPr>
              <a:t>Lamar, Colorado, USA).</a:t>
            </a:r>
            <a:r>
              <a:rPr lang="en-US" sz="2400" dirty="0" smtClean="0">
                <a:latin typeface="Calibri" panose="020F0502020204030204" pitchFamily="34" charset="0"/>
              </a:rPr>
              <a:t> </a:t>
            </a:r>
            <a:endParaRPr lang="it-IT" altLang="ja-JP" sz="2400" b="1" dirty="0">
              <a:solidFill>
                <a:srgbClr val="000000"/>
              </a:solidFill>
              <a:latin typeface="Calibri" pitchFamily="34" charset="0"/>
              <a:ea typeface="ＭＳ Ｐゴシック" charset="-128"/>
              <a:cs typeface="Calibri" pitchFamily="34" charset="0"/>
            </a:endParaRPr>
          </a:p>
          <a:p>
            <a:pPr lvl="0"/>
            <a:r>
              <a:rPr lang="it-IT" altLang="ja-JP" sz="2400" b="1" dirty="0" err="1">
                <a:solidFill>
                  <a:srgbClr val="000000"/>
                </a:solidFill>
                <a:latin typeface="Calibri" pitchFamily="34" charset="0"/>
                <a:ea typeface="ＭＳ Ｐゴシック" charset="-128"/>
                <a:cs typeface="Calibri" pitchFamily="34" charset="0"/>
              </a:rPr>
              <a:t>remotely</a:t>
            </a:r>
            <a:r>
              <a:rPr lang="it-IT" altLang="ja-JP" sz="2400" b="1" dirty="0">
                <a:solidFill>
                  <a:srgbClr val="000000"/>
                </a:solidFill>
                <a:latin typeface="Calibri" pitchFamily="34" charset="0"/>
                <a:ea typeface="ＭＳ Ｐゴシック" charset="-128"/>
                <a:cs typeface="Calibri" pitchFamily="34" charset="0"/>
              </a:rPr>
              <a:t> </a:t>
            </a:r>
            <a:r>
              <a:rPr lang="it-IT" altLang="ja-JP" sz="2400" b="1" dirty="0" err="1">
                <a:solidFill>
                  <a:srgbClr val="000000"/>
                </a:solidFill>
                <a:latin typeface="Calibri" pitchFamily="34" charset="0"/>
                <a:ea typeface="ＭＳ Ｐゴシック" charset="-128"/>
                <a:cs typeface="Calibri" pitchFamily="34" charset="0"/>
              </a:rPr>
              <a:t>operated</a:t>
            </a:r>
            <a:r>
              <a:rPr lang="it-IT" altLang="ja-JP" sz="2400" b="1" dirty="0">
                <a:solidFill>
                  <a:srgbClr val="000000"/>
                </a:solidFill>
                <a:latin typeface="Calibri" pitchFamily="34" charset="0"/>
                <a:ea typeface="ＭＳ Ｐゴシック" charset="-128"/>
                <a:cs typeface="Calibri" pitchFamily="34" charset="0"/>
              </a:rPr>
              <a:t>, with the </a:t>
            </a:r>
            <a:r>
              <a:rPr lang="it-IT" altLang="ja-JP" sz="2400" b="1" dirty="0" err="1">
                <a:solidFill>
                  <a:srgbClr val="000000"/>
                </a:solidFill>
                <a:latin typeface="Calibri" pitchFamily="34" charset="0"/>
                <a:ea typeface="ＭＳ Ｐゴシック" charset="-128"/>
                <a:cs typeface="Calibri" pitchFamily="34" charset="0"/>
              </a:rPr>
              <a:t>primary</a:t>
            </a:r>
            <a:r>
              <a:rPr lang="it-IT" altLang="ja-JP" sz="2400" b="1" dirty="0">
                <a:solidFill>
                  <a:srgbClr val="000000"/>
                </a:solidFill>
                <a:latin typeface="Calibri" pitchFamily="34" charset="0"/>
                <a:ea typeface="ＭＳ Ｐゴシック" charset="-128"/>
                <a:cs typeface="Calibri" pitchFamily="34" charset="0"/>
              </a:rPr>
              <a:t> goal of </a:t>
            </a:r>
            <a:r>
              <a:rPr lang="it-IT" altLang="ja-JP" sz="2400" b="1" dirty="0" err="1">
                <a:solidFill>
                  <a:srgbClr val="000000"/>
                </a:solidFill>
                <a:latin typeface="Calibri" pitchFamily="34" charset="0"/>
                <a:ea typeface="ＭＳ Ｐゴシック" charset="-128"/>
                <a:cs typeface="Calibri" pitchFamily="34" charset="0"/>
              </a:rPr>
              <a:t>measuring</a:t>
            </a:r>
            <a:r>
              <a:rPr lang="it-IT" altLang="ja-JP" sz="2400" b="1" dirty="0">
                <a:solidFill>
                  <a:srgbClr val="000000"/>
                </a:solidFill>
                <a:latin typeface="Calibri" pitchFamily="34" charset="0"/>
                <a:ea typeface="ＭＳ Ｐゴシック" charset="-128"/>
                <a:cs typeface="Calibri" pitchFamily="34" charset="0"/>
              </a:rPr>
              <a:t> (</a:t>
            </a:r>
            <a:r>
              <a:rPr lang="it-IT" altLang="ja-JP" sz="2400" b="1" u="sng" dirty="0" err="1">
                <a:solidFill>
                  <a:srgbClr val="000000"/>
                </a:solidFill>
                <a:latin typeface="Calibri" pitchFamily="34" charset="0"/>
                <a:ea typeface="ＭＳ Ｐゴシック" charset="-128"/>
                <a:cs typeface="Calibri" pitchFamily="34" charset="0"/>
              </a:rPr>
              <a:t>at</a:t>
            </a:r>
            <a:r>
              <a:rPr lang="it-IT" altLang="ja-JP" sz="2400" b="1" u="sng" dirty="0">
                <a:solidFill>
                  <a:srgbClr val="000000"/>
                </a:solidFill>
                <a:latin typeface="Calibri" pitchFamily="34" charset="0"/>
                <a:ea typeface="ＭＳ Ｐゴシック" charset="-128"/>
                <a:cs typeface="Calibri" pitchFamily="34" charset="0"/>
              </a:rPr>
              <a:t> the best</a:t>
            </a:r>
            <a:r>
              <a:rPr lang="it-IT" altLang="ja-JP" sz="2400" b="1" dirty="0">
                <a:solidFill>
                  <a:srgbClr val="000000"/>
                </a:solidFill>
                <a:latin typeface="Calibri" pitchFamily="34" charset="0"/>
                <a:ea typeface="ＭＳ Ｐゴシック" charset="-128"/>
                <a:cs typeface="Calibri" pitchFamily="34" charset="0"/>
              </a:rPr>
              <a:t>) the </a:t>
            </a:r>
          </a:p>
          <a:p>
            <a:pPr lvl="0"/>
            <a:r>
              <a:rPr lang="it-IT" altLang="ja-JP" sz="2400" b="1" dirty="0" err="1" smtClean="0">
                <a:solidFill>
                  <a:srgbClr val="00B050"/>
                </a:solidFill>
                <a:latin typeface="Calibri" pitchFamily="34" charset="0"/>
                <a:ea typeface="ＭＳ Ｐゴシック" charset="-128"/>
                <a:cs typeface="Calibri" pitchFamily="34" charset="0"/>
              </a:rPr>
              <a:t>vertical</a:t>
            </a:r>
            <a:r>
              <a:rPr lang="it-IT" altLang="ja-JP" sz="2400" b="1" dirty="0" smtClean="0">
                <a:solidFill>
                  <a:srgbClr val="00B050"/>
                </a:solidFill>
                <a:latin typeface="Calibri" pitchFamily="34" charset="0"/>
                <a:ea typeface="ＭＳ Ｐゴシック" charset="-128"/>
                <a:cs typeface="Calibri" pitchFamily="34" charset="0"/>
              </a:rPr>
              <a:t> </a:t>
            </a:r>
            <a:r>
              <a:rPr lang="it-IT" altLang="ja-JP" sz="2400" b="1" dirty="0" err="1">
                <a:solidFill>
                  <a:srgbClr val="00B050"/>
                </a:solidFill>
                <a:latin typeface="Calibri" pitchFamily="34" charset="0"/>
                <a:ea typeface="ＭＳ Ｐゴシック" charset="-128"/>
                <a:cs typeface="Calibri" pitchFamily="34" charset="0"/>
              </a:rPr>
              <a:t>profile</a:t>
            </a:r>
            <a:r>
              <a:rPr lang="it-IT" altLang="ja-JP" sz="2400" b="1" dirty="0">
                <a:solidFill>
                  <a:srgbClr val="00B050"/>
                </a:solidFill>
                <a:latin typeface="Calibri" pitchFamily="34" charset="0"/>
                <a:ea typeface="ＭＳ Ｐゴシック" charset="-128"/>
                <a:cs typeface="Calibri" pitchFamily="34" charset="0"/>
              </a:rPr>
              <a:t> of the aerosol </a:t>
            </a:r>
            <a:r>
              <a:rPr lang="it-IT" altLang="ja-JP" sz="2400" b="1" dirty="0" err="1">
                <a:solidFill>
                  <a:srgbClr val="00B050"/>
                </a:solidFill>
                <a:latin typeface="Calibri" pitchFamily="34" charset="0"/>
                <a:ea typeface="ＭＳ Ｐゴシック" charset="-128"/>
                <a:cs typeface="Calibri" pitchFamily="34" charset="0"/>
              </a:rPr>
              <a:t>optical</a:t>
            </a:r>
            <a:r>
              <a:rPr lang="it-IT" altLang="ja-JP" sz="2400" b="1" dirty="0">
                <a:solidFill>
                  <a:srgbClr val="00B050"/>
                </a:solidFill>
                <a:latin typeface="Calibri" pitchFamily="34" charset="0"/>
                <a:ea typeface="ＭＳ Ｐゴシック" charset="-128"/>
                <a:cs typeface="Calibri" pitchFamily="34" charset="0"/>
              </a:rPr>
              <a:t> </a:t>
            </a:r>
            <a:r>
              <a:rPr lang="it-IT" altLang="ja-JP" sz="2400" b="1" dirty="0" err="1" smtClean="0">
                <a:solidFill>
                  <a:srgbClr val="00B050"/>
                </a:solidFill>
                <a:latin typeface="Calibri" pitchFamily="34" charset="0"/>
                <a:ea typeface="ＭＳ Ｐゴシック" charset="-128"/>
                <a:cs typeface="Calibri" pitchFamily="34" charset="0"/>
              </a:rPr>
              <a:t>depth</a:t>
            </a:r>
            <a:r>
              <a:rPr lang="it-IT" altLang="ja-JP" sz="2400" b="1" dirty="0" smtClean="0">
                <a:solidFill>
                  <a:srgbClr val="00B050"/>
                </a:solidFill>
                <a:latin typeface="Calibri" pitchFamily="34" charset="0"/>
                <a:ea typeface="ＭＳ Ｐゴシック" charset="-128"/>
                <a:cs typeface="Calibri" pitchFamily="34" charset="0"/>
              </a:rPr>
              <a:t> to be </a:t>
            </a:r>
            <a:r>
              <a:rPr lang="it-IT" altLang="ja-JP" sz="2400" b="1" dirty="0" err="1" smtClean="0">
                <a:solidFill>
                  <a:srgbClr val="00B050"/>
                </a:solidFill>
                <a:latin typeface="Calibri" pitchFamily="34" charset="0"/>
                <a:ea typeface="ＭＳ Ｐゴシック" charset="-128"/>
                <a:cs typeface="Calibri" pitchFamily="34" charset="0"/>
              </a:rPr>
              <a:t>compared</a:t>
            </a:r>
            <a:r>
              <a:rPr lang="it-IT" altLang="ja-JP" sz="2400" b="1" dirty="0" smtClean="0">
                <a:solidFill>
                  <a:srgbClr val="00B050"/>
                </a:solidFill>
                <a:latin typeface="Calibri" pitchFamily="34" charset="0"/>
                <a:ea typeface="ＭＳ Ｐゴシック" charset="-128"/>
                <a:cs typeface="Calibri" pitchFamily="34" charset="0"/>
              </a:rPr>
              <a:t> with </a:t>
            </a:r>
            <a:r>
              <a:rPr lang="it-IT" altLang="ja-JP" sz="2400" b="1" dirty="0" err="1" smtClean="0">
                <a:solidFill>
                  <a:srgbClr val="00B050"/>
                </a:solidFill>
                <a:latin typeface="Calibri" pitchFamily="34" charset="0"/>
                <a:ea typeface="ＭＳ Ｐゴシック" charset="-128"/>
                <a:cs typeface="Calibri" pitchFamily="34" charset="0"/>
              </a:rPr>
              <a:t>simultaneous</a:t>
            </a:r>
            <a:r>
              <a:rPr lang="it-IT" altLang="ja-JP" sz="2400" b="1" dirty="0" smtClean="0">
                <a:solidFill>
                  <a:srgbClr val="00B050"/>
                </a:solidFill>
                <a:latin typeface="Calibri" pitchFamily="34" charset="0"/>
                <a:ea typeface="ＭＳ Ｐゴシック" charset="-128"/>
                <a:cs typeface="Calibri" pitchFamily="34" charset="0"/>
              </a:rPr>
              <a:t> side </a:t>
            </a:r>
            <a:r>
              <a:rPr lang="it-IT" altLang="ja-JP" sz="2400" b="1" dirty="0" err="1" smtClean="0">
                <a:solidFill>
                  <a:srgbClr val="00B050"/>
                </a:solidFill>
                <a:latin typeface="Calibri" pitchFamily="34" charset="0"/>
                <a:ea typeface="ＭＳ Ｐゴシック" charset="-128"/>
                <a:cs typeface="Calibri" pitchFamily="34" charset="0"/>
              </a:rPr>
              <a:t>scattering</a:t>
            </a:r>
            <a:r>
              <a:rPr lang="it-IT" altLang="ja-JP" sz="2400" b="1" dirty="0" smtClean="0">
                <a:solidFill>
                  <a:srgbClr val="00B050"/>
                </a:solidFill>
                <a:latin typeface="Calibri" pitchFamily="34" charset="0"/>
                <a:ea typeface="ＭＳ Ｐゴシック" charset="-128"/>
                <a:cs typeface="Calibri" pitchFamily="34" charset="0"/>
              </a:rPr>
              <a:t> </a:t>
            </a:r>
            <a:r>
              <a:rPr lang="it-IT" altLang="ja-JP" sz="2400" b="1" dirty="0" err="1" smtClean="0">
                <a:solidFill>
                  <a:srgbClr val="00B050"/>
                </a:solidFill>
                <a:latin typeface="Calibri" pitchFamily="34" charset="0"/>
                <a:ea typeface="ＭＳ Ｐゴシック" charset="-128"/>
                <a:cs typeface="Calibri" pitchFamily="34" charset="0"/>
              </a:rPr>
              <a:t>technique</a:t>
            </a:r>
            <a:r>
              <a:rPr lang="it-IT" altLang="ja-JP" sz="2400" b="1" dirty="0" smtClean="0">
                <a:solidFill>
                  <a:srgbClr val="00B050"/>
                </a:solidFill>
                <a:latin typeface="Calibri" pitchFamily="34" charset="0"/>
                <a:ea typeface="ＭＳ Ｐゴシック" charset="-128"/>
                <a:cs typeface="Calibri" pitchFamily="34" charset="0"/>
              </a:rPr>
              <a:t>. </a:t>
            </a:r>
            <a:endParaRPr lang="it-IT" altLang="ja-JP" sz="2400" b="1" dirty="0">
              <a:solidFill>
                <a:srgbClr val="00B050"/>
              </a:solidFill>
              <a:latin typeface="Calibri" pitchFamily="34" charset="0"/>
              <a:ea typeface="ＭＳ Ｐゴシック" charset="-128"/>
              <a:cs typeface="Calibri" pitchFamily="34" charset="0"/>
            </a:endParaRPr>
          </a:p>
        </p:txBody>
      </p:sp>
      <p:sp>
        <p:nvSpPr>
          <p:cNvPr id="4" name="CasellaDiTesto 3"/>
          <p:cNvSpPr txBox="1"/>
          <p:nvPr/>
        </p:nvSpPr>
        <p:spPr>
          <a:xfrm>
            <a:off x="7236296" y="50617"/>
            <a:ext cx="1447832" cy="1323439"/>
          </a:xfrm>
          <a:prstGeom prst="rect">
            <a:avLst/>
          </a:prstGeom>
          <a:noFill/>
        </p:spPr>
        <p:txBody>
          <a:bodyPr wrap="none" rtlCol="0">
            <a:spAutoFit/>
          </a:bodyPr>
          <a:lstStyle/>
          <a:p>
            <a:r>
              <a:rPr lang="it-IT" sz="8000" b="1" dirty="0" smtClean="0">
                <a:solidFill>
                  <a:srgbClr val="0070C0"/>
                </a:solidFill>
                <a:latin typeface="Calibri" panose="020F0502020204030204" pitchFamily="34" charset="0"/>
              </a:rPr>
              <a:t># 2</a:t>
            </a:r>
            <a:endParaRPr lang="en-US" b="1" dirty="0">
              <a:solidFill>
                <a:srgbClr val="0070C0"/>
              </a:solidFill>
              <a:latin typeface="Calibri" panose="020F0502020204030204" pitchFamily="34" charset="0"/>
            </a:endParaRPr>
          </a:p>
        </p:txBody>
      </p:sp>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6" name="CasellaDiTesto 5"/>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extLst>
      <p:ext uri="{BB962C8B-B14F-4D97-AF65-F5344CB8AC3E}">
        <p14:creationId xmlns:p14="http://schemas.microsoft.com/office/powerpoint/2010/main" xmlns="" val="5675242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116632"/>
            <a:ext cx="4736907" cy="63158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Rettangolo 1"/>
          <p:cNvSpPr/>
          <p:nvPr/>
        </p:nvSpPr>
        <p:spPr>
          <a:xfrm>
            <a:off x="5796136" y="1340768"/>
            <a:ext cx="3096344" cy="3970318"/>
          </a:xfrm>
          <a:prstGeom prst="rect">
            <a:avLst/>
          </a:prstGeom>
        </p:spPr>
        <p:txBody>
          <a:bodyPr wrap="square">
            <a:spAutoFit/>
          </a:bodyPr>
          <a:lstStyle/>
          <a:p>
            <a:r>
              <a:rPr lang="en-US" sz="2800" b="1" dirty="0" smtClean="0">
                <a:latin typeface="+mj-lt"/>
              </a:rPr>
              <a:t>The Raman LIDAR system: the side pictures show the 3 channel LIDAR receiver, the telescope, and the laser transmitter (UV mirrors, and beam expander). </a:t>
            </a:r>
            <a:endParaRPr lang="en-US" sz="2800" b="1" dirty="0">
              <a:latin typeface="+mj-lt"/>
            </a:endParaRPr>
          </a:p>
        </p:txBody>
      </p:sp>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11057217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2799" y="836712"/>
            <a:ext cx="7349601" cy="349360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CasellaDiTesto 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5" name="Rettangolo 4"/>
          <p:cNvSpPr/>
          <p:nvPr/>
        </p:nvSpPr>
        <p:spPr>
          <a:xfrm>
            <a:off x="107504" y="4293096"/>
            <a:ext cx="8856984" cy="2308324"/>
          </a:xfrm>
          <a:prstGeom prst="rect">
            <a:avLst/>
          </a:prstGeom>
        </p:spPr>
        <p:txBody>
          <a:bodyPr wrap="square">
            <a:spAutoFit/>
          </a:bodyPr>
          <a:lstStyle/>
          <a:p>
            <a:r>
              <a:rPr lang="en-US" sz="1600" dirty="0" smtClean="0"/>
              <a:t>The LT is an optical bench housing the laser, two 1” </a:t>
            </a:r>
            <a:r>
              <a:rPr lang="en-US" sz="1600" dirty="0" err="1" smtClean="0"/>
              <a:t>dichroic</a:t>
            </a:r>
            <a:r>
              <a:rPr lang="en-US" sz="1600" dirty="0" smtClean="0"/>
              <a:t> beam splitters (DBS), a flipper mirror (FM), an iris diaphragm (IR), a depolarizer (DP), a 2” and</a:t>
            </a:r>
          </a:p>
          <a:p>
            <a:r>
              <a:rPr lang="en-US" sz="1600" dirty="0" smtClean="0"/>
              <a:t>a 1” steering mirrors (SMR and SMS), 2 beam-expanders (5X and 10X, BEX5 and BEX10), and an energy probe (EP), all these components generate and characterize the laser pulse that is vertically sent in the atmosphere. The </a:t>
            </a:r>
            <a:r>
              <a:rPr lang="en-US" sz="1600" dirty="0" err="1" smtClean="0"/>
              <a:t>dichroic</a:t>
            </a:r>
            <a:r>
              <a:rPr lang="en-US" sz="1600" dirty="0" smtClean="0"/>
              <a:t> beam splitters remove the residuals of the primary and second harmonics still present in the pulse of the diode pumped </a:t>
            </a:r>
            <a:r>
              <a:rPr lang="en-US" sz="1600" dirty="0" err="1" smtClean="0"/>
              <a:t>Nd:YAG</a:t>
            </a:r>
            <a:r>
              <a:rPr lang="en-US" sz="1600" dirty="0" smtClean="0"/>
              <a:t> laser; the flipper mirror sitting along the path of the laser pulse can be set in two different positions: when is up the LT generate the laser pulse for the Raman LIDAR; when is down, it sends the laser pulse to the LT part that generates the laser pulse for Side Scattering Detector.</a:t>
            </a:r>
            <a:endParaRPr lang="en-US" sz="1600" dirty="0"/>
          </a:p>
        </p:txBody>
      </p:sp>
      <p:sp>
        <p:nvSpPr>
          <p:cNvPr id="6" name="CasellaDiTesto 5"/>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pic>
        <p:nvPicPr>
          <p:cNvPr id="217089" name="Picture 1"/>
          <p:cNvPicPr>
            <a:picLocks noChangeAspect="1" noChangeArrowheads="1"/>
          </p:cNvPicPr>
          <p:nvPr/>
        </p:nvPicPr>
        <p:blipFill>
          <a:blip r:embed="rId3" cstate="print"/>
          <a:srcRect/>
          <a:stretch>
            <a:fillRect/>
          </a:stretch>
        </p:blipFill>
        <p:spPr bwMode="auto">
          <a:xfrm>
            <a:off x="1187624" y="1340768"/>
            <a:ext cx="6810375" cy="4210050"/>
          </a:xfrm>
          <a:prstGeom prst="rect">
            <a:avLst/>
          </a:prstGeom>
          <a:noFill/>
          <a:ln w="9525">
            <a:noFill/>
            <a:miter lim="800000"/>
            <a:headEnd/>
            <a:tailEnd/>
          </a:ln>
        </p:spPr>
      </p:pic>
      <p:pic>
        <p:nvPicPr>
          <p:cNvPr id="217090" name="Picture 2"/>
          <p:cNvPicPr>
            <a:picLocks noChangeAspect="1" noChangeArrowheads="1"/>
          </p:cNvPicPr>
          <p:nvPr/>
        </p:nvPicPr>
        <p:blipFill>
          <a:blip r:embed="rId4" cstate="print"/>
          <a:srcRect/>
          <a:stretch>
            <a:fillRect/>
          </a:stretch>
        </p:blipFill>
        <p:spPr bwMode="auto">
          <a:xfrm>
            <a:off x="2195736" y="548680"/>
            <a:ext cx="4972050" cy="5757863"/>
          </a:xfrm>
          <a:prstGeom prst="rect">
            <a:avLst/>
          </a:prstGeom>
          <a:noFill/>
          <a:ln w="9525">
            <a:noFill/>
            <a:miter lim="800000"/>
            <a:headEnd/>
            <a:tailEnd/>
          </a:ln>
        </p:spPr>
      </p:pic>
    </p:spTree>
    <p:extLst>
      <p:ext uri="{BB962C8B-B14F-4D97-AF65-F5344CB8AC3E}">
        <p14:creationId xmlns:p14="http://schemas.microsoft.com/office/powerpoint/2010/main" xmlns="" val="313300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7089"/>
                                        </p:tgtEl>
                                        <p:attrNameLst>
                                          <p:attrName>style.visibility</p:attrName>
                                        </p:attrNameLst>
                                      </p:cBhvr>
                                      <p:to>
                                        <p:strVal val="visible"/>
                                      </p:to>
                                    </p:set>
                                    <p:anim calcmode="lin" valueType="num">
                                      <p:cBhvr additive="base">
                                        <p:cTn id="7" dur="500" fill="hold"/>
                                        <p:tgtEl>
                                          <p:spTgt spid="217089"/>
                                        </p:tgtEl>
                                        <p:attrNameLst>
                                          <p:attrName>ppt_x</p:attrName>
                                        </p:attrNameLst>
                                      </p:cBhvr>
                                      <p:tavLst>
                                        <p:tav tm="0">
                                          <p:val>
                                            <p:strVal val="#ppt_x"/>
                                          </p:val>
                                        </p:tav>
                                        <p:tav tm="100000">
                                          <p:val>
                                            <p:strVal val="#ppt_x"/>
                                          </p:val>
                                        </p:tav>
                                      </p:tavLst>
                                    </p:anim>
                                    <p:anim calcmode="lin" valueType="num">
                                      <p:cBhvr additive="base">
                                        <p:cTn id="8" dur="500" fill="hold"/>
                                        <p:tgtEl>
                                          <p:spTgt spid="21708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7090"/>
                                        </p:tgtEl>
                                        <p:attrNameLst>
                                          <p:attrName>style.visibility</p:attrName>
                                        </p:attrNameLst>
                                      </p:cBhvr>
                                      <p:to>
                                        <p:strVal val="visible"/>
                                      </p:to>
                                    </p:set>
                                    <p:anim calcmode="lin" valueType="num">
                                      <p:cBhvr additive="base">
                                        <p:cTn id="13" dur="500" fill="hold"/>
                                        <p:tgtEl>
                                          <p:spTgt spid="217090"/>
                                        </p:tgtEl>
                                        <p:attrNameLst>
                                          <p:attrName>ppt_x</p:attrName>
                                        </p:attrNameLst>
                                      </p:cBhvr>
                                      <p:tavLst>
                                        <p:tav tm="0">
                                          <p:val>
                                            <p:strVal val="#ppt_x"/>
                                          </p:val>
                                        </p:tav>
                                        <p:tav tm="100000">
                                          <p:val>
                                            <p:strVal val="#ppt_x"/>
                                          </p:val>
                                        </p:tav>
                                      </p:tavLst>
                                    </p:anim>
                                    <p:anim calcmode="lin" valueType="num">
                                      <p:cBhvr additive="base">
                                        <p:cTn id="14" dur="500" fill="hold"/>
                                        <p:tgtEl>
                                          <p:spTgt spid="2170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8016" y="1124744"/>
            <a:ext cx="3991197" cy="39599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ttangolo 2"/>
          <p:cNvSpPr/>
          <p:nvPr/>
        </p:nvSpPr>
        <p:spPr>
          <a:xfrm>
            <a:off x="4338269" y="980728"/>
            <a:ext cx="552827" cy="4752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0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27984" y="1106718"/>
            <a:ext cx="4009646" cy="39784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ttangolo 6"/>
          <p:cNvSpPr/>
          <p:nvPr/>
        </p:nvSpPr>
        <p:spPr>
          <a:xfrm>
            <a:off x="4338269" y="5045522"/>
            <a:ext cx="4600183" cy="633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5"/>
          <p:cNvSpPr/>
          <p:nvPr/>
        </p:nvSpPr>
        <p:spPr>
          <a:xfrm>
            <a:off x="8361128" y="510241"/>
            <a:ext cx="552827" cy="4752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tangolo 3"/>
          <p:cNvSpPr/>
          <p:nvPr/>
        </p:nvSpPr>
        <p:spPr>
          <a:xfrm>
            <a:off x="179512" y="5262769"/>
            <a:ext cx="8758940" cy="1200329"/>
          </a:xfrm>
          <a:prstGeom prst="rect">
            <a:avLst/>
          </a:prstGeom>
        </p:spPr>
        <p:txBody>
          <a:bodyPr wrap="square">
            <a:spAutoFit/>
          </a:bodyPr>
          <a:lstStyle/>
          <a:p>
            <a:r>
              <a:rPr lang="en-US" b="1" dirty="0" smtClean="0"/>
              <a:t>Left: The VAODs </a:t>
            </a:r>
            <a:r>
              <a:rPr lang="en-US" b="1" dirty="0"/>
              <a:t>data versus time as measured with the AMT (black dots) and the </a:t>
            </a:r>
            <a:r>
              <a:rPr lang="en-US" b="1" dirty="0" smtClean="0"/>
              <a:t>Raman LIDAR </a:t>
            </a:r>
            <a:r>
              <a:rPr lang="en-US" b="1" dirty="0"/>
              <a:t>(blue squares) at </a:t>
            </a:r>
            <a:r>
              <a:rPr lang="en-US" b="1" dirty="0" smtClean="0"/>
              <a:t>6 km </a:t>
            </a:r>
            <a:r>
              <a:rPr lang="en-US" b="1" dirty="0" err="1"/>
              <a:t>a.g.l</a:t>
            </a:r>
            <a:r>
              <a:rPr lang="en-US" b="1" dirty="0"/>
              <a:t>. </a:t>
            </a:r>
            <a:r>
              <a:rPr lang="en-US" b="1" dirty="0" smtClean="0"/>
              <a:t>Right: VAODs measured </a:t>
            </a:r>
            <a:r>
              <a:rPr lang="en-US" b="1" dirty="0"/>
              <a:t>with the AMT versus Raman </a:t>
            </a:r>
            <a:r>
              <a:rPr lang="en-US" b="1" dirty="0" smtClean="0"/>
              <a:t>LIDAR </a:t>
            </a:r>
            <a:r>
              <a:rPr lang="en-US" b="1" dirty="0"/>
              <a:t>for hours observed with both instruments. The diagonal </a:t>
            </a:r>
            <a:r>
              <a:rPr lang="en-US" b="1" dirty="0" smtClean="0"/>
              <a:t>is shown </a:t>
            </a:r>
            <a:r>
              <a:rPr lang="en-US" b="1" dirty="0"/>
              <a:t>in black, </a:t>
            </a:r>
            <a:r>
              <a:rPr lang="en-US" b="1" dirty="0" smtClean="0"/>
              <a:t>a fit </a:t>
            </a:r>
            <a:r>
              <a:rPr lang="en-US" b="1" dirty="0"/>
              <a:t>to the black dots in red.</a:t>
            </a:r>
          </a:p>
        </p:txBody>
      </p:sp>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10" name="CasellaDiTesto 9"/>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extLst>
      <p:ext uri="{BB962C8B-B14F-4D97-AF65-F5344CB8AC3E}">
        <p14:creationId xmlns:p14="http://schemas.microsoft.com/office/powerpoint/2010/main" xmlns="" val="18703624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899592" y="687462"/>
            <a:ext cx="5976664" cy="5693866"/>
          </a:xfrm>
          <a:prstGeom prst="rect">
            <a:avLst/>
          </a:prstGeom>
        </p:spPr>
        <p:txBody>
          <a:bodyPr wrap="square">
            <a:spAutoFit/>
          </a:bodyPr>
          <a:lstStyle/>
          <a:p>
            <a:pPr lvl="0"/>
            <a:r>
              <a:rPr lang="en-GB" sz="2800" b="1" dirty="0" smtClean="0">
                <a:solidFill>
                  <a:srgbClr val="000000"/>
                </a:solidFill>
                <a:latin typeface="Calibri" pitchFamily="34" charset="0"/>
                <a:cs typeface="Calibri" pitchFamily="34" charset="0"/>
              </a:rPr>
              <a:t>May 2013 </a:t>
            </a:r>
            <a:r>
              <a:rPr lang="en-GB" sz="2800" b="1" dirty="0">
                <a:solidFill>
                  <a:srgbClr val="000000"/>
                </a:solidFill>
                <a:latin typeface="Calibri" pitchFamily="34" charset="0"/>
                <a:cs typeface="Calibri" pitchFamily="34" charset="0"/>
              </a:rPr>
              <a:t>to </a:t>
            </a:r>
            <a:r>
              <a:rPr lang="en-GB" sz="2800" b="1" dirty="0" smtClean="0">
                <a:solidFill>
                  <a:srgbClr val="000000"/>
                </a:solidFill>
                <a:latin typeface="Calibri" pitchFamily="34" charset="0"/>
                <a:cs typeface="Calibri" pitchFamily="34" charset="0"/>
              </a:rPr>
              <a:t>… </a:t>
            </a:r>
            <a:endParaRPr lang="en-GB" sz="2800" dirty="0">
              <a:solidFill>
                <a:srgbClr val="000000"/>
              </a:solidFill>
              <a:latin typeface="Calibri" pitchFamily="34" charset="0"/>
              <a:cs typeface="Calibri" pitchFamily="34" charset="0"/>
            </a:endParaRPr>
          </a:p>
          <a:p>
            <a:pPr lvl="0"/>
            <a:endParaRPr lang="it-IT" altLang="ja-JP" sz="2800" b="1" dirty="0">
              <a:solidFill>
                <a:srgbClr val="000000"/>
              </a:solidFill>
              <a:latin typeface="Calibri" pitchFamily="34" charset="0"/>
              <a:ea typeface="ＭＳ Ｐゴシック" charset="-128"/>
              <a:cs typeface="Calibri" pitchFamily="34" charset="0"/>
            </a:endParaRPr>
          </a:p>
          <a:p>
            <a:r>
              <a:rPr lang="it-IT" altLang="ja-JP" sz="2800" b="1" dirty="0">
                <a:solidFill>
                  <a:srgbClr val="FF0000"/>
                </a:solidFill>
                <a:latin typeface="Calibri" pitchFamily="34" charset="0"/>
                <a:ea typeface="ＭＳ Ｐゴシック" charset="-128"/>
                <a:cs typeface="Calibri" pitchFamily="34" charset="0"/>
              </a:rPr>
              <a:t>RAMAN LIDAR </a:t>
            </a:r>
            <a:r>
              <a:rPr lang="it-IT" altLang="ja-JP" sz="2800" b="1" dirty="0" smtClean="0">
                <a:solidFill>
                  <a:srgbClr val="FF0000"/>
                </a:solidFill>
                <a:latin typeface="Calibri" pitchFamily="34" charset="0"/>
                <a:ea typeface="ＭＳ Ｐゴシック" charset="-128"/>
                <a:cs typeface="Calibri" pitchFamily="34" charset="0"/>
              </a:rPr>
              <a:t>(</a:t>
            </a:r>
            <a:r>
              <a:rPr lang="it-IT" altLang="ja-JP" sz="2800" b="1" dirty="0" err="1" smtClean="0">
                <a:solidFill>
                  <a:srgbClr val="FF0000"/>
                </a:solidFill>
                <a:latin typeface="Calibri" pitchFamily="34" charset="0"/>
                <a:ea typeface="ＭＳ Ｐゴシック" charset="-128"/>
                <a:cs typeface="Calibri" pitchFamily="34" charset="0"/>
              </a:rPr>
              <a:t>located</a:t>
            </a:r>
            <a:r>
              <a:rPr lang="it-IT" altLang="ja-JP" sz="2800" b="1" dirty="0" smtClean="0">
                <a:solidFill>
                  <a:srgbClr val="FF0000"/>
                </a:solidFill>
                <a:latin typeface="Calibri" pitchFamily="34" charset="0"/>
                <a:ea typeface="ＭＳ Ｐゴシック" charset="-128"/>
                <a:cs typeface="Calibri" pitchFamily="34" charset="0"/>
              </a:rPr>
              <a:t> </a:t>
            </a:r>
            <a:r>
              <a:rPr lang="en-US" sz="2800" b="1" dirty="0" smtClean="0">
                <a:solidFill>
                  <a:srgbClr val="FF0000"/>
                </a:solidFill>
                <a:latin typeface="Calibri" panose="020F0502020204030204" pitchFamily="34" charset="0"/>
              </a:rPr>
              <a:t>at </a:t>
            </a:r>
            <a:r>
              <a:rPr lang="en-US" sz="2800" b="1" dirty="0">
                <a:solidFill>
                  <a:srgbClr val="FF0000"/>
                </a:solidFill>
                <a:latin typeface="Calibri" panose="020F0502020204030204" pitchFamily="34" charset="0"/>
              </a:rPr>
              <a:t> 35°16'50.65"S, 69°20'12.26"O </a:t>
            </a:r>
            <a:r>
              <a:rPr lang="en-US" sz="2800" b="1" dirty="0" smtClean="0">
                <a:solidFill>
                  <a:srgbClr val="FF0000"/>
                </a:solidFill>
                <a:latin typeface="Calibri" panose="020F0502020204030204" pitchFamily="34" charset="0"/>
              </a:rPr>
              <a:t>and 1379m </a:t>
            </a:r>
            <a:r>
              <a:rPr lang="en-US" sz="2800" b="1" dirty="0" err="1">
                <a:solidFill>
                  <a:srgbClr val="FF0000"/>
                </a:solidFill>
                <a:latin typeface="Calibri" panose="020F0502020204030204" pitchFamily="34" charset="0"/>
              </a:rPr>
              <a:t>a.s.l</a:t>
            </a:r>
            <a:r>
              <a:rPr lang="en-US" sz="2800" b="1" dirty="0">
                <a:solidFill>
                  <a:srgbClr val="FF0000"/>
                </a:solidFill>
                <a:latin typeface="Calibri" panose="020F0502020204030204" pitchFamily="34" charset="0"/>
              </a:rPr>
              <a:t>. in </a:t>
            </a:r>
            <a:r>
              <a:rPr lang="en-US" sz="2800" b="1" dirty="0" smtClean="0">
                <a:solidFill>
                  <a:srgbClr val="FF0000"/>
                </a:solidFill>
                <a:latin typeface="Calibri" panose="020F0502020204030204" pitchFamily="34" charset="0"/>
              </a:rPr>
              <a:t>Central Raman LIDAR Facility (previous Central Laser Facility) at AUGER observatory </a:t>
            </a:r>
            <a:endParaRPr lang="it-IT" altLang="ja-JP" sz="2800" b="1" dirty="0">
              <a:solidFill>
                <a:srgbClr val="000000"/>
              </a:solidFill>
              <a:latin typeface="Calibri" pitchFamily="34" charset="0"/>
              <a:ea typeface="ＭＳ Ｐゴシック" charset="-128"/>
              <a:cs typeface="Calibri" pitchFamily="34" charset="0"/>
            </a:endParaRPr>
          </a:p>
          <a:p>
            <a:pPr lvl="0"/>
            <a:r>
              <a:rPr lang="it-IT" altLang="ja-JP" sz="2800" b="1" dirty="0" err="1">
                <a:solidFill>
                  <a:srgbClr val="000000"/>
                </a:solidFill>
                <a:latin typeface="Calibri" pitchFamily="34" charset="0"/>
                <a:ea typeface="ＭＳ Ｐゴシック" charset="-128"/>
                <a:cs typeface="Calibri" pitchFamily="34" charset="0"/>
              </a:rPr>
              <a:t>remotely</a:t>
            </a:r>
            <a:r>
              <a:rPr lang="it-IT" altLang="ja-JP" sz="2800" b="1" dirty="0">
                <a:solidFill>
                  <a:srgbClr val="000000"/>
                </a:solidFill>
                <a:latin typeface="Calibri" pitchFamily="34" charset="0"/>
                <a:ea typeface="ＭＳ Ｐゴシック" charset="-128"/>
                <a:cs typeface="Calibri" pitchFamily="34" charset="0"/>
              </a:rPr>
              <a:t> </a:t>
            </a:r>
            <a:r>
              <a:rPr lang="it-IT" altLang="ja-JP" sz="2800" b="1" dirty="0" err="1">
                <a:solidFill>
                  <a:srgbClr val="000000"/>
                </a:solidFill>
                <a:latin typeface="Calibri" pitchFamily="34" charset="0"/>
                <a:ea typeface="ＭＳ Ｐゴシック" charset="-128"/>
                <a:cs typeface="Calibri" pitchFamily="34" charset="0"/>
              </a:rPr>
              <a:t>operated</a:t>
            </a:r>
            <a:r>
              <a:rPr lang="it-IT" altLang="ja-JP" sz="2800" b="1" dirty="0">
                <a:solidFill>
                  <a:srgbClr val="000000"/>
                </a:solidFill>
                <a:latin typeface="Calibri" pitchFamily="34" charset="0"/>
                <a:ea typeface="ＭＳ Ｐゴシック" charset="-128"/>
                <a:cs typeface="Calibri" pitchFamily="34" charset="0"/>
              </a:rPr>
              <a:t>, with the </a:t>
            </a:r>
            <a:r>
              <a:rPr lang="it-IT" altLang="ja-JP" sz="2800" b="1" dirty="0" err="1">
                <a:solidFill>
                  <a:srgbClr val="000000"/>
                </a:solidFill>
                <a:latin typeface="Calibri" pitchFamily="34" charset="0"/>
                <a:ea typeface="ＭＳ Ｐゴシック" charset="-128"/>
                <a:cs typeface="Calibri" pitchFamily="34" charset="0"/>
              </a:rPr>
              <a:t>primary</a:t>
            </a:r>
            <a:r>
              <a:rPr lang="it-IT" altLang="ja-JP" sz="2800" b="1" dirty="0">
                <a:solidFill>
                  <a:srgbClr val="000000"/>
                </a:solidFill>
                <a:latin typeface="Calibri" pitchFamily="34" charset="0"/>
                <a:ea typeface="ＭＳ Ｐゴシック" charset="-128"/>
                <a:cs typeface="Calibri" pitchFamily="34" charset="0"/>
              </a:rPr>
              <a:t> goal of </a:t>
            </a:r>
            <a:r>
              <a:rPr lang="it-IT" altLang="ja-JP" sz="2800" b="1" dirty="0" err="1">
                <a:solidFill>
                  <a:srgbClr val="000000"/>
                </a:solidFill>
                <a:latin typeface="Calibri" pitchFamily="34" charset="0"/>
                <a:ea typeface="ＭＳ Ｐゴシック" charset="-128"/>
                <a:cs typeface="Calibri" pitchFamily="34" charset="0"/>
              </a:rPr>
              <a:t>measuring</a:t>
            </a:r>
            <a:r>
              <a:rPr lang="it-IT" altLang="ja-JP" sz="2800" b="1" dirty="0">
                <a:solidFill>
                  <a:srgbClr val="000000"/>
                </a:solidFill>
                <a:latin typeface="Calibri" pitchFamily="34" charset="0"/>
                <a:ea typeface="ＭＳ Ｐゴシック" charset="-128"/>
                <a:cs typeface="Calibri" pitchFamily="34" charset="0"/>
              </a:rPr>
              <a:t> (</a:t>
            </a:r>
            <a:r>
              <a:rPr lang="it-IT" altLang="ja-JP" sz="2800" b="1" u="sng" dirty="0" err="1">
                <a:solidFill>
                  <a:srgbClr val="000000"/>
                </a:solidFill>
                <a:latin typeface="Calibri" pitchFamily="34" charset="0"/>
                <a:ea typeface="ＭＳ Ｐゴシック" charset="-128"/>
                <a:cs typeface="Calibri" pitchFamily="34" charset="0"/>
              </a:rPr>
              <a:t>at</a:t>
            </a:r>
            <a:r>
              <a:rPr lang="it-IT" altLang="ja-JP" sz="2800" b="1" u="sng" dirty="0">
                <a:solidFill>
                  <a:srgbClr val="000000"/>
                </a:solidFill>
                <a:latin typeface="Calibri" pitchFamily="34" charset="0"/>
                <a:ea typeface="ＭＳ Ｐゴシック" charset="-128"/>
                <a:cs typeface="Calibri" pitchFamily="34" charset="0"/>
              </a:rPr>
              <a:t> the best</a:t>
            </a:r>
            <a:r>
              <a:rPr lang="it-IT" altLang="ja-JP" sz="2800" b="1" dirty="0">
                <a:solidFill>
                  <a:srgbClr val="000000"/>
                </a:solidFill>
                <a:latin typeface="Calibri" pitchFamily="34" charset="0"/>
                <a:ea typeface="ＭＳ Ｐゴシック" charset="-128"/>
                <a:cs typeface="Calibri" pitchFamily="34" charset="0"/>
              </a:rPr>
              <a:t>) the </a:t>
            </a:r>
          </a:p>
          <a:p>
            <a:pPr lvl="0"/>
            <a:r>
              <a:rPr lang="it-IT" altLang="ja-JP" sz="2800" b="1" dirty="0" err="1" smtClean="0">
                <a:solidFill>
                  <a:srgbClr val="FF0000"/>
                </a:solidFill>
                <a:latin typeface="Calibri" pitchFamily="34" charset="0"/>
                <a:ea typeface="ＭＳ Ｐゴシック" charset="-128"/>
                <a:cs typeface="Calibri" pitchFamily="34" charset="0"/>
              </a:rPr>
              <a:t>vertical</a:t>
            </a:r>
            <a:r>
              <a:rPr lang="it-IT" altLang="ja-JP" sz="2800" b="1" dirty="0" smtClean="0">
                <a:solidFill>
                  <a:srgbClr val="FF0000"/>
                </a:solidFill>
                <a:latin typeface="Calibri" pitchFamily="34" charset="0"/>
                <a:ea typeface="ＭＳ Ｐゴシック" charset="-128"/>
                <a:cs typeface="Calibri" pitchFamily="34" charset="0"/>
              </a:rPr>
              <a:t> </a:t>
            </a:r>
            <a:r>
              <a:rPr lang="it-IT" altLang="ja-JP" sz="2800" b="1" dirty="0" err="1">
                <a:solidFill>
                  <a:srgbClr val="FF0000"/>
                </a:solidFill>
                <a:latin typeface="Calibri" pitchFamily="34" charset="0"/>
                <a:ea typeface="ＭＳ Ｐゴシック" charset="-128"/>
                <a:cs typeface="Calibri" pitchFamily="34" charset="0"/>
              </a:rPr>
              <a:t>profile</a:t>
            </a:r>
            <a:r>
              <a:rPr lang="it-IT" altLang="ja-JP" sz="2800" b="1" dirty="0">
                <a:solidFill>
                  <a:srgbClr val="FF0000"/>
                </a:solidFill>
                <a:latin typeface="Calibri" pitchFamily="34" charset="0"/>
                <a:ea typeface="ＭＳ Ｐゴシック" charset="-128"/>
                <a:cs typeface="Calibri" pitchFamily="34" charset="0"/>
              </a:rPr>
              <a:t> of the aerosol </a:t>
            </a:r>
            <a:r>
              <a:rPr lang="it-IT" altLang="ja-JP" sz="2800" b="1" dirty="0" err="1">
                <a:solidFill>
                  <a:srgbClr val="FF0000"/>
                </a:solidFill>
                <a:latin typeface="Calibri" pitchFamily="34" charset="0"/>
                <a:ea typeface="ＭＳ Ｐゴシック" charset="-128"/>
                <a:cs typeface="Calibri" pitchFamily="34" charset="0"/>
              </a:rPr>
              <a:t>optical</a:t>
            </a:r>
            <a:r>
              <a:rPr lang="it-IT" altLang="ja-JP" sz="2800" b="1" dirty="0">
                <a:solidFill>
                  <a:srgbClr val="FF0000"/>
                </a:solidFill>
                <a:latin typeface="Calibri" pitchFamily="34" charset="0"/>
                <a:ea typeface="ＭＳ Ｐゴシック" charset="-128"/>
                <a:cs typeface="Calibri" pitchFamily="34" charset="0"/>
              </a:rPr>
              <a:t> </a:t>
            </a:r>
            <a:r>
              <a:rPr lang="it-IT" altLang="ja-JP" sz="2800" b="1" dirty="0" err="1" smtClean="0">
                <a:solidFill>
                  <a:srgbClr val="FF0000"/>
                </a:solidFill>
                <a:latin typeface="Calibri" pitchFamily="34" charset="0"/>
                <a:ea typeface="ＭＳ Ｐゴシック" charset="-128"/>
                <a:cs typeface="Calibri" pitchFamily="34" charset="0"/>
              </a:rPr>
              <a:t>depth</a:t>
            </a:r>
            <a:r>
              <a:rPr lang="it-IT" altLang="ja-JP" sz="2800" b="1" dirty="0" smtClean="0">
                <a:solidFill>
                  <a:srgbClr val="FF0000"/>
                </a:solidFill>
                <a:latin typeface="Calibri" pitchFamily="34" charset="0"/>
                <a:ea typeface="ＭＳ Ｐゴシック" charset="-128"/>
                <a:cs typeface="Calibri" pitchFamily="34" charset="0"/>
              </a:rPr>
              <a:t> to be the benchmark of the </a:t>
            </a:r>
            <a:r>
              <a:rPr lang="it-IT" altLang="ja-JP" sz="2800" b="1" dirty="0" err="1" smtClean="0">
                <a:solidFill>
                  <a:srgbClr val="FF0000"/>
                </a:solidFill>
                <a:latin typeface="Calibri" pitchFamily="34" charset="0"/>
                <a:ea typeface="ＭＳ Ｐゴシック" charset="-128"/>
                <a:cs typeface="Calibri" pitchFamily="34" charset="0"/>
              </a:rPr>
              <a:t>measurements</a:t>
            </a:r>
            <a:r>
              <a:rPr lang="it-IT" altLang="ja-JP" sz="2800" b="1" dirty="0" smtClean="0">
                <a:solidFill>
                  <a:srgbClr val="FF0000"/>
                </a:solidFill>
                <a:latin typeface="Calibri" pitchFamily="34" charset="0"/>
                <a:ea typeface="ＭＳ Ｐゴシック" charset="-128"/>
                <a:cs typeface="Calibri" pitchFamily="34" charset="0"/>
              </a:rPr>
              <a:t> </a:t>
            </a:r>
            <a:r>
              <a:rPr lang="it-IT" altLang="ja-JP" sz="2800" b="1" dirty="0" err="1" smtClean="0">
                <a:solidFill>
                  <a:srgbClr val="FF0000"/>
                </a:solidFill>
                <a:latin typeface="Calibri" pitchFamily="34" charset="0"/>
                <a:ea typeface="ＭＳ Ｐゴシック" charset="-128"/>
                <a:cs typeface="Calibri" pitchFamily="34" charset="0"/>
              </a:rPr>
              <a:t>carried</a:t>
            </a:r>
            <a:r>
              <a:rPr lang="it-IT" altLang="ja-JP" sz="2800" b="1" dirty="0" smtClean="0">
                <a:solidFill>
                  <a:srgbClr val="FF0000"/>
                </a:solidFill>
                <a:latin typeface="Calibri" pitchFamily="34" charset="0"/>
                <a:ea typeface="ＭＳ Ｐゴシック" charset="-128"/>
                <a:cs typeface="Calibri" pitchFamily="34" charset="0"/>
              </a:rPr>
              <a:t> with FD </a:t>
            </a:r>
            <a:r>
              <a:rPr lang="it-IT" altLang="ja-JP" sz="2800" b="1" dirty="0" err="1" smtClean="0">
                <a:solidFill>
                  <a:srgbClr val="FF0000"/>
                </a:solidFill>
                <a:latin typeface="Calibri" pitchFamily="34" charset="0"/>
                <a:ea typeface="ＭＳ Ｐゴシック" charset="-128"/>
                <a:cs typeface="Calibri" pitchFamily="34" charset="0"/>
              </a:rPr>
              <a:t>telescopes</a:t>
            </a:r>
            <a:r>
              <a:rPr lang="it-IT" altLang="ja-JP" sz="2800" b="1" dirty="0" smtClean="0">
                <a:solidFill>
                  <a:srgbClr val="FF0000"/>
                </a:solidFill>
                <a:latin typeface="Calibri" pitchFamily="34" charset="0"/>
                <a:ea typeface="ＭＳ Ｐゴシック" charset="-128"/>
                <a:cs typeface="Calibri" pitchFamily="34" charset="0"/>
              </a:rPr>
              <a:t> and the </a:t>
            </a:r>
            <a:r>
              <a:rPr lang="it-IT" altLang="ja-JP" sz="2800" b="1" dirty="0" err="1" smtClean="0">
                <a:solidFill>
                  <a:srgbClr val="FF0000"/>
                </a:solidFill>
                <a:latin typeface="Calibri" pitchFamily="34" charset="0"/>
                <a:ea typeface="ＭＳ Ｐゴシック" charset="-128"/>
                <a:cs typeface="Calibri" pitchFamily="34" charset="0"/>
              </a:rPr>
              <a:t>central</a:t>
            </a:r>
            <a:r>
              <a:rPr lang="it-IT" altLang="ja-JP" sz="2800" b="1" dirty="0" smtClean="0">
                <a:solidFill>
                  <a:srgbClr val="FF0000"/>
                </a:solidFill>
                <a:latin typeface="Calibri" pitchFamily="34" charset="0"/>
                <a:ea typeface="ＭＳ Ｐゴシック" charset="-128"/>
                <a:cs typeface="Calibri" pitchFamily="34" charset="0"/>
              </a:rPr>
              <a:t> laser.</a:t>
            </a:r>
          </a:p>
        </p:txBody>
      </p:sp>
      <p:sp>
        <p:nvSpPr>
          <p:cNvPr id="4" name="CasellaDiTesto 3"/>
          <p:cNvSpPr txBox="1"/>
          <p:nvPr/>
        </p:nvSpPr>
        <p:spPr>
          <a:xfrm>
            <a:off x="7452320" y="188640"/>
            <a:ext cx="1447832" cy="1323439"/>
          </a:xfrm>
          <a:prstGeom prst="rect">
            <a:avLst/>
          </a:prstGeom>
          <a:noFill/>
        </p:spPr>
        <p:txBody>
          <a:bodyPr wrap="none" rtlCol="0">
            <a:spAutoFit/>
          </a:bodyPr>
          <a:lstStyle/>
          <a:p>
            <a:r>
              <a:rPr lang="it-IT" sz="8000" b="1" dirty="0" smtClean="0">
                <a:solidFill>
                  <a:srgbClr val="0070C0"/>
                </a:solidFill>
                <a:latin typeface="Calibri" panose="020F0502020204030204" pitchFamily="34" charset="0"/>
              </a:rPr>
              <a:t># 3</a:t>
            </a:r>
            <a:endParaRPr lang="en-US" b="1" dirty="0">
              <a:solidFill>
                <a:srgbClr val="0070C0"/>
              </a:solidFill>
              <a:latin typeface="Calibri" panose="020F0502020204030204" pitchFamily="34" charset="0"/>
            </a:endParaRPr>
          </a:p>
        </p:txBody>
      </p:sp>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6" name="CasellaDiTesto 5"/>
          <p:cNvSpPr txBox="1"/>
          <p:nvPr/>
        </p:nvSpPr>
        <p:spPr>
          <a:xfrm>
            <a:off x="323528" y="116632"/>
            <a:ext cx="6675930" cy="523220"/>
          </a:xfrm>
          <a:prstGeom prst="rect">
            <a:avLst/>
          </a:prstGeom>
          <a:noFill/>
        </p:spPr>
        <p:txBody>
          <a:bodyPr wrap="none" rtlCol="0">
            <a:spAutoFit/>
          </a:bodyPr>
          <a:lstStyle/>
          <a:p>
            <a:r>
              <a:rPr lang="en-US" sz="2800" dirty="0" smtClean="0"/>
              <a:t>Raman LIDAR &amp; </a:t>
            </a:r>
            <a:r>
              <a:rPr lang="it-IT" altLang="en-US" sz="2800" dirty="0" smtClean="0">
                <a:latin typeface="Calibri" pitchFamily="34" charset="0"/>
                <a:ea typeface="Calibri" pitchFamily="34" charset="0"/>
                <a:cs typeface="Calibri" pitchFamily="34" charset="0"/>
              </a:rPr>
              <a:t>UHECR</a:t>
            </a:r>
            <a:r>
              <a:rPr lang="en-US" sz="2800" dirty="0" smtClean="0"/>
              <a:t> experiments: AUGER</a:t>
            </a:r>
            <a:endParaRPr lang="en-US" sz="2800" dirty="0"/>
          </a:p>
        </p:txBody>
      </p:sp>
    </p:spTree>
    <p:extLst>
      <p:ext uri="{BB962C8B-B14F-4D97-AF65-F5344CB8AC3E}">
        <p14:creationId xmlns:p14="http://schemas.microsoft.com/office/powerpoint/2010/main" xmlns="" val="3611139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211138" y="5588000"/>
          <a:ext cx="8707437" cy="698500"/>
        </p:xfrm>
        <a:graphic>
          <a:graphicData uri="http://schemas.openxmlformats.org/presentationml/2006/ole">
            <p:oleObj spid="_x0000_s91138" name="Equazione" r:id="rId3" imgW="4825800" imgH="393480" progId="Equation.3">
              <p:embed/>
            </p:oleObj>
          </a:graphicData>
        </a:graphic>
      </p:graphicFrame>
      <p:grpSp>
        <p:nvGrpSpPr>
          <p:cNvPr id="3" name="Gruppo 5"/>
          <p:cNvGrpSpPr>
            <a:grpSpLocks/>
          </p:cNvGrpSpPr>
          <p:nvPr/>
        </p:nvGrpSpPr>
        <p:grpSpPr bwMode="auto">
          <a:xfrm>
            <a:off x="539750" y="404664"/>
            <a:ext cx="8208963" cy="4511675"/>
            <a:chOff x="539750" y="404664"/>
            <a:chExt cx="8208963" cy="4511675"/>
          </a:xfrm>
        </p:grpSpPr>
        <p:sp>
          <p:nvSpPr>
            <p:cNvPr id="5126" name="Rectangle 5"/>
            <p:cNvSpPr>
              <a:spLocks noChangeArrowheads="1"/>
            </p:cNvSpPr>
            <p:nvPr/>
          </p:nvSpPr>
          <p:spPr bwMode="auto">
            <a:xfrm>
              <a:off x="539750" y="404664"/>
              <a:ext cx="8208963" cy="451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tLang="en-US" sz="2000" b="1" dirty="0">
                  <a:solidFill>
                    <a:srgbClr val="000000"/>
                  </a:solidFill>
                  <a:latin typeface="Batang" pitchFamily="18" charset="-127"/>
                </a:rPr>
                <a:t>In general, the interaction between the light photons and the particles is a scattering process.</a:t>
              </a:r>
            </a:p>
            <a:p>
              <a:pPr eaLnBrk="1" hangingPunct="1">
                <a:spcBef>
                  <a:spcPct val="50000"/>
                </a:spcBef>
              </a:pPr>
              <a:r>
                <a:rPr lang="en-US" altLang="en-US" sz="2000" b="1" dirty="0">
                  <a:solidFill>
                    <a:srgbClr val="000000"/>
                  </a:solidFill>
                  <a:latin typeface="Batang" pitchFamily="18" charset="-127"/>
                </a:rPr>
                <a:t>The expected photon counts                    are proportional to the product of the</a:t>
              </a:r>
            </a:p>
            <a:p>
              <a:pPr eaLnBrk="1" hangingPunct="1">
                <a:spcBef>
                  <a:spcPct val="50000"/>
                </a:spcBef>
              </a:pPr>
              <a:r>
                <a:rPr lang="en-US" altLang="en-US" sz="2000" b="1" dirty="0">
                  <a:solidFill>
                    <a:srgbClr val="0A27D9"/>
                  </a:solidFill>
                  <a:latin typeface="Batang" pitchFamily="18" charset="-127"/>
                </a:rPr>
                <a:t>(1) transmitted laser photon number,</a:t>
              </a:r>
            </a:p>
            <a:p>
              <a:pPr eaLnBrk="1" hangingPunct="1">
                <a:spcBef>
                  <a:spcPct val="50000"/>
                </a:spcBef>
              </a:pPr>
              <a:r>
                <a:rPr lang="en-US" altLang="en-US" sz="2000" b="1" dirty="0">
                  <a:solidFill>
                    <a:srgbClr val="0A27D9"/>
                  </a:solidFill>
                  <a:latin typeface="Batang" pitchFamily="18" charset="-127"/>
                </a:rPr>
                <a:t>(2) probability that a transmitted photon is scattered,</a:t>
              </a:r>
            </a:p>
            <a:p>
              <a:pPr eaLnBrk="1" hangingPunct="1">
                <a:spcBef>
                  <a:spcPct val="50000"/>
                </a:spcBef>
              </a:pPr>
              <a:r>
                <a:rPr lang="en-US" altLang="en-US" sz="2000" b="1" dirty="0">
                  <a:solidFill>
                    <a:srgbClr val="0A27D9"/>
                  </a:solidFill>
                  <a:latin typeface="Batang" pitchFamily="18" charset="-127"/>
                </a:rPr>
                <a:t>(3) probability that a scattered photon is collected,</a:t>
              </a:r>
            </a:p>
            <a:p>
              <a:pPr eaLnBrk="1" hangingPunct="1">
                <a:spcBef>
                  <a:spcPct val="50000"/>
                </a:spcBef>
              </a:pPr>
              <a:r>
                <a:rPr lang="en-US" altLang="en-US" sz="2000" b="1" dirty="0">
                  <a:solidFill>
                    <a:srgbClr val="0A27D9"/>
                  </a:solidFill>
                  <a:latin typeface="Batang" pitchFamily="18" charset="-127"/>
                </a:rPr>
                <a:t>(4) light transmission through medium, and</a:t>
              </a:r>
            </a:p>
            <a:p>
              <a:pPr eaLnBrk="1" hangingPunct="1">
                <a:spcBef>
                  <a:spcPct val="50000"/>
                </a:spcBef>
              </a:pPr>
              <a:r>
                <a:rPr lang="en-US" altLang="en-US" sz="2000" b="1" dirty="0">
                  <a:solidFill>
                    <a:srgbClr val="0A27D9"/>
                  </a:solidFill>
                  <a:latin typeface="Batang" pitchFamily="18" charset="-127"/>
                </a:rPr>
                <a:t>(5) overall system efficiency.</a:t>
              </a:r>
            </a:p>
            <a:p>
              <a:pPr eaLnBrk="1" hangingPunct="1">
                <a:spcBef>
                  <a:spcPct val="50000"/>
                </a:spcBef>
              </a:pPr>
              <a:r>
                <a:rPr lang="en-US" altLang="en-US" sz="2000" b="1" dirty="0">
                  <a:solidFill>
                    <a:srgbClr val="000000"/>
                  </a:solidFill>
                  <a:latin typeface="Batang" pitchFamily="18" charset="-127"/>
                </a:rPr>
                <a:t>Background photon counts and detector noise also contribute to the expected photon counts.</a:t>
              </a:r>
            </a:p>
          </p:txBody>
        </p:sp>
        <p:graphicFrame>
          <p:nvGraphicFramePr>
            <p:cNvPr id="5123" name="Object 3"/>
            <p:cNvGraphicFramePr>
              <a:graphicFrameLocks noChangeAspect="1"/>
            </p:cNvGraphicFramePr>
            <p:nvPr/>
          </p:nvGraphicFramePr>
          <p:xfrm>
            <a:off x="4211960" y="1196752"/>
            <a:ext cx="1295400" cy="401638"/>
          </p:xfrm>
          <a:graphic>
            <a:graphicData uri="http://schemas.openxmlformats.org/presentationml/2006/ole">
              <p:oleObj spid="_x0000_s91139" name="Equation" r:id="rId4" imgW="736600" imgH="228600" progId="Equation.3">
                <p:embed/>
              </p:oleObj>
            </a:graphicData>
          </a:graphic>
        </p:graphicFrame>
      </p:grpSp>
      <p:sp>
        <p:nvSpPr>
          <p:cNvPr id="2" name="Segnaposto numero diapositiva 1"/>
          <p:cNvSpPr>
            <a:spLocks noGrp="1"/>
          </p:cNvSpPr>
          <p:nvPr>
            <p:ph type="sldNum" sz="quarter" idx="12"/>
          </p:nvPr>
        </p:nvSpPr>
        <p:spPr/>
        <p:txBody>
          <a:bodyPr/>
          <a:lstStyle/>
          <a:p>
            <a:pPr>
              <a:defRPr/>
            </a:pPr>
            <a:fld id="{F3A1F53F-0A5B-4745-9E94-9B51EAB041BE}" type="slidenum">
              <a:rPr lang="it-IT" sz="2400" b="1" smtClean="0">
                <a:solidFill>
                  <a:schemeClr val="tx1"/>
                </a:solidFill>
              </a:rPr>
              <a:pPr>
                <a:defRPr/>
              </a:pPr>
              <a:t>6</a:t>
            </a:fld>
            <a:endParaRPr lang="it-IT" sz="2400" b="1" dirty="0">
              <a:solidFill>
                <a:schemeClr val="tx1"/>
              </a:solidFill>
            </a:endParaRPr>
          </a:p>
        </p:txBody>
      </p:sp>
      <p:sp>
        <p:nvSpPr>
          <p:cNvPr id="7" name="CasellaDiTesto 6"/>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8" name="CasellaDiTesto 7"/>
          <p:cNvSpPr txBox="1"/>
          <p:nvPr/>
        </p:nvSpPr>
        <p:spPr>
          <a:xfrm>
            <a:off x="539552" y="4869160"/>
            <a:ext cx="8272201" cy="646331"/>
          </a:xfrm>
          <a:prstGeom prst="rect">
            <a:avLst/>
          </a:prstGeom>
          <a:noFill/>
        </p:spPr>
        <p:txBody>
          <a:bodyPr wrap="none" rtlCol="0">
            <a:spAutoFit/>
          </a:bodyPr>
          <a:lstStyle/>
          <a:p>
            <a:r>
              <a:rPr lang="en-US" b="1" dirty="0" smtClean="0">
                <a:solidFill>
                  <a:srgbClr val="FF0000"/>
                </a:solidFill>
              </a:rPr>
              <a:t>You will find the LIDAR equation written in several way (even in this presentation!) </a:t>
            </a:r>
          </a:p>
          <a:p>
            <a:r>
              <a:rPr lang="en-US" b="1" dirty="0" smtClean="0">
                <a:solidFill>
                  <a:srgbClr val="FF0000"/>
                </a:solidFill>
              </a:rPr>
              <a:t>This is just one…</a:t>
            </a:r>
            <a:endParaRPr lang="en-US" b="1" dirty="0">
              <a:solidFill>
                <a:srgbClr val="FF0000"/>
              </a:solidFill>
            </a:endParaRPr>
          </a:p>
        </p:txBody>
      </p:sp>
    </p:spTree>
    <p:extLst>
      <p:ext uri="{BB962C8B-B14F-4D97-AF65-F5344CB8AC3E}">
        <p14:creationId xmlns:p14="http://schemas.microsoft.com/office/powerpoint/2010/main" xmlns="" val="3843456576"/>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80699" y="108354"/>
            <a:ext cx="7238585" cy="830997"/>
          </a:xfrm>
          <a:prstGeom prst="rect">
            <a:avLst/>
          </a:prstGeom>
        </p:spPr>
        <p:txBody>
          <a:bodyPr wrap="none">
            <a:spAutoFit/>
          </a:bodyPr>
          <a:lstStyle/>
          <a:p>
            <a:r>
              <a:rPr lang="it-IT" sz="4800" b="1" dirty="0">
                <a:latin typeface="Calibri" pitchFamily="34" charset="0"/>
              </a:rPr>
              <a:t>The </a:t>
            </a:r>
            <a:r>
              <a:rPr lang="it-IT" sz="4800" b="1" dirty="0" err="1">
                <a:latin typeface="Calibri" pitchFamily="34" charset="0"/>
              </a:rPr>
              <a:t>Raman</a:t>
            </a:r>
            <a:r>
              <a:rPr lang="it-IT" sz="4800" b="1" dirty="0">
                <a:latin typeface="Calibri" pitchFamily="34" charset="0"/>
              </a:rPr>
              <a:t> </a:t>
            </a:r>
            <a:r>
              <a:rPr lang="it-IT" sz="4800" b="1" dirty="0" smtClean="0">
                <a:latin typeface="Calibri" pitchFamily="34" charset="0"/>
              </a:rPr>
              <a:t>LIDAR at C(R)LF</a:t>
            </a:r>
            <a:r>
              <a:rPr lang="it-IT" sz="4800" b="1" dirty="0" smtClean="0">
                <a:solidFill>
                  <a:srgbClr val="0070C0"/>
                </a:solidFill>
                <a:latin typeface="Calibri" pitchFamily="34" charset="0"/>
              </a:rPr>
              <a:t> </a:t>
            </a:r>
            <a:endParaRPr lang="it-IT" sz="36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3352" y="918450"/>
            <a:ext cx="7283259" cy="54635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Picture 6" descr="MinesLogo"/>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195062" y="1628800"/>
            <a:ext cx="898525" cy="91209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7" descr="UnivaqLogo"/>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316416" y="2924944"/>
            <a:ext cx="687260" cy="855669"/>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5" descr="AugerLogo"/>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316416" y="179703"/>
            <a:ext cx="655818" cy="1089445"/>
          </a:xfrm>
          <a:prstGeom prst="rect">
            <a:avLst/>
          </a:prstGeom>
          <a:noFill/>
          <a:extLst>
            <a:ext uri="{909E8E84-426E-40DD-AFC4-6F175D3DCCD1}">
              <a14:hiddenFill xmlns:a14="http://schemas.microsoft.com/office/drawing/2010/main" xmlns="">
                <a:solidFill>
                  <a:srgbClr val="FFFFFF"/>
                </a:solidFill>
              </a14:hiddenFill>
            </a:ext>
          </a:extLst>
        </p:spPr>
      </p:pic>
      <p:sp>
        <p:nvSpPr>
          <p:cNvPr id="9" name="CasellaDiTesto 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41608328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pnp\ICRC\11\Talk-icrc0741\Configuration.gif"/>
          <p:cNvPicPr>
            <a:picLocks noChangeAspect="1" noChangeArrowheads="1"/>
          </p:cNvPicPr>
          <p:nvPr/>
        </p:nvPicPr>
        <p:blipFill>
          <a:blip r:embed="rId2" cstate="print"/>
          <a:srcRect/>
          <a:stretch>
            <a:fillRect/>
          </a:stretch>
        </p:blipFill>
        <p:spPr bwMode="auto">
          <a:xfrm>
            <a:off x="152" y="764704"/>
            <a:ext cx="9143848" cy="5625296"/>
          </a:xfrm>
          <a:prstGeom prst="rect">
            <a:avLst/>
          </a:prstGeom>
          <a:noFill/>
        </p:spPr>
      </p:pic>
      <p:sp>
        <p:nvSpPr>
          <p:cNvPr id="5" name="TextBox 4"/>
          <p:cNvSpPr txBox="1"/>
          <p:nvPr/>
        </p:nvSpPr>
        <p:spPr>
          <a:xfrm>
            <a:off x="4019550" y="5543550"/>
            <a:ext cx="1019959" cy="369332"/>
          </a:xfrm>
          <a:prstGeom prst="rect">
            <a:avLst/>
          </a:prstGeom>
          <a:noFill/>
        </p:spPr>
        <p:txBody>
          <a:bodyPr wrap="none" rtlCol="0">
            <a:spAutoFit/>
          </a:bodyPr>
          <a:lstStyle/>
          <a:p>
            <a:r>
              <a:rPr lang="en-US" dirty="0" smtClean="0"/>
              <a:t>Batteries</a:t>
            </a:r>
            <a:endParaRPr lang="en-US" dirty="0"/>
          </a:p>
        </p:txBody>
      </p:sp>
      <p:cxnSp>
        <p:nvCxnSpPr>
          <p:cNvPr id="7" name="Straight Arrow Connector 6"/>
          <p:cNvCxnSpPr/>
          <p:nvPr/>
        </p:nvCxnSpPr>
        <p:spPr>
          <a:xfrm rot="16200000" flipV="1">
            <a:off x="1214441" y="3995740"/>
            <a:ext cx="1323972" cy="914397"/>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066925" y="5114925"/>
            <a:ext cx="1625958" cy="923330"/>
          </a:xfrm>
          <a:prstGeom prst="rect">
            <a:avLst/>
          </a:prstGeom>
          <a:noFill/>
        </p:spPr>
        <p:txBody>
          <a:bodyPr wrap="none" rtlCol="0">
            <a:spAutoFit/>
          </a:bodyPr>
          <a:lstStyle/>
          <a:p>
            <a:r>
              <a:rPr lang="en-US" dirty="0" smtClean="0"/>
              <a:t>Thermal </a:t>
            </a:r>
          </a:p>
          <a:p>
            <a:r>
              <a:rPr lang="en-US" dirty="0" smtClean="0"/>
              <a:t>Reservoir</a:t>
            </a:r>
          </a:p>
          <a:p>
            <a:r>
              <a:rPr lang="en-US" dirty="0" smtClean="0"/>
              <a:t>(2000 L  Water)</a:t>
            </a:r>
          </a:p>
        </p:txBody>
      </p:sp>
      <p:cxnSp>
        <p:nvCxnSpPr>
          <p:cNvPr id="11" name="Straight Arrow Connector 10"/>
          <p:cNvCxnSpPr>
            <a:stCxn id="15" idx="2"/>
          </p:cNvCxnSpPr>
          <p:nvPr/>
        </p:nvCxnSpPr>
        <p:spPr>
          <a:xfrm flipH="1">
            <a:off x="3048133" y="844947"/>
            <a:ext cx="1608940" cy="165592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14950" y="1390650"/>
            <a:ext cx="999633" cy="646331"/>
          </a:xfrm>
          <a:prstGeom prst="rect">
            <a:avLst/>
          </a:prstGeom>
          <a:noFill/>
        </p:spPr>
        <p:txBody>
          <a:bodyPr wrap="none" rtlCol="0">
            <a:spAutoFit/>
          </a:bodyPr>
          <a:lstStyle/>
          <a:p>
            <a:r>
              <a:rPr lang="en-US" dirty="0" smtClean="0"/>
              <a:t>Weather</a:t>
            </a:r>
          </a:p>
          <a:p>
            <a:r>
              <a:rPr lang="en-US" dirty="0" smtClean="0"/>
              <a:t>Station</a:t>
            </a:r>
            <a:endParaRPr lang="en-US" dirty="0"/>
          </a:p>
        </p:txBody>
      </p:sp>
      <p:sp>
        <p:nvSpPr>
          <p:cNvPr id="13" name="TextBox 12"/>
          <p:cNvSpPr txBox="1"/>
          <p:nvPr/>
        </p:nvSpPr>
        <p:spPr>
          <a:xfrm>
            <a:off x="5762625" y="2286000"/>
            <a:ext cx="1216551" cy="646331"/>
          </a:xfrm>
          <a:prstGeom prst="rect">
            <a:avLst/>
          </a:prstGeom>
          <a:noFill/>
        </p:spPr>
        <p:txBody>
          <a:bodyPr wrap="none" rtlCol="0">
            <a:spAutoFit/>
          </a:bodyPr>
          <a:lstStyle/>
          <a:p>
            <a:r>
              <a:rPr lang="en-US" dirty="0" smtClean="0"/>
              <a:t>Microwave</a:t>
            </a:r>
          </a:p>
          <a:p>
            <a:r>
              <a:rPr lang="en-US" dirty="0" smtClean="0"/>
              <a:t>Link</a:t>
            </a:r>
            <a:endParaRPr lang="en-US" dirty="0"/>
          </a:p>
        </p:txBody>
      </p:sp>
      <p:sp>
        <p:nvSpPr>
          <p:cNvPr id="15" name="TextBox 14"/>
          <p:cNvSpPr txBox="1"/>
          <p:nvPr/>
        </p:nvSpPr>
        <p:spPr>
          <a:xfrm>
            <a:off x="1933834" y="137061"/>
            <a:ext cx="5446478" cy="707886"/>
          </a:xfrm>
          <a:prstGeom prst="rect">
            <a:avLst/>
          </a:prstGeom>
          <a:noFill/>
        </p:spPr>
        <p:txBody>
          <a:bodyPr wrap="square" rtlCol="0">
            <a:spAutoFit/>
          </a:bodyPr>
          <a:lstStyle/>
          <a:p>
            <a:r>
              <a:rPr lang="en-US" sz="4000" b="1" dirty="0" smtClean="0"/>
              <a:t>Raman LIDAR</a:t>
            </a:r>
          </a:p>
        </p:txBody>
      </p:sp>
      <p:cxnSp>
        <p:nvCxnSpPr>
          <p:cNvPr id="16" name="Straight Arrow Connector 15"/>
          <p:cNvCxnSpPr/>
          <p:nvPr/>
        </p:nvCxnSpPr>
        <p:spPr>
          <a:xfrm rot="16200000" flipV="1">
            <a:off x="3543303" y="4981577"/>
            <a:ext cx="952497" cy="285749"/>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2"/>
          </p:cNvCxnSpPr>
          <p:nvPr/>
        </p:nvCxnSpPr>
        <p:spPr>
          <a:xfrm flipH="1">
            <a:off x="2333629" y="844947"/>
            <a:ext cx="2323444" cy="208738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905500" y="4810125"/>
            <a:ext cx="1773178" cy="646331"/>
          </a:xfrm>
          <a:prstGeom prst="rect">
            <a:avLst/>
          </a:prstGeom>
          <a:solidFill>
            <a:schemeClr val="bg1"/>
          </a:solidFill>
        </p:spPr>
        <p:txBody>
          <a:bodyPr wrap="none" rtlCol="0">
            <a:spAutoFit/>
          </a:bodyPr>
          <a:lstStyle/>
          <a:p>
            <a:r>
              <a:rPr lang="en-US" dirty="0" smtClean="0"/>
              <a:t>Storage and </a:t>
            </a:r>
          </a:p>
          <a:p>
            <a:r>
              <a:rPr lang="en-US" dirty="0" smtClean="0"/>
              <a:t>future expansion</a:t>
            </a:r>
            <a:endParaRPr lang="en-US" dirty="0"/>
          </a:p>
        </p:txBody>
      </p:sp>
      <p:sp>
        <p:nvSpPr>
          <p:cNvPr id="26" name="TextBox 25"/>
          <p:cNvSpPr txBox="1"/>
          <p:nvPr/>
        </p:nvSpPr>
        <p:spPr>
          <a:xfrm>
            <a:off x="0" y="4610100"/>
            <a:ext cx="1970026" cy="923330"/>
          </a:xfrm>
          <a:prstGeom prst="rect">
            <a:avLst/>
          </a:prstGeom>
          <a:noFill/>
        </p:spPr>
        <p:txBody>
          <a:bodyPr wrap="none" rtlCol="0">
            <a:spAutoFit/>
          </a:bodyPr>
          <a:lstStyle/>
          <a:p>
            <a:r>
              <a:rPr lang="en-US" dirty="0" smtClean="0"/>
              <a:t>Laser,</a:t>
            </a:r>
          </a:p>
          <a:p>
            <a:r>
              <a:rPr lang="en-US" dirty="0" smtClean="0"/>
              <a:t>Beam Switching,</a:t>
            </a:r>
          </a:p>
          <a:p>
            <a:r>
              <a:rPr lang="en-US" dirty="0" smtClean="0"/>
              <a:t>Robotic Calibration</a:t>
            </a:r>
          </a:p>
        </p:txBody>
      </p:sp>
      <p:cxnSp>
        <p:nvCxnSpPr>
          <p:cNvPr id="27" name="Straight Arrow Connector 26"/>
          <p:cNvCxnSpPr/>
          <p:nvPr/>
        </p:nvCxnSpPr>
        <p:spPr>
          <a:xfrm rot="5400000" flipH="1" flipV="1">
            <a:off x="190503" y="3629026"/>
            <a:ext cx="1371596" cy="647703"/>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6200000" flipV="1">
            <a:off x="466726" y="1447802"/>
            <a:ext cx="1409702" cy="19047"/>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6200000" flipV="1">
            <a:off x="1562101" y="1752602"/>
            <a:ext cx="1409702" cy="19047"/>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flipH="1" flipV="1">
            <a:off x="1147761" y="1328738"/>
            <a:ext cx="990605" cy="409574"/>
          </a:xfrm>
          <a:prstGeom prst="straightConnector1">
            <a:avLst/>
          </a:prstGeom>
          <a:ln w="317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629025" y="2962275"/>
            <a:ext cx="1110689" cy="369332"/>
          </a:xfrm>
          <a:prstGeom prst="rect">
            <a:avLst/>
          </a:prstGeom>
          <a:noFill/>
        </p:spPr>
        <p:txBody>
          <a:bodyPr wrap="none" rtlCol="0">
            <a:spAutoFit/>
          </a:bodyPr>
          <a:lstStyle/>
          <a:p>
            <a:r>
              <a:rPr lang="en-US" dirty="0" smtClean="0"/>
              <a:t>Insulation</a:t>
            </a:r>
            <a:endParaRPr lang="en-US" dirty="0"/>
          </a:p>
        </p:txBody>
      </p:sp>
      <p:sp>
        <p:nvSpPr>
          <p:cNvPr id="21" name="CasellaDiTesto 20"/>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200357095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4"/>
          <p:cNvSpPr txBox="1">
            <a:spLocks noChangeArrowheads="1"/>
          </p:cNvSpPr>
          <p:nvPr/>
        </p:nvSpPr>
        <p:spPr bwMode="auto">
          <a:xfrm>
            <a:off x="251520" y="1183392"/>
            <a:ext cx="8712968" cy="2677656"/>
          </a:xfrm>
          <a:prstGeom prst="rect">
            <a:avLst/>
          </a:prstGeom>
          <a:noFill/>
          <a:ln w="9525">
            <a:solidFill>
              <a:schemeClr val="tx1"/>
            </a:solidFill>
            <a:miter lim="800000"/>
            <a:headEnd/>
            <a:tailEnd/>
          </a:ln>
        </p:spPr>
        <p:txBody>
          <a:bodyPr wrap="square">
            <a:spAutoFit/>
          </a:bodyPr>
          <a:lstStyle/>
          <a:p>
            <a:r>
              <a:rPr lang="it-IT" sz="2800" b="1" u="sng" dirty="0" smtClean="0">
                <a:latin typeface="Calibri" pitchFamily="34" charset="0"/>
              </a:rPr>
              <a:t>STATUS and PERFORMANCES of the </a:t>
            </a:r>
            <a:r>
              <a:rPr lang="it-IT" sz="2800" b="1" u="sng" dirty="0" err="1" smtClean="0">
                <a:latin typeface="Calibri" pitchFamily="34" charset="0"/>
              </a:rPr>
              <a:t>Raman</a:t>
            </a:r>
            <a:r>
              <a:rPr lang="it-IT" sz="2800" b="1" u="sng" dirty="0" smtClean="0">
                <a:latin typeface="Calibri" pitchFamily="34" charset="0"/>
              </a:rPr>
              <a:t> LIDAR</a:t>
            </a:r>
            <a:r>
              <a:rPr lang="it-IT" sz="2800" b="1" dirty="0" smtClean="0">
                <a:latin typeface="Calibri" pitchFamily="34" charset="0"/>
              </a:rPr>
              <a:t>:</a:t>
            </a:r>
          </a:p>
          <a:p>
            <a:r>
              <a:rPr lang="it-IT" sz="2800" b="1" dirty="0" smtClean="0">
                <a:latin typeface="Calibri" pitchFamily="34" charset="0"/>
              </a:rPr>
              <a:t>opto-</a:t>
            </a:r>
            <a:r>
              <a:rPr lang="it-IT" sz="2800" b="1" dirty="0" err="1" smtClean="0">
                <a:latin typeface="Calibri" pitchFamily="34" charset="0"/>
              </a:rPr>
              <a:t>mechanics</a:t>
            </a:r>
            <a:r>
              <a:rPr lang="it-IT" sz="2800" b="1" dirty="0" smtClean="0">
                <a:latin typeface="Calibri" pitchFamily="34" charset="0"/>
              </a:rPr>
              <a:t> </a:t>
            </a:r>
            <a:r>
              <a:rPr lang="it-IT" sz="2800" b="1" dirty="0" err="1" smtClean="0">
                <a:latin typeface="Calibri" pitchFamily="34" charset="0"/>
              </a:rPr>
              <a:t>highly</a:t>
            </a:r>
            <a:r>
              <a:rPr lang="it-IT" sz="2800" b="1" dirty="0" smtClean="0">
                <a:latin typeface="Calibri" pitchFamily="34" charset="0"/>
              </a:rPr>
              <a:t> </a:t>
            </a:r>
            <a:r>
              <a:rPr lang="it-IT" sz="2800" b="1" dirty="0" err="1" smtClean="0">
                <a:latin typeface="Calibri" pitchFamily="34" charset="0"/>
              </a:rPr>
              <a:t>stable</a:t>
            </a:r>
            <a:r>
              <a:rPr lang="it-IT" sz="2800" b="1" dirty="0" smtClean="0">
                <a:latin typeface="Calibri" pitchFamily="34" charset="0"/>
              </a:rPr>
              <a:t>;</a:t>
            </a:r>
          </a:p>
          <a:p>
            <a:r>
              <a:rPr lang="it-IT" sz="2800" b="1" dirty="0" err="1">
                <a:latin typeface="Calibri" pitchFamily="34" charset="0"/>
              </a:rPr>
              <a:t>l</a:t>
            </a:r>
            <a:r>
              <a:rPr lang="it-IT" sz="2800" b="1" dirty="0" err="1" smtClean="0">
                <a:latin typeface="Calibri" pitchFamily="34" charset="0"/>
              </a:rPr>
              <a:t>ow</a:t>
            </a:r>
            <a:r>
              <a:rPr lang="it-IT" sz="2800" b="1" dirty="0" smtClean="0">
                <a:latin typeface="Calibri" pitchFamily="34" charset="0"/>
              </a:rPr>
              <a:t> </a:t>
            </a:r>
            <a:r>
              <a:rPr lang="it-IT" sz="2800" b="1" dirty="0" err="1" smtClean="0">
                <a:latin typeface="Calibri" pitchFamily="34" charset="0"/>
              </a:rPr>
              <a:t>power</a:t>
            </a:r>
            <a:r>
              <a:rPr lang="it-IT" sz="2800" b="1" dirty="0" smtClean="0">
                <a:latin typeface="Calibri" pitchFamily="34" charset="0"/>
              </a:rPr>
              <a:t> </a:t>
            </a:r>
            <a:r>
              <a:rPr lang="it-IT" sz="2800" b="1" dirty="0" err="1" smtClean="0">
                <a:latin typeface="Calibri" pitchFamily="34" charset="0"/>
              </a:rPr>
              <a:t>consumption</a:t>
            </a:r>
            <a:r>
              <a:rPr lang="it-IT" sz="2800" b="1" dirty="0" smtClean="0">
                <a:latin typeface="Calibri" pitchFamily="34" charset="0"/>
              </a:rPr>
              <a:t>;</a:t>
            </a:r>
          </a:p>
          <a:p>
            <a:r>
              <a:rPr lang="it-IT" sz="2800" b="1" dirty="0" err="1" smtClean="0">
                <a:latin typeface="Calibri" pitchFamily="34" charset="0"/>
              </a:rPr>
              <a:t>sampling</a:t>
            </a:r>
            <a:r>
              <a:rPr lang="it-IT" sz="2800" b="1" dirty="0" smtClean="0">
                <a:latin typeface="Calibri" pitchFamily="34" charset="0"/>
              </a:rPr>
              <a:t> from </a:t>
            </a:r>
            <a:r>
              <a:rPr lang="it-IT" sz="2800" b="1" dirty="0" err="1" smtClean="0">
                <a:latin typeface="Calibri" pitchFamily="34" charset="0"/>
              </a:rPr>
              <a:t>boundary</a:t>
            </a:r>
            <a:r>
              <a:rPr lang="it-IT" sz="2800" b="1" dirty="0" smtClean="0">
                <a:latin typeface="Calibri" pitchFamily="34" charset="0"/>
              </a:rPr>
              <a:t> </a:t>
            </a:r>
            <a:r>
              <a:rPr lang="it-IT" sz="2800" b="1" dirty="0" err="1" smtClean="0">
                <a:latin typeface="Calibri" pitchFamily="34" charset="0"/>
              </a:rPr>
              <a:t>layer</a:t>
            </a:r>
            <a:r>
              <a:rPr lang="it-IT" sz="2800" b="1" dirty="0" smtClean="0">
                <a:latin typeface="Calibri" pitchFamily="34" charset="0"/>
              </a:rPr>
              <a:t> to free </a:t>
            </a:r>
            <a:r>
              <a:rPr lang="it-IT" sz="2800" b="1" dirty="0" err="1" smtClean="0">
                <a:latin typeface="Calibri" pitchFamily="34" charset="0"/>
              </a:rPr>
              <a:t>troposphere</a:t>
            </a:r>
            <a:r>
              <a:rPr lang="it-IT" sz="2800" b="1" dirty="0" smtClean="0">
                <a:latin typeface="Calibri" pitchFamily="34" charset="0"/>
              </a:rPr>
              <a:t>;</a:t>
            </a:r>
          </a:p>
          <a:p>
            <a:r>
              <a:rPr lang="it-IT" sz="2800" b="1" dirty="0" err="1" smtClean="0">
                <a:latin typeface="Calibri" pitchFamily="34" charset="0"/>
              </a:rPr>
              <a:t>one</a:t>
            </a:r>
            <a:r>
              <a:rPr lang="it-IT" sz="2800" b="1" dirty="0" smtClean="0">
                <a:latin typeface="Calibri" pitchFamily="34" charset="0"/>
              </a:rPr>
              <a:t> </a:t>
            </a:r>
            <a:r>
              <a:rPr lang="it-IT" sz="2800" b="1" dirty="0" err="1" smtClean="0">
                <a:latin typeface="Calibri" pitchFamily="34" charset="0"/>
              </a:rPr>
              <a:t>vertical</a:t>
            </a:r>
            <a:r>
              <a:rPr lang="it-IT" sz="2800" b="1" dirty="0" smtClean="0">
                <a:latin typeface="Calibri" pitchFamily="34" charset="0"/>
              </a:rPr>
              <a:t> </a:t>
            </a:r>
            <a:r>
              <a:rPr lang="it-IT" sz="2800" b="1" dirty="0" err="1" smtClean="0">
                <a:latin typeface="Calibri" pitchFamily="34" charset="0"/>
              </a:rPr>
              <a:t>profile</a:t>
            </a:r>
            <a:r>
              <a:rPr lang="it-IT" sz="2800" b="1" dirty="0" smtClean="0">
                <a:latin typeface="Calibri" pitchFamily="34" charset="0"/>
              </a:rPr>
              <a:t> of AOD and aerosol </a:t>
            </a:r>
            <a:r>
              <a:rPr lang="it-IT" sz="2800" b="1" dirty="0" err="1" smtClean="0">
                <a:latin typeface="Calibri" pitchFamily="34" charset="0"/>
              </a:rPr>
              <a:t>backscatter</a:t>
            </a:r>
            <a:r>
              <a:rPr lang="it-IT" sz="2800" b="1" dirty="0" smtClean="0">
                <a:latin typeface="Calibri" pitchFamily="34" charset="0"/>
              </a:rPr>
              <a:t> in 12’ or 24’.</a:t>
            </a:r>
          </a:p>
        </p:txBody>
      </p:sp>
      <p:sp>
        <p:nvSpPr>
          <p:cNvPr id="5" name="CasellaDiTesto 4"/>
          <p:cNvSpPr txBox="1">
            <a:spLocks noChangeArrowheads="1"/>
          </p:cNvSpPr>
          <p:nvPr/>
        </p:nvSpPr>
        <p:spPr bwMode="auto">
          <a:xfrm>
            <a:off x="251520" y="4133398"/>
            <a:ext cx="8712968" cy="1815882"/>
          </a:xfrm>
          <a:prstGeom prst="rect">
            <a:avLst/>
          </a:prstGeom>
          <a:noFill/>
          <a:ln w="9525">
            <a:solidFill>
              <a:schemeClr val="tx1"/>
            </a:solidFill>
            <a:miter lim="800000"/>
            <a:headEnd/>
            <a:tailEnd/>
          </a:ln>
        </p:spPr>
        <p:txBody>
          <a:bodyPr wrap="square">
            <a:spAutoFit/>
          </a:bodyPr>
          <a:lstStyle/>
          <a:p>
            <a:r>
              <a:rPr lang="it-IT" sz="2800" b="1" u="sng" dirty="0" smtClean="0">
                <a:latin typeface="Calibri" pitchFamily="34" charset="0"/>
              </a:rPr>
              <a:t>UPGRADE of the </a:t>
            </a:r>
            <a:r>
              <a:rPr lang="it-IT" sz="2800" b="1" u="sng" dirty="0" err="1" smtClean="0">
                <a:latin typeface="Calibri" pitchFamily="34" charset="0"/>
              </a:rPr>
              <a:t>Raman</a:t>
            </a:r>
            <a:r>
              <a:rPr lang="it-IT" sz="2800" b="1" u="sng" dirty="0" smtClean="0">
                <a:latin typeface="Calibri" pitchFamily="34" charset="0"/>
              </a:rPr>
              <a:t> LIDAR</a:t>
            </a:r>
            <a:r>
              <a:rPr lang="it-IT" sz="2800" b="1" dirty="0" smtClean="0">
                <a:latin typeface="Calibri" pitchFamily="34" charset="0"/>
              </a:rPr>
              <a:t>:</a:t>
            </a:r>
          </a:p>
          <a:p>
            <a:endParaRPr lang="it-IT" sz="2800" b="1" dirty="0" smtClean="0">
              <a:latin typeface="Calibri" pitchFamily="34" charset="0"/>
            </a:endParaRPr>
          </a:p>
          <a:p>
            <a:r>
              <a:rPr lang="it-IT" sz="2800" b="1" dirty="0" err="1" smtClean="0">
                <a:latin typeface="Calibri" pitchFamily="34" charset="0"/>
              </a:rPr>
              <a:t>capability</a:t>
            </a:r>
            <a:r>
              <a:rPr lang="it-IT" sz="2800" b="1" dirty="0" smtClean="0">
                <a:latin typeface="Calibri" pitchFamily="34" charset="0"/>
              </a:rPr>
              <a:t> to </a:t>
            </a:r>
            <a:r>
              <a:rPr lang="it-IT" sz="2800" b="1" dirty="0" err="1" smtClean="0">
                <a:latin typeface="Calibri" pitchFamily="34" charset="0"/>
              </a:rPr>
              <a:t>measure</a:t>
            </a:r>
            <a:r>
              <a:rPr lang="it-IT" sz="2800" b="1" dirty="0" smtClean="0">
                <a:latin typeface="Calibri" pitchFamily="34" charset="0"/>
              </a:rPr>
              <a:t> the H2O mixing ratio </a:t>
            </a:r>
            <a:r>
              <a:rPr lang="it-IT" sz="2800" b="1" dirty="0" err="1" smtClean="0">
                <a:latin typeface="Calibri" pitchFamily="34" charset="0"/>
              </a:rPr>
              <a:t>profile</a:t>
            </a:r>
            <a:r>
              <a:rPr lang="it-IT" sz="2800" b="1" dirty="0" smtClean="0">
                <a:latin typeface="Calibri" pitchFamily="34" charset="0"/>
              </a:rPr>
              <a:t>;</a:t>
            </a:r>
          </a:p>
          <a:p>
            <a:r>
              <a:rPr lang="it-IT" sz="2800" b="1" dirty="0" err="1" smtClean="0">
                <a:latin typeface="Calibri" pitchFamily="34" charset="0"/>
              </a:rPr>
              <a:t>better</a:t>
            </a:r>
            <a:r>
              <a:rPr lang="it-IT" sz="2800" b="1" dirty="0" smtClean="0">
                <a:latin typeface="Calibri" pitchFamily="34" charset="0"/>
              </a:rPr>
              <a:t> detection of the (</a:t>
            </a:r>
            <a:r>
              <a:rPr lang="it-IT" sz="2800" b="1" dirty="0" err="1" smtClean="0">
                <a:latin typeface="Calibri" pitchFamily="34" charset="0"/>
              </a:rPr>
              <a:t>weak</a:t>
            </a:r>
            <a:r>
              <a:rPr lang="it-IT" sz="2800" b="1" dirty="0" smtClean="0">
                <a:latin typeface="Calibri" pitchFamily="34" charset="0"/>
              </a:rPr>
              <a:t>) </a:t>
            </a:r>
            <a:r>
              <a:rPr lang="it-IT" sz="2800" b="1" dirty="0" err="1" smtClean="0">
                <a:latin typeface="Calibri" pitchFamily="34" charset="0"/>
              </a:rPr>
              <a:t>Raman</a:t>
            </a:r>
            <a:r>
              <a:rPr lang="it-IT" sz="2800" b="1" dirty="0" smtClean="0">
                <a:latin typeface="Calibri" pitchFamily="34" charset="0"/>
              </a:rPr>
              <a:t> </a:t>
            </a:r>
            <a:r>
              <a:rPr lang="it-IT" sz="2800" b="1" dirty="0" err="1" smtClean="0">
                <a:latin typeface="Calibri" pitchFamily="34" charset="0"/>
              </a:rPr>
              <a:t>backscatterings</a:t>
            </a:r>
            <a:r>
              <a:rPr lang="it-IT" sz="2800" b="1" dirty="0" smtClean="0">
                <a:latin typeface="Calibri" pitchFamily="34" charset="0"/>
              </a:rPr>
              <a:t>;</a:t>
            </a:r>
          </a:p>
        </p:txBody>
      </p:sp>
      <p:sp>
        <p:nvSpPr>
          <p:cNvPr id="7" name="Rettangolo 6"/>
          <p:cNvSpPr/>
          <p:nvPr/>
        </p:nvSpPr>
        <p:spPr>
          <a:xfrm>
            <a:off x="395536" y="548680"/>
            <a:ext cx="8424936" cy="461665"/>
          </a:xfrm>
          <a:prstGeom prst="rect">
            <a:avLst/>
          </a:prstGeom>
        </p:spPr>
        <p:txBody>
          <a:bodyPr wrap="square">
            <a:spAutoFit/>
          </a:bodyPr>
          <a:lstStyle/>
          <a:p>
            <a:r>
              <a:rPr lang="en-US" sz="2400" b="1" dirty="0" smtClean="0">
                <a:solidFill>
                  <a:srgbClr val="FF0000"/>
                </a:solidFill>
              </a:rPr>
              <a:t>This LIDAR and analysis methods benchmarked against EARLINET</a:t>
            </a:r>
            <a:endParaRPr lang="it-IT" sz="2400" b="1" dirty="0">
              <a:latin typeface="Calibri" pitchFamily="34" charset="0"/>
            </a:endParaRPr>
          </a:p>
        </p:txBody>
      </p:sp>
      <p:sp>
        <p:nvSpPr>
          <p:cNvPr id="8" name="CasellaDiTesto 7"/>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31766522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
        <p:nvSpPr>
          <p:cNvPr id="7" name="CasellaDiTesto 4"/>
          <p:cNvSpPr txBox="1">
            <a:spLocks noChangeArrowheads="1"/>
          </p:cNvSpPr>
          <p:nvPr/>
        </p:nvSpPr>
        <p:spPr bwMode="auto">
          <a:xfrm>
            <a:off x="885615" y="1052735"/>
            <a:ext cx="7632848" cy="4401205"/>
          </a:xfrm>
          <a:prstGeom prst="rect">
            <a:avLst/>
          </a:prstGeom>
          <a:noFill/>
          <a:ln w="9525">
            <a:solidFill>
              <a:schemeClr val="tx1"/>
            </a:solidFill>
            <a:miter lim="800000"/>
            <a:headEnd/>
            <a:tailEnd/>
          </a:ln>
        </p:spPr>
        <p:txBody>
          <a:bodyPr wrap="square">
            <a:spAutoFit/>
          </a:bodyPr>
          <a:lstStyle/>
          <a:p>
            <a:r>
              <a:rPr lang="it-IT" sz="2800" b="1" dirty="0" smtClean="0">
                <a:latin typeface="Calibri" pitchFamily="34" charset="0"/>
              </a:rPr>
              <a:t>PRODUCTS of the </a:t>
            </a:r>
            <a:r>
              <a:rPr lang="it-IT" sz="2800" b="1" dirty="0" err="1" smtClean="0">
                <a:latin typeface="Calibri" pitchFamily="34" charset="0"/>
              </a:rPr>
              <a:t>Raman</a:t>
            </a:r>
            <a:r>
              <a:rPr lang="it-IT" sz="2800" b="1" dirty="0" smtClean="0">
                <a:latin typeface="Calibri" pitchFamily="34" charset="0"/>
              </a:rPr>
              <a:t> LIDAR:</a:t>
            </a:r>
          </a:p>
          <a:p>
            <a:endParaRPr lang="it-IT" sz="2800" b="1" dirty="0" smtClean="0">
              <a:latin typeface="Calibri" pitchFamily="34" charset="0"/>
            </a:endParaRPr>
          </a:p>
          <a:p>
            <a:r>
              <a:rPr lang="it-IT" sz="2800" b="1" dirty="0" smtClean="0">
                <a:latin typeface="Calibri" pitchFamily="34" charset="0"/>
              </a:rPr>
              <a:t>- Aerosol Optical Depth </a:t>
            </a:r>
            <a:r>
              <a:rPr lang="it-IT" sz="2800" b="1" dirty="0" err="1" smtClean="0">
                <a:latin typeface="Calibri" pitchFamily="34" charset="0"/>
              </a:rPr>
              <a:t>at</a:t>
            </a:r>
            <a:r>
              <a:rPr lang="it-IT" sz="2800" b="1" dirty="0" smtClean="0">
                <a:latin typeface="Calibri" pitchFamily="34" charset="0"/>
              </a:rPr>
              <a:t> </a:t>
            </a:r>
            <a:r>
              <a:rPr lang="it-IT" sz="2800" b="1" dirty="0" err="1" smtClean="0">
                <a:latin typeface="Calibri" pitchFamily="34" charset="0"/>
              </a:rPr>
              <a:t>different</a:t>
            </a:r>
            <a:r>
              <a:rPr lang="it-IT" sz="2800" b="1" dirty="0" smtClean="0">
                <a:latin typeface="Calibri" pitchFamily="34" charset="0"/>
              </a:rPr>
              <a:t> </a:t>
            </a:r>
            <a:r>
              <a:rPr lang="it-IT" sz="2800" b="1" dirty="0" err="1" smtClean="0">
                <a:latin typeface="Calibri" pitchFamily="34" charset="0"/>
              </a:rPr>
              <a:t>altitudes</a:t>
            </a:r>
            <a:endParaRPr lang="it-IT" sz="2800" b="1" dirty="0" smtClean="0">
              <a:latin typeface="Calibri" pitchFamily="34" charset="0"/>
            </a:endParaRPr>
          </a:p>
          <a:p>
            <a:r>
              <a:rPr lang="it-IT" sz="2800" b="1" dirty="0" smtClean="0">
                <a:latin typeface="Calibri" pitchFamily="34" charset="0"/>
              </a:rPr>
              <a:t>- aerosol </a:t>
            </a:r>
            <a:r>
              <a:rPr lang="it-IT" sz="2800" b="1" dirty="0" err="1" smtClean="0">
                <a:latin typeface="Calibri" pitchFamily="34" charset="0"/>
              </a:rPr>
              <a:t>backscatter</a:t>
            </a:r>
            <a:r>
              <a:rPr lang="it-IT" sz="2800" b="1" dirty="0" smtClean="0">
                <a:latin typeface="Calibri" pitchFamily="34" charset="0"/>
              </a:rPr>
              <a:t> </a:t>
            </a:r>
            <a:r>
              <a:rPr lang="it-IT" sz="2800" b="1" dirty="0" err="1" smtClean="0">
                <a:latin typeface="Calibri" pitchFamily="34" charset="0"/>
              </a:rPr>
              <a:t>coefficient</a:t>
            </a:r>
            <a:r>
              <a:rPr lang="it-IT" sz="2800" b="1" dirty="0" smtClean="0">
                <a:latin typeface="Calibri" pitchFamily="34" charset="0"/>
              </a:rPr>
              <a:t> </a:t>
            </a:r>
            <a:r>
              <a:rPr lang="it-IT" sz="2800" b="1" dirty="0" err="1" smtClean="0">
                <a:latin typeface="Calibri" pitchFamily="34" charset="0"/>
              </a:rPr>
              <a:t>vertical</a:t>
            </a:r>
            <a:r>
              <a:rPr lang="it-IT" sz="2800" b="1" dirty="0" smtClean="0">
                <a:latin typeface="Calibri" pitchFamily="34" charset="0"/>
              </a:rPr>
              <a:t> </a:t>
            </a:r>
            <a:r>
              <a:rPr lang="it-IT" sz="2800" b="1" dirty="0" err="1" smtClean="0">
                <a:latin typeface="Calibri" pitchFamily="34" charset="0"/>
              </a:rPr>
              <a:t>profile</a:t>
            </a:r>
            <a:endParaRPr lang="it-IT" sz="2800" b="1" dirty="0" smtClean="0">
              <a:latin typeface="Calibri" pitchFamily="34" charset="0"/>
            </a:endParaRPr>
          </a:p>
          <a:p>
            <a:r>
              <a:rPr lang="it-IT" sz="2800" b="1" dirty="0" smtClean="0">
                <a:latin typeface="Calibri" pitchFamily="34" charset="0"/>
              </a:rPr>
              <a:t>- water </a:t>
            </a:r>
            <a:r>
              <a:rPr lang="it-IT" sz="2800" b="1" dirty="0" err="1" smtClean="0">
                <a:latin typeface="Calibri" pitchFamily="34" charset="0"/>
              </a:rPr>
              <a:t>vapour</a:t>
            </a:r>
            <a:r>
              <a:rPr lang="it-IT" sz="2800" b="1" dirty="0" smtClean="0">
                <a:latin typeface="Calibri" pitchFamily="34" charset="0"/>
              </a:rPr>
              <a:t> mixing ratio </a:t>
            </a:r>
            <a:r>
              <a:rPr lang="it-IT" sz="2800" b="1" dirty="0" err="1" smtClean="0">
                <a:latin typeface="Calibri" pitchFamily="34" charset="0"/>
              </a:rPr>
              <a:t>profile</a:t>
            </a:r>
            <a:endParaRPr lang="it-IT" sz="2800" b="1" dirty="0" smtClean="0">
              <a:latin typeface="Calibri" pitchFamily="34" charset="0"/>
            </a:endParaRPr>
          </a:p>
          <a:p>
            <a:endParaRPr lang="it-IT" sz="2800" b="1" dirty="0" smtClean="0">
              <a:latin typeface="Calibri" pitchFamily="34" charset="0"/>
            </a:endParaRPr>
          </a:p>
          <a:p>
            <a:r>
              <a:rPr lang="it-IT" sz="2800" b="1" dirty="0" smtClean="0">
                <a:solidFill>
                  <a:srgbClr val="FF0000"/>
                </a:solidFill>
                <a:latin typeface="Calibri" pitchFamily="34" charset="0"/>
              </a:rPr>
              <a:t>30min </a:t>
            </a:r>
            <a:r>
              <a:rPr lang="it-IT" sz="2800" b="1" dirty="0" err="1" smtClean="0">
                <a:solidFill>
                  <a:srgbClr val="FF0000"/>
                </a:solidFill>
                <a:latin typeface="Calibri" pitchFamily="34" charset="0"/>
              </a:rPr>
              <a:t>before</a:t>
            </a:r>
            <a:r>
              <a:rPr lang="it-IT" sz="2800" b="1" dirty="0" smtClean="0">
                <a:solidFill>
                  <a:srgbClr val="FF0000"/>
                </a:solidFill>
                <a:latin typeface="Calibri" pitchFamily="34" charset="0"/>
              </a:rPr>
              <a:t> and </a:t>
            </a:r>
            <a:r>
              <a:rPr lang="it-IT" sz="2800" b="1" dirty="0" err="1" smtClean="0">
                <a:solidFill>
                  <a:srgbClr val="FF0000"/>
                </a:solidFill>
                <a:latin typeface="Calibri" pitchFamily="34" charset="0"/>
              </a:rPr>
              <a:t>after</a:t>
            </a:r>
            <a:r>
              <a:rPr lang="it-IT" sz="2800" b="1" dirty="0" smtClean="0">
                <a:solidFill>
                  <a:srgbClr val="FF0000"/>
                </a:solidFill>
                <a:latin typeface="Calibri" pitchFamily="34" charset="0"/>
              </a:rPr>
              <a:t> the FD </a:t>
            </a:r>
            <a:r>
              <a:rPr lang="it-IT" sz="2800" b="1" dirty="0" err="1" smtClean="0">
                <a:solidFill>
                  <a:srgbClr val="FF0000"/>
                </a:solidFill>
                <a:latin typeface="Calibri" pitchFamily="34" charset="0"/>
              </a:rPr>
              <a:t>run</a:t>
            </a:r>
            <a:r>
              <a:rPr lang="it-IT" sz="2800" b="1" dirty="0" smtClean="0">
                <a:solidFill>
                  <a:srgbClr val="FF0000"/>
                </a:solidFill>
                <a:latin typeface="Calibri" pitchFamily="34" charset="0"/>
              </a:rPr>
              <a:t> (2 </a:t>
            </a:r>
            <a:r>
              <a:rPr lang="it-IT" sz="2800" b="1" dirty="0" err="1" smtClean="0">
                <a:solidFill>
                  <a:srgbClr val="FF0000"/>
                </a:solidFill>
                <a:latin typeface="Calibri" pitchFamily="34" charset="0"/>
              </a:rPr>
              <a:t>profiles</a:t>
            </a:r>
            <a:r>
              <a:rPr lang="it-IT" sz="2800" b="1" dirty="0" smtClean="0">
                <a:solidFill>
                  <a:srgbClr val="FF0000"/>
                </a:solidFill>
                <a:latin typeface="Calibri" pitchFamily="34" charset="0"/>
              </a:rPr>
              <a:t>/</a:t>
            </a:r>
            <a:r>
              <a:rPr lang="it-IT" sz="2800" b="1" dirty="0" err="1" smtClean="0">
                <a:solidFill>
                  <a:srgbClr val="FF0000"/>
                </a:solidFill>
                <a:latin typeface="Calibri" pitchFamily="34" charset="0"/>
              </a:rPr>
              <a:t>day</a:t>
            </a:r>
            <a:r>
              <a:rPr lang="it-IT" sz="2800" b="1" dirty="0" smtClean="0">
                <a:solidFill>
                  <a:srgbClr val="FF0000"/>
                </a:solidFill>
                <a:latin typeface="Calibri" pitchFamily="34" charset="0"/>
              </a:rPr>
              <a:t>)</a:t>
            </a:r>
          </a:p>
          <a:p>
            <a:r>
              <a:rPr lang="it-IT" sz="2800" b="1" dirty="0" err="1">
                <a:solidFill>
                  <a:srgbClr val="FF0000"/>
                </a:solidFill>
                <a:latin typeface="Calibri" pitchFamily="34" charset="0"/>
              </a:rPr>
              <a:t>v</a:t>
            </a:r>
            <a:r>
              <a:rPr lang="it-IT" sz="2800" b="1" dirty="0" err="1" smtClean="0">
                <a:solidFill>
                  <a:srgbClr val="FF0000"/>
                </a:solidFill>
                <a:latin typeface="Calibri" pitchFamily="34" charset="0"/>
              </a:rPr>
              <a:t>ertical</a:t>
            </a:r>
            <a:r>
              <a:rPr lang="it-IT" sz="2800" b="1" dirty="0" smtClean="0">
                <a:solidFill>
                  <a:srgbClr val="FF0000"/>
                </a:solidFill>
                <a:latin typeface="Calibri" pitchFamily="34" charset="0"/>
              </a:rPr>
              <a:t> </a:t>
            </a:r>
            <a:r>
              <a:rPr lang="it-IT" sz="2800" b="1" dirty="0" err="1" smtClean="0">
                <a:solidFill>
                  <a:srgbClr val="FF0000"/>
                </a:solidFill>
                <a:latin typeface="Calibri" pitchFamily="34" charset="0"/>
              </a:rPr>
              <a:t>resolution</a:t>
            </a:r>
            <a:r>
              <a:rPr lang="it-IT" sz="2800" b="1" dirty="0" smtClean="0">
                <a:solidFill>
                  <a:srgbClr val="FF0000"/>
                </a:solidFill>
                <a:latin typeface="Calibri" pitchFamily="34" charset="0"/>
              </a:rPr>
              <a:t> of </a:t>
            </a:r>
            <a:r>
              <a:rPr lang="it-IT" sz="2800" b="1" dirty="0" err="1" smtClean="0">
                <a:solidFill>
                  <a:srgbClr val="FF0000"/>
                </a:solidFill>
                <a:latin typeface="Calibri" pitchFamily="34" charset="0"/>
              </a:rPr>
              <a:t>about</a:t>
            </a:r>
            <a:r>
              <a:rPr lang="it-IT" sz="2800" b="1" dirty="0" smtClean="0">
                <a:solidFill>
                  <a:srgbClr val="FF0000"/>
                </a:solidFill>
                <a:latin typeface="Calibri" pitchFamily="34" charset="0"/>
              </a:rPr>
              <a:t> 0.1 km</a:t>
            </a:r>
          </a:p>
          <a:p>
            <a:endParaRPr lang="it-IT" sz="2800" b="1" dirty="0">
              <a:solidFill>
                <a:srgbClr val="FF0000"/>
              </a:solidFill>
              <a:latin typeface="Calibri" pitchFamily="34" charset="0"/>
            </a:endParaRPr>
          </a:p>
          <a:p>
            <a:r>
              <a:rPr lang="it-IT" sz="2800" b="1" dirty="0" err="1" smtClean="0">
                <a:solidFill>
                  <a:srgbClr val="0070C0"/>
                </a:solidFill>
                <a:latin typeface="Calibri" pitchFamily="34" charset="0"/>
              </a:rPr>
              <a:t>realtime</a:t>
            </a:r>
            <a:r>
              <a:rPr lang="it-IT" sz="2800" b="1" dirty="0" smtClean="0">
                <a:solidFill>
                  <a:srgbClr val="0070C0"/>
                </a:solidFill>
                <a:latin typeface="Calibri" pitchFamily="34" charset="0"/>
              </a:rPr>
              <a:t> AOD </a:t>
            </a:r>
            <a:r>
              <a:rPr lang="it-IT" sz="2800" b="1" dirty="0" err="1" smtClean="0">
                <a:solidFill>
                  <a:srgbClr val="0070C0"/>
                </a:solidFill>
                <a:latin typeface="Calibri" pitchFamily="34" charset="0"/>
              </a:rPr>
              <a:t>estimation</a:t>
            </a:r>
            <a:r>
              <a:rPr lang="it-IT" sz="2800" b="1" dirty="0" smtClean="0">
                <a:solidFill>
                  <a:srgbClr val="0070C0"/>
                </a:solidFill>
                <a:latin typeface="Calibri" pitchFamily="34" charset="0"/>
              </a:rPr>
              <a:t> and </a:t>
            </a:r>
            <a:r>
              <a:rPr lang="it-IT" sz="2800" b="1" dirty="0" err="1" smtClean="0">
                <a:solidFill>
                  <a:srgbClr val="0070C0"/>
                </a:solidFill>
                <a:latin typeface="Calibri" pitchFamily="34" charset="0"/>
              </a:rPr>
              <a:t>cloud</a:t>
            </a:r>
            <a:r>
              <a:rPr lang="it-IT" sz="2800" b="1" dirty="0" smtClean="0">
                <a:solidFill>
                  <a:srgbClr val="0070C0"/>
                </a:solidFill>
                <a:latin typeface="Calibri" pitchFamily="34" charset="0"/>
              </a:rPr>
              <a:t> </a:t>
            </a:r>
            <a:r>
              <a:rPr lang="it-IT" sz="2800" b="1" dirty="0" err="1" smtClean="0">
                <a:solidFill>
                  <a:srgbClr val="0070C0"/>
                </a:solidFill>
                <a:latin typeface="Calibri" pitchFamily="34" charset="0"/>
              </a:rPr>
              <a:t>detection</a:t>
            </a:r>
            <a:endParaRPr lang="it-IT" sz="2800" b="1" dirty="0" smtClean="0">
              <a:solidFill>
                <a:srgbClr val="0070C0"/>
              </a:solidFill>
              <a:latin typeface="Calibri" pitchFamily="34" charset="0"/>
            </a:endParaRPr>
          </a:p>
        </p:txBody>
      </p:sp>
      <p:sp>
        <p:nvSpPr>
          <p:cNvPr id="8" name="CasellaDiTesto 7"/>
          <p:cNvSpPr txBox="1"/>
          <p:nvPr/>
        </p:nvSpPr>
        <p:spPr>
          <a:xfrm rot="875815">
            <a:off x="6170812" y="512281"/>
            <a:ext cx="2904962" cy="523220"/>
          </a:xfrm>
          <a:prstGeom prst="rect">
            <a:avLst/>
          </a:prstGeom>
          <a:noFill/>
          <a:effectLst>
            <a:outerShdw blurRad="50800" dist="50800" dir="5400000" algn="ctr" rotWithShape="0">
              <a:srgbClr val="000000">
                <a:alpha val="0"/>
              </a:srgbClr>
            </a:outerShdw>
          </a:effectLst>
        </p:spPr>
        <p:txBody>
          <a:bodyPr wrap="none" rtlCol="0">
            <a:spAutoFit/>
          </a:bodyPr>
          <a:lstStyle/>
          <a:p>
            <a:r>
              <a:rPr lang="it-IT" sz="2800" b="1" dirty="0" smtClean="0">
                <a:solidFill>
                  <a:srgbClr val="7030A0"/>
                </a:solidFill>
              </a:rPr>
              <a:t>CLF </a:t>
            </a:r>
            <a:r>
              <a:rPr lang="it-IT" sz="2800" b="1" dirty="0" err="1" smtClean="0">
                <a:solidFill>
                  <a:srgbClr val="7030A0"/>
                </a:solidFill>
              </a:rPr>
              <a:t>benchmarking</a:t>
            </a:r>
            <a:endParaRPr lang="it-IT" sz="2800" b="1" dirty="0">
              <a:solidFill>
                <a:srgbClr val="7030A0"/>
              </a:solidFill>
            </a:endParaRPr>
          </a:p>
        </p:txBody>
      </p:sp>
      <p:sp>
        <p:nvSpPr>
          <p:cNvPr id="9" name="CasellaDiTesto 8"/>
          <p:cNvSpPr txBox="1"/>
          <p:nvPr/>
        </p:nvSpPr>
        <p:spPr>
          <a:xfrm rot="20345317">
            <a:off x="7628093" y="3124317"/>
            <a:ext cx="824136" cy="523220"/>
          </a:xfrm>
          <a:prstGeom prst="rect">
            <a:avLst/>
          </a:prstGeom>
          <a:noFill/>
          <a:effectLst>
            <a:outerShdw blurRad="50800" dist="50800" dir="5400000" algn="ctr" rotWithShape="0">
              <a:srgbClr val="000000">
                <a:alpha val="0"/>
              </a:srgbClr>
            </a:outerShdw>
          </a:effectLst>
        </p:spPr>
        <p:txBody>
          <a:bodyPr wrap="none" rtlCol="0">
            <a:spAutoFit/>
          </a:bodyPr>
          <a:lstStyle/>
          <a:p>
            <a:r>
              <a:rPr lang="it-IT" sz="2800" b="1" dirty="0" smtClean="0">
                <a:solidFill>
                  <a:srgbClr val="7030A0"/>
                </a:solidFill>
              </a:rPr>
              <a:t>new</a:t>
            </a:r>
            <a:endParaRPr lang="it-IT" sz="2800" b="1" dirty="0">
              <a:solidFill>
                <a:srgbClr val="7030A0"/>
              </a:solidFill>
            </a:endParaRPr>
          </a:p>
        </p:txBody>
      </p:sp>
      <p:cxnSp>
        <p:nvCxnSpPr>
          <p:cNvPr id="10" name="Connettore 2 9"/>
          <p:cNvCxnSpPr>
            <a:stCxn id="8" idx="2"/>
          </p:cNvCxnSpPr>
          <p:nvPr/>
        </p:nvCxnSpPr>
        <p:spPr>
          <a:xfrm flipH="1">
            <a:off x="6946727" y="1027057"/>
            <a:ext cx="610636" cy="961783"/>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flipH="1" flipV="1">
            <a:off x="6156176" y="2996953"/>
            <a:ext cx="1656184" cy="256384"/>
          </a:xfrm>
          <a:prstGeom prst="straightConnector1">
            <a:avLst/>
          </a:prstGeom>
          <a:ln w="1016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912177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447247" y="108354"/>
            <a:ext cx="8018349" cy="1569660"/>
          </a:xfrm>
          <a:prstGeom prst="rect">
            <a:avLst/>
          </a:prstGeom>
        </p:spPr>
        <p:txBody>
          <a:bodyPr wrap="none">
            <a:spAutoFit/>
          </a:bodyPr>
          <a:lstStyle/>
          <a:p>
            <a:pPr algn="ctr"/>
            <a:r>
              <a:rPr lang="it-IT" sz="4800" b="1" dirty="0" err="1" smtClean="0">
                <a:latin typeface="Calibri" pitchFamily="34" charset="0"/>
              </a:rPr>
              <a:t>Quality</a:t>
            </a:r>
            <a:r>
              <a:rPr lang="it-IT" sz="4800" b="1" dirty="0" smtClean="0">
                <a:latin typeface="Calibri" pitchFamily="34" charset="0"/>
              </a:rPr>
              <a:t> of the </a:t>
            </a:r>
            <a:r>
              <a:rPr lang="it-IT" sz="4800" b="1" dirty="0" err="1" smtClean="0">
                <a:latin typeface="Calibri" pitchFamily="34" charset="0"/>
              </a:rPr>
              <a:t>Raman</a:t>
            </a:r>
            <a:r>
              <a:rPr lang="it-IT" sz="4800" b="1" dirty="0" smtClean="0">
                <a:latin typeface="Calibri" pitchFamily="34" charset="0"/>
              </a:rPr>
              <a:t> LIDAR </a:t>
            </a:r>
          </a:p>
          <a:p>
            <a:pPr algn="ctr"/>
            <a:r>
              <a:rPr lang="it-IT" sz="4800" b="1" dirty="0" smtClean="0">
                <a:latin typeface="Calibri" pitchFamily="34" charset="0"/>
              </a:rPr>
              <a:t>VAOD </a:t>
            </a:r>
            <a:r>
              <a:rPr lang="it-IT" sz="4800" b="1" dirty="0" err="1" smtClean="0">
                <a:latin typeface="Calibri" pitchFamily="34" charset="0"/>
              </a:rPr>
              <a:t>measurements</a:t>
            </a:r>
            <a:r>
              <a:rPr lang="it-IT" sz="4800" b="1" dirty="0" smtClean="0">
                <a:latin typeface="Calibri" pitchFamily="34" charset="0"/>
              </a:rPr>
              <a:t> at C(R)LF</a:t>
            </a:r>
          </a:p>
        </p:txBody>
      </p:sp>
      <p:pic>
        <p:nvPicPr>
          <p:cNvPr id="5" name="Picture 6" descr="MinesLog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28045" y="2958587"/>
            <a:ext cx="898525" cy="91209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7" descr="UnivaqLogo"/>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172400" y="5114695"/>
            <a:ext cx="755952" cy="941194"/>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92977" y="4123123"/>
            <a:ext cx="1168660" cy="74486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5" descr="AugerLogo"/>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517588" y="2541914"/>
            <a:ext cx="2352081" cy="3907278"/>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79512" y="2348880"/>
            <a:ext cx="5391530" cy="404569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CasellaDiTesto 9"/>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938992"/>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4000" b="1" dirty="0" err="1">
                    <a:solidFill>
                      <a:srgbClr val="0070C0"/>
                    </a:solidFill>
                  </a:rPr>
                  <a:t>s</a:t>
                </a:r>
                <a:r>
                  <a:rPr lang="it-IT" sz="4000" b="1" dirty="0" err="1" smtClean="0">
                    <a:solidFill>
                      <a:srgbClr val="0070C0"/>
                    </a:solidFill>
                  </a:rPr>
                  <a:t>ources</a:t>
                </a:r>
                <a:r>
                  <a:rPr lang="it-IT" sz="4000" b="1" dirty="0" smtClean="0">
                    <a:solidFill>
                      <a:srgbClr val="0070C0"/>
                    </a:solidFill>
                  </a:rPr>
                  <a:t> of </a:t>
                </a:r>
                <a:r>
                  <a:rPr lang="it-IT" sz="4000" b="1" dirty="0" err="1" smtClean="0">
                    <a:solidFill>
                      <a:srgbClr val="0070C0"/>
                    </a:solidFill>
                  </a:rPr>
                  <a:t>errors</a:t>
                </a:r>
                <a:endParaRPr lang="en-US" sz="4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938992"/>
              </a:xfrm>
              <a:prstGeom prst="rect">
                <a:avLst/>
              </a:prstGeom>
              <a:blipFill rotWithShape="1">
                <a:blip r:embed="rId2" cstate="print"/>
                <a:stretch>
                  <a:fillRect l="-1971" t="-5643" b="-1222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6" name="Rettangolo 5"/>
              <p:cNvSpPr/>
              <p:nvPr/>
            </p:nvSpPr>
            <p:spPr>
              <a:xfrm>
                <a:off x="1148734" y="3182849"/>
                <a:ext cx="6136552" cy="17257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a:rPr>
                            <m:t>𝜏</m:t>
                          </m:r>
                        </m:e>
                        <m:sub>
                          <m:r>
                            <a:rPr lang="en-US" sz="2400" i="1">
                              <a:latin typeface="Cambria Math"/>
                            </a:rPr>
                            <m:t>𝑎𝑒𝑟</m:t>
                          </m:r>
                        </m:sub>
                      </m:sSub>
                      <m:d>
                        <m:dPr>
                          <m:ctrlPr>
                            <a:rPr lang="en-US" sz="2400" i="1">
                              <a:latin typeface="Cambria Math" panose="02040503050406030204" pitchFamily="18" charset="0"/>
                            </a:rPr>
                          </m:ctrlPr>
                        </m:dPr>
                        <m:e>
                          <m:r>
                            <a:rPr lang="en-US" sz="2400" i="1">
                              <a:latin typeface="Cambria Math"/>
                            </a:rPr>
                            <m:t>𝑠</m:t>
                          </m:r>
                        </m:e>
                      </m:d>
                      <m:r>
                        <a:rPr lang="en-US" sz="2400" i="1">
                          <a:latin typeface="Cambria Math"/>
                        </a:rPr>
                        <m:t>=−</m:t>
                      </m:r>
                      <m:f>
                        <m:fPr>
                          <m:ctrlPr>
                            <a:rPr lang="en-US" sz="2400" i="1">
                              <a:latin typeface="Cambria Math" panose="02040503050406030204" pitchFamily="18" charset="0"/>
                            </a:rPr>
                          </m:ctrlPr>
                        </m:fPr>
                        <m:num>
                          <m:r>
                            <a:rPr lang="en-US" sz="2400" i="1">
                              <a:latin typeface="Cambria Math"/>
                            </a:rPr>
                            <m:t>𝑙𝑜𝑔</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a:rPr>
                                    <m:t>𝐶</m:t>
                                  </m:r>
                                  <m:r>
                                    <a:rPr lang="en-US" sz="2400" i="1">
                                      <a:latin typeface="Cambria Math"/>
                                    </a:rPr>
                                    <m:t>∙</m:t>
                                  </m:r>
                                  <m:sSup>
                                    <m:sSupPr>
                                      <m:ctrlPr>
                                        <a:rPr lang="en-US" sz="2400" i="1">
                                          <a:latin typeface="Cambria Math" panose="02040503050406030204" pitchFamily="18" charset="0"/>
                                        </a:rPr>
                                      </m:ctrlPr>
                                    </m:sSupPr>
                                    <m:e>
                                      <m:r>
                                        <a:rPr lang="en-US" sz="2400" i="1">
                                          <a:latin typeface="Cambria Math"/>
                                        </a:rPr>
                                        <m:t>𝑠</m:t>
                                      </m:r>
                                    </m:e>
                                    <m:sup>
                                      <m:r>
                                        <a:rPr lang="en-US" sz="2400" i="1">
                                          <a:latin typeface="Cambria Math"/>
                                        </a:rPr>
                                        <m:t>2</m:t>
                                      </m:r>
                                    </m:sup>
                                  </m:sSup>
                                  <m:sSub>
                                    <m:sSubPr>
                                      <m:ctrlPr>
                                        <a:rPr lang="en-US" sz="2400" i="1">
                                          <a:latin typeface="Cambria Math" panose="02040503050406030204" pitchFamily="18" charset="0"/>
                                        </a:rPr>
                                      </m:ctrlPr>
                                    </m:sSubPr>
                                    <m:e>
                                      <m:r>
                                        <a:rPr lang="en-US" sz="2400" i="1">
                                          <a:latin typeface="Cambria Math"/>
                                        </a:rPr>
                                        <m:t>𝐿</m:t>
                                      </m:r>
                                    </m:e>
                                    <m:sub>
                                      <m:r>
                                        <a:rPr lang="en-US" sz="2400" i="1">
                                          <a:latin typeface="Cambria Math"/>
                                        </a:rPr>
                                        <m:t>𝑅</m:t>
                                      </m:r>
                                    </m:sub>
                                  </m:sSub>
                                  <m:d>
                                    <m:dPr>
                                      <m:ctrlPr>
                                        <a:rPr lang="en-US" sz="2400" i="1">
                                          <a:latin typeface="Cambria Math" panose="02040503050406030204" pitchFamily="18" charset="0"/>
                                        </a:rPr>
                                      </m:ctrlPr>
                                    </m:dPr>
                                    <m:e>
                                      <m:r>
                                        <a:rPr lang="en-US" sz="2400" i="1">
                                          <a:latin typeface="Cambria Math"/>
                                        </a:rPr>
                                        <m:t>𝑠</m:t>
                                      </m:r>
                                    </m:e>
                                  </m:d>
                                </m:num>
                                <m:den>
                                  <m:sSub>
                                    <m:sSubPr>
                                      <m:ctrlPr>
                                        <a:rPr lang="en-US" sz="2400" i="1">
                                          <a:latin typeface="Cambria Math" panose="02040503050406030204" pitchFamily="18" charset="0"/>
                                        </a:rPr>
                                      </m:ctrlPr>
                                    </m:sSubPr>
                                    <m:e>
                                      <m:r>
                                        <a:rPr lang="en-US" sz="2400" i="1">
                                          <a:latin typeface="Cambria Math"/>
                                        </a:rPr>
                                        <m:t>𝑇</m:t>
                                      </m:r>
                                    </m:e>
                                    <m:sub>
                                      <m:r>
                                        <a:rPr lang="en-US" sz="2400" i="1">
                                          <a:latin typeface="Cambria Math"/>
                                        </a:rPr>
                                        <m:t>𝑚𝑜𝑙</m:t>
                                      </m:r>
                                    </m:sub>
                                  </m:sSub>
                                  <m:d>
                                    <m:dPr>
                                      <m:ctrlPr>
                                        <a:rPr lang="en-US" sz="2400" i="1">
                                          <a:latin typeface="Cambria Math" panose="02040503050406030204" pitchFamily="18" charset="0"/>
                                        </a:rPr>
                                      </m:ctrlPr>
                                    </m:dPr>
                                    <m:e>
                                      <m:r>
                                        <a:rPr lang="en-US" sz="2400" i="1">
                                          <a:latin typeface="Cambria Math"/>
                                        </a:rPr>
                                        <m:t>𝑠</m:t>
                                      </m:r>
                                    </m:e>
                                  </m:d>
                                  <m:r>
                                    <a:rPr lang="en-US" sz="2400" i="1">
                                      <a:latin typeface="Cambria Math"/>
                                    </a:rPr>
                                    <m:t>∙</m:t>
                                  </m:r>
                                  <m:sSubSup>
                                    <m:sSubSupPr>
                                      <m:ctrlPr>
                                        <a:rPr lang="en-US" sz="2400" i="1">
                                          <a:latin typeface="Cambria Math" panose="02040503050406030204" pitchFamily="18" charset="0"/>
                                        </a:rPr>
                                      </m:ctrlPr>
                                    </m:sSubSupPr>
                                    <m:e>
                                      <m:r>
                                        <a:rPr lang="en-US" sz="2400" i="1">
                                          <a:latin typeface="Cambria Math"/>
                                        </a:rPr>
                                        <m:t>𝑇</m:t>
                                      </m:r>
                                    </m:e>
                                    <m:sub>
                                      <m:r>
                                        <a:rPr lang="en-US" sz="2400" i="1">
                                          <a:latin typeface="Cambria Math"/>
                                        </a:rPr>
                                        <m:t>𝑚𝑜𝑙</m:t>
                                      </m:r>
                                    </m:sub>
                                    <m:sup>
                                      <m:r>
                                        <a:rPr lang="en-US" sz="2400" i="1">
                                          <a:latin typeface="Cambria Math"/>
                                        </a:rPr>
                                        <m:t>𝑅</m:t>
                                      </m:r>
                                    </m:sup>
                                  </m:sSubSup>
                                  <m:d>
                                    <m:dPr>
                                      <m:ctrlPr>
                                        <a:rPr lang="en-US" sz="2400" i="1">
                                          <a:latin typeface="Cambria Math" panose="02040503050406030204" pitchFamily="18" charset="0"/>
                                        </a:rPr>
                                      </m:ctrlPr>
                                    </m:dPr>
                                    <m:e>
                                      <m:r>
                                        <a:rPr lang="en-US" sz="2400" i="1">
                                          <a:latin typeface="Cambria Math"/>
                                        </a:rPr>
                                        <m:t>𝑠</m:t>
                                      </m:r>
                                    </m:e>
                                  </m:d>
                                  <m:r>
                                    <a:rPr lang="en-US" sz="2400" i="1">
                                      <a:latin typeface="Cambria Math"/>
                                    </a:rPr>
                                    <m:t>∙</m:t>
                                  </m:r>
                                  <m:sSub>
                                    <m:sSubPr>
                                      <m:ctrlPr>
                                        <a:rPr lang="en-US" sz="2400" i="1">
                                          <a:latin typeface="Cambria Math" panose="02040503050406030204" pitchFamily="18" charset="0"/>
                                        </a:rPr>
                                      </m:ctrlPr>
                                    </m:sSubPr>
                                    <m:e>
                                      <m:r>
                                        <a:rPr lang="en-US" sz="2400" i="1">
                                          <a:latin typeface="Cambria Math"/>
                                        </a:rPr>
                                        <m:t>𝑛</m:t>
                                      </m:r>
                                    </m:e>
                                    <m:sub>
                                      <m:r>
                                        <a:rPr lang="en-US" sz="2400" i="1">
                                          <a:latin typeface="Cambria Math"/>
                                        </a:rPr>
                                        <m:t>𝑚𝑜𝑙</m:t>
                                      </m:r>
                                    </m:sub>
                                  </m:sSub>
                                  <m:d>
                                    <m:dPr>
                                      <m:ctrlPr>
                                        <a:rPr lang="en-US" sz="2400" i="1">
                                          <a:latin typeface="Cambria Math" panose="02040503050406030204" pitchFamily="18" charset="0"/>
                                        </a:rPr>
                                      </m:ctrlPr>
                                    </m:dPr>
                                    <m:e>
                                      <m:r>
                                        <a:rPr lang="en-US" sz="2400" i="1">
                                          <a:latin typeface="Cambria Math"/>
                                        </a:rPr>
                                        <m:t>𝑠</m:t>
                                      </m:r>
                                    </m:e>
                                  </m:d>
                                </m:den>
                              </m:f>
                            </m:e>
                          </m:d>
                        </m:num>
                        <m:den>
                          <m:r>
                            <a:rPr lang="en-US" sz="2400" i="1">
                              <a:latin typeface="Cambria Math"/>
                            </a:rPr>
                            <m:t>1+</m:t>
                          </m:r>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𝜆</m:t>
                                          </m:r>
                                        </m:e>
                                        <m:sub>
                                          <m:r>
                                            <a:rPr lang="en-US" sz="2400" i="1">
                                              <a:latin typeface="Cambria Math"/>
                                            </a:rPr>
                                            <m:t>𝑜</m:t>
                                          </m:r>
                                        </m:sub>
                                      </m:sSub>
                                    </m:num>
                                    <m:den>
                                      <m:sSub>
                                        <m:sSubPr>
                                          <m:ctrlPr>
                                            <a:rPr lang="en-US" sz="2400" i="1">
                                              <a:latin typeface="Cambria Math" panose="02040503050406030204" pitchFamily="18" charset="0"/>
                                            </a:rPr>
                                          </m:ctrlPr>
                                        </m:sSubPr>
                                        <m:e>
                                          <m:r>
                                            <a:rPr lang="en-US" sz="2400" i="1">
                                              <a:latin typeface="Cambria Math"/>
                                            </a:rPr>
                                            <m:t>𝜆</m:t>
                                          </m:r>
                                        </m:e>
                                        <m:sub>
                                          <m:r>
                                            <a:rPr lang="en-US" sz="2400" i="1">
                                              <a:latin typeface="Cambria Math"/>
                                            </a:rPr>
                                            <m:t>𝑅</m:t>
                                          </m:r>
                                        </m:sub>
                                      </m:sSub>
                                    </m:den>
                                  </m:f>
                                </m:e>
                              </m:d>
                            </m:e>
                            <m:sup>
                              <m:r>
                                <a:rPr lang="en-US" sz="2400" i="1">
                                  <a:latin typeface="Cambria Math"/>
                                </a:rPr>
                                <m:t>𝑘</m:t>
                              </m:r>
                            </m:sup>
                          </m:sSup>
                        </m:den>
                      </m:f>
                    </m:oMath>
                  </m:oMathPara>
                </a14:m>
                <a:endParaRPr lang="en-US" dirty="0"/>
              </a:p>
            </p:txBody>
          </p:sp>
        </mc:Choice>
        <mc:Fallback>
          <p:sp>
            <p:nvSpPr>
              <p:cNvPr id="6" name="Rettangolo 5"/>
              <p:cNvSpPr>
                <a:spLocks noRot="1" noChangeAspect="1" noMove="1" noResize="1" noEditPoints="1" noAdjustHandles="1" noChangeArrowheads="1" noChangeShapeType="1" noTextEdit="1"/>
              </p:cNvSpPr>
              <p:nvPr/>
            </p:nvSpPr>
            <p:spPr>
              <a:xfrm>
                <a:off x="1148734" y="3182849"/>
                <a:ext cx="6136552" cy="1725729"/>
              </a:xfrm>
              <a:prstGeom prst="rect">
                <a:avLst/>
              </a:prstGeom>
              <a:blipFill rotWithShape="1">
                <a:blip r:embed="rId3" cstate="print"/>
                <a:stretch>
                  <a:fillRect/>
                </a:stretch>
              </a:blipFill>
            </p:spPr>
            <p:txBody>
              <a:bodyPr/>
              <a:lstStyle/>
              <a:p>
                <a:r>
                  <a:rPr lang="en-US">
                    <a:noFill/>
                  </a:rPr>
                  <a:t> </a:t>
                </a:r>
              </a:p>
            </p:txBody>
          </p:sp>
        </mc:Fallback>
      </mc:AlternateContent>
      <p:sp>
        <p:nvSpPr>
          <p:cNvPr id="8" name="CasellaDiTesto 7"/>
          <p:cNvSpPr txBox="1"/>
          <p:nvPr/>
        </p:nvSpPr>
        <p:spPr>
          <a:xfrm>
            <a:off x="6516216" y="4675653"/>
            <a:ext cx="2342436" cy="646331"/>
          </a:xfrm>
          <a:prstGeom prst="rect">
            <a:avLst/>
          </a:prstGeom>
          <a:noFill/>
        </p:spPr>
        <p:txBody>
          <a:bodyPr wrap="none" rtlCol="0">
            <a:spAutoFit/>
          </a:bodyPr>
          <a:lstStyle/>
          <a:p>
            <a:r>
              <a:rPr lang="it-IT" b="1" dirty="0" err="1" smtClean="0">
                <a:solidFill>
                  <a:srgbClr val="FF0000"/>
                </a:solidFill>
              </a:rPr>
              <a:t>optical</a:t>
            </a:r>
            <a:r>
              <a:rPr lang="it-IT" b="1" dirty="0" smtClean="0">
                <a:solidFill>
                  <a:srgbClr val="FF0000"/>
                </a:solidFill>
              </a:rPr>
              <a:t> </a:t>
            </a:r>
            <a:r>
              <a:rPr lang="it-IT" b="1" dirty="0" err="1" smtClean="0">
                <a:solidFill>
                  <a:srgbClr val="FF0000"/>
                </a:solidFill>
              </a:rPr>
              <a:t>properties</a:t>
            </a:r>
            <a:r>
              <a:rPr lang="it-IT" b="1" dirty="0" smtClean="0">
                <a:solidFill>
                  <a:srgbClr val="FF0000"/>
                </a:solidFill>
              </a:rPr>
              <a:t> of </a:t>
            </a:r>
          </a:p>
          <a:p>
            <a:r>
              <a:rPr lang="it-IT" b="1" dirty="0" err="1" smtClean="0">
                <a:solidFill>
                  <a:srgbClr val="FF0000"/>
                </a:solidFill>
              </a:rPr>
              <a:t>molecular</a:t>
            </a:r>
            <a:r>
              <a:rPr lang="it-IT" b="1" dirty="0" smtClean="0">
                <a:solidFill>
                  <a:srgbClr val="FF0000"/>
                </a:solidFill>
              </a:rPr>
              <a:t> </a:t>
            </a:r>
            <a:r>
              <a:rPr lang="it-IT" b="1" dirty="0" err="1" smtClean="0">
                <a:solidFill>
                  <a:srgbClr val="FF0000"/>
                </a:solidFill>
              </a:rPr>
              <a:t>atmosphere</a:t>
            </a:r>
            <a:endParaRPr lang="en-US" b="1" dirty="0">
              <a:solidFill>
                <a:srgbClr val="FF0000"/>
              </a:solidFill>
            </a:endParaRPr>
          </a:p>
        </p:txBody>
      </p:sp>
      <p:sp>
        <p:nvSpPr>
          <p:cNvPr id="9" name="CasellaDiTesto 8"/>
          <p:cNvSpPr txBox="1"/>
          <p:nvPr/>
        </p:nvSpPr>
        <p:spPr>
          <a:xfrm>
            <a:off x="6675237" y="2252586"/>
            <a:ext cx="2279085" cy="369332"/>
          </a:xfrm>
          <a:prstGeom prst="rect">
            <a:avLst/>
          </a:prstGeom>
          <a:noFill/>
        </p:spPr>
        <p:txBody>
          <a:bodyPr wrap="none" rtlCol="0">
            <a:spAutoFit/>
          </a:bodyPr>
          <a:lstStyle/>
          <a:p>
            <a:r>
              <a:rPr lang="it-IT" b="1" dirty="0" smtClean="0"/>
              <a:t>N</a:t>
            </a:r>
            <a:r>
              <a:rPr lang="it-IT" b="1" baseline="-25000" dirty="0" smtClean="0"/>
              <a:t>2</a:t>
            </a:r>
            <a:r>
              <a:rPr lang="it-IT" b="1" dirty="0" smtClean="0"/>
              <a:t> </a:t>
            </a:r>
            <a:r>
              <a:rPr lang="it-IT" b="1" dirty="0" err="1" smtClean="0"/>
              <a:t>Raman</a:t>
            </a:r>
            <a:r>
              <a:rPr lang="it-IT" b="1" dirty="0" smtClean="0"/>
              <a:t> </a:t>
            </a:r>
            <a:r>
              <a:rPr lang="it-IT" b="1" dirty="0" err="1" smtClean="0">
                <a:solidFill>
                  <a:srgbClr val="FF0000"/>
                </a:solidFill>
              </a:rPr>
              <a:t>backscatter</a:t>
            </a:r>
            <a:endParaRPr lang="en-US" b="1" dirty="0">
              <a:solidFill>
                <a:srgbClr val="FF0000"/>
              </a:solidFill>
            </a:endParaRPr>
          </a:p>
        </p:txBody>
      </p:sp>
      <p:sp>
        <p:nvSpPr>
          <p:cNvPr id="10" name="CasellaDiTesto 9"/>
          <p:cNvSpPr txBox="1"/>
          <p:nvPr/>
        </p:nvSpPr>
        <p:spPr>
          <a:xfrm>
            <a:off x="5004048" y="2252586"/>
            <a:ext cx="1244956" cy="369332"/>
          </a:xfrm>
          <a:prstGeom prst="rect">
            <a:avLst/>
          </a:prstGeom>
          <a:noFill/>
        </p:spPr>
        <p:txBody>
          <a:bodyPr wrap="none" rtlCol="0">
            <a:spAutoFit/>
          </a:bodyPr>
          <a:lstStyle/>
          <a:p>
            <a:r>
              <a:rPr lang="it-IT" b="1" dirty="0" err="1" smtClean="0">
                <a:solidFill>
                  <a:srgbClr val="FF0000"/>
                </a:solidFill>
              </a:rPr>
              <a:t>range</a:t>
            </a:r>
            <a:r>
              <a:rPr lang="it-IT" b="1" dirty="0" smtClean="0">
                <a:solidFill>
                  <a:srgbClr val="FF0000"/>
                </a:solidFill>
              </a:rPr>
              <a:t> scale</a:t>
            </a:r>
            <a:endParaRPr lang="en-US" b="1" dirty="0">
              <a:solidFill>
                <a:srgbClr val="FF0000"/>
              </a:solidFill>
            </a:endParaRPr>
          </a:p>
        </p:txBody>
      </p:sp>
      <p:cxnSp>
        <p:nvCxnSpPr>
          <p:cNvPr id="15" name="Connettore 2 14"/>
          <p:cNvCxnSpPr/>
          <p:nvPr/>
        </p:nvCxnSpPr>
        <p:spPr>
          <a:xfrm flipH="1" flipV="1">
            <a:off x="5626526" y="4384812"/>
            <a:ext cx="240520" cy="910438"/>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8" name="Connettore 2 17"/>
          <p:cNvCxnSpPr>
            <a:stCxn id="8" idx="0"/>
          </p:cNvCxnSpPr>
          <p:nvPr/>
        </p:nvCxnSpPr>
        <p:spPr>
          <a:xfrm flipH="1" flipV="1">
            <a:off x="6050340" y="4045713"/>
            <a:ext cx="1637094" cy="629940"/>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 name="Connettore 2 20"/>
          <p:cNvCxnSpPr>
            <a:stCxn id="10" idx="2"/>
          </p:cNvCxnSpPr>
          <p:nvPr/>
        </p:nvCxnSpPr>
        <p:spPr>
          <a:xfrm flipH="1">
            <a:off x="5145488" y="2621918"/>
            <a:ext cx="481038" cy="60742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Connettore 2 23"/>
          <p:cNvCxnSpPr>
            <a:stCxn id="9" idx="2"/>
          </p:cNvCxnSpPr>
          <p:nvPr/>
        </p:nvCxnSpPr>
        <p:spPr>
          <a:xfrm flipH="1">
            <a:off x="6050340" y="2621918"/>
            <a:ext cx="1764440" cy="735074"/>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5145488" y="5308617"/>
            <a:ext cx="2073132" cy="369332"/>
          </a:xfrm>
          <a:prstGeom prst="rect">
            <a:avLst/>
          </a:prstGeom>
          <a:noFill/>
        </p:spPr>
        <p:txBody>
          <a:bodyPr wrap="none" rtlCol="0">
            <a:spAutoFit/>
          </a:bodyPr>
          <a:lstStyle/>
          <a:p>
            <a:r>
              <a:rPr lang="it-IT" b="1" dirty="0" smtClean="0">
                <a:solidFill>
                  <a:srgbClr val="FF0000"/>
                </a:solidFill>
              </a:rPr>
              <a:t>Angstrom </a:t>
            </a:r>
            <a:r>
              <a:rPr lang="it-IT" b="1" dirty="0" err="1" smtClean="0">
                <a:solidFill>
                  <a:srgbClr val="FF0000"/>
                </a:solidFill>
              </a:rPr>
              <a:t>exponent</a:t>
            </a:r>
            <a:endParaRPr lang="en-US" b="1" dirty="0">
              <a:solidFill>
                <a:srgbClr val="FF0000"/>
              </a:solidFill>
            </a:endParaRPr>
          </a:p>
        </p:txBody>
      </p:sp>
      <p:cxnSp>
        <p:nvCxnSpPr>
          <p:cNvPr id="23" name="Connettore 2 22"/>
          <p:cNvCxnSpPr/>
          <p:nvPr/>
        </p:nvCxnSpPr>
        <p:spPr>
          <a:xfrm flipH="1">
            <a:off x="3779912" y="4045713"/>
            <a:ext cx="2736304" cy="0"/>
          </a:xfrm>
          <a:prstGeom prst="straightConnector1">
            <a:avLst/>
          </a:prstGeom>
          <a:ln w="381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2699792" y="2062414"/>
            <a:ext cx="1008546" cy="369332"/>
          </a:xfrm>
          <a:prstGeom prst="rect">
            <a:avLst/>
          </a:prstGeom>
          <a:noFill/>
        </p:spPr>
        <p:txBody>
          <a:bodyPr wrap="none" rtlCol="0">
            <a:spAutoFit/>
          </a:bodyPr>
          <a:lstStyle/>
          <a:p>
            <a:r>
              <a:rPr lang="it-IT" b="1" dirty="0" err="1" smtClean="0"/>
              <a:t>constant</a:t>
            </a:r>
            <a:endParaRPr lang="en-US" b="1" dirty="0"/>
          </a:p>
        </p:txBody>
      </p:sp>
      <p:cxnSp>
        <p:nvCxnSpPr>
          <p:cNvPr id="28" name="Connettore 2 27"/>
          <p:cNvCxnSpPr>
            <a:stCxn id="27" idx="2"/>
          </p:cNvCxnSpPr>
          <p:nvPr/>
        </p:nvCxnSpPr>
        <p:spPr>
          <a:xfrm>
            <a:off x="3204065" y="2431746"/>
            <a:ext cx="1367935" cy="925246"/>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611560" y="5517469"/>
            <a:ext cx="2348143" cy="369332"/>
          </a:xfrm>
          <a:prstGeom prst="rect">
            <a:avLst/>
          </a:prstGeom>
          <a:noFill/>
        </p:spPr>
        <p:txBody>
          <a:bodyPr wrap="none" rtlCol="0">
            <a:spAutoFit/>
          </a:bodyPr>
          <a:lstStyle/>
          <a:p>
            <a:r>
              <a:rPr lang="it-IT" b="1" dirty="0" smtClean="0"/>
              <a:t>RANDOM/STATISTICAL</a:t>
            </a:r>
            <a:endParaRPr lang="en-US" b="1" dirty="0"/>
          </a:p>
        </p:txBody>
      </p:sp>
      <p:sp>
        <p:nvSpPr>
          <p:cNvPr id="17" name="CasellaDiTesto 16"/>
          <p:cNvSpPr txBox="1"/>
          <p:nvPr/>
        </p:nvSpPr>
        <p:spPr>
          <a:xfrm>
            <a:off x="611560" y="5939988"/>
            <a:ext cx="1358834" cy="369332"/>
          </a:xfrm>
          <a:prstGeom prst="rect">
            <a:avLst/>
          </a:prstGeom>
          <a:noFill/>
        </p:spPr>
        <p:txBody>
          <a:bodyPr wrap="none" rtlCol="0">
            <a:spAutoFit/>
          </a:bodyPr>
          <a:lstStyle/>
          <a:p>
            <a:r>
              <a:rPr lang="it-IT" b="1" dirty="0" smtClean="0">
                <a:solidFill>
                  <a:srgbClr val="FF0000"/>
                </a:solidFill>
              </a:rPr>
              <a:t>SYSTEMATIC</a:t>
            </a:r>
            <a:endParaRPr lang="en-US" b="1" dirty="0">
              <a:solidFill>
                <a:srgbClr val="FF0000"/>
              </a:solidFill>
            </a:endParaRPr>
          </a:p>
        </p:txBody>
      </p:sp>
      <p:sp>
        <p:nvSpPr>
          <p:cNvPr id="19" name="CasellaDiTesto 1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336293794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938992"/>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4000" b="1" dirty="0" err="1" smtClean="0">
                    <a:solidFill>
                      <a:srgbClr val="0070C0"/>
                    </a:solidFill>
                  </a:rPr>
                  <a:t>sources</a:t>
                </a:r>
                <a:r>
                  <a:rPr lang="it-IT" sz="4000" b="1" dirty="0" smtClean="0">
                    <a:solidFill>
                      <a:srgbClr val="0070C0"/>
                    </a:solidFill>
                  </a:rPr>
                  <a:t> of </a:t>
                </a:r>
                <a:r>
                  <a:rPr lang="it-IT" sz="4000" b="1" dirty="0" err="1" smtClean="0">
                    <a:solidFill>
                      <a:srgbClr val="0070C0"/>
                    </a:solidFill>
                  </a:rPr>
                  <a:t>errors</a:t>
                </a:r>
                <a:endParaRPr lang="en-US" sz="4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938992"/>
              </a:xfrm>
              <a:prstGeom prst="rect">
                <a:avLst/>
              </a:prstGeom>
              <a:blipFill rotWithShape="1">
                <a:blip r:embed="rId2" cstate="print"/>
                <a:stretch>
                  <a:fillRect l="-1971" t="-5643" b="-12226"/>
                </a:stretch>
              </a:blipFill>
            </p:spPr>
            <p:txBody>
              <a:bodyPr/>
              <a:lstStyle/>
              <a:p>
                <a:r>
                  <a:rPr lang="en-US">
                    <a:noFill/>
                  </a:rPr>
                  <a:t> </a:t>
                </a:r>
              </a:p>
            </p:txBody>
          </p:sp>
        </mc:Fallback>
      </mc:AlternateContent>
      <p:sp>
        <p:nvSpPr>
          <p:cNvPr id="6" name="CasellaDiTesto 5"/>
          <p:cNvSpPr txBox="1"/>
          <p:nvPr/>
        </p:nvSpPr>
        <p:spPr>
          <a:xfrm>
            <a:off x="90612" y="2805896"/>
            <a:ext cx="8525539" cy="1938992"/>
          </a:xfrm>
          <a:prstGeom prst="rect">
            <a:avLst/>
          </a:prstGeom>
          <a:noFill/>
        </p:spPr>
        <p:txBody>
          <a:bodyPr wrap="none" rtlCol="0">
            <a:spAutoFit/>
          </a:bodyPr>
          <a:lstStyle/>
          <a:p>
            <a:r>
              <a:rPr lang="it-IT" sz="2000" b="1" dirty="0" smtClean="0"/>
              <a:t>- </a:t>
            </a:r>
            <a:r>
              <a:rPr lang="it-IT" sz="2000" b="1" dirty="0" err="1"/>
              <a:t>s</a:t>
            </a:r>
            <a:r>
              <a:rPr lang="it-IT" sz="2000" b="1" dirty="0" err="1" smtClean="0"/>
              <a:t>tatistics</a:t>
            </a:r>
            <a:r>
              <a:rPr lang="it-IT" sz="2000" b="1" dirty="0" smtClean="0"/>
              <a:t> of N</a:t>
            </a:r>
            <a:r>
              <a:rPr lang="it-IT" sz="2000" b="1" baseline="-25000" dirty="0" smtClean="0"/>
              <a:t>2</a:t>
            </a:r>
            <a:r>
              <a:rPr lang="it-IT" sz="2000" b="1" dirty="0" smtClean="0"/>
              <a:t> </a:t>
            </a:r>
            <a:r>
              <a:rPr lang="it-IT" sz="2000" b="1" dirty="0" err="1" smtClean="0"/>
              <a:t>Raman</a:t>
            </a:r>
            <a:r>
              <a:rPr lang="it-IT" sz="2000" b="1" dirty="0" smtClean="0"/>
              <a:t> </a:t>
            </a:r>
            <a:r>
              <a:rPr lang="it-IT" sz="2000" b="1" dirty="0" err="1" smtClean="0"/>
              <a:t>backscatter</a:t>
            </a:r>
            <a:r>
              <a:rPr lang="it-IT" sz="2000" b="1" dirty="0"/>
              <a:t> </a:t>
            </a:r>
            <a:r>
              <a:rPr lang="it-IT" sz="2000" b="1" dirty="0" smtClean="0"/>
              <a:t>and background</a:t>
            </a:r>
          </a:p>
          <a:p>
            <a:r>
              <a:rPr lang="it-IT" sz="2000" b="1" dirty="0" smtClean="0"/>
              <a:t>- </a:t>
            </a:r>
            <a:r>
              <a:rPr lang="it-IT" sz="2000" b="1" dirty="0" err="1" smtClean="0"/>
              <a:t>constant</a:t>
            </a:r>
            <a:r>
              <a:rPr lang="it-IT" sz="2000" b="1" dirty="0" smtClean="0"/>
              <a:t> (</a:t>
            </a:r>
            <a:r>
              <a:rPr lang="it-IT" sz="2000" b="1" dirty="0" err="1" smtClean="0"/>
              <a:t>calibration</a:t>
            </a:r>
            <a:r>
              <a:rPr lang="it-IT" sz="2000" b="1" dirty="0" smtClean="0"/>
              <a:t>)</a:t>
            </a:r>
          </a:p>
          <a:p>
            <a:r>
              <a:rPr lang="it-IT" sz="2000" b="1" dirty="0">
                <a:solidFill>
                  <a:srgbClr val="FF0000"/>
                </a:solidFill>
              </a:rPr>
              <a:t>- </a:t>
            </a:r>
            <a:r>
              <a:rPr lang="it-IT" sz="2000" b="1" dirty="0" smtClean="0">
                <a:solidFill>
                  <a:srgbClr val="FF0000"/>
                </a:solidFill>
              </a:rPr>
              <a:t>N</a:t>
            </a:r>
            <a:r>
              <a:rPr lang="it-IT" sz="2000" b="1" baseline="-25000" dirty="0" smtClean="0">
                <a:solidFill>
                  <a:srgbClr val="FF0000"/>
                </a:solidFill>
              </a:rPr>
              <a:t>2</a:t>
            </a:r>
            <a:r>
              <a:rPr lang="it-IT" sz="2000" b="1" dirty="0" smtClean="0">
                <a:solidFill>
                  <a:srgbClr val="FF0000"/>
                </a:solidFill>
              </a:rPr>
              <a:t> </a:t>
            </a:r>
            <a:r>
              <a:rPr lang="it-IT" sz="2000" b="1" dirty="0" err="1">
                <a:solidFill>
                  <a:srgbClr val="FF0000"/>
                </a:solidFill>
              </a:rPr>
              <a:t>Raman</a:t>
            </a:r>
            <a:r>
              <a:rPr lang="it-IT" sz="2000" b="1" dirty="0">
                <a:solidFill>
                  <a:srgbClr val="FF0000"/>
                </a:solidFill>
              </a:rPr>
              <a:t> </a:t>
            </a:r>
            <a:r>
              <a:rPr lang="it-IT" sz="2000" b="1" dirty="0" err="1" smtClean="0">
                <a:solidFill>
                  <a:srgbClr val="FF0000"/>
                </a:solidFill>
              </a:rPr>
              <a:t>deadtime</a:t>
            </a:r>
            <a:r>
              <a:rPr lang="it-IT" sz="2000" b="1" dirty="0" smtClean="0">
                <a:solidFill>
                  <a:srgbClr val="FF0000"/>
                </a:solidFill>
              </a:rPr>
              <a:t> </a:t>
            </a:r>
            <a:r>
              <a:rPr lang="it-IT" sz="2000" b="1" dirty="0" err="1" smtClean="0">
                <a:solidFill>
                  <a:srgbClr val="FF0000"/>
                </a:solidFill>
              </a:rPr>
              <a:t>correction</a:t>
            </a:r>
            <a:r>
              <a:rPr lang="it-IT" sz="2000" b="1" dirty="0" smtClean="0">
                <a:solidFill>
                  <a:srgbClr val="FF0000"/>
                </a:solidFill>
              </a:rPr>
              <a:t> (</a:t>
            </a:r>
            <a:r>
              <a:rPr lang="it-IT" sz="2000" b="1" dirty="0" err="1" smtClean="0">
                <a:solidFill>
                  <a:srgbClr val="FF0000"/>
                </a:solidFill>
              </a:rPr>
              <a:t>PhotonCounting</a:t>
            </a:r>
            <a:r>
              <a:rPr lang="it-IT" sz="2000" b="1" dirty="0" smtClean="0">
                <a:solidFill>
                  <a:srgbClr val="FF0000"/>
                </a:solidFill>
              </a:rPr>
              <a:t>)</a:t>
            </a:r>
            <a:endParaRPr lang="it-IT" sz="2000" b="1" dirty="0">
              <a:solidFill>
                <a:srgbClr val="FF0000"/>
              </a:solidFill>
            </a:endParaRPr>
          </a:p>
          <a:p>
            <a:r>
              <a:rPr lang="it-IT" sz="2000" b="1" dirty="0">
                <a:solidFill>
                  <a:srgbClr val="FF0000"/>
                </a:solidFill>
              </a:rPr>
              <a:t>- </a:t>
            </a:r>
            <a:r>
              <a:rPr lang="it-IT" sz="2000" b="1" dirty="0" err="1">
                <a:solidFill>
                  <a:srgbClr val="FF0000"/>
                </a:solidFill>
              </a:rPr>
              <a:t>setting</a:t>
            </a:r>
            <a:r>
              <a:rPr lang="it-IT" sz="2000" b="1" dirty="0">
                <a:solidFill>
                  <a:srgbClr val="FF0000"/>
                </a:solidFill>
              </a:rPr>
              <a:t> of the </a:t>
            </a:r>
            <a:r>
              <a:rPr lang="it-IT" sz="2000" b="1" dirty="0" err="1">
                <a:solidFill>
                  <a:srgbClr val="FF0000"/>
                </a:solidFill>
              </a:rPr>
              <a:t>range</a:t>
            </a:r>
            <a:r>
              <a:rPr lang="it-IT" sz="2000" b="1" dirty="0">
                <a:solidFill>
                  <a:srgbClr val="FF0000"/>
                </a:solidFill>
              </a:rPr>
              <a:t> scale (0th bin and </a:t>
            </a:r>
            <a:r>
              <a:rPr lang="it-IT" sz="2000" b="1" dirty="0" err="1">
                <a:solidFill>
                  <a:srgbClr val="FF0000"/>
                </a:solidFill>
              </a:rPr>
              <a:t>binning</a:t>
            </a:r>
            <a:r>
              <a:rPr lang="it-IT" sz="2000" b="1" dirty="0">
                <a:solidFill>
                  <a:srgbClr val="FF0000"/>
                </a:solidFill>
              </a:rPr>
              <a:t>)</a:t>
            </a:r>
          </a:p>
          <a:p>
            <a:r>
              <a:rPr lang="it-IT" sz="2000" b="1" dirty="0" smtClean="0">
                <a:solidFill>
                  <a:srgbClr val="FF0000"/>
                </a:solidFill>
              </a:rPr>
              <a:t>- </a:t>
            </a:r>
            <a:r>
              <a:rPr lang="it-IT" sz="2000" b="1" dirty="0" err="1" smtClean="0">
                <a:solidFill>
                  <a:srgbClr val="FF0000"/>
                </a:solidFill>
              </a:rPr>
              <a:t>Angstr</a:t>
            </a:r>
            <a:r>
              <a:rPr lang="it-IT" sz="2000" b="1" dirty="0" err="1" smtClean="0">
                <a:solidFill>
                  <a:srgbClr val="FF0000"/>
                </a:solidFill>
                <a:latin typeface="Calibri"/>
              </a:rPr>
              <a:t>öm</a:t>
            </a:r>
            <a:r>
              <a:rPr lang="it-IT" sz="2000" b="1" dirty="0" smtClean="0">
                <a:solidFill>
                  <a:srgbClr val="FF0000"/>
                </a:solidFill>
                <a:latin typeface="Calibri"/>
              </a:rPr>
              <a:t> </a:t>
            </a:r>
            <a:r>
              <a:rPr lang="it-IT" sz="2000" b="1" dirty="0" err="1" smtClean="0">
                <a:solidFill>
                  <a:srgbClr val="FF0000"/>
                </a:solidFill>
                <a:latin typeface="Calibri"/>
              </a:rPr>
              <a:t>exponent</a:t>
            </a:r>
            <a:r>
              <a:rPr lang="it-IT" sz="2000" b="1" dirty="0" smtClean="0">
                <a:solidFill>
                  <a:srgbClr val="FF0000"/>
                </a:solidFill>
                <a:latin typeface="Calibri"/>
              </a:rPr>
              <a:t> (aerosol </a:t>
            </a:r>
            <a:r>
              <a:rPr lang="it-IT" sz="2000" b="1" dirty="0" err="1" smtClean="0">
                <a:solidFill>
                  <a:srgbClr val="FF0000"/>
                </a:solidFill>
                <a:latin typeface="Calibri"/>
              </a:rPr>
              <a:t>properties</a:t>
            </a:r>
            <a:r>
              <a:rPr lang="it-IT" sz="2000" b="1" dirty="0" smtClean="0">
                <a:solidFill>
                  <a:srgbClr val="FF0000"/>
                </a:solidFill>
                <a:latin typeface="Calibri"/>
              </a:rPr>
              <a:t>, to be </a:t>
            </a:r>
            <a:r>
              <a:rPr lang="it-IT" sz="2000" b="1" dirty="0" err="1" smtClean="0">
                <a:solidFill>
                  <a:srgbClr val="FF0000"/>
                </a:solidFill>
                <a:latin typeface="Calibri"/>
              </a:rPr>
              <a:t>assumed</a:t>
            </a:r>
            <a:r>
              <a:rPr lang="it-IT" sz="2000" b="1" dirty="0" smtClean="0">
                <a:solidFill>
                  <a:srgbClr val="FF0000"/>
                </a:solidFill>
                <a:latin typeface="Calibri"/>
              </a:rPr>
              <a:t>)</a:t>
            </a:r>
          </a:p>
          <a:p>
            <a:r>
              <a:rPr lang="it-IT" sz="2000" b="1" dirty="0" smtClean="0">
                <a:solidFill>
                  <a:srgbClr val="FF0000"/>
                </a:solidFill>
              </a:rPr>
              <a:t>- </a:t>
            </a:r>
            <a:r>
              <a:rPr lang="it-IT" sz="2000" b="1" dirty="0" err="1" smtClean="0">
                <a:solidFill>
                  <a:srgbClr val="FF0000"/>
                </a:solidFill>
              </a:rPr>
              <a:t>variability</a:t>
            </a:r>
            <a:r>
              <a:rPr lang="it-IT" sz="2000" b="1" dirty="0" smtClean="0">
                <a:solidFill>
                  <a:srgbClr val="FF0000"/>
                </a:solidFill>
              </a:rPr>
              <a:t> of the </a:t>
            </a:r>
            <a:r>
              <a:rPr lang="it-IT" sz="2000" b="1" dirty="0" err="1" smtClean="0">
                <a:solidFill>
                  <a:srgbClr val="FF0000"/>
                </a:solidFill>
              </a:rPr>
              <a:t>optical</a:t>
            </a:r>
            <a:r>
              <a:rPr lang="it-IT" sz="2000" b="1" dirty="0" smtClean="0">
                <a:solidFill>
                  <a:srgbClr val="FF0000"/>
                </a:solidFill>
              </a:rPr>
              <a:t> </a:t>
            </a:r>
            <a:r>
              <a:rPr lang="it-IT" sz="2000" b="1" dirty="0" err="1" smtClean="0">
                <a:solidFill>
                  <a:srgbClr val="FF0000"/>
                </a:solidFill>
              </a:rPr>
              <a:t>properties</a:t>
            </a:r>
            <a:r>
              <a:rPr lang="it-IT" sz="2000" b="1" dirty="0" smtClean="0">
                <a:solidFill>
                  <a:srgbClr val="FF0000"/>
                </a:solidFill>
              </a:rPr>
              <a:t> of </a:t>
            </a:r>
            <a:r>
              <a:rPr lang="it-IT" sz="2000" b="1" dirty="0" err="1" smtClean="0">
                <a:solidFill>
                  <a:srgbClr val="FF0000"/>
                </a:solidFill>
              </a:rPr>
              <a:t>molecular</a:t>
            </a:r>
            <a:r>
              <a:rPr lang="it-IT" sz="2000" b="1" dirty="0" smtClean="0">
                <a:solidFill>
                  <a:srgbClr val="FF0000"/>
                </a:solidFill>
              </a:rPr>
              <a:t> </a:t>
            </a:r>
            <a:r>
              <a:rPr lang="it-IT" sz="2000" b="1" dirty="0" err="1" smtClean="0">
                <a:solidFill>
                  <a:srgbClr val="FF0000"/>
                </a:solidFill>
              </a:rPr>
              <a:t>atmosphere</a:t>
            </a:r>
            <a:r>
              <a:rPr lang="it-IT" sz="2000" b="1" dirty="0" smtClean="0">
                <a:solidFill>
                  <a:srgbClr val="FF0000"/>
                </a:solidFill>
              </a:rPr>
              <a:t> (to be </a:t>
            </a:r>
            <a:r>
              <a:rPr lang="it-IT" sz="2000" b="1" dirty="0" err="1" smtClean="0">
                <a:solidFill>
                  <a:srgbClr val="FF0000"/>
                </a:solidFill>
              </a:rPr>
              <a:t>assumed</a:t>
            </a:r>
            <a:r>
              <a:rPr lang="it-IT" sz="2000" b="1" dirty="0" smtClean="0">
                <a:solidFill>
                  <a:srgbClr val="FF0000"/>
                </a:solidFill>
              </a:rPr>
              <a:t>)</a:t>
            </a:r>
          </a:p>
        </p:txBody>
      </p:sp>
      <p:sp>
        <p:nvSpPr>
          <p:cNvPr id="5" name="CasellaDiTesto 4"/>
          <p:cNvSpPr txBox="1"/>
          <p:nvPr/>
        </p:nvSpPr>
        <p:spPr>
          <a:xfrm>
            <a:off x="611560" y="5517469"/>
            <a:ext cx="2348143" cy="369332"/>
          </a:xfrm>
          <a:prstGeom prst="rect">
            <a:avLst/>
          </a:prstGeom>
          <a:noFill/>
        </p:spPr>
        <p:txBody>
          <a:bodyPr wrap="none" rtlCol="0">
            <a:spAutoFit/>
          </a:bodyPr>
          <a:lstStyle/>
          <a:p>
            <a:r>
              <a:rPr lang="it-IT" b="1" dirty="0" smtClean="0"/>
              <a:t>RANDOM/STATISTICAL</a:t>
            </a:r>
            <a:endParaRPr lang="en-US" b="1" dirty="0"/>
          </a:p>
        </p:txBody>
      </p:sp>
      <p:sp>
        <p:nvSpPr>
          <p:cNvPr id="7" name="CasellaDiTesto 6"/>
          <p:cNvSpPr txBox="1"/>
          <p:nvPr/>
        </p:nvSpPr>
        <p:spPr>
          <a:xfrm>
            <a:off x="611560" y="5939988"/>
            <a:ext cx="1358834" cy="369332"/>
          </a:xfrm>
          <a:prstGeom prst="rect">
            <a:avLst/>
          </a:prstGeom>
          <a:noFill/>
        </p:spPr>
        <p:txBody>
          <a:bodyPr wrap="none" rtlCol="0">
            <a:spAutoFit/>
          </a:bodyPr>
          <a:lstStyle/>
          <a:p>
            <a:r>
              <a:rPr lang="it-IT" b="1" dirty="0" smtClean="0">
                <a:solidFill>
                  <a:srgbClr val="FF0000"/>
                </a:solidFill>
              </a:rPr>
              <a:t>SYSTEMATIC</a:t>
            </a:r>
            <a:endParaRPr lang="en-US" b="1" dirty="0">
              <a:solidFill>
                <a:srgbClr val="FF0000"/>
              </a:solidFill>
            </a:endParaRPr>
          </a:p>
        </p:txBody>
      </p:sp>
      <p:sp>
        <p:nvSpPr>
          <p:cNvPr id="8" name="CasellaDiTesto 7"/>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136529298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5" name="Picture 2"/>
          <p:cNvPicPr>
            <a:picLocks noChangeAspect="1" noChangeArrowheads="1"/>
          </p:cNvPicPr>
          <p:nvPr/>
        </p:nvPicPr>
        <p:blipFill>
          <a:blip r:embed="rId2" cstate="print"/>
          <a:srcRect/>
          <a:stretch>
            <a:fillRect/>
          </a:stretch>
        </p:blipFill>
        <p:spPr bwMode="auto">
          <a:xfrm>
            <a:off x="973782" y="366861"/>
            <a:ext cx="7486650" cy="608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93186" name="Picture 2"/>
          <p:cNvPicPr>
            <a:picLocks noChangeAspect="1" noChangeArrowheads="1"/>
          </p:cNvPicPr>
          <p:nvPr/>
        </p:nvPicPr>
        <p:blipFill>
          <a:blip r:embed="rId2" cstate="print"/>
          <a:srcRect/>
          <a:stretch>
            <a:fillRect/>
          </a:stretch>
        </p:blipFill>
        <p:spPr bwMode="auto">
          <a:xfrm>
            <a:off x="0" y="260648"/>
            <a:ext cx="8686800" cy="6193631"/>
          </a:xfrm>
          <a:prstGeom prst="rect">
            <a:avLst/>
          </a:prstGeom>
          <a:noFill/>
          <a:ln w="9525">
            <a:noFill/>
            <a:miter lim="800000"/>
            <a:headEnd/>
            <a:tailEnd/>
          </a:ln>
        </p:spPr>
      </p:pic>
      <p:pic>
        <p:nvPicPr>
          <p:cNvPr id="93187" name="Picture 3"/>
          <p:cNvPicPr>
            <a:picLocks noChangeAspect="1" noChangeArrowheads="1"/>
          </p:cNvPicPr>
          <p:nvPr/>
        </p:nvPicPr>
        <p:blipFill>
          <a:blip r:embed="rId3" cstate="print"/>
          <a:srcRect/>
          <a:stretch>
            <a:fillRect/>
          </a:stretch>
        </p:blipFill>
        <p:spPr bwMode="auto">
          <a:xfrm>
            <a:off x="6012160" y="692696"/>
            <a:ext cx="2967406" cy="1793553"/>
          </a:xfrm>
          <a:prstGeom prst="rect">
            <a:avLst/>
          </a:prstGeom>
          <a:noFill/>
          <a:ln w="25400">
            <a:solidFill>
              <a:schemeClr val="accent1"/>
            </a:solidFill>
            <a:miter lim="800000"/>
            <a:headEnd/>
            <a:tailEnd/>
          </a:ln>
        </p:spPr>
      </p:pic>
      <p:sp>
        <p:nvSpPr>
          <p:cNvPr id="7" name="CasellaDiTesto 6"/>
          <p:cNvSpPr txBox="1"/>
          <p:nvPr/>
        </p:nvSpPr>
        <p:spPr>
          <a:xfrm>
            <a:off x="971600" y="836712"/>
            <a:ext cx="3914341" cy="369332"/>
          </a:xfrm>
          <a:prstGeom prst="rect">
            <a:avLst/>
          </a:prstGeom>
          <a:solidFill>
            <a:schemeClr val="bg1"/>
          </a:solidFill>
          <a:ln w="28575">
            <a:solidFill>
              <a:schemeClr val="tx1"/>
            </a:solidFill>
          </a:ln>
        </p:spPr>
        <p:txBody>
          <a:bodyPr wrap="none" rtlCol="0">
            <a:spAutoFit/>
          </a:bodyPr>
          <a:lstStyle/>
          <a:p>
            <a:r>
              <a:rPr lang="en-US" dirty="0" smtClean="0"/>
              <a:t>Max Count Rate for </a:t>
            </a:r>
            <a:r>
              <a:rPr lang="en-US" dirty="0" err="1" smtClean="0"/>
              <a:t>PhC</a:t>
            </a:r>
            <a:r>
              <a:rPr lang="en-US" dirty="0" smtClean="0"/>
              <a:t> &lt; 1/tau=90Mhz</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692771"/>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2000" b="1" dirty="0" err="1" smtClean="0">
                    <a:solidFill>
                      <a:srgbClr val="0070C0"/>
                    </a:solidFill>
                  </a:rPr>
                  <a:t>estimations</a:t>
                </a:r>
                <a:r>
                  <a:rPr lang="it-IT" sz="2000" b="1" dirty="0" smtClean="0">
                    <a:solidFill>
                      <a:srgbClr val="0070C0"/>
                    </a:solidFill>
                  </a:rPr>
                  <a:t> of the </a:t>
                </a:r>
                <a:r>
                  <a:rPr lang="it-IT" sz="2000" b="1" dirty="0" err="1" smtClean="0">
                    <a:solidFill>
                      <a:srgbClr val="0070C0"/>
                    </a:solidFill>
                  </a:rPr>
                  <a:t>errors</a:t>
                </a:r>
                <a:endParaRPr lang="en-US" sz="2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692771"/>
              </a:xfrm>
              <a:prstGeom prst="rect">
                <a:avLst/>
              </a:prstGeom>
              <a:blipFill rotWithShape="1">
                <a:blip r:embed="rId2" cstate="print"/>
                <a:stretch>
                  <a:fillRect l="-1971" t="-6475" b="-1799"/>
                </a:stretch>
              </a:blipFill>
            </p:spPr>
            <p:txBody>
              <a:bodyPr/>
              <a:lstStyle/>
              <a:p>
                <a:r>
                  <a:rPr lang="en-US">
                    <a:noFill/>
                  </a:rPr>
                  <a:t> </a:t>
                </a:r>
              </a:p>
            </p:txBody>
          </p:sp>
        </mc:Fallback>
      </mc:AlternateContent>
      <p:sp>
        <p:nvSpPr>
          <p:cNvPr id="15" name="CasellaDiTesto 14"/>
          <p:cNvSpPr txBox="1"/>
          <p:nvPr/>
        </p:nvSpPr>
        <p:spPr>
          <a:xfrm>
            <a:off x="92966" y="2179187"/>
            <a:ext cx="2024080" cy="369332"/>
          </a:xfrm>
          <a:prstGeom prst="rect">
            <a:avLst/>
          </a:prstGeom>
          <a:noFill/>
        </p:spPr>
        <p:txBody>
          <a:bodyPr wrap="none" rtlCol="0">
            <a:spAutoFit/>
          </a:bodyPr>
          <a:lstStyle/>
          <a:p>
            <a:r>
              <a:rPr lang="it-IT" b="1" dirty="0" smtClean="0">
                <a:solidFill>
                  <a:srgbClr val="FF0000"/>
                </a:solidFill>
              </a:rPr>
              <a:t>SYSTEMATIC (MAX)</a:t>
            </a:r>
            <a:endParaRPr lang="en-US" b="1" dirty="0">
              <a:solidFill>
                <a:srgbClr val="FF0000"/>
              </a:solidFill>
            </a:endParaRPr>
          </a:p>
        </p:txBody>
      </p:sp>
      <mc:AlternateContent xmlns:mc="http://schemas.openxmlformats.org/markup-compatibility/2006">
        <mc:Choice xmlns:a14="http://schemas.microsoft.com/office/drawing/2010/main" xmlns="" Requires="a14">
          <p:sp>
            <p:nvSpPr>
              <p:cNvPr id="17" name="Rettangolo 16"/>
              <p:cNvSpPr/>
              <p:nvPr/>
            </p:nvSpPr>
            <p:spPr>
              <a:xfrm>
                <a:off x="107504" y="2420888"/>
                <a:ext cx="7625614" cy="773225"/>
              </a:xfrm>
              <a:prstGeom prst="rect">
                <a:avLst/>
              </a:prstGeom>
            </p:spPr>
            <p:txBody>
              <a:bodyPr wrap="none">
                <a:spAutoFit/>
              </a:bodyPr>
              <a:lstStyle/>
              <a:p>
                <a14:m>
                  <m:oMath xmlns:m="http://schemas.openxmlformats.org/officeDocument/2006/math">
                    <m:sSub>
                      <m:sSubPr>
                        <m:ctrlPr>
                          <a:rPr lang="en-US" sz="2400" i="1" smtClean="0">
                            <a:solidFill>
                              <a:srgbClr val="FF0000"/>
                            </a:solidFill>
                            <a:latin typeface="Cambria Math" panose="02040503050406030204" pitchFamily="18" charset="0"/>
                          </a:rPr>
                        </m:ctrlPr>
                      </m:sSubPr>
                      <m:e>
                        <m:d>
                          <m:dPr>
                            <m:begChr m:val=""/>
                            <m:endChr m:val="|"/>
                            <m:ctrlPr>
                              <a:rPr lang="en-US" sz="2400" i="1">
                                <a:solidFill>
                                  <a:srgbClr val="FF0000"/>
                                </a:solidFill>
                                <a:latin typeface="Cambria Math" panose="02040503050406030204" pitchFamily="18" charset="0"/>
                              </a:rPr>
                            </m:ctrlPr>
                          </m:dPr>
                          <m:e>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a:ea typeface="Cambria Math"/>
                                  </a:rPr>
                                  <m:t>∆</m:t>
                                </m:r>
                                <m:r>
                                  <a:rPr lang="en-US" sz="2400" i="1">
                                    <a:solidFill>
                                      <a:srgbClr val="FF0000"/>
                                    </a:solidFill>
                                    <a:latin typeface="Cambria Math"/>
                                  </a:rPr>
                                  <m:t>𝜏</m:t>
                                </m:r>
                              </m:e>
                              <m:sub>
                                <m:r>
                                  <a:rPr lang="en-US" sz="2400" i="1">
                                    <a:solidFill>
                                      <a:srgbClr val="FF0000"/>
                                    </a:solidFill>
                                    <a:latin typeface="Cambria Math"/>
                                  </a:rPr>
                                  <m:t>𝑎𝑒𝑟</m:t>
                                </m:r>
                              </m:sub>
                            </m:sSub>
                            <m:d>
                              <m:dPr>
                                <m:ctrlPr>
                                  <a:rPr lang="en-US" sz="2400" i="1">
                                    <a:solidFill>
                                      <a:srgbClr val="FF0000"/>
                                    </a:solidFill>
                                    <a:latin typeface="Cambria Math" panose="02040503050406030204" pitchFamily="18" charset="0"/>
                                  </a:rPr>
                                </m:ctrlPr>
                              </m:dPr>
                              <m:e>
                                <m:r>
                                  <a:rPr lang="en-US" sz="2400" i="1">
                                    <a:solidFill>
                                      <a:srgbClr val="FF0000"/>
                                    </a:solidFill>
                                    <a:latin typeface="Cambria Math"/>
                                  </a:rPr>
                                  <m:t>𝑠</m:t>
                                </m:r>
                              </m:e>
                            </m:d>
                          </m:e>
                        </m:d>
                      </m:e>
                      <m:sub>
                        <m:sSub>
                          <m:sSubPr>
                            <m:ctrlPr>
                              <a:rPr lang="it-IT" sz="2400" i="1">
                                <a:solidFill>
                                  <a:srgbClr val="FF0000"/>
                                </a:solidFill>
                                <a:latin typeface="Cambria Math" panose="02040503050406030204" pitchFamily="18" charset="0"/>
                              </a:rPr>
                            </m:ctrlPr>
                          </m:sSubPr>
                          <m:e>
                            <m:r>
                              <a:rPr lang="it-IT" sz="2400" i="1">
                                <a:solidFill>
                                  <a:srgbClr val="FF0000"/>
                                </a:solidFill>
                                <a:latin typeface="Cambria Math"/>
                              </a:rPr>
                              <m:t>𝑡</m:t>
                            </m:r>
                          </m:e>
                          <m:sub>
                            <m:r>
                              <a:rPr lang="it-IT" sz="2400" i="1">
                                <a:solidFill>
                                  <a:srgbClr val="FF0000"/>
                                </a:solidFill>
                                <a:latin typeface="Cambria Math"/>
                              </a:rPr>
                              <m:t>𝑑</m:t>
                            </m:r>
                          </m:sub>
                        </m:sSub>
                      </m:sub>
                    </m:sSub>
                    <m:r>
                      <a:rPr lang="en-US" sz="2400" i="1">
                        <a:solidFill>
                          <a:srgbClr val="FF0000"/>
                        </a:solidFill>
                        <a:latin typeface="Cambria Math"/>
                        <a:ea typeface="Cambria Math"/>
                      </a:rPr>
                      <m:t>≅</m:t>
                    </m:r>
                    <m:r>
                      <a:rPr lang="it-IT" sz="2400" b="0" i="1" smtClean="0">
                        <a:solidFill>
                          <a:srgbClr val="FF0000"/>
                        </a:solidFill>
                        <a:latin typeface="Cambria Math"/>
                        <a:ea typeface="Cambria Math"/>
                      </a:rPr>
                      <m:t>− 0.01</m:t>
                    </m:r>
                  </m:oMath>
                </a14:m>
                <a:r>
                  <a:rPr lang="en-US" dirty="0" smtClean="0">
                    <a:solidFill>
                      <a:srgbClr val="FF0000"/>
                    </a:solidFill>
                  </a:rPr>
                  <a:t> </a:t>
                </a:r>
                <a14:m>
                  <m:oMath xmlns:m="http://schemas.openxmlformats.org/officeDocument/2006/math">
                    <m:r>
                      <a:rPr lang="it-IT" i="1">
                        <a:solidFill>
                          <a:srgbClr val="FF0000"/>
                        </a:solidFill>
                        <a:latin typeface="Cambria Math"/>
                        <a:ea typeface="Cambria Math"/>
                      </a:rPr>
                      <m:t> </m:t>
                    </m:r>
                    <m:d>
                      <m:dPr>
                        <m:ctrlPr>
                          <a:rPr lang="it-IT" i="1">
                            <a:solidFill>
                              <a:srgbClr val="FF0000"/>
                            </a:solidFill>
                            <a:latin typeface="Cambria Math" panose="02040503050406030204" pitchFamily="18" charset="0"/>
                            <a:ea typeface="Cambria Math"/>
                          </a:rPr>
                        </m:ctrlPr>
                      </m:dPr>
                      <m:e>
                        <m:r>
                          <a:rPr lang="it-IT" b="0" i="1">
                            <a:solidFill>
                              <a:srgbClr val="FF0000"/>
                            </a:solidFill>
                            <a:latin typeface="Cambria Math"/>
                            <a:ea typeface="Cambria Math"/>
                          </a:rPr>
                          <m:t>𝑖𝑓</m:t>
                        </m:r>
                        <m:r>
                          <a:rPr lang="it-IT" b="0" i="1">
                            <a:solidFill>
                              <a:srgbClr val="FF0000"/>
                            </a:solidFill>
                            <a:latin typeface="Cambria Math"/>
                            <a:ea typeface="Cambria Math"/>
                          </a:rPr>
                          <m:t> </m:t>
                        </m:r>
                        <m:r>
                          <a:rPr lang="it-IT" b="0" i="1">
                            <a:solidFill>
                              <a:srgbClr val="FF0000"/>
                            </a:solidFill>
                            <a:latin typeface="Cambria Math"/>
                            <a:ea typeface="Cambria Math"/>
                          </a:rPr>
                          <m:t>𝑛𝑜𝑡</m:t>
                        </m:r>
                        <m:r>
                          <a:rPr lang="it-IT" b="0" i="1">
                            <a:solidFill>
                              <a:srgbClr val="FF0000"/>
                            </a:solidFill>
                            <a:latin typeface="Cambria Math"/>
                            <a:ea typeface="Cambria Math"/>
                          </a:rPr>
                          <m:t> </m:t>
                        </m:r>
                        <m:r>
                          <a:rPr lang="it-IT" b="0" i="1">
                            <a:solidFill>
                              <a:srgbClr val="FF0000"/>
                            </a:solidFill>
                            <a:latin typeface="Cambria Math"/>
                            <a:ea typeface="Cambria Math"/>
                          </a:rPr>
                          <m:t>𝑎𝑐𝑐𝑜𝑢𝑛𝑡𝑒𝑑</m:t>
                        </m:r>
                        <m:r>
                          <a:rPr lang="it-IT" b="0" i="1">
                            <a:solidFill>
                              <a:srgbClr val="FF0000"/>
                            </a:solidFill>
                            <a:latin typeface="Cambria Math"/>
                            <a:ea typeface="Cambria Math"/>
                          </a:rPr>
                          <m:t> </m:t>
                        </m:r>
                        <m:r>
                          <a:rPr lang="it-IT" b="0" i="1">
                            <a:solidFill>
                              <a:srgbClr val="FF0000"/>
                            </a:solidFill>
                            <a:latin typeface="Cambria Math"/>
                            <a:ea typeface="Cambria Math"/>
                          </a:rPr>
                          <m:t>𝑓𝑜𝑟</m:t>
                        </m:r>
                      </m:e>
                    </m:d>
                    <m:r>
                      <a:rPr lang="it-IT" b="1" i="1" smtClean="0">
                        <a:solidFill>
                          <a:srgbClr val="FF0000"/>
                        </a:solidFill>
                        <a:latin typeface="Cambria Math"/>
                        <a:ea typeface="Cambria Math"/>
                      </a:rPr>
                      <m:t>;</m:t>
                    </m:r>
                  </m:oMath>
                </a14:m>
                <a:endParaRPr lang="it-IT" b="1" i="1" dirty="0" smtClean="0">
                  <a:solidFill>
                    <a:srgbClr val="FF0000"/>
                  </a:solidFill>
                  <a:latin typeface="Cambria Math"/>
                  <a:ea typeface="Cambria Math"/>
                </a:endParaRPr>
              </a:p>
              <a:p>
                <a14:m>
                  <m:oMath xmlns:m="http://schemas.openxmlformats.org/officeDocument/2006/math">
                    <m:sSub>
                      <m:sSubPr>
                        <m:ctrlPr>
                          <a:rPr lang="it-IT" i="1">
                            <a:solidFill>
                              <a:srgbClr val="FF0000"/>
                            </a:solidFill>
                            <a:latin typeface="Cambria Math" panose="02040503050406030204" pitchFamily="18" charset="0"/>
                          </a:rPr>
                        </m:ctrlPr>
                      </m:sSubPr>
                      <m:e>
                        <m:r>
                          <a:rPr lang="it-IT" b="0" i="1">
                            <a:solidFill>
                              <a:srgbClr val="FF0000"/>
                            </a:solidFill>
                            <a:latin typeface="Cambria Math"/>
                          </a:rPr>
                          <m:t>𝑡</m:t>
                        </m:r>
                      </m:e>
                      <m:sub>
                        <m:r>
                          <a:rPr lang="it-IT" b="0" i="1">
                            <a:solidFill>
                              <a:srgbClr val="FF0000"/>
                            </a:solidFill>
                            <a:latin typeface="Cambria Math"/>
                          </a:rPr>
                          <m:t>𝑑</m:t>
                        </m:r>
                      </m:sub>
                    </m:sSub>
                    <m:r>
                      <a:rPr lang="it-IT" b="0" i="1" smtClean="0">
                        <a:solidFill>
                          <a:srgbClr val="FF0000"/>
                        </a:solidFill>
                        <a:latin typeface="Cambria Math"/>
                      </a:rPr>
                      <m:t>=11.2 </m:t>
                    </m:r>
                    <m:r>
                      <a:rPr lang="it-IT" b="0" i="1" smtClean="0">
                        <a:solidFill>
                          <a:srgbClr val="FF0000"/>
                        </a:solidFill>
                        <a:latin typeface="Cambria Math"/>
                      </a:rPr>
                      <m:t>𝑛𝑠</m:t>
                    </m:r>
                    <m:r>
                      <a:rPr lang="it-IT" b="0" i="1" smtClean="0">
                        <a:solidFill>
                          <a:srgbClr val="FF0000"/>
                        </a:solidFill>
                        <a:latin typeface="Cambria Math"/>
                      </a:rPr>
                      <m:t> </m:t>
                    </m:r>
                    <m:r>
                      <a:rPr lang="it-IT" b="0" i="1" smtClean="0">
                        <a:solidFill>
                          <a:srgbClr val="FF0000"/>
                        </a:solidFill>
                        <a:latin typeface="Cambria Math"/>
                      </a:rPr>
                      <m:t>𝑎𝑛𝑑</m:t>
                    </m:r>
                    <m:sSub>
                      <m:sSubPr>
                        <m:ctrlPr>
                          <a:rPr lang="it-IT" i="1">
                            <a:solidFill>
                              <a:srgbClr val="FF0000"/>
                            </a:solidFill>
                            <a:latin typeface="Cambria Math" panose="02040503050406030204" pitchFamily="18" charset="0"/>
                          </a:rPr>
                        </m:ctrlPr>
                      </m:sSubPr>
                      <m:e>
                        <m:r>
                          <a:rPr lang="it-IT" b="0" i="1" smtClean="0">
                            <a:solidFill>
                              <a:srgbClr val="FF0000"/>
                            </a:solidFill>
                            <a:latin typeface="Cambria Math"/>
                          </a:rPr>
                          <m:t> </m:t>
                        </m:r>
                        <m:r>
                          <a:rPr lang="it-IT" b="0" i="1">
                            <a:solidFill>
                              <a:srgbClr val="FF0000"/>
                            </a:solidFill>
                            <a:latin typeface="Cambria Math"/>
                            <a:ea typeface="Cambria Math"/>
                          </a:rPr>
                          <m:t>∆</m:t>
                        </m:r>
                        <m:r>
                          <a:rPr lang="it-IT" b="0" i="1">
                            <a:solidFill>
                              <a:srgbClr val="FF0000"/>
                            </a:solidFill>
                            <a:latin typeface="Cambria Math"/>
                          </a:rPr>
                          <m:t>𝑡</m:t>
                        </m:r>
                      </m:e>
                      <m:sub>
                        <m:r>
                          <a:rPr lang="it-IT" b="0" i="1">
                            <a:solidFill>
                              <a:srgbClr val="FF0000"/>
                            </a:solidFill>
                            <a:latin typeface="Cambria Math"/>
                          </a:rPr>
                          <m:t>𝑑</m:t>
                        </m:r>
                      </m:sub>
                    </m:sSub>
                    <m:r>
                      <a:rPr lang="it-IT" b="0" i="1" smtClean="0">
                        <a:solidFill>
                          <a:srgbClr val="FF0000"/>
                        </a:solidFill>
                        <a:latin typeface="Cambria Math"/>
                      </a:rPr>
                      <m:t>=</m:t>
                    </m:r>
                    <m:r>
                      <a:rPr lang="it-IT" b="0" i="1" smtClean="0">
                        <a:solidFill>
                          <a:srgbClr val="FF0000"/>
                        </a:solidFill>
                        <a:latin typeface="Cambria Math"/>
                        <a:ea typeface="Cambria Math"/>
                      </a:rPr>
                      <m:t>±0.4 </m:t>
                    </m:r>
                    <m:r>
                      <a:rPr lang="it-IT" b="0" i="1" smtClean="0">
                        <a:solidFill>
                          <a:srgbClr val="FF0000"/>
                        </a:solidFill>
                        <a:latin typeface="Cambria Math"/>
                        <a:ea typeface="Cambria Math"/>
                      </a:rPr>
                      <m:t>𝑛𝑠</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𝑛𝑒𝑔𝑙𝑖𝑔𝑖𝑏𝑙𝑒</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𝑒𝑓𝑓𝑒𝑐𝑡𝑠</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𝑜𝑛</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𝑖𝑛𝑑𝑒𝑡𝑒𝑟𝑚𝑖𝑛𝑎𝑡𝑖𝑜𝑛</m:t>
                    </m:r>
                  </m:oMath>
                </a14:m>
                <a:r>
                  <a:rPr lang="en-US" dirty="0" smtClean="0">
                    <a:solidFill>
                      <a:srgbClr val="FF0000"/>
                    </a:solidFill>
                  </a:rPr>
                  <a:t>);</a:t>
                </a:r>
                <a:endParaRPr lang="en-US" dirty="0">
                  <a:solidFill>
                    <a:srgbClr val="FF0000"/>
                  </a:solidFill>
                </a:endParaRPr>
              </a:p>
            </p:txBody>
          </p:sp>
        </mc:Choice>
        <mc:Fallback>
          <p:sp>
            <p:nvSpPr>
              <p:cNvPr id="17" name="Rettangolo 16"/>
              <p:cNvSpPr>
                <a:spLocks noRot="1" noChangeAspect="1" noMove="1" noResize="1" noEditPoints="1" noAdjustHandles="1" noChangeArrowheads="1" noChangeShapeType="1" noTextEdit="1"/>
              </p:cNvSpPr>
              <p:nvPr/>
            </p:nvSpPr>
            <p:spPr>
              <a:xfrm>
                <a:off x="107504" y="2420888"/>
                <a:ext cx="7625614" cy="773225"/>
              </a:xfrm>
              <a:prstGeom prst="rect">
                <a:avLst/>
              </a:prstGeom>
              <a:blipFill rotWithShape="1">
                <a:blip r:embed="rId3" cstate="print"/>
                <a:stretch>
                  <a:fillRect l="-240" t="-77165" b="-7716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9" name="Rettangolo 18"/>
              <p:cNvSpPr/>
              <p:nvPr/>
            </p:nvSpPr>
            <p:spPr>
              <a:xfrm>
                <a:off x="107504" y="3140968"/>
                <a:ext cx="5589928" cy="772327"/>
              </a:xfrm>
              <a:prstGeom prst="rect">
                <a:avLst/>
              </a:prstGeom>
            </p:spPr>
            <p:txBody>
              <a:bodyPr wrap="none">
                <a:spAutoFit/>
              </a:bodyPr>
              <a:lstStyle/>
              <a:p>
                <a14:m>
                  <m:oMath xmlns:m="http://schemas.openxmlformats.org/officeDocument/2006/math">
                    <m:sSub>
                      <m:sSubPr>
                        <m:ctrlPr>
                          <a:rPr lang="en-US" sz="2400" i="1" smtClean="0">
                            <a:solidFill>
                              <a:srgbClr val="FF0000"/>
                            </a:solidFill>
                            <a:latin typeface="Cambria Math" panose="02040503050406030204" pitchFamily="18" charset="0"/>
                          </a:rPr>
                        </m:ctrlPr>
                      </m:sSubPr>
                      <m:e>
                        <m:d>
                          <m:dPr>
                            <m:begChr m:val=""/>
                            <m:endChr m:val="|"/>
                            <m:ctrlPr>
                              <a:rPr lang="en-US" sz="2400" i="1">
                                <a:solidFill>
                                  <a:srgbClr val="FF0000"/>
                                </a:solidFill>
                                <a:latin typeface="Cambria Math" panose="02040503050406030204" pitchFamily="18" charset="0"/>
                              </a:rPr>
                            </m:ctrlPr>
                          </m:dPr>
                          <m:e>
                            <m:sSub>
                              <m:sSubPr>
                                <m:ctrlPr>
                                  <a:rPr lang="en-US" sz="2400" i="1">
                                    <a:solidFill>
                                      <a:srgbClr val="FF0000"/>
                                    </a:solidFill>
                                    <a:latin typeface="Cambria Math" panose="02040503050406030204" pitchFamily="18" charset="0"/>
                                  </a:rPr>
                                </m:ctrlPr>
                              </m:sSubPr>
                              <m:e>
                                <m:r>
                                  <a:rPr lang="en-US" sz="2400" b="0" i="1">
                                    <a:solidFill>
                                      <a:srgbClr val="FF0000"/>
                                    </a:solidFill>
                                    <a:latin typeface="Cambria Math"/>
                                    <a:ea typeface="Cambria Math"/>
                                  </a:rPr>
                                  <m:t>∆</m:t>
                                </m:r>
                                <m:r>
                                  <a:rPr lang="en-US" sz="2400" b="0" i="1">
                                    <a:solidFill>
                                      <a:srgbClr val="FF0000"/>
                                    </a:solidFill>
                                    <a:latin typeface="Cambria Math"/>
                                  </a:rPr>
                                  <m:t>𝜏</m:t>
                                </m:r>
                              </m:e>
                              <m:sub>
                                <m:r>
                                  <a:rPr lang="en-US" sz="2400" b="0" i="1">
                                    <a:solidFill>
                                      <a:srgbClr val="FF0000"/>
                                    </a:solidFill>
                                    <a:latin typeface="Cambria Math"/>
                                  </a:rPr>
                                  <m:t>𝑎𝑒𝑟</m:t>
                                </m:r>
                              </m:sub>
                            </m:sSub>
                            <m:d>
                              <m:dPr>
                                <m:ctrlPr>
                                  <a:rPr lang="en-US" sz="2400" i="1">
                                    <a:solidFill>
                                      <a:srgbClr val="FF0000"/>
                                    </a:solidFill>
                                    <a:latin typeface="Cambria Math" panose="02040503050406030204" pitchFamily="18" charset="0"/>
                                  </a:rPr>
                                </m:ctrlPr>
                              </m:dPr>
                              <m:e>
                                <m:r>
                                  <a:rPr lang="en-US" sz="2400" b="0" i="1">
                                    <a:solidFill>
                                      <a:srgbClr val="FF0000"/>
                                    </a:solidFill>
                                    <a:latin typeface="Cambria Math"/>
                                  </a:rPr>
                                  <m:t>𝑠</m:t>
                                </m:r>
                              </m:e>
                            </m:d>
                          </m:e>
                        </m:d>
                      </m:e>
                      <m:sub>
                        <m:sSub>
                          <m:sSubPr>
                            <m:ctrlPr>
                              <a:rPr lang="it-IT" sz="2400" i="1">
                                <a:solidFill>
                                  <a:srgbClr val="FF0000"/>
                                </a:solidFill>
                                <a:latin typeface="Cambria Math" panose="02040503050406030204" pitchFamily="18" charset="0"/>
                              </a:rPr>
                            </m:ctrlPr>
                          </m:sSubPr>
                          <m:e>
                            <m:r>
                              <a:rPr lang="it-IT" sz="2400" b="0" i="1">
                                <a:solidFill>
                                  <a:srgbClr val="FF0000"/>
                                </a:solidFill>
                                <a:latin typeface="Cambria Math"/>
                              </a:rPr>
                              <m:t>𝑡</m:t>
                            </m:r>
                          </m:e>
                          <m:sub>
                            <m:r>
                              <a:rPr lang="it-IT" sz="2400" b="0" i="1">
                                <a:solidFill>
                                  <a:srgbClr val="FF0000"/>
                                </a:solidFill>
                                <a:latin typeface="Cambria Math"/>
                              </a:rPr>
                              <m:t>𝑜</m:t>
                            </m:r>
                          </m:sub>
                        </m:sSub>
                      </m:sub>
                    </m:sSub>
                    <m:r>
                      <a:rPr lang="en-US" sz="2400" b="0" i="1">
                        <a:solidFill>
                          <a:srgbClr val="FF0000"/>
                        </a:solidFill>
                        <a:latin typeface="Cambria Math"/>
                        <a:ea typeface="Cambria Math"/>
                      </a:rPr>
                      <m:t>≅</m:t>
                    </m:r>
                    <m:r>
                      <a:rPr lang="it-IT" b="0" i="1" smtClean="0">
                        <a:solidFill>
                          <a:srgbClr val="FF0000"/>
                        </a:solidFill>
                        <a:latin typeface="Cambria Math"/>
                        <a:ea typeface="Cambria Math"/>
                      </a:rPr>
                      <m:t>± </m:t>
                    </m:r>
                    <m:r>
                      <a:rPr lang="it-IT" sz="2400" b="0" i="1">
                        <a:solidFill>
                          <a:srgbClr val="FF0000"/>
                        </a:solidFill>
                        <a:latin typeface="Cambria Math"/>
                        <a:ea typeface="Cambria Math"/>
                      </a:rPr>
                      <m:t>0.0</m:t>
                    </m:r>
                    <m:r>
                      <a:rPr lang="it-IT" sz="2400" b="0" i="1" smtClean="0">
                        <a:solidFill>
                          <a:srgbClr val="FF0000"/>
                        </a:solidFill>
                        <a:latin typeface="Cambria Math"/>
                        <a:ea typeface="Cambria Math"/>
                      </a:rPr>
                      <m:t>0</m:t>
                    </m:r>
                    <m:r>
                      <m:rPr>
                        <m:nor/>
                      </m:rPr>
                      <a:rPr lang="it-IT" sz="2400" i="0" smtClean="0">
                        <a:solidFill>
                          <a:srgbClr val="FF0000"/>
                        </a:solidFill>
                        <a:latin typeface="Cambria Math"/>
                        <a:ea typeface="Cambria Math"/>
                      </a:rPr>
                      <m:t>5</m:t>
                    </m:r>
                    <m:r>
                      <m:rPr>
                        <m:nor/>
                      </m:rPr>
                      <a:rPr lang="en-US" dirty="0">
                        <a:solidFill>
                          <a:srgbClr val="FF0000"/>
                        </a:solidFill>
                      </a:rPr>
                      <m:t> </m:t>
                    </m:r>
                    <m:r>
                      <a:rPr lang="it-IT" b="0" i="1">
                        <a:solidFill>
                          <a:srgbClr val="FF0000"/>
                        </a:solidFill>
                        <a:latin typeface="Cambria Math"/>
                        <a:ea typeface="Cambria Math"/>
                      </a:rPr>
                      <m:t> </m:t>
                    </m:r>
                    <m:d>
                      <m:dPr>
                        <m:ctrlPr>
                          <a:rPr lang="it-IT" i="1">
                            <a:solidFill>
                              <a:srgbClr val="FF0000"/>
                            </a:solidFill>
                            <a:latin typeface="Cambria Math" panose="02040503050406030204" pitchFamily="18" charset="0"/>
                            <a:ea typeface="Cambria Math"/>
                          </a:rPr>
                        </m:ctrlPr>
                      </m:dPr>
                      <m:e>
                        <m:r>
                          <a:rPr lang="it-IT" b="0" i="1">
                            <a:solidFill>
                              <a:srgbClr val="FF0000"/>
                            </a:solidFill>
                            <a:latin typeface="Cambria Math"/>
                            <a:ea typeface="Cambria Math"/>
                          </a:rPr>
                          <m:t>𝑖𝑓</m:t>
                        </m:r>
                        <m:r>
                          <a:rPr lang="it-IT" b="0" i="1">
                            <a:solidFill>
                              <a:srgbClr val="FF0000"/>
                            </a:solidFill>
                            <a:latin typeface="Cambria Math"/>
                            <a:ea typeface="Cambria Math"/>
                          </a:rPr>
                          <m:t> </m:t>
                        </m:r>
                        <m:r>
                          <a:rPr lang="it-IT" b="0" i="1">
                            <a:solidFill>
                              <a:srgbClr val="FF0000"/>
                            </a:solidFill>
                            <a:latin typeface="Cambria Math"/>
                            <a:ea typeface="Cambria Math"/>
                          </a:rPr>
                          <m:t>𝑛𝑜𝑡</m:t>
                        </m:r>
                        <m:r>
                          <a:rPr lang="it-IT" b="0" i="1">
                            <a:solidFill>
                              <a:srgbClr val="FF0000"/>
                            </a:solidFill>
                            <a:latin typeface="Cambria Math"/>
                            <a:ea typeface="Cambria Math"/>
                          </a:rPr>
                          <m:t> </m:t>
                        </m:r>
                        <m:r>
                          <a:rPr lang="it-IT" b="0" i="1">
                            <a:solidFill>
                              <a:srgbClr val="FF0000"/>
                            </a:solidFill>
                            <a:latin typeface="Cambria Math"/>
                            <a:ea typeface="Cambria Math"/>
                          </a:rPr>
                          <m:t>𝑎𝑐𝑐𝑜𝑢𝑛𝑡𝑒𝑑</m:t>
                        </m:r>
                        <m:r>
                          <a:rPr lang="it-IT" b="0" i="1">
                            <a:solidFill>
                              <a:srgbClr val="FF0000"/>
                            </a:solidFill>
                            <a:latin typeface="Cambria Math"/>
                            <a:ea typeface="Cambria Math"/>
                          </a:rPr>
                          <m:t> </m:t>
                        </m:r>
                        <m:r>
                          <a:rPr lang="it-IT" b="0" i="1">
                            <a:solidFill>
                              <a:srgbClr val="FF0000"/>
                            </a:solidFill>
                            <a:latin typeface="Cambria Math"/>
                            <a:ea typeface="Cambria Math"/>
                          </a:rPr>
                          <m:t>𝑓𝑜𝑟</m:t>
                        </m:r>
                      </m:e>
                    </m:d>
                  </m:oMath>
                </a14:m>
                <a:r>
                  <a:rPr lang="en-US" dirty="0" smtClean="0">
                    <a:solidFill>
                      <a:srgbClr val="FF0000"/>
                    </a:solidFill>
                  </a:rPr>
                  <a:t>;</a:t>
                </a:r>
                <a:r>
                  <a:rPr lang="en-US" dirty="0" smtClean="0"/>
                  <a:t> </a:t>
                </a:r>
              </a:p>
              <a:p>
                <a14:m>
                  <m:oMath xmlns:m="http://schemas.openxmlformats.org/officeDocument/2006/math">
                    <m:r>
                      <a:rPr lang="it-IT" b="0" i="1" smtClean="0">
                        <a:solidFill>
                          <a:srgbClr val="FF0000"/>
                        </a:solidFill>
                        <a:latin typeface="Cambria Math"/>
                        <a:ea typeface="Cambria Math"/>
                      </a:rPr>
                      <m:t>∆</m:t>
                    </m:r>
                    <m:sSub>
                      <m:sSubPr>
                        <m:ctrlPr>
                          <a:rPr lang="it-IT" i="1">
                            <a:solidFill>
                              <a:srgbClr val="FF0000"/>
                            </a:solidFill>
                            <a:latin typeface="Cambria Math" panose="02040503050406030204" pitchFamily="18" charset="0"/>
                          </a:rPr>
                        </m:ctrlPr>
                      </m:sSubPr>
                      <m:e>
                        <m:r>
                          <a:rPr lang="it-IT" b="0" i="1">
                            <a:solidFill>
                              <a:srgbClr val="FF0000"/>
                            </a:solidFill>
                            <a:latin typeface="Cambria Math"/>
                          </a:rPr>
                          <m:t>𝑡</m:t>
                        </m:r>
                      </m:e>
                      <m:sub>
                        <m:r>
                          <a:rPr lang="it-IT" b="0" i="1" smtClean="0">
                            <a:solidFill>
                              <a:srgbClr val="FF0000"/>
                            </a:solidFill>
                            <a:latin typeface="Cambria Math"/>
                          </a:rPr>
                          <m:t>𝑜</m:t>
                        </m:r>
                      </m:sub>
                    </m:sSub>
                    <m:r>
                      <a:rPr lang="it-IT" b="0" i="1">
                        <a:solidFill>
                          <a:srgbClr val="FF0000"/>
                        </a:solidFill>
                        <a:latin typeface="Cambria Math"/>
                      </a:rPr>
                      <m:t>=</m:t>
                    </m:r>
                    <m:r>
                      <a:rPr lang="it-IT" b="0" i="1">
                        <a:solidFill>
                          <a:srgbClr val="FF0000"/>
                        </a:solidFill>
                        <a:latin typeface="Cambria Math"/>
                        <a:ea typeface="Cambria Math"/>
                      </a:rPr>
                      <m:t>±</m:t>
                    </m:r>
                    <m:r>
                      <a:rPr lang="it-IT" b="0" i="1" smtClean="0">
                        <a:solidFill>
                          <a:srgbClr val="FF0000"/>
                        </a:solidFill>
                        <a:latin typeface="Cambria Math"/>
                        <a:ea typeface="Cambria Math"/>
                      </a:rPr>
                      <m:t> 50</m:t>
                    </m:r>
                    <m:r>
                      <a:rPr lang="it-IT" b="0" i="1">
                        <a:solidFill>
                          <a:srgbClr val="FF0000"/>
                        </a:solidFill>
                        <a:latin typeface="Cambria Math"/>
                        <a:ea typeface="Cambria Math"/>
                      </a:rPr>
                      <m:t> </m:t>
                    </m:r>
                    <m:r>
                      <a:rPr lang="it-IT" b="0" i="1" smtClean="0">
                        <a:solidFill>
                          <a:srgbClr val="FF0000"/>
                        </a:solidFill>
                        <a:latin typeface="Cambria Math"/>
                        <a:ea typeface="Cambria Math"/>
                      </a:rPr>
                      <m:t>𝑛𝑠</m:t>
                    </m:r>
                  </m:oMath>
                </a14:m>
                <a:r>
                  <a:rPr lang="en-US" dirty="0" smtClean="0">
                    <a:solidFill>
                      <a:srgbClr val="FF0000"/>
                    </a:solidFill>
                  </a:rPr>
                  <a:t> (laser output jitter)</a:t>
                </a:r>
                <a:endParaRPr lang="en-US" dirty="0"/>
              </a:p>
            </p:txBody>
          </p:sp>
        </mc:Choice>
        <mc:Fallback>
          <p:sp>
            <p:nvSpPr>
              <p:cNvPr id="19" name="Rettangolo 18"/>
              <p:cNvSpPr>
                <a:spLocks noRot="1" noChangeAspect="1" noMove="1" noResize="1" noEditPoints="1" noAdjustHandles="1" noChangeArrowheads="1" noChangeShapeType="1" noTextEdit="1"/>
              </p:cNvSpPr>
              <p:nvPr/>
            </p:nvSpPr>
            <p:spPr>
              <a:xfrm>
                <a:off x="107504" y="3140968"/>
                <a:ext cx="5589928" cy="772327"/>
              </a:xfrm>
              <a:prstGeom prst="rect">
                <a:avLst/>
              </a:prstGeom>
              <a:blipFill rotWithShape="1">
                <a:blip r:embed="rId4" cstate="print"/>
                <a:stretch>
                  <a:fillRect l="-327" t="-77165" b="-7716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21" name="Rettangolo 20"/>
              <p:cNvSpPr/>
              <p:nvPr/>
            </p:nvSpPr>
            <p:spPr>
              <a:xfrm>
                <a:off x="35496" y="3789040"/>
                <a:ext cx="6470296" cy="9694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d>
                            <m:dPr>
                              <m:begChr m:val=""/>
                              <m:endChr m:val="|"/>
                              <m:ctrlPr>
                                <a:rPr lang="en-US" sz="2400" i="1">
                                  <a:solidFill>
                                    <a:srgbClr val="FF0000"/>
                                  </a:solidFill>
                                  <a:latin typeface="Cambria Math" panose="02040503050406030204" pitchFamily="18" charset="0"/>
                                </a:rPr>
                              </m:ctrlPr>
                            </m:dPr>
                            <m:e>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a:ea typeface="Cambria Math"/>
                                    </a:rPr>
                                    <m:t>∆</m:t>
                                  </m:r>
                                  <m:r>
                                    <a:rPr lang="en-US" sz="2400" i="1">
                                      <a:solidFill>
                                        <a:srgbClr val="FF0000"/>
                                      </a:solidFill>
                                      <a:latin typeface="Cambria Math"/>
                                    </a:rPr>
                                    <m:t>𝜏</m:t>
                                  </m:r>
                                </m:e>
                                <m:sub>
                                  <m:r>
                                    <a:rPr lang="en-US" sz="2400" i="1">
                                      <a:solidFill>
                                        <a:srgbClr val="FF0000"/>
                                      </a:solidFill>
                                      <a:latin typeface="Cambria Math"/>
                                    </a:rPr>
                                    <m:t>𝑎𝑒𝑟</m:t>
                                  </m:r>
                                </m:sub>
                              </m:sSub>
                              <m:d>
                                <m:dPr>
                                  <m:ctrlPr>
                                    <a:rPr lang="en-US" sz="2400" i="1">
                                      <a:solidFill>
                                        <a:srgbClr val="FF0000"/>
                                      </a:solidFill>
                                      <a:latin typeface="Cambria Math" panose="02040503050406030204" pitchFamily="18" charset="0"/>
                                    </a:rPr>
                                  </m:ctrlPr>
                                </m:dPr>
                                <m:e>
                                  <m:r>
                                    <a:rPr lang="en-US" sz="2400" i="1">
                                      <a:solidFill>
                                        <a:srgbClr val="FF0000"/>
                                      </a:solidFill>
                                      <a:latin typeface="Cambria Math"/>
                                    </a:rPr>
                                    <m:t>𝑠</m:t>
                                  </m:r>
                                </m:e>
                              </m:d>
                            </m:e>
                          </m:d>
                        </m:e>
                        <m:sub>
                          <m:r>
                            <a:rPr lang="it-IT" sz="2400" i="1">
                              <a:solidFill>
                                <a:srgbClr val="FF0000"/>
                              </a:solidFill>
                              <a:latin typeface="Cambria Math"/>
                            </a:rPr>
                            <m:t>𝑘</m:t>
                          </m:r>
                        </m:sub>
                      </m:sSub>
                      <m:r>
                        <a:rPr lang="en-US" sz="2400" i="1">
                          <a:solidFill>
                            <a:srgbClr val="FF0000"/>
                          </a:solidFill>
                          <a:latin typeface="Cambria Math"/>
                          <a:ea typeface="Cambria Math"/>
                        </a:rPr>
                        <m:t>≅</m:t>
                      </m:r>
                      <m:r>
                        <a:rPr lang="it-IT" sz="2400" b="0" i="1" smtClean="0">
                          <a:solidFill>
                            <a:srgbClr val="FF0000"/>
                          </a:solidFill>
                          <a:latin typeface="Cambria Math"/>
                          <a:ea typeface="Cambria Math"/>
                        </a:rPr>
                        <m:t>− </m:t>
                      </m:r>
                      <m:r>
                        <a:rPr lang="it-IT" sz="2400" i="1">
                          <a:solidFill>
                            <a:srgbClr val="FF0000"/>
                          </a:solidFill>
                          <a:latin typeface="Cambria Math"/>
                          <a:ea typeface="Cambria Math"/>
                        </a:rPr>
                        <m:t>0.0</m:t>
                      </m:r>
                      <m:r>
                        <a:rPr lang="it-IT" sz="2400" b="0" i="1" smtClean="0">
                          <a:solidFill>
                            <a:srgbClr val="FF0000"/>
                          </a:solidFill>
                          <a:latin typeface="Cambria Math"/>
                          <a:ea typeface="Cambria Math"/>
                        </a:rPr>
                        <m:t>4</m:t>
                      </m:r>
                      <m:r>
                        <a:rPr lang="it-IT" sz="2400" i="1" smtClean="0">
                          <a:solidFill>
                            <a:srgbClr val="FF0000"/>
                          </a:solidFill>
                          <a:latin typeface="Cambria Math"/>
                          <a:ea typeface="Cambria Math"/>
                        </a:rPr>
                        <m:t>∙</m:t>
                      </m:r>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a:rPr>
                            <m:t>𝜏</m:t>
                          </m:r>
                        </m:e>
                        <m:sub>
                          <m:r>
                            <a:rPr lang="en-US" sz="2400" i="1">
                              <a:solidFill>
                                <a:srgbClr val="FF0000"/>
                              </a:solidFill>
                              <a:latin typeface="Cambria Math"/>
                            </a:rPr>
                            <m:t>𝑎𝑒𝑟</m:t>
                          </m:r>
                        </m:sub>
                      </m:sSub>
                      <m:d>
                        <m:dPr>
                          <m:ctrlPr>
                            <a:rPr lang="en-US" sz="2400" i="1">
                              <a:solidFill>
                                <a:srgbClr val="FF0000"/>
                              </a:solidFill>
                              <a:latin typeface="Cambria Math" panose="02040503050406030204" pitchFamily="18" charset="0"/>
                            </a:rPr>
                          </m:ctrlPr>
                        </m:dPr>
                        <m:e>
                          <m:r>
                            <a:rPr lang="en-US" sz="2400" i="1">
                              <a:solidFill>
                                <a:srgbClr val="FF0000"/>
                              </a:solidFill>
                              <a:latin typeface="Cambria Math"/>
                            </a:rPr>
                            <m:t>𝑠</m:t>
                          </m:r>
                        </m:e>
                      </m:d>
                      <m:r>
                        <a:rPr lang="it-IT" sz="2400" b="0" i="1" smtClean="0">
                          <a:solidFill>
                            <a:srgbClr val="FF0000"/>
                          </a:solidFill>
                          <a:latin typeface="Cambria Math"/>
                        </a:rPr>
                        <m:t> </m:t>
                      </m:r>
                      <m:d>
                        <m:dPr>
                          <m:ctrlPr>
                            <a:rPr lang="it-IT" i="1">
                              <a:solidFill>
                                <a:srgbClr val="FF0000"/>
                              </a:solidFill>
                              <a:latin typeface="Cambria Math" panose="02040503050406030204" pitchFamily="18" charset="0"/>
                              <a:ea typeface="Cambria Math"/>
                            </a:rPr>
                          </m:ctrlPr>
                        </m:dPr>
                        <m:e>
                          <m:r>
                            <a:rPr lang="it-IT" i="1">
                              <a:solidFill>
                                <a:srgbClr val="FF0000"/>
                              </a:solidFill>
                              <a:latin typeface="Cambria Math"/>
                              <a:ea typeface="Cambria Math"/>
                            </a:rPr>
                            <m:t>𝑖𝑓</m:t>
                          </m:r>
                          <m:r>
                            <a:rPr lang="it-IT" i="1">
                              <a:solidFill>
                                <a:srgbClr val="FF0000"/>
                              </a:solidFill>
                              <a:latin typeface="Cambria Math"/>
                              <a:ea typeface="Cambria Math"/>
                            </a:rPr>
                            <m:t> </m:t>
                          </m:r>
                          <m:r>
                            <a:rPr lang="it-IT" i="1">
                              <a:solidFill>
                                <a:srgbClr val="FF0000"/>
                              </a:solidFill>
                              <a:latin typeface="Cambria Math"/>
                              <a:ea typeface="Cambria Math"/>
                            </a:rPr>
                            <m:t>𝑛𝑜𝑡</m:t>
                          </m:r>
                          <m:r>
                            <a:rPr lang="it-IT" i="1">
                              <a:solidFill>
                                <a:srgbClr val="FF0000"/>
                              </a:solidFill>
                              <a:latin typeface="Cambria Math"/>
                              <a:ea typeface="Cambria Math"/>
                            </a:rPr>
                            <m:t> </m:t>
                          </m:r>
                          <m:r>
                            <a:rPr lang="it-IT" i="1">
                              <a:solidFill>
                                <a:srgbClr val="FF0000"/>
                              </a:solidFill>
                              <a:latin typeface="Cambria Math"/>
                              <a:ea typeface="Cambria Math"/>
                            </a:rPr>
                            <m:t>𝑎𝑐𝑐𝑜𝑢𝑛𝑡𝑒𝑑</m:t>
                          </m:r>
                          <m:r>
                            <a:rPr lang="it-IT" i="1">
                              <a:solidFill>
                                <a:srgbClr val="FF0000"/>
                              </a:solidFill>
                              <a:latin typeface="Cambria Math"/>
                              <a:ea typeface="Cambria Math"/>
                            </a:rPr>
                            <m:t> </m:t>
                          </m:r>
                          <m:r>
                            <a:rPr lang="it-IT" i="1">
                              <a:solidFill>
                                <a:srgbClr val="FF0000"/>
                              </a:solidFill>
                              <a:latin typeface="Cambria Math"/>
                              <a:ea typeface="Cambria Math"/>
                            </a:rPr>
                            <m:t>𝑓𝑜𝑟</m:t>
                          </m:r>
                        </m:e>
                      </m:d>
                    </m:oMath>
                  </m:oMathPara>
                </a14:m>
                <a:endParaRPr lang="en-US" dirty="0" smtClean="0"/>
              </a:p>
              <a:p>
                <a:pPr/>
                <a14:m>
                  <m:oMathPara xmlns:m="http://schemas.openxmlformats.org/officeDocument/2006/math">
                    <m:oMathParaPr>
                      <m:jc m:val="left"/>
                    </m:oMathParaPr>
                    <m:oMath xmlns:m="http://schemas.openxmlformats.org/officeDocument/2006/math">
                      <m:r>
                        <a:rPr lang="it-IT" b="0" i="1" smtClean="0">
                          <a:solidFill>
                            <a:srgbClr val="FF0000"/>
                          </a:solidFill>
                          <a:latin typeface="Cambria Math"/>
                        </a:rPr>
                        <m:t>  </m:t>
                      </m:r>
                      <m:r>
                        <a:rPr lang="it-IT" b="0" i="1" smtClean="0">
                          <a:solidFill>
                            <a:srgbClr val="FF0000"/>
                          </a:solidFill>
                          <a:latin typeface="Cambria Math"/>
                        </a:rPr>
                        <m:t>𝑘</m:t>
                      </m:r>
                      <m:r>
                        <a:rPr lang="it-IT" i="1">
                          <a:solidFill>
                            <a:srgbClr val="FF0000"/>
                          </a:solidFill>
                          <a:latin typeface="Cambria Math"/>
                        </a:rPr>
                        <m:t>=1 </m:t>
                      </m:r>
                      <m:r>
                        <a:rPr lang="it-IT" i="1">
                          <a:solidFill>
                            <a:srgbClr val="FF0000"/>
                          </a:solidFill>
                          <a:latin typeface="Cambria Math"/>
                          <a:ea typeface="Cambria Math"/>
                        </a:rPr>
                        <m:t>±0.</m:t>
                      </m:r>
                      <m:r>
                        <a:rPr lang="it-IT" b="0" i="1" smtClean="0">
                          <a:solidFill>
                            <a:srgbClr val="FF0000"/>
                          </a:solidFill>
                          <a:latin typeface="Cambria Math"/>
                          <a:ea typeface="Cambria Math"/>
                        </a:rPr>
                        <m:t>5</m:t>
                      </m:r>
                      <m:r>
                        <a:rPr lang="it-IT" i="1">
                          <a:solidFill>
                            <a:srgbClr val="FF0000"/>
                          </a:solidFill>
                          <a:latin typeface="Cambria Math"/>
                          <a:ea typeface="Cambria Math"/>
                        </a:rPr>
                        <m:t> </m:t>
                      </m:r>
                      <m:d>
                        <m:dPr>
                          <m:ctrlPr>
                            <a:rPr lang="it-IT" b="0" i="1" smtClean="0">
                              <a:solidFill>
                                <a:srgbClr val="FF0000"/>
                              </a:solidFill>
                              <a:latin typeface="Cambria Math" panose="02040503050406030204" pitchFamily="18" charset="0"/>
                              <a:ea typeface="Cambria Math"/>
                            </a:rPr>
                          </m:ctrlPr>
                        </m:dPr>
                        <m:e>
                          <m:r>
                            <a:rPr lang="it-IT" b="0" i="1" smtClean="0">
                              <a:solidFill>
                                <a:srgbClr val="FF0000"/>
                              </a:solidFill>
                              <a:latin typeface="Cambria Math"/>
                              <a:ea typeface="Cambria Math"/>
                            </a:rPr>
                            <m:t>𝑎𝑒𝑟𝑜𝑠𝑜𝑙</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𝑡𝑦𝑝𝑒</m:t>
                          </m:r>
                        </m:e>
                      </m:d>
                    </m:oMath>
                  </m:oMathPara>
                </a14:m>
                <a:endParaRPr lang="en-US" dirty="0"/>
              </a:p>
            </p:txBody>
          </p:sp>
        </mc:Choice>
        <mc:Fallback>
          <p:sp>
            <p:nvSpPr>
              <p:cNvPr id="21" name="Rettangolo 20"/>
              <p:cNvSpPr>
                <a:spLocks noRot="1" noChangeAspect="1" noMove="1" noResize="1" noEditPoints="1" noAdjustHandles="1" noChangeArrowheads="1" noChangeShapeType="1" noTextEdit="1"/>
              </p:cNvSpPr>
              <p:nvPr/>
            </p:nvSpPr>
            <p:spPr>
              <a:xfrm>
                <a:off x="35496" y="3789040"/>
                <a:ext cx="6470296" cy="969433"/>
              </a:xfrm>
              <a:prstGeom prst="rect">
                <a:avLst/>
              </a:prstGeom>
              <a:blipFill rotWithShape="1">
                <a:blip r:embed="rId5" cstate="print"/>
                <a:stretch>
                  <a:fillRect b="-377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23" name="Rettangolo 22"/>
              <p:cNvSpPr/>
              <p:nvPr/>
            </p:nvSpPr>
            <p:spPr>
              <a:xfrm>
                <a:off x="-36512" y="4786427"/>
                <a:ext cx="7392472" cy="69243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d>
                            <m:dPr>
                              <m:begChr m:val=""/>
                              <m:endChr m:val="|"/>
                              <m:ctrlPr>
                                <a:rPr lang="en-US" sz="2400" i="1">
                                  <a:solidFill>
                                    <a:srgbClr val="FF0000"/>
                                  </a:solidFill>
                                  <a:latin typeface="Cambria Math" panose="02040503050406030204" pitchFamily="18" charset="0"/>
                                </a:rPr>
                              </m:ctrlPr>
                            </m:dPr>
                            <m:e>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a:ea typeface="Cambria Math"/>
                                    </a:rPr>
                                    <m:t>∆</m:t>
                                  </m:r>
                                  <m:r>
                                    <a:rPr lang="en-US" sz="2400" i="1">
                                      <a:solidFill>
                                        <a:srgbClr val="FF0000"/>
                                      </a:solidFill>
                                      <a:latin typeface="Cambria Math"/>
                                    </a:rPr>
                                    <m:t>𝜏</m:t>
                                  </m:r>
                                </m:e>
                                <m:sub>
                                  <m:r>
                                    <a:rPr lang="en-US" sz="2400" i="1">
                                      <a:solidFill>
                                        <a:srgbClr val="FF0000"/>
                                      </a:solidFill>
                                      <a:latin typeface="Cambria Math"/>
                                    </a:rPr>
                                    <m:t>𝑎𝑒𝑟</m:t>
                                  </m:r>
                                </m:sub>
                              </m:sSub>
                              <m:d>
                                <m:dPr>
                                  <m:ctrlPr>
                                    <a:rPr lang="en-US" sz="2400" i="1">
                                      <a:solidFill>
                                        <a:srgbClr val="FF0000"/>
                                      </a:solidFill>
                                      <a:latin typeface="Cambria Math" panose="02040503050406030204" pitchFamily="18" charset="0"/>
                                    </a:rPr>
                                  </m:ctrlPr>
                                </m:dPr>
                                <m:e>
                                  <m:r>
                                    <a:rPr lang="en-US" sz="2400" i="1">
                                      <a:solidFill>
                                        <a:srgbClr val="FF0000"/>
                                      </a:solidFill>
                                      <a:latin typeface="Cambria Math"/>
                                    </a:rPr>
                                    <m:t>𝑠</m:t>
                                  </m:r>
                                </m:e>
                              </m:d>
                            </m:e>
                          </m:d>
                        </m:e>
                        <m:sub>
                          <m:r>
                            <a:rPr lang="it-IT" sz="2400" i="1">
                              <a:solidFill>
                                <a:srgbClr val="FF0000"/>
                              </a:solidFill>
                              <a:latin typeface="Cambria Math"/>
                            </a:rPr>
                            <m:t>𝑚𝑜𝑙</m:t>
                          </m:r>
                        </m:sub>
                      </m:sSub>
                      <m:r>
                        <a:rPr lang="en-US" sz="2400" i="1">
                          <a:solidFill>
                            <a:srgbClr val="FF0000"/>
                          </a:solidFill>
                          <a:latin typeface="Cambria Math"/>
                          <a:ea typeface="Cambria Math"/>
                        </a:rPr>
                        <m:t>≅</m:t>
                      </m:r>
                      <m:r>
                        <a:rPr lang="it-IT" sz="2400" i="1">
                          <a:solidFill>
                            <a:srgbClr val="FF0000"/>
                          </a:solidFill>
                          <a:latin typeface="Cambria Math"/>
                          <a:ea typeface="Cambria Math"/>
                        </a:rPr>
                        <m:t>− 0.0</m:t>
                      </m:r>
                      <m:r>
                        <a:rPr lang="it-IT" sz="2400" b="0" i="1" smtClean="0">
                          <a:solidFill>
                            <a:srgbClr val="FF0000"/>
                          </a:solidFill>
                          <a:latin typeface="Cambria Math"/>
                          <a:ea typeface="Cambria Math"/>
                        </a:rPr>
                        <m:t>01 </m:t>
                      </m:r>
                      <m:d>
                        <m:dPr>
                          <m:ctrlPr>
                            <a:rPr lang="it-IT" sz="2400" b="0" i="1" smtClean="0">
                              <a:solidFill>
                                <a:srgbClr val="FF0000"/>
                              </a:solidFill>
                              <a:latin typeface="Cambria Math" panose="02040503050406030204" pitchFamily="18" charset="0"/>
                              <a:ea typeface="Cambria Math"/>
                            </a:rPr>
                          </m:ctrlPr>
                        </m:dPr>
                        <m:e>
                          <m:r>
                            <a:rPr lang="it-IT" b="0" i="1" smtClean="0">
                              <a:solidFill>
                                <a:srgbClr val="FF0000"/>
                              </a:solidFill>
                              <a:latin typeface="Cambria Math"/>
                              <a:ea typeface="Cambria Math"/>
                            </a:rPr>
                            <m:t>𝑅𝑎𝑦𝑙𝑒𝑖𝑔h</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𝑠𝑐𝑎𝑡𝑡𝑒𝑟𝑖𝑛𝑔</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𝑐𝑟𝑜𝑠𝑠</m:t>
                          </m:r>
                          <m:r>
                            <a:rPr lang="it-IT" b="0" i="1" smtClean="0">
                              <a:solidFill>
                                <a:srgbClr val="FF0000"/>
                              </a:solidFill>
                              <a:latin typeface="Cambria Math"/>
                              <a:ea typeface="Cambria Math"/>
                            </a:rPr>
                            <m:t> </m:t>
                          </m:r>
                          <m:r>
                            <a:rPr lang="it-IT" b="0" i="1" smtClean="0">
                              <a:solidFill>
                                <a:srgbClr val="FF0000"/>
                              </a:solidFill>
                              <a:latin typeface="Cambria Math"/>
                              <a:ea typeface="Cambria Math"/>
                            </a:rPr>
                            <m:t>𝑠𝑒𝑐𝑡𝑖𝑜𝑛𝑠</m:t>
                          </m:r>
                        </m:e>
                      </m:d>
                    </m:oMath>
                  </m:oMathPara>
                </a14:m>
                <a:endParaRPr lang="en-US" dirty="0" smtClean="0"/>
              </a:p>
            </p:txBody>
          </p:sp>
        </mc:Choice>
        <mc:Fallback>
          <p:sp>
            <p:nvSpPr>
              <p:cNvPr id="23" name="Rettangolo 22"/>
              <p:cNvSpPr>
                <a:spLocks noRot="1" noChangeAspect="1" noMove="1" noResize="1" noEditPoints="1" noAdjustHandles="1" noChangeArrowheads="1" noChangeShapeType="1" noTextEdit="1"/>
              </p:cNvSpPr>
              <p:nvPr/>
            </p:nvSpPr>
            <p:spPr>
              <a:xfrm>
                <a:off x="-36512" y="4786427"/>
                <a:ext cx="7392472" cy="692434"/>
              </a:xfrm>
              <a:prstGeom prst="rect">
                <a:avLst/>
              </a:prstGeom>
              <a:blipFill rotWithShape="1">
                <a:blip r:embed="rId6"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6" name="Rettangolo 5"/>
              <p:cNvSpPr/>
              <p:nvPr/>
            </p:nvSpPr>
            <p:spPr>
              <a:xfrm>
                <a:off x="78903" y="5359361"/>
                <a:ext cx="6711490" cy="6924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d>
                            <m:dPr>
                              <m:begChr m:val=""/>
                              <m:endChr m:val="|"/>
                              <m:ctrlPr>
                                <a:rPr lang="en-US" sz="2400" i="1">
                                  <a:solidFill>
                                    <a:srgbClr val="FF0000"/>
                                  </a:solidFill>
                                  <a:latin typeface="Cambria Math" panose="02040503050406030204" pitchFamily="18" charset="0"/>
                                </a:rPr>
                              </m:ctrlPr>
                            </m:dPr>
                            <m:e>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a:ea typeface="Cambria Math"/>
                                    </a:rPr>
                                    <m:t>∆</m:t>
                                  </m:r>
                                  <m:r>
                                    <a:rPr lang="en-US" sz="2400" i="1">
                                      <a:solidFill>
                                        <a:srgbClr val="FF0000"/>
                                      </a:solidFill>
                                      <a:latin typeface="Cambria Math"/>
                                    </a:rPr>
                                    <m:t>𝜏</m:t>
                                  </m:r>
                                </m:e>
                                <m:sub>
                                  <m:r>
                                    <a:rPr lang="en-US" sz="2400" i="1">
                                      <a:solidFill>
                                        <a:srgbClr val="FF0000"/>
                                      </a:solidFill>
                                      <a:latin typeface="Cambria Math"/>
                                    </a:rPr>
                                    <m:t>𝑎𝑒𝑟</m:t>
                                  </m:r>
                                </m:sub>
                              </m:sSub>
                              <m:d>
                                <m:dPr>
                                  <m:ctrlPr>
                                    <a:rPr lang="en-US" sz="2400" i="1">
                                      <a:solidFill>
                                        <a:srgbClr val="FF0000"/>
                                      </a:solidFill>
                                      <a:latin typeface="Cambria Math" panose="02040503050406030204" pitchFamily="18" charset="0"/>
                                    </a:rPr>
                                  </m:ctrlPr>
                                </m:dPr>
                                <m:e>
                                  <m:r>
                                    <a:rPr lang="en-US" sz="2400" i="1">
                                      <a:solidFill>
                                        <a:srgbClr val="FF0000"/>
                                      </a:solidFill>
                                      <a:latin typeface="Cambria Math"/>
                                    </a:rPr>
                                    <m:t>𝑠</m:t>
                                  </m:r>
                                </m:e>
                              </m:d>
                            </m:e>
                          </m:d>
                        </m:e>
                        <m:sub>
                          <m:r>
                            <a:rPr lang="it-IT" sz="2400" i="1">
                              <a:solidFill>
                                <a:srgbClr val="FF0000"/>
                              </a:solidFill>
                              <a:latin typeface="Cambria Math"/>
                            </a:rPr>
                            <m:t>𝑚𝑜𝑙</m:t>
                          </m:r>
                        </m:sub>
                      </m:sSub>
                      <m:r>
                        <a:rPr lang="en-US" sz="2400" i="1">
                          <a:solidFill>
                            <a:srgbClr val="FF0000"/>
                          </a:solidFill>
                          <a:latin typeface="Cambria Math"/>
                          <a:ea typeface="Cambria Math"/>
                        </a:rPr>
                        <m:t>≅</m:t>
                      </m:r>
                      <m:r>
                        <a:rPr lang="it-IT" sz="2400" i="1">
                          <a:solidFill>
                            <a:srgbClr val="FF0000"/>
                          </a:solidFill>
                          <a:latin typeface="Cambria Math"/>
                          <a:ea typeface="Cambria Math"/>
                        </a:rPr>
                        <m:t>+ 0.005 </m:t>
                      </m:r>
                      <m:d>
                        <m:dPr>
                          <m:ctrlPr>
                            <a:rPr lang="it-IT" sz="2400" i="1">
                              <a:solidFill>
                                <a:srgbClr val="FF0000"/>
                              </a:solidFill>
                              <a:latin typeface="Cambria Math" panose="02040503050406030204" pitchFamily="18" charset="0"/>
                              <a:ea typeface="Cambria Math"/>
                            </a:rPr>
                          </m:ctrlPr>
                        </m:dPr>
                        <m:e>
                          <m:r>
                            <a:rPr lang="it-IT" b="0" i="1" smtClean="0">
                              <a:solidFill>
                                <a:srgbClr val="FF0000"/>
                              </a:solidFill>
                              <a:latin typeface="Cambria Math"/>
                              <a:ea typeface="Cambria Math"/>
                            </a:rPr>
                            <m:t>𝑡𝑒</m:t>
                          </m:r>
                          <m:r>
                            <a:rPr lang="it-IT" i="1">
                              <a:solidFill>
                                <a:srgbClr val="FF0000"/>
                              </a:solidFill>
                              <a:latin typeface="Cambria Math"/>
                              <a:ea typeface="Cambria Math"/>
                            </a:rPr>
                            <m:t>𝑚𝑝𝑒𝑟𝑎𝑡𝑢𝑟𝑒</m:t>
                          </m:r>
                          <m:r>
                            <a:rPr lang="it-IT" i="1">
                              <a:solidFill>
                                <a:srgbClr val="FF0000"/>
                              </a:solidFill>
                              <a:latin typeface="Cambria Math"/>
                              <a:ea typeface="Cambria Math"/>
                            </a:rPr>
                            <m:t> </m:t>
                          </m:r>
                          <m:r>
                            <a:rPr lang="it-IT" i="1">
                              <a:solidFill>
                                <a:srgbClr val="FF0000"/>
                              </a:solidFill>
                              <a:latin typeface="Cambria Math"/>
                              <a:ea typeface="Cambria Math"/>
                            </a:rPr>
                            <m:t>𝑎𝑛𝑑</m:t>
                          </m:r>
                          <m:r>
                            <a:rPr lang="it-IT" i="1">
                              <a:solidFill>
                                <a:srgbClr val="FF0000"/>
                              </a:solidFill>
                              <a:latin typeface="Cambria Math"/>
                              <a:ea typeface="Cambria Math"/>
                            </a:rPr>
                            <m:t> </m:t>
                          </m:r>
                          <m:r>
                            <a:rPr lang="it-IT" i="1">
                              <a:solidFill>
                                <a:srgbClr val="FF0000"/>
                              </a:solidFill>
                              <a:latin typeface="Cambria Math"/>
                              <a:ea typeface="Cambria Math"/>
                            </a:rPr>
                            <m:t>𝑝𝑟𝑒𝑠𝑠𝑢𝑟𝑒</m:t>
                          </m:r>
                        </m:e>
                      </m:d>
                    </m:oMath>
                  </m:oMathPara>
                </a14:m>
                <a:endParaRPr lang="en-US" dirty="0"/>
              </a:p>
            </p:txBody>
          </p:sp>
        </mc:Choice>
        <mc:Fallback>
          <p:sp>
            <p:nvSpPr>
              <p:cNvPr id="6" name="Rettangolo 5"/>
              <p:cNvSpPr>
                <a:spLocks noRot="1" noChangeAspect="1" noMove="1" noResize="1" noEditPoints="1" noAdjustHandles="1" noChangeArrowheads="1" noChangeShapeType="1" noTextEdit="1"/>
              </p:cNvSpPr>
              <p:nvPr/>
            </p:nvSpPr>
            <p:spPr>
              <a:xfrm>
                <a:off x="78903" y="5359361"/>
                <a:ext cx="6711490" cy="692434"/>
              </a:xfrm>
              <a:prstGeom prst="rect">
                <a:avLst/>
              </a:prstGeom>
              <a:blipFill rotWithShape="1">
                <a:blip r:embed="rId7"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8" name="Rettangolo 17"/>
              <p:cNvSpPr/>
              <p:nvPr/>
            </p:nvSpPr>
            <p:spPr>
              <a:xfrm>
                <a:off x="689557" y="1829832"/>
                <a:ext cx="6587957" cy="369332"/>
              </a:xfrm>
              <a:prstGeom prst="rect">
                <a:avLst/>
              </a:prstGeom>
            </p:spPr>
            <p:txBody>
              <a:bodyPr wrap="none">
                <a:spAutoFit/>
              </a:bodyPr>
              <a:lstStyle/>
              <a:p>
                <a:r>
                  <a:rPr lang="it-IT" dirty="0" smtClean="0">
                    <a:solidFill>
                      <a:prstClr val="black"/>
                    </a:solidFill>
                    <a:ea typeface="Cambria Math"/>
                  </a:rPr>
                  <a:t>12 </a:t>
                </a:r>
                <a:r>
                  <a:rPr lang="it-IT" dirty="0" err="1" smtClean="0">
                    <a:solidFill>
                      <a:prstClr val="black"/>
                    </a:solidFill>
                    <a:ea typeface="Cambria Math"/>
                  </a:rPr>
                  <a:t>min</a:t>
                </a:r>
                <a:r>
                  <a:rPr lang="it-IT" dirty="0" smtClean="0">
                    <a:solidFill>
                      <a:prstClr val="black"/>
                    </a:solidFill>
                    <a:ea typeface="Cambria Math"/>
                  </a:rPr>
                  <a:t> standard acquisition: </a:t>
                </a:r>
                <a14:m>
                  <m:oMath xmlns:m="http://schemas.openxmlformats.org/officeDocument/2006/math">
                    <m:sSub>
                      <m:sSubPr>
                        <m:ctrlPr>
                          <a:rPr lang="it-IT" i="1" smtClean="0">
                            <a:solidFill>
                              <a:prstClr val="black"/>
                            </a:solidFill>
                            <a:latin typeface="Cambria Math" panose="02040503050406030204" pitchFamily="18" charset="0"/>
                            <a:ea typeface="Cambria Math"/>
                          </a:rPr>
                        </m:ctrlPr>
                      </m:sSubPr>
                      <m:e>
                        <m:r>
                          <a:rPr lang="it-IT" i="1">
                            <a:solidFill>
                              <a:prstClr val="black"/>
                            </a:solidFill>
                            <a:latin typeface="Cambria Math"/>
                            <a:ea typeface="Cambria Math"/>
                          </a:rPr>
                          <m:t>𝑁</m:t>
                        </m:r>
                      </m:e>
                      <m:sub>
                        <m:r>
                          <a:rPr lang="it-IT" i="1">
                            <a:solidFill>
                              <a:prstClr val="black"/>
                            </a:solidFill>
                            <a:latin typeface="Cambria Math"/>
                            <a:ea typeface="Cambria Math"/>
                          </a:rPr>
                          <m:t>𝑙𝑎𝑠𝑒𝑟</m:t>
                        </m:r>
                      </m:sub>
                    </m:sSub>
                    <m:r>
                      <a:rPr lang="it-IT" b="0" i="1" smtClean="0">
                        <a:solidFill>
                          <a:prstClr val="black"/>
                        </a:solidFill>
                        <a:latin typeface="Cambria Math"/>
                        <a:ea typeface="Cambria Math"/>
                      </a:rPr>
                      <m:t> </m:t>
                    </m:r>
                    <m:r>
                      <a:rPr lang="it-IT" b="0" i="1" smtClean="0">
                        <a:solidFill>
                          <a:prstClr val="black"/>
                        </a:solidFill>
                        <a:latin typeface="Cambria Math"/>
                        <a:ea typeface="Cambria Math"/>
                      </a:rPr>
                      <m:t>𝑠h𝑜𝑡𝑠</m:t>
                    </m:r>
                    <m:r>
                      <a:rPr lang="it-IT" b="0" i="1" smtClean="0">
                        <a:solidFill>
                          <a:prstClr val="black"/>
                        </a:solidFill>
                        <a:latin typeface="Cambria Math"/>
                        <a:ea typeface="Cambria Math"/>
                      </a:rPr>
                      <m:t> ~ 24000; </m:t>
                    </m:r>
                    <m:sSub>
                      <m:sSubPr>
                        <m:ctrlPr>
                          <a:rPr lang="it-IT" i="1" smtClean="0">
                            <a:solidFill>
                              <a:prstClr val="black"/>
                            </a:solidFill>
                            <a:latin typeface="Cambria Math" panose="02040503050406030204" pitchFamily="18" charset="0"/>
                            <a:ea typeface="Cambria Math"/>
                          </a:rPr>
                        </m:ctrlPr>
                      </m:sSubPr>
                      <m:e>
                        <m:r>
                          <a:rPr lang="it-IT" i="1">
                            <a:solidFill>
                              <a:prstClr val="black"/>
                            </a:solidFill>
                            <a:latin typeface="Cambria Math"/>
                            <a:ea typeface="Cambria Math"/>
                          </a:rPr>
                          <m:t>∆</m:t>
                        </m:r>
                        <m:r>
                          <a:rPr lang="it-IT" i="1">
                            <a:solidFill>
                              <a:prstClr val="black"/>
                            </a:solidFill>
                            <a:latin typeface="Cambria Math"/>
                            <a:ea typeface="Cambria Math"/>
                          </a:rPr>
                          <m:t>𝑡</m:t>
                        </m:r>
                      </m:e>
                      <m:sub>
                        <m:r>
                          <a:rPr lang="it-IT" i="1">
                            <a:solidFill>
                              <a:prstClr val="black"/>
                            </a:solidFill>
                            <a:latin typeface="Cambria Math"/>
                            <a:ea typeface="Cambria Math"/>
                          </a:rPr>
                          <m:t>𝑏𝑖𝑛</m:t>
                        </m:r>
                      </m:sub>
                    </m:sSub>
                    <m:r>
                      <a:rPr lang="it-IT" b="0" i="1" smtClean="0">
                        <a:solidFill>
                          <a:prstClr val="black"/>
                        </a:solidFill>
                        <a:latin typeface="Cambria Math"/>
                        <a:ea typeface="Cambria Math"/>
                      </a:rPr>
                      <m:t> =200 </m:t>
                    </m:r>
                    <m:r>
                      <a:rPr lang="it-IT" b="0" i="1" smtClean="0">
                        <a:solidFill>
                          <a:prstClr val="black"/>
                        </a:solidFill>
                        <a:latin typeface="Cambria Math"/>
                        <a:ea typeface="Cambria Math"/>
                      </a:rPr>
                      <m:t>𝑛𝑠</m:t>
                    </m:r>
                  </m:oMath>
                </a14:m>
                <a:endParaRPr lang="en-US" dirty="0"/>
              </a:p>
            </p:txBody>
          </p:sp>
        </mc:Choice>
        <mc:Fallback>
          <p:sp>
            <p:nvSpPr>
              <p:cNvPr id="18" name="Rettangolo 17"/>
              <p:cNvSpPr>
                <a:spLocks noRot="1" noChangeAspect="1" noMove="1" noResize="1" noEditPoints="1" noAdjustHandles="1" noChangeArrowheads="1" noChangeShapeType="1" noTextEdit="1"/>
              </p:cNvSpPr>
              <p:nvPr/>
            </p:nvSpPr>
            <p:spPr>
              <a:xfrm>
                <a:off x="689557" y="1829832"/>
                <a:ext cx="6587957" cy="369332"/>
              </a:xfrm>
              <a:prstGeom prst="rect">
                <a:avLst/>
              </a:prstGeom>
              <a:blipFill rotWithShape="1">
                <a:blip r:embed="rId8" cstate="print"/>
                <a:stretch>
                  <a:fillRect l="-740" t="-8197" b="-24590"/>
                </a:stretch>
              </a:blipFill>
            </p:spPr>
            <p:txBody>
              <a:bodyPr/>
              <a:lstStyle/>
              <a:p>
                <a:r>
                  <a:rPr lang="en-US">
                    <a:noFill/>
                  </a:rPr>
                  <a:t> </a:t>
                </a:r>
              </a:p>
            </p:txBody>
          </p:sp>
        </mc:Fallback>
      </mc:AlternateContent>
      <p:cxnSp>
        <p:nvCxnSpPr>
          <p:cNvPr id="11" name="Connettore 1 10"/>
          <p:cNvCxnSpPr/>
          <p:nvPr/>
        </p:nvCxnSpPr>
        <p:spPr>
          <a:xfrm flipH="1">
            <a:off x="132782" y="2491118"/>
            <a:ext cx="1956554"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xmlns="" Requires="a14">
          <p:sp>
            <p:nvSpPr>
              <p:cNvPr id="5" name="Rettangolo 4"/>
              <p:cNvSpPr/>
              <p:nvPr/>
            </p:nvSpPr>
            <p:spPr>
              <a:xfrm>
                <a:off x="4774169" y="3311724"/>
                <a:ext cx="3200428" cy="7376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sSub>
                            <m:sSubPr>
                              <m:ctrlPr>
                                <a:rPr lang="it-IT" sz="2400" b="1" i="1">
                                  <a:solidFill>
                                    <a:srgbClr val="FF0000"/>
                                  </a:solidFill>
                                  <a:latin typeface="Cambria Math" panose="02040503050406030204" pitchFamily="18" charset="0"/>
                                </a:rPr>
                              </m:ctrlPr>
                            </m:sSubPr>
                            <m:e>
                              <m:r>
                                <a:rPr lang="it-IT" sz="2400" b="1" i="1">
                                  <a:solidFill>
                                    <a:srgbClr val="FF0000"/>
                                  </a:solidFill>
                                  <a:latin typeface="Cambria Math"/>
                                </a:rPr>
                                <m:t>𝒕</m:t>
                              </m:r>
                            </m:e>
                            <m:sub>
                              <m:r>
                                <a:rPr lang="it-IT" sz="2400" b="1" i="1">
                                  <a:solidFill>
                                    <a:srgbClr val="FF0000"/>
                                  </a:solidFill>
                                  <a:latin typeface="Cambria Math"/>
                                </a:rPr>
                                <m:t>𝒐</m:t>
                              </m:r>
                            </m:sub>
                          </m:sSub>
                        </m:sub>
                      </m:sSub>
                      <m:r>
                        <a:rPr lang="it-IT" sz="2400" b="1" i="1">
                          <a:solidFill>
                            <a:srgbClr val="FF0000"/>
                          </a:solidFill>
                          <a:latin typeface="Cambria Math"/>
                        </a:rPr>
                        <m:t>=</m:t>
                      </m:r>
                      <m:r>
                        <a:rPr lang="it-IT" sz="2400" b="1" i="1">
                          <a:solidFill>
                            <a:srgbClr val="FF0000"/>
                          </a:solidFill>
                          <a:latin typeface="Cambria Math"/>
                          <a:ea typeface="Cambria Math"/>
                        </a:rPr>
                        <m:t>±</m:t>
                      </m:r>
                      <m:r>
                        <a:rPr lang="it-IT" sz="2400" b="1" i="1">
                          <a:solidFill>
                            <a:srgbClr val="FF0000"/>
                          </a:solidFill>
                          <a:latin typeface="Cambria Math"/>
                          <a:ea typeface="Cambria Math"/>
                        </a:rPr>
                        <m:t>𝟎</m:t>
                      </m:r>
                      <m:r>
                        <a:rPr lang="it-IT" sz="2400" b="1" i="1">
                          <a:solidFill>
                            <a:srgbClr val="FF0000"/>
                          </a:solidFill>
                          <a:latin typeface="Cambria Math"/>
                          <a:ea typeface="Cambria Math"/>
                        </a:rPr>
                        <m:t>.</m:t>
                      </m:r>
                      <m:r>
                        <a:rPr lang="it-IT" sz="2400" b="1" i="1">
                          <a:solidFill>
                            <a:srgbClr val="FF0000"/>
                          </a:solidFill>
                          <a:latin typeface="Cambria Math"/>
                          <a:ea typeface="Cambria Math"/>
                        </a:rPr>
                        <m:t>𝟎𝟎𝟏</m:t>
                      </m:r>
                    </m:oMath>
                  </m:oMathPara>
                </a14:m>
                <a:endParaRPr lang="en-US" b="1" dirty="0"/>
              </a:p>
            </p:txBody>
          </p:sp>
        </mc:Choice>
        <mc:Fallback>
          <p:sp>
            <p:nvSpPr>
              <p:cNvPr id="5" name="Rettangolo 4"/>
              <p:cNvSpPr>
                <a:spLocks noRot="1" noChangeAspect="1" noMove="1" noResize="1" noEditPoints="1" noAdjustHandles="1" noChangeArrowheads="1" noChangeShapeType="1" noTextEdit="1"/>
              </p:cNvSpPr>
              <p:nvPr/>
            </p:nvSpPr>
            <p:spPr>
              <a:xfrm>
                <a:off x="4774169" y="3311724"/>
                <a:ext cx="3200428" cy="737638"/>
              </a:xfrm>
              <a:prstGeom prst="rect">
                <a:avLst/>
              </a:prstGeom>
              <a:blipFill rotWithShape="1">
                <a:blip r:embed="rId9"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8" name="Rettangolo 7"/>
              <p:cNvSpPr/>
              <p:nvPr/>
            </p:nvSpPr>
            <p:spPr>
              <a:xfrm>
                <a:off x="4822547" y="4273756"/>
                <a:ext cx="4181273" cy="692177"/>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𝒌</m:t>
                          </m:r>
                        </m:sub>
                      </m:sSub>
                      <m:r>
                        <a:rPr lang="en-US" sz="2400" b="1" i="1">
                          <a:solidFill>
                            <a:srgbClr val="FF0000"/>
                          </a:solidFill>
                          <a:latin typeface="Cambria Math"/>
                          <a:ea typeface="Cambria Math"/>
                        </a:rPr>
                        <m:t>≅</m:t>
                      </m:r>
                      <m:r>
                        <a:rPr lang="it-IT" b="1" i="1">
                          <a:solidFill>
                            <a:srgbClr val="FF0000"/>
                          </a:solidFill>
                          <a:latin typeface="Cambria Math"/>
                          <a:ea typeface="Cambria Math"/>
                        </a:rPr>
                        <m:t>± </m:t>
                      </m:r>
                      <m:r>
                        <a:rPr lang="it-IT" sz="2400" b="1" i="1">
                          <a:solidFill>
                            <a:srgbClr val="FF0000"/>
                          </a:solidFill>
                          <a:latin typeface="Cambria Math"/>
                          <a:ea typeface="Cambria Math"/>
                        </a:rPr>
                        <m:t>𝟎</m:t>
                      </m:r>
                      <m:r>
                        <a:rPr lang="it-IT" sz="2400" b="1" i="1">
                          <a:solidFill>
                            <a:srgbClr val="FF0000"/>
                          </a:solidFill>
                          <a:latin typeface="Cambria Math"/>
                          <a:ea typeface="Cambria Math"/>
                        </a:rPr>
                        <m:t>.</m:t>
                      </m:r>
                      <m:r>
                        <a:rPr lang="it-IT" sz="2400" b="1" i="1">
                          <a:solidFill>
                            <a:srgbClr val="FF0000"/>
                          </a:solidFill>
                          <a:latin typeface="Cambria Math"/>
                          <a:ea typeface="Cambria Math"/>
                        </a:rPr>
                        <m:t>𝟎𝟐</m:t>
                      </m:r>
                      <m:r>
                        <a:rPr lang="it-IT" sz="2400" b="1" i="1">
                          <a:solidFill>
                            <a:srgbClr val="FF0000"/>
                          </a:solidFill>
                          <a:latin typeface="Cambria Math"/>
                          <a:ea typeface="Cambria Math"/>
                        </a:rPr>
                        <m:t>∙</m:t>
                      </m:r>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r>
                        <a:rPr lang="it-IT" sz="2400" i="1">
                          <a:solidFill>
                            <a:srgbClr val="FF0000"/>
                          </a:solidFill>
                          <a:latin typeface="Cambria Math"/>
                        </a:rPr>
                        <m:t> </m:t>
                      </m:r>
                    </m:oMath>
                  </m:oMathPara>
                </a14:m>
                <a:endParaRPr lang="en-US" dirty="0">
                  <a:solidFill>
                    <a:prstClr val="black"/>
                  </a:solidFill>
                </a:endParaRPr>
              </a:p>
            </p:txBody>
          </p:sp>
        </mc:Choice>
        <mc:Fallback>
          <p:sp>
            <p:nvSpPr>
              <p:cNvPr id="8" name="Rettangolo 7"/>
              <p:cNvSpPr>
                <a:spLocks noRot="1" noChangeAspect="1" noMove="1" noResize="1" noEditPoints="1" noAdjustHandles="1" noChangeArrowheads="1" noChangeShapeType="1" noTextEdit="1"/>
              </p:cNvSpPr>
              <p:nvPr/>
            </p:nvSpPr>
            <p:spPr>
              <a:xfrm>
                <a:off x="4822547" y="4273756"/>
                <a:ext cx="4181273" cy="692177"/>
              </a:xfrm>
              <a:prstGeom prst="rect">
                <a:avLst/>
              </a:prstGeom>
              <a:blipFill rotWithShape="1">
                <a:blip r:embed="rId10"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0" name="Rettangolo 9"/>
              <p:cNvSpPr/>
              <p:nvPr/>
            </p:nvSpPr>
            <p:spPr>
              <a:xfrm>
                <a:off x="4860032" y="5747111"/>
                <a:ext cx="3412344" cy="692177"/>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𝒎𝒐𝒍</m:t>
                          </m:r>
                        </m:sub>
                      </m:sSub>
                      <m:r>
                        <a:rPr lang="en-US" sz="2400" b="1" i="1">
                          <a:solidFill>
                            <a:srgbClr val="FF0000"/>
                          </a:solidFill>
                          <a:latin typeface="Cambria Math"/>
                          <a:ea typeface="Cambria Math"/>
                        </a:rPr>
                        <m:t>≅±</m:t>
                      </m:r>
                      <m:r>
                        <a:rPr lang="it-IT" sz="2400" b="1" i="1">
                          <a:solidFill>
                            <a:srgbClr val="FF0000"/>
                          </a:solidFill>
                          <a:latin typeface="Cambria Math"/>
                          <a:ea typeface="Cambria Math"/>
                        </a:rPr>
                        <m:t>𝟎</m:t>
                      </m:r>
                      <m:r>
                        <a:rPr lang="it-IT" sz="2400" b="1" i="1">
                          <a:solidFill>
                            <a:srgbClr val="FF0000"/>
                          </a:solidFill>
                          <a:latin typeface="Cambria Math"/>
                          <a:ea typeface="Cambria Math"/>
                        </a:rPr>
                        <m:t>.</m:t>
                      </m:r>
                      <m:r>
                        <a:rPr lang="it-IT" sz="2400" b="1" i="1">
                          <a:solidFill>
                            <a:srgbClr val="FF0000"/>
                          </a:solidFill>
                          <a:latin typeface="Cambria Math"/>
                          <a:ea typeface="Cambria Math"/>
                        </a:rPr>
                        <m:t>𝟎𝟎𝟓</m:t>
                      </m:r>
                    </m:oMath>
                  </m:oMathPara>
                </a14:m>
                <a:endParaRPr lang="en-US" b="1" dirty="0">
                  <a:solidFill>
                    <a:srgbClr val="FF0000"/>
                  </a:solidFill>
                </a:endParaRPr>
              </a:p>
            </p:txBody>
          </p:sp>
        </mc:Choice>
        <mc:Fallback>
          <p:sp>
            <p:nvSpPr>
              <p:cNvPr id="10" name="Rettangolo 9"/>
              <p:cNvSpPr>
                <a:spLocks noRot="1" noChangeAspect="1" noMove="1" noResize="1" noEditPoints="1" noAdjustHandles="1" noChangeArrowheads="1" noChangeShapeType="1" noTextEdit="1"/>
              </p:cNvSpPr>
              <p:nvPr/>
            </p:nvSpPr>
            <p:spPr>
              <a:xfrm>
                <a:off x="4860032" y="5747111"/>
                <a:ext cx="3412344" cy="692177"/>
              </a:xfrm>
              <a:prstGeom prst="rect">
                <a:avLst/>
              </a:prstGeom>
              <a:blipFill rotWithShape="1">
                <a:blip r:embed="rId11" cstate="print"/>
                <a:stretch>
                  <a:fillRect/>
                </a:stretch>
              </a:blipFill>
            </p:spPr>
            <p:txBody>
              <a:bodyPr/>
              <a:lstStyle/>
              <a:p>
                <a:r>
                  <a:rPr lang="en-US">
                    <a:noFill/>
                  </a:rPr>
                  <a:t> </a:t>
                </a:r>
              </a:p>
            </p:txBody>
          </p:sp>
        </mc:Fallback>
      </mc:AlternateContent>
      <p:sp>
        <p:nvSpPr>
          <p:cNvPr id="16" name="CasellaDiTesto 15"/>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1978044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419470"/>
            <a:ext cx="8424935" cy="63218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 Box 11"/>
          <p:cNvSpPr txBox="1">
            <a:spLocks noChangeArrowheads="1"/>
          </p:cNvSpPr>
          <p:nvPr/>
        </p:nvSpPr>
        <p:spPr bwMode="auto">
          <a:xfrm>
            <a:off x="3419872" y="2132856"/>
            <a:ext cx="4146548" cy="637754"/>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2945" tIns="41473" rIns="82945" bIns="41473">
            <a:spAutoFit/>
          </a:bodyPr>
          <a:lstStyle>
            <a:lvl1pPr defTabSz="828675" eaLnBrk="0" hangingPunct="0">
              <a:spcBef>
                <a:spcPct val="20000"/>
              </a:spcBef>
              <a:buChar char="•"/>
              <a:defRPr sz="3200">
                <a:solidFill>
                  <a:schemeClr val="tx1"/>
                </a:solidFill>
                <a:latin typeface="Arial" charset="0"/>
              </a:defRPr>
            </a:lvl1pPr>
            <a:lvl2pPr marL="742950" indent="-285750" defTabSz="828675" eaLnBrk="0" hangingPunct="0">
              <a:spcBef>
                <a:spcPct val="20000"/>
              </a:spcBef>
              <a:buChar char="–"/>
              <a:defRPr sz="2800">
                <a:solidFill>
                  <a:schemeClr val="tx1"/>
                </a:solidFill>
                <a:latin typeface="Arial" charset="0"/>
              </a:defRPr>
            </a:lvl2pPr>
            <a:lvl3pPr marL="1143000" indent="-228600" defTabSz="828675" eaLnBrk="0" hangingPunct="0">
              <a:spcBef>
                <a:spcPct val="20000"/>
              </a:spcBef>
              <a:buChar char="•"/>
              <a:defRPr sz="2400">
                <a:solidFill>
                  <a:schemeClr val="tx1"/>
                </a:solidFill>
                <a:latin typeface="Arial" charset="0"/>
              </a:defRPr>
            </a:lvl3pPr>
            <a:lvl4pPr marL="1600200" indent="-228600" defTabSz="828675" eaLnBrk="0" hangingPunct="0">
              <a:spcBef>
                <a:spcPct val="20000"/>
              </a:spcBef>
              <a:buChar char="–"/>
              <a:defRPr sz="2000">
                <a:solidFill>
                  <a:schemeClr val="tx1"/>
                </a:solidFill>
                <a:latin typeface="Arial" charset="0"/>
              </a:defRPr>
            </a:lvl4pPr>
            <a:lvl5pPr marL="2057400" indent="-228600" defTabSz="828675" eaLnBrk="0" hangingPunct="0">
              <a:spcBef>
                <a:spcPct val="20000"/>
              </a:spcBef>
              <a:buChar char="»"/>
              <a:defRPr sz="2000">
                <a:solidFill>
                  <a:schemeClr val="tx1"/>
                </a:solidFill>
                <a:latin typeface="Arial" charset="0"/>
              </a:defRPr>
            </a:lvl5pPr>
            <a:lvl6pPr marL="2514600" indent="-228600" defTabSz="828675" eaLnBrk="0" fontAlgn="base" hangingPunct="0">
              <a:spcBef>
                <a:spcPct val="20000"/>
              </a:spcBef>
              <a:spcAft>
                <a:spcPct val="0"/>
              </a:spcAft>
              <a:buChar char="»"/>
              <a:defRPr sz="2000">
                <a:solidFill>
                  <a:schemeClr val="tx1"/>
                </a:solidFill>
                <a:latin typeface="Arial" charset="0"/>
              </a:defRPr>
            </a:lvl6pPr>
            <a:lvl7pPr marL="2971800" indent="-228600" defTabSz="828675" eaLnBrk="0" fontAlgn="base" hangingPunct="0">
              <a:spcBef>
                <a:spcPct val="20000"/>
              </a:spcBef>
              <a:spcAft>
                <a:spcPct val="0"/>
              </a:spcAft>
              <a:buChar char="»"/>
              <a:defRPr sz="2000">
                <a:solidFill>
                  <a:schemeClr val="tx1"/>
                </a:solidFill>
                <a:latin typeface="Arial" charset="0"/>
              </a:defRPr>
            </a:lvl7pPr>
            <a:lvl8pPr marL="3429000" indent="-228600" defTabSz="828675" eaLnBrk="0" fontAlgn="base" hangingPunct="0">
              <a:spcBef>
                <a:spcPct val="20000"/>
              </a:spcBef>
              <a:spcAft>
                <a:spcPct val="0"/>
              </a:spcAft>
              <a:buChar char="»"/>
              <a:defRPr sz="2000">
                <a:solidFill>
                  <a:schemeClr val="tx1"/>
                </a:solidFill>
                <a:latin typeface="Arial" charset="0"/>
              </a:defRPr>
            </a:lvl8pPr>
            <a:lvl9pPr marL="3886200" indent="-228600" defTabSz="828675" eaLnBrk="0" fontAlgn="base" hangingPunct="0">
              <a:spcBef>
                <a:spcPct val="20000"/>
              </a:spcBef>
              <a:spcAft>
                <a:spcPct val="0"/>
              </a:spcAft>
              <a:buChar char="»"/>
              <a:defRPr sz="2000">
                <a:solidFill>
                  <a:schemeClr val="tx1"/>
                </a:solidFill>
                <a:latin typeface="Arial" charset="0"/>
              </a:defRPr>
            </a:lvl9pPr>
          </a:lstStyle>
          <a:p>
            <a:pPr hangingPunct="1">
              <a:spcBef>
                <a:spcPct val="0"/>
              </a:spcBef>
              <a:buFontTx/>
              <a:buNone/>
            </a:pPr>
            <a:r>
              <a:rPr lang="it-IT" altLang="en-US" sz="3600" b="1" dirty="0" err="1" smtClean="0">
                <a:latin typeface="Calibri" pitchFamily="34" charset="0"/>
                <a:ea typeface="Calibri" pitchFamily="34" charset="0"/>
                <a:cs typeface="Calibri" pitchFamily="34" charset="0"/>
              </a:rPr>
              <a:t>Raman</a:t>
            </a:r>
            <a:r>
              <a:rPr lang="it-IT" altLang="en-US" sz="3600" b="1" dirty="0" smtClean="0">
                <a:latin typeface="Calibri" pitchFamily="34" charset="0"/>
                <a:ea typeface="Calibri" pitchFamily="34" charset="0"/>
                <a:cs typeface="Calibri" pitchFamily="34" charset="0"/>
              </a:rPr>
              <a:t> LIDAR </a:t>
            </a:r>
            <a:r>
              <a:rPr lang="it-IT" altLang="en-US" sz="3600" b="1" dirty="0" err="1" smtClean="0">
                <a:latin typeface="Calibri" pitchFamily="34" charset="0"/>
                <a:ea typeface="Calibri" pitchFamily="34" charset="0"/>
                <a:cs typeface="Calibri" pitchFamily="34" charset="0"/>
              </a:rPr>
              <a:t>signals</a:t>
            </a:r>
            <a:endParaRPr lang="it-IT" altLang="en-US" sz="3600" b="1" dirty="0">
              <a:latin typeface="Calibri" pitchFamily="34" charset="0"/>
              <a:ea typeface="Calibri" pitchFamily="34" charset="0"/>
              <a:cs typeface="Calibri" pitchFamily="34" charset="0"/>
            </a:endParaRPr>
          </a:p>
        </p:txBody>
      </p:sp>
      <p:sp>
        <p:nvSpPr>
          <p:cNvPr id="2" name="Segnaposto numero diapositiva 1"/>
          <p:cNvSpPr>
            <a:spLocks noGrp="1"/>
          </p:cNvSpPr>
          <p:nvPr>
            <p:ph type="sldNum" sz="quarter" idx="12"/>
          </p:nvPr>
        </p:nvSpPr>
        <p:spPr/>
        <p:txBody>
          <a:bodyPr/>
          <a:lstStyle/>
          <a:p>
            <a:pPr>
              <a:defRPr/>
            </a:pPr>
            <a:fld id="{2A1F2176-8DEC-423B-8753-8B044C346042}" type="slidenum">
              <a:rPr lang="it-IT" sz="2400" b="1" smtClean="0">
                <a:latin typeface="Calibri" panose="020F0502020204030204" pitchFamily="34" charset="0"/>
              </a:rPr>
              <a:pPr>
                <a:defRPr/>
              </a:pPr>
              <a:t>7</a:t>
            </a:fld>
            <a:endParaRPr lang="it-IT" sz="2400" b="1" dirty="0">
              <a:latin typeface="Calibri" panose="020F0502020204030204" pitchFamily="34" charset="0"/>
            </a:endParaRPr>
          </a:p>
        </p:txBody>
      </p:sp>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295471123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692771"/>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2000" b="1" dirty="0" err="1" smtClean="0">
                    <a:solidFill>
                      <a:srgbClr val="0070C0"/>
                    </a:solidFill>
                  </a:rPr>
                  <a:t>estimations</a:t>
                </a:r>
                <a:r>
                  <a:rPr lang="it-IT" sz="2000" b="1" dirty="0" smtClean="0">
                    <a:solidFill>
                      <a:srgbClr val="0070C0"/>
                    </a:solidFill>
                  </a:rPr>
                  <a:t> of the </a:t>
                </a:r>
                <a:r>
                  <a:rPr lang="it-IT" sz="2000" b="1" dirty="0" err="1" smtClean="0">
                    <a:solidFill>
                      <a:srgbClr val="0070C0"/>
                    </a:solidFill>
                  </a:rPr>
                  <a:t>errors</a:t>
                </a:r>
                <a:endParaRPr lang="en-US" sz="2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692771"/>
              </a:xfrm>
              <a:prstGeom prst="rect">
                <a:avLst/>
              </a:prstGeom>
              <a:blipFill rotWithShape="1">
                <a:blip r:embed="rId2" cstate="print"/>
                <a:stretch>
                  <a:fillRect l="-1971" t="-6475" b="-179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24" name="Rettangolo 23"/>
              <p:cNvSpPr/>
              <p:nvPr/>
            </p:nvSpPr>
            <p:spPr>
              <a:xfrm>
                <a:off x="689557" y="1829832"/>
                <a:ext cx="7721857" cy="369332"/>
              </a:xfrm>
              <a:prstGeom prst="rect">
                <a:avLst/>
              </a:prstGeom>
            </p:spPr>
            <p:txBody>
              <a:bodyPr wrap="none">
                <a:spAutoFit/>
              </a:bodyPr>
              <a:lstStyle/>
              <a:p>
                <a:r>
                  <a:rPr lang="it-IT" dirty="0" smtClean="0">
                    <a:solidFill>
                      <a:prstClr val="black"/>
                    </a:solidFill>
                    <a:ea typeface="Cambria Math"/>
                  </a:rPr>
                  <a:t>12 </a:t>
                </a:r>
                <a:r>
                  <a:rPr lang="it-IT" dirty="0" err="1" smtClean="0">
                    <a:solidFill>
                      <a:prstClr val="black"/>
                    </a:solidFill>
                    <a:ea typeface="Cambria Math"/>
                  </a:rPr>
                  <a:t>min</a:t>
                </a:r>
                <a:r>
                  <a:rPr lang="it-IT" dirty="0" smtClean="0">
                    <a:solidFill>
                      <a:prstClr val="black"/>
                    </a:solidFill>
                    <a:ea typeface="Cambria Math"/>
                  </a:rPr>
                  <a:t> standard acquisition: </a:t>
                </a:r>
                <a14:m>
                  <m:oMath xmlns:m="http://schemas.openxmlformats.org/officeDocument/2006/math">
                    <m:sSub>
                      <m:sSubPr>
                        <m:ctrlPr>
                          <a:rPr lang="it-IT" i="1" smtClean="0">
                            <a:solidFill>
                              <a:prstClr val="black"/>
                            </a:solidFill>
                            <a:latin typeface="Cambria Math" panose="02040503050406030204" pitchFamily="18" charset="0"/>
                            <a:ea typeface="Cambria Math"/>
                          </a:rPr>
                        </m:ctrlPr>
                      </m:sSubPr>
                      <m:e>
                        <m:r>
                          <a:rPr lang="it-IT" i="1">
                            <a:solidFill>
                              <a:prstClr val="black"/>
                            </a:solidFill>
                            <a:latin typeface="Cambria Math"/>
                            <a:ea typeface="Cambria Math"/>
                          </a:rPr>
                          <m:t>𝑁</m:t>
                        </m:r>
                      </m:e>
                      <m:sub>
                        <m:r>
                          <a:rPr lang="it-IT" i="1">
                            <a:solidFill>
                              <a:prstClr val="black"/>
                            </a:solidFill>
                            <a:latin typeface="Cambria Math"/>
                            <a:ea typeface="Cambria Math"/>
                          </a:rPr>
                          <m:t>𝑙𝑎𝑠𝑒𝑟</m:t>
                        </m:r>
                      </m:sub>
                    </m:sSub>
                    <m:r>
                      <a:rPr lang="it-IT" b="0" i="1" smtClean="0">
                        <a:solidFill>
                          <a:prstClr val="black"/>
                        </a:solidFill>
                        <a:latin typeface="Cambria Math"/>
                        <a:ea typeface="Cambria Math"/>
                      </a:rPr>
                      <m:t> </m:t>
                    </m:r>
                    <m:r>
                      <a:rPr lang="it-IT" b="0" i="1" smtClean="0">
                        <a:solidFill>
                          <a:prstClr val="black"/>
                        </a:solidFill>
                        <a:latin typeface="Cambria Math"/>
                        <a:ea typeface="Cambria Math"/>
                      </a:rPr>
                      <m:t>𝑠h𝑜𝑡𝑠</m:t>
                    </m:r>
                    <m:r>
                      <a:rPr lang="it-IT" b="0" i="1" smtClean="0">
                        <a:solidFill>
                          <a:prstClr val="black"/>
                        </a:solidFill>
                        <a:latin typeface="Cambria Math"/>
                        <a:ea typeface="Cambria Math"/>
                      </a:rPr>
                      <m:t> ~ 24000; </m:t>
                    </m:r>
                    <m:sSub>
                      <m:sSubPr>
                        <m:ctrlPr>
                          <a:rPr lang="it-IT" b="1" i="1" smtClean="0">
                            <a:solidFill>
                              <a:srgbClr val="C00000"/>
                            </a:solidFill>
                            <a:latin typeface="Cambria Math" panose="02040503050406030204" pitchFamily="18" charset="0"/>
                            <a:ea typeface="Cambria Math"/>
                          </a:rPr>
                        </m:ctrlPr>
                      </m:sSubPr>
                      <m:e>
                        <m:r>
                          <a:rPr lang="it-IT" b="1" i="1">
                            <a:solidFill>
                              <a:srgbClr val="C00000"/>
                            </a:solidFill>
                            <a:latin typeface="Cambria Math"/>
                            <a:ea typeface="Cambria Math"/>
                          </a:rPr>
                          <m:t>∆</m:t>
                        </m:r>
                        <m:r>
                          <a:rPr lang="it-IT" b="1" i="1">
                            <a:solidFill>
                              <a:srgbClr val="C00000"/>
                            </a:solidFill>
                            <a:latin typeface="Cambria Math"/>
                            <a:ea typeface="Cambria Math"/>
                          </a:rPr>
                          <m:t>𝒕</m:t>
                        </m:r>
                      </m:e>
                      <m:sub>
                        <m:r>
                          <a:rPr lang="it-IT" b="1" i="1">
                            <a:solidFill>
                              <a:srgbClr val="C00000"/>
                            </a:solidFill>
                            <a:latin typeface="Cambria Math"/>
                            <a:ea typeface="Cambria Math"/>
                          </a:rPr>
                          <m:t>𝒃𝒊𝒏</m:t>
                        </m:r>
                      </m:sub>
                    </m:sSub>
                    <m:r>
                      <a:rPr lang="it-IT" b="1" i="1" smtClean="0">
                        <a:solidFill>
                          <a:srgbClr val="C00000"/>
                        </a:solidFill>
                        <a:latin typeface="Cambria Math"/>
                        <a:ea typeface="Cambria Math"/>
                      </a:rPr>
                      <m:t> =</m:t>
                    </m:r>
                    <m:r>
                      <a:rPr lang="it-IT" b="1" i="1" smtClean="0">
                        <a:solidFill>
                          <a:srgbClr val="C00000"/>
                        </a:solidFill>
                        <a:latin typeface="Cambria Math"/>
                        <a:ea typeface="Cambria Math"/>
                      </a:rPr>
                      <m:t>𝟐𝟎𝟎</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𝒏𝒔</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𝟑𝟎</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𝒎</m:t>
                    </m:r>
                    <m:r>
                      <a:rPr lang="it-IT" b="1" i="1" smtClean="0">
                        <a:solidFill>
                          <a:srgbClr val="C00000"/>
                        </a:solidFill>
                        <a:latin typeface="Cambria Math"/>
                        <a:ea typeface="Cambria Math"/>
                      </a:rPr>
                      <m:t>)</m:t>
                    </m:r>
                  </m:oMath>
                </a14:m>
                <a:endParaRPr lang="en-US" b="1" dirty="0">
                  <a:solidFill>
                    <a:srgbClr val="C00000"/>
                  </a:solidFill>
                </a:endParaRPr>
              </a:p>
            </p:txBody>
          </p:sp>
        </mc:Choice>
        <mc:Fallback>
          <p:sp>
            <p:nvSpPr>
              <p:cNvPr id="24" name="Rettangolo 23"/>
              <p:cNvSpPr>
                <a:spLocks noRot="1" noChangeAspect="1" noMove="1" noResize="1" noEditPoints="1" noAdjustHandles="1" noChangeArrowheads="1" noChangeShapeType="1" noTextEdit="1"/>
              </p:cNvSpPr>
              <p:nvPr/>
            </p:nvSpPr>
            <p:spPr>
              <a:xfrm>
                <a:off x="689557" y="1829832"/>
                <a:ext cx="7721857" cy="369332"/>
              </a:xfrm>
              <a:prstGeom prst="rect">
                <a:avLst/>
              </a:prstGeom>
              <a:blipFill rotWithShape="1">
                <a:blip r:embed="rId3" cstate="print"/>
                <a:stretch>
                  <a:fillRect l="-631" t="-8197" b="-2459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9" name="Rettangolo 8"/>
              <p:cNvSpPr/>
              <p:nvPr/>
            </p:nvSpPr>
            <p:spPr>
              <a:xfrm>
                <a:off x="231617" y="2204864"/>
                <a:ext cx="5107424" cy="7400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sSub>
                            <m:sSubPr>
                              <m:ctrlPr>
                                <a:rPr lang="en-US" sz="2400" b="1" i="1">
                                  <a:solidFill>
                                    <a:prstClr val="black"/>
                                  </a:solidFill>
                                  <a:latin typeface="Cambria Math" panose="02040503050406030204" pitchFamily="18" charset="0"/>
                                </a:rPr>
                              </m:ctrlPr>
                            </m:sSubPr>
                            <m:e>
                              <m:r>
                                <a:rPr lang="it-IT" sz="2400" b="1" i="1">
                                  <a:solidFill>
                                    <a:prstClr val="black"/>
                                  </a:solidFill>
                                  <a:latin typeface="Cambria Math"/>
                                </a:rPr>
                                <m:t>𝑳</m:t>
                              </m:r>
                            </m:e>
                            <m:sub>
                              <m:r>
                                <a:rPr lang="it-IT" sz="2400" b="1" i="1">
                                  <a:solidFill>
                                    <a:prstClr val="black"/>
                                  </a:solidFill>
                                  <a:latin typeface="Cambria Math"/>
                                </a:rPr>
                                <m:t>𝑹</m:t>
                              </m:r>
                            </m:sub>
                          </m:sSub>
                          <m:r>
                            <a:rPr lang="it-IT" sz="2400" b="1" i="1">
                              <a:solidFill>
                                <a:prstClr val="black"/>
                              </a:solidFill>
                              <a:latin typeface="Cambria Math"/>
                            </a:rPr>
                            <m:t>(</m:t>
                          </m:r>
                          <m:r>
                            <a:rPr lang="it-IT" sz="2400" b="1" i="1">
                              <a:solidFill>
                                <a:prstClr val="black"/>
                              </a:solidFill>
                              <a:latin typeface="Cambria Math"/>
                            </a:rPr>
                            <m:t>𝒔</m:t>
                          </m:r>
                          <m:r>
                            <a:rPr lang="it-IT" sz="2400" b="1" i="1">
                              <a:solidFill>
                                <a:prstClr val="black"/>
                              </a:solidFill>
                              <a:latin typeface="Cambria Math"/>
                            </a:rPr>
                            <m:t>)</m:t>
                          </m:r>
                        </m:sub>
                      </m:sSub>
                      <m:r>
                        <a:rPr lang="it-IT" sz="2400" b="1" i="1" smtClean="0">
                          <a:solidFill>
                            <a:prstClr val="black"/>
                          </a:solidFill>
                          <a:latin typeface="Cambria Math"/>
                          <a:ea typeface="Cambria Math"/>
                        </a:rPr>
                        <m:t>≅</m:t>
                      </m:r>
                      <m:r>
                        <a:rPr lang="it-IT" sz="2400" b="1" i="1" smtClean="0">
                          <a:solidFill>
                            <a:srgbClr val="C00000"/>
                          </a:solidFill>
                          <a:latin typeface="Cambria Math"/>
                          <a:ea typeface="Cambria Math"/>
                        </a:rPr>
                        <m:t>± </m:t>
                      </m:r>
                      <m:r>
                        <a:rPr lang="it-IT" sz="2400" b="1" i="1" smtClean="0">
                          <a:solidFill>
                            <a:srgbClr val="C00000"/>
                          </a:solidFill>
                          <a:latin typeface="Cambria Math"/>
                          <a:ea typeface="Cambria Math"/>
                        </a:rPr>
                        <m:t>𝟎</m:t>
                      </m:r>
                      <m:r>
                        <a:rPr lang="it-IT" sz="2400" b="1" i="1" smtClean="0">
                          <a:solidFill>
                            <a:srgbClr val="C00000"/>
                          </a:solidFill>
                          <a:latin typeface="Cambria Math"/>
                          <a:ea typeface="Cambria Math"/>
                        </a:rPr>
                        <m:t>.</m:t>
                      </m:r>
                      <m:r>
                        <a:rPr lang="it-IT" sz="2400" b="1" i="1" smtClean="0">
                          <a:solidFill>
                            <a:srgbClr val="C00000"/>
                          </a:solidFill>
                          <a:latin typeface="Cambria Math"/>
                          <a:ea typeface="Cambria Math"/>
                        </a:rPr>
                        <m:t>𝟎𝟏</m:t>
                      </m:r>
                      <m:r>
                        <a:rPr lang="it-IT" sz="2400" b="1" i="1" smtClean="0">
                          <a:solidFill>
                            <a:srgbClr val="C00000"/>
                          </a:solidFill>
                          <a:latin typeface="Cambria Math"/>
                          <a:ea typeface="Cambria Math"/>
                        </a:rPr>
                        <m:t> (</m:t>
                      </m:r>
                      <m:r>
                        <a:rPr lang="it-IT" sz="2400" b="1" i="1" smtClean="0">
                          <a:solidFill>
                            <a:srgbClr val="C00000"/>
                          </a:solidFill>
                          <a:latin typeface="Cambria Math"/>
                          <a:ea typeface="Cambria Math"/>
                        </a:rPr>
                        <m:t>𝒔</m:t>
                      </m:r>
                      <m:r>
                        <a:rPr lang="it-IT" sz="2400" b="1" i="1" smtClean="0">
                          <a:solidFill>
                            <a:srgbClr val="C00000"/>
                          </a:solidFill>
                          <a:latin typeface="Cambria Math"/>
                          <a:ea typeface="Cambria Math"/>
                        </a:rPr>
                        <m:t> ≤</m:t>
                      </m:r>
                      <m:r>
                        <a:rPr lang="it-IT" sz="2400" b="1" i="1" smtClean="0">
                          <a:solidFill>
                            <a:srgbClr val="C00000"/>
                          </a:solidFill>
                          <a:latin typeface="Cambria Math"/>
                          <a:ea typeface="Cambria Math"/>
                        </a:rPr>
                        <m:t>𝟑</m:t>
                      </m:r>
                      <m:r>
                        <a:rPr lang="it-IT" sz="2400" b="1" i="1" smtClean="0">
                          <a:solidFill>
                            <a:srgbClr val="C00000"/>
                          </a:solidFill>
                          <a:latin typeface="Cambria Math"/>
                          <a:ea typeface="Cambria Math"/>
                        </a:rPr>
                        <m:t> </m:t>
                      </m:r>
                      <m:r>
                        <a:rPr lang="it-IT" sz="2400" b="1" i="1" smtClean="0">
                          <a:solidFill>
                            <a:srgbClr val="C00000"/>
                          </a:solidFill>
                          <a:latin typeface="Cambria Math"/>
                          <a:ea typeface="Cambria Math"/>
                        </a:rPr>
                        <m:t>𝒌𝒎</m:t>
                      </m:r>
                      <m:r>
                        <a:rPr lang="it-IT" sz="2400" b="1" i="1" smtClean="0">
                          <a:solidFill>
                            <a:srgbClr val="C00000"/>
                          </a:solidFill>
                          <a:latin typeface="Cambria Math"/>
                          <a:ea typeface="Cambria Math"/>
                        </a:rPr>
                        <m:t>)</m:t>
                      </m:r>
                    </m:oMath>
                  </m:oMathPara>
                </a14:m>
                <a:endParaRPr lang="en-US" b="1" dirty="0">
                  <a:solidFill>
                    <a:srgbClr val="C00000"/>
                  </a:solidFill>
                </a:endParaRPr>
              </a:p>
            </p:txBody>
          </p:sp>
        </mc:Choice>
        <mc:Fallback>
          <p:sp>
            <p:nvSpPr>
              <p:cNvPr id="9" name="Rettangolo 8"/>
              <p:cNvSpPr>
                <a:spLocks noRot="1" noChangeAspect="1" noMove="1" noResize="1" noEditPoints="1" noAdjustHandles="1" noChangeArrowheads="1" noChangeShapeType="1" noTextEdit="1"/>
              </p:cNvSpPr>
              <p:nvPr/>
            </p:nvSpPr>
            <p:spPr>
              <a:xfrm>
                <a:off x="231617" y="2204864"/>
                <a:ext cx="5107424" cy="740074"/>
              </a:xfrm>
              <a:prstGeom prst="rect">
                <a:avLst/>
              </a:prstGeom>
              <a:blipFill rotWithShape="1">
                <a:blip r:embed="rId4"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1" name="Rettangolo 10"/>
              <p:cNvSpPr/>
              <p:nvPr/>
            </p:nvSpPr>
            <p:spPr>
              <a:xfrm>
                <a:off x="257874" y="2980716"/>
                <a:ext cx="4891339" cy="6904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r>
                            <a:rPr lang="it-IT" sz="2400" b="1" i="1">
                              <a:solidFill>
                                <a:prstClr val="black"/>
                              </a:solidFill>
                              <a:latin typeface="Cambria Math"/>
                            </a:rPr>
                            <m:t>𝑩</m:t>
                          </m:r>
                        </m:sub>
                      </m:sSub>
                      <m:r>
                        <a:rPr lang="it-IT" sz="2400" b="1" i="1">
                          <a:solidFill>
                            <a:prstClr val="black"/>
                          </a:solidFill>
                          <a:latin typeface="Cambria Math"/>
                          <a:ea typeface="Cambria Math"/>
                        </a:rPr>
                        <m:t>≅± </m:t>
                      </m:r>
                      <m:r>
                        <a:rPr lang="it-IT" sz="2400" b="1" i="1">
                          <a:solidFill>
                            <a:prstClr val="black"/>
                          </a:solidFill>
                          <a:latin typeface="Cambria Math"/>
                          <a:ea typeface="Cambria Math"/>
                        </a:rPr>
                        <m:t>𝟎</m:t>
                      </m:r>
                      <m:r>
                        <a:rPr lang="it-IT" sz="2400" b="1" i="1">
                          <a:solidFill>
                            <a:prstClr val="black"/>
                          </a:solidFill>
                          <a:latin typeface="Cambria Math"/>
                          <a:ea typeface="Cambria Math"/>
                        </a:rPr>
                        <m:t>.</m:t>
                      </m:r>
                      <m:r>
                        <a:rPr lang="it-IT" sz="2400" b="1" i="1">
                          <a:solidFill>
                            <a:prstClr val="black"/>
                          </a:solidFill>
                          <a:latin typeface="Cambria Math"/>
                          <a:ea typeface="Cambria Math"/>
                        </a:rPr>
                        <m:t>𝟎𝟎𝟑</m:t>
                      </m:r>
                      <m:r>
                        <a:rPr lang="it-IT" sz="2400" b="1" i="1">
                          <a:solidFill>
                            <a:prstClr val="black"/>
                          </a:solidFill>
                          <a:latin typeface="Cambria Math"/>
                          <a:ea typeface="Cambria Math"/>
                        </a:rPr>
                        <m:t> (</m:t>
                      </m:r>
                      <m:r>
                        <a:rPr lang="it-IT" sz="2400" b="1" i="1">
                          <a:solidFill>
                            <a:prstClr val="black"/>
                          </a:solidFill>
                          <a:latin typeface="Cambria Math"/>
                          <a:ea typeface="Cambria Math"/>
                        </a:rPr>
                        <m:t>𝒔</m:t>
                      </m:r>
                      <m:r>
                        <a:rPr lang="it-IT" sz="2400" b="1" i="1">
                          <a:solidFill>
                            <a:prstClr val="black"/>
                          </a:solidFill>
                          <a:latin typeface="Cambria Math"/>
                          <a:ea typeface="Cambria Math"/>
                        </a:rPr>
                        <m:t> ≤</m:t>
                      </m:r>
                      <m:r>
                        <a:rPr lang="it-IT" sz="2400" b="1" i="1">
                          <a:solidFill>
                            <a:prstClr val="black"/>
                          </a:solidFill>
                          <a:latin typeface="Cambria Math"/>
                          <a:ea typeface="Cambria Math"/>
                        </a:rPr>
                        <m:t>𝟑</m:t>
                      </m:r>
                      <m:r>
                        <a:rPr lang="it-IT" sz="2400" b="1" i="1">
                          <a:solidFill>
                            <a:prstClr val="black"/>
                          </a:solidFill>
                          <a:latin typeface="Cambria Math"/>
                          <a:ea typeface="Cambria Math"/>
                        </a:rPr>
                        <m:t> </m:t>
                      </m:r>
                      <m:r>
                        <a:rPr lang="it-IT" sz="2400" b="1" i="1">
                          <a:solidFill>
                            <a:prstClr val="black"/>
                          </a:solidFill>
                          <a:latin typeface="Cambria Math"/>
                          <a:ea typeface="Cambria Math"/>
                        </a:rPr>
                        <m:t>𝒌𝒎</m:t>
                      </m:r>
                      <m:r>
                        <a:rPr lang="it-IT" sz="2400" b="1" i="1">
                          <a:solidFill>
                            <a:prstClr val="black"/>
                          </a:solidFill>
                          <a:latin typeface="Cambria Math"/>
                          <a:ea typeface="Cambria Math"/>
                        </a:rPr>
                        <m:t>)</m:t>
                      </m:r>
                    </m:oMath>
                  </m:oMathPara>
                </a14:m>
                <a:endParaRPr lang="en-US" sz="2400" b="1" dirty="0"/>
              </a:p>
            </p:txBody>
          </p:sp>
        </mc:Choice>
        <mc:Fallback>
          <p:sp>
            <p:nvSpPr>
              <p:cNvPr id="11" name="Rettangolo 10"/>
              <p:cNvSpPr>
                <a:spLocks noRot="1" noChangeAspect="1" noMove="1" noResize="1" noEditPoints="1" noAdjustHandles="1" noChangeArrowheads="1" noChangeShapeType="1" noTextEdit="1"/>
              </p:cNvSpPr>
              <p:nvPr/>
            </p:nvSpPr>
            <p:spPr>
              <a:xfrm>
                <a:off x="257874" y="2980716"/>
                <a:ext cx="4891339" cy="690445"/>
              </a:xfrm>
              <a:prstGeom prst="rect">
                <a:avLst/>
              </a:prstGeom>
              <a:blipFill rotWithShape="1">
                <a:blip r:embed="rId5"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3" name="Rettangolo 12"/>
              <p:cNvSpPr/>
              <p:nvPr/>
            </p:nvSpPr>
            <p:spPr>
              <a:xfrm>
                <a:off x="309605" y="3706074"/>
                <a:ext cx="3614323" cy="692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r>
                            <a:rPr lang="it-IT" sz="2400" b="1" i="1">
                              <a:solidFill>
                                <a:prstClr val="black"/>
                              </a:solidFill>
                              <a:latin typeface="Cambria Math"/>
                            </a:rPr>
                            <m:t>𝒄𝒂𝒍𝒊𝒃</m:t>
                          </m:r>
                        </m:sub>
                      </m:sSub>
                      <m:r>
                        <a:rPr lang="it-IT" sz="2400" b="1" i="1">
                          <a:solidFill>
                            <a:prstClr val="black"/>
                          </a:solidFill>
                          <a:latin typeface="Cambria Math"/>
                          <a:ea typeface="Cambria Math"/>
                        </a:rPr>
                        <m:t>≅± </m:t>
                      </m:r>
                      <m:r>
                        <a:rPr lang="it-IT" sz="2400" b="1" i="1">
                          <a:solidFill>
                            <a:prstClr val="black"/>
                          </a:solidFill>
                          <a:latin typeface="Cambria Math"/>
                          <a:ea typeface="Cambria Math"/>
                        </a:rPr>
                        <m:t>𝟎</m:t>
                      </m:r>
                      <m:r>
                        <a:rPr lang="it-IT" sz="2400" b="1" i="1">
                          <a:solidFill>
                            <a:prstClr val="black"/>
                          </a:solidFill>
                          <a:latin typeface="Cambria Math"/>
                          <a:ea typeface="Cambria Math"/>
                        </a:rPr>
                        <m:t>.</m:t>
                      </m:r>
                      <m:r>
                        <a:rPr lang="it-IT" sz="2400" b="1" i="1">
                          <a:solidFill>
                            <a:prstClr val="black"/>
                          </a:solidFill>
                          <a:latin typeface="Cambria Math"/>
                          <a:ea typeface="Cambria Math"/>
                        </a:rPr>
                        <m:t>𝟎𝟎𝟒</m:t>
                      </m:r>
                    </m:oMath>
                  </m:oMathPara>
                </a14:m>
                <a:endParaRPr lang="en-US" b="1" dirty="0"/>
              </a:p>
            </p:txBody>
          </p:sp>
        </mc:Choice>
        <mc:Fallback>
          <p:sp>
            <p:nvSpPr>
              <p:cNvPr id="13" name="Rettangolo 12"/>
              <p:cNvSpPr>
                <a:spLocks noRot="1" noChangeAspect="1" noMove="1" noResize="1" noEditPoints="1" noAdjustHandles="1" noChangeArrowheads="1" noChangeShapeType="1" noTextEdit="1"/>
              </p:cNvSpPr>
              <p:nvPr/>
            </p:nvSpPr>
            <p:spPr>
              <a:xfrm>
                <a:off x="309605" y="3706074"/>
                <a:ext cx="3614323" cy="692177"/>
              </a:xfrm>
              <a:prstGeom prst="rect">
                <a:avLst/>
              </a:prstGeom>
              <a:blipFill rotWithShape="1">
                <a:blip r:embed="rId6"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5" name="Rettangolo 14"/>
              <p:cNvSpPr/>
              <p:nvPr/>
            </p:nvSpPr>
            <p:spPr>
              <a:xfrm>
                <a:off x="315564" y="4419211"/>
                <a:ext cx="3200428" cy="7376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sSub>
                            <m:sSubPr>
                              <m:ctrlPr>
                                <a:rPr lang="it-IT" sz="2400" b="1" i="1">
                                  <a:solidFill>
                                    <a:srgbClr val="FF0000"/>
                                  </a:solidFill>
                                  <a:latin typeface="Cambria Math" panose="02040503050406030204" pitchFamily="18" charset="0"/>
                                </a:rPr>
                              </m:ctrlPr>
                            </m:sSubPr>
                            <m:e>
                              <m:r>
                                <a:rPr lang="it-IT" sz="2400" b="1" i="1">
                                  <a:solidFill>
                                    <a:srgbClr val="FF0000"/>
                                  </a:solidFill>
                                  <a:latin typeface="Cambria Math"/>
                                </a:rPr>
                                <m:t>𝒕</m:t>
                              </m:r>
                            </m:e>
                            <m:sub>
                              <m:r>
                                <a:rPr lang="it-IT" sz="2400" b="1" i="1">
                                  <a:solidFill>
                                    <a:srgbClr val="FF0000"/>
                                  </a:solidFill>
                                  <a:latin typeface="Cambria Math"/>
                                </a:rPr>
                                <m:t>𝒐</m:t>
                              </m:r>
                            </m:sub>
                          </m:sSub>
                        </m:sub>
                      </m:sSub>
                      <m:r>
                        <a:rPr lang="it-IT" sz="2400" b="1" i="1" smtClean="0">
                          <a:solidFill>
                            <a:srgbClr val="FF0000"/>
                          </a:solidFill>
                          <a:latin typeface="Cambria Math"/>
                        </a:rPr>
                        <m:t>=</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𝟎𝟎𝟏</m:t>
                      </m:r>
                    </m:oMath>
                  </m:oMathPara>
                </a14:m>
                <a:endParaRPr lang="en-US" b="1" dirty="0">
                  <a:solidFill>
                    <a:srgbClr val="FF0000"/>
                  </a:solidFill>
                </a:endParaRPr>
              </a:p>
            </p:txBody>
          </p:sp>
        </mc:Choice>
        <mc:Fallback>
          <p:sp>
            <p:nvSpPr>
              <p:cNvPr id="15" name="Rettangolo 14"/>
              <p:cNvSpPr>
                <a:spLocks noRot="1" noChangeAspect="1" noMove="1" noResize="1" noEditPoints="1" noAdjustHandles="1" noChangeArrowheads="1" noChangeShapeType="1" noTextEdit="1"/>
              </p:cNvSpPr>
              <p:nvPr/>
            </p:nvSpPr>
            <p:spPr>
              <a:xfrm>
                <a:off x="315564" y="4419211"/>
                <a:ext cx="3200428" cy="737638"/>
              </a:xfrm>
              <a:prstGeom prst="rect">
                <a:avLst/>
              </a:prstGeom>
              <a:blipFill rotWithShape="1">
                <a:blip r:embed="rId7"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6" name="Rettangolo 15"/>
              <p:cNvSpPr/>
              <p:nvPr/>
            </p:nvSpPr>
            <p:spPr>
              <a:xfrm>
                <a:off x="300524" y="5134169"/>
                <a:ext cx="4181273" cy="692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𝒌</m:t>
                          </m:r>
                        </m:sub>
                      </m:sSub>
                      <m:r>
                        <a:rPr lang="en-US" sz="2400" b="1" i="1">
                          <a:solidFill>
                            <a:srgbClr val="FF0000"/>
                          </a:solidFill>
                          <a:latin typeface="Cambria Math"/>
                          <a:ea typeface="Cambria Math"/>
                        </a:rPr>
                        <m:t>≅</m:t>
                      </m:r>
                      <m:r>
                        <a:rPr lang="it-IT" b="1" i="1">
                          <a:solidFill>
                            <a:srgbClr val="FF0000"/>
                          </a:solidFill>
                          <a:latin typeface="Cambria Math"/>
                          <a:ea typeface="Cambria Math"/>
                        </a:rPr>
                        <m:t>± </m:t>
                      </m:r>
                      <m:r>
                        <a:rPr lang="it-IT" sz="2400" b="1" i="1">
                          <a:solidFill>
                            <a:srgbClr val="FF0000"/>
                          </a:solidFill>
                          <a:latin typeface="Cambria Math"/>
                          <a:ea typeface="Cambria Math"/>
                        </a:rPr>
                        <m:t>𝟎</m:t>
                      </m:r>
                      <m:r>
                        <a:rPr lang="it-IT" sz="2400" b="1" i="1">
                          <a:solidFill>
                            <a:srgbClr val="FF0000"/>
                          </a:solidFill>
                          <a:latin typeface="Cambria Math"/>
                          <a:ea typeface="Cambria Math"/>
                        </a:rPr>
                        <m:t>.</m:t>
                      </m:r>
                      <m:r>
                        <a:rPr lang="it-IT" sz="2400" b="1" i="1">
                          <a:solidFill>
                            <a:srgbClr val="FF0000"/>
                          </a:solidFill>
                          <a:latin typeface="Cambria Math"/>
                          <a:ea typeface="Cambria Math"/>
                        </a:rPr>
                        <m:t>𝟎𝟐</m:t>
                      </m:r>
                      <m:r>
                        <a:rPr lang="it-IT" sz="2400" b="1" i="1">
                          <a:solidFill>
                            <a:srgbClr val="FF0000"/>
                          </a:solidFill>
                          <a:latin typeface="Cambria Math"/>
                          <a:ea typeface="Cambria Math"/>
                        </a:rPr>
                        <m:t>∙</m:t>
                      </m:r>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r>
                        <a:rPr lang="it-IT" sz="2400" b="1" i="1">
                          <a:solidFill>
                            <a:srgbClr val="FF0000"/>
                          </a:solidFill>
                          <a:latin typeface="Cambria Math"/>
                        </a:rPr>
                        <m:t> </m:t>
                      </m:r>
                    </m:oMath>
                  </m:oMathPara>
                </a14:m>
                <a:endParaRPr lang="en-US" b="1" dirty="0">
                  <a:solidFill>
                    <a:srgbClr val="FF0000"/>
                  </a:solidFill>
                </a:endParaRPr>
              </a:p>
            </p:txBody>
          </p:sp>
        </mc:Choice>
        <mc:Fallback>
          <p:sp>
            <p:nvSpPr>
              <p:cNvPr id="16" name="Rettangolo 15"/>
              <p:cNvSpPr>
                <a:spLocks noRot="1" noChangeAspect="1" noMove="1" noResize="1" noEditPoints="1" noAdjustHandles="1" noChangeArrowheads="1" noChangeShapeType="1" noTextEdit="1"/>
              </p:cNvSpPr>
              <p:nvPr/>
            </p:nvSpPr>
            <p:spPr>
              <a:xfrm>
                <a:off x="300524" y="5134169"/>
                <a:ext cx="4181273" cy="692177"/>
              </a:xfrm>
              <a:prstGeom prst="rect">
                <a:avLst/>
              </a:prstGeom>
              <a:blipFill rotWithShape="1">
                <a:blip r:embed="rId8"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7" name="Rettangolo 16"/>
              <p:cNvSpPr/>
              <p:nvPr/>
            </p:nvSpPr>
            <p:spPr>
              <a:xfrm>
                <a:off x="159473" y="5772169"/>
                <a:ext cx="3707731" cy="6924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𝒎𝒐𝒍</m:t>
                          </m:r>
                        </m:sub>
                      </m:sSub>
                      <m:r>
                        <a:rPr lang="en-US" sz="2400" b="1" i="1">
                          <a:solidFill>
                            <a:srgbClr val="FF0000"/>
                          </a:solidFill>
                          <a:latin typeface="Cambria Math"/>
                          <a:ea typeface="Cambria Math"/>
                        </a:rPr>
                        <m:t>≅</m:t>
                      </m:r>
                      <m:r>
                        <a:rPr lang="en-US" sz="2400" b="1" i="1" smtClean="0">
                          <a:solidFill>
                            <a:srgbClr val="FF0000"/>
                          </a:solidFill>
                          <a:latin typeface="Cambria Math"/>
                          <a:ea typeface="Cambria Math"/>
                        </a:rPr>
                        <m:t>±</m:t>
                      </m:r>
                      <m:r>
                        <a:rPr lang="it-IT" sz="2400" b="1" i="1" smtClean="0">
                          <a:solidFill>
                            <a:srgbClr val="FF0000"/>
                          </a:solidFill>
                          <a:latin typeface="Cambria Math"/>
                          <a:ea typeface="Cambria Math"/>
                        </a:rPr>
                        <m:t>𝟎</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𝟎𝟎𝟓</m:t>
                      </m:r>
                    </m:oMath>
                  </m:oMathPara>
                </a14:m>
                <a:endParaRPr lang="en-US" b="1" dirty="0">
                  <a:solidFill>
                    <a:srgbClr val="FF0000"/>
                  </a:solidFill>
                </a:endParaRPr>
              </a:p>
            </p:txBody>
          </p:sp>
        </mc:Choice>
        <mc:Fallback>
          <p:sp>
            <p:nvSpPr>
              <p:cNvPr id="17" name="Rettangolo 16"/>
              <p:cNvSpPr>
                <a:spLocks noRot="1" noChangeAspect="1" noMove="1" noResize="1" noEditPoints="1" noAdjustHandles="1" noChangeArrowheads="1" noChangeShapeType="1" noTextEdit="1"/>
              </p:cNvSpPr>
              <p:nvPr/>
            </p:nvSpPr>
            <p:spPr>
              <a:xfrm>
                <a:off x="159473" y="5772169"/>
                <a:ext cx="3707731" cy="692434"/>
              </a:xfrm>
              <a:prstGeom prst="rect">
                <a:avLst/>
              </a:prstGeom>
              <a:blipFill rotWithShape="1">
                <a:blip r:embed="rId9"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5" name="Rettangolo 4"/>
              <p:cNvSpPr/>
              <p:nvPr/>
            </p:nvSpPr>
            <p:spPr>
              <a:xfrm>
                <a:off x="4757821" y="3501008"/>
                <a:ext cx="4134658" cy="792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b="1" i="1" smtClean="0">
                              <a:solidFill>
                                <a:prstClr val="black"/>
                              </a:solidFill>
                              <a:latin typeface="Cambria Math" panose="02040503050406030204" pitchFamily="18" charset="0"/>
                            </a:rPr>
                          </m:ctrlPr>
                        </m:sSubPr>
                        <m:e>
                          <m:d>
                            <m:dPr>
                              <m:begChr m:val=""/>
                              <m:endChr m:val="|"/>
                              <m:ctrlPr>
                                <a:rPr lang="en-US" sz="2800" b="1" i="1">
                                  <a:solidFill>
                                    <a:prstClr val="black"/>
                                  </a:solidFill>
                                  <a:latin typeface="Cambria Math" panose="02040503050406030204" pitchFamily="18" charset="0"/>
                                </a:rPr>
                              </m:ctrlPr>
                            </m:dPr>
                            <m:e>
                              <m:sSub>
                                <m:sSubPr>
                                  <m:ctrlPr>
                                    <a:rPr lang="en-US" sz="2800" b="1" i="1">
                                      <a:solidFill>
                                        <a:prstClr val="black"/>
                                      </a:solidFill>
                                      <a:latin typeface="Cambria Math" panose="02040503050406030204" pitchFamily="18" charset="0"/>
                                    </a:rPr>
                                  </m:ctrlPr>
                                </m:sSubPr>
                                <m:e>
                                  <m:r>
                                    <a:rPr lang="en-US" sz="2800" b="1" i="1">
                                      <a:solidFill>
                                        <a:prstClr val="black"/>
                                      </a:solidFill>
                                      <a:latin typeface="Cambria Math"/>
                                      <a:ea typeface="Cambria Math"/>
                                    </a:rPr>
                                    <m:t>∆</m:t>
                                  </m:r>
                                  <m:r>
                                    <a:rPr lang="en-US" sz="2800" b="1" i="1">
                                      <a:solidFill>
                                        <a:prstClr val="black"/>
                                      </a:solidFill>
                                      <a:latin typeface="Cambria Math"/>
                                    </a:rPr>
                                    <m:t>𝝉</m:t>
                                  </m:r>
                                </m:e>
                                <m:sub>
                                  <m:r>
                                    <a:rPr lang="en-US" sz="2800" b="1" i="1">
                                      <a:solidFill>
                                        <a:prstClr val="black"/>
                                      </a:solidFill>
                                      <a:latin typeface="Cambria Math"/>
                                    </a:rPr>
                                    <m:t>𝒂𝒆𝒓</m:t>
                                  </m:r>
                                </m:sub>
                              </m:sSub>
                              <m:d>
                                <m:dPr>
                                  <m:ctrlPr>
                                    <a:rPr lang="en-US" sz="2800" b="1" i="1">
                                      <a:solidFill>
                                        <a:prstClr val="black"/>
                                      </a:solidFill>
                                      <a:latin typeface="Cambria Math" panose="02040503050406030204" pitchFamily="18" charset="0"/>
                                    </a:rPr>
                                  </m:ctrlPr>
                                </m:dPr>
                                <m:e>
                                  <m:r>
                                    <a:rPr lang="en-US" sz="2800" b="1" i="1">
                                      <a:solidFill>
                                        <a:prstClr val="black"/>
                                      </a:solidFill>
                                      <a:latin typeface="Cambria Math"/>
                                    </a:rPr>
                                    <m:t>𝒔</m:t>
                                  </m:r>
                                </m:e>
                              </m:d>
                            </m:e>
                          </m:d>
                        </m:e>
                        <m:sub>
                          <m:r>
                            <a:rPr lang="it-IT" sz="2800" b="1" i="1" smtClean="0">
                              <a:solidFill>
                                <a:prstClr val="black"/>
                              </a:solidFill>
                              <a:latin typeface="Cambria Math"/>
                            </a:rPr>
                            <m:t>𝒔𝒕𝒂𝒕</m:t>
                          </m:r>
                        </m:sub>
                      </m:sSub>
                      <m:r>
                        <a:rPr lang="it-IT" sz="2800" b="1" i="1">
                          <a:solidFill>
                            <a:prstClr val="black"/>
                          </a:solidFill>
                          <a:latin typeface="Cambria Math"/>
                        </a:rPr>
                        <m:t> </m:t>
                      </m:r>
                      <m:r>
                        <a:rPr lang="it-IT" sz="2800" b="1" i="1">
                          <a:solidFill>
                            <a:prstClr val="black"/>
                          </a:solidFill>
                          <a:latin typeface="Cambria Math"/>
                          <a:ea typeface="Cambria Math"/>
                        </a:rPr>
                        <m:t>≅</m:t>
                      </m:r>
                      <m:r>
                        <a:rPr lang="it-IT" sz="2800" b="1" i="1" smtClean="0">
                          <a:solidFill>
                            <a:srgbClr val="C00000"/>
                          </a:solidFill>
                          <a:latin typeface="Cambria Math"/>
                          <a:ea typeface="Cambria Math"/>
                        </a:rPr>
                        <m:t>± </m:t>
                      </m:r>
                      <m:r>
                        <a:rPr lang="it-IT" sz="2800" b="1" i="1" smtClean="0">
                          <a:solidFill>
                            <a:srgbClr val="C00000"/>
                          </a:solidFill>
                          <a:latin typeface="Cambria Math"/>
                          <a:ea typeface="Cambria Math"/>
                        </a:rPr>
                        <m:t>𝟎</m:t>
                      </m:r>
                      <m:r>
                        <a:rPr lang="it-IT" sz="2800" b="1" i="1" smtClean="0">
                          <a:solidFill>
                            <a:srgbClr val="C00000"/>
                          </a:solidFill>
                          <a:latin typeface="Cambria Math"/>
                          <a:ea typeface="Cambria Math"/>
                        </a:rPr>
                        <m:t>.</m:t>
                      </m:r>
                      <m:r>
                        <a:rPr lang="it-IT" sz="2800" b="1" i="1" smtClean="0">
                          <a:solidFill>
                            <a:srgbClr val="C00000"/>
                          </a:solidFill>
                          <a:latin typeface="Cambria Math"/>
                          <a:ea typeface="Cambria Math"/>
                        </a:rPr>
                        <m:t>𝟎𝟏𝟏</m:t>
                      </m:r>
                    </m:oMath>
                  </m:oMathPara>
                </a14:m>
                <a:endParaRPr lang="en-US" sz="2000" b="1" dirty="0"/>
              </a:p>
            </p:txBody>
          </p:sp>
        </mc:Choice>
        <mc:Fallback>
          <p:sp>
            <p:nvSpPr>
              <p:cNvPr id="5" name="Rettangolo 4"/>
              <p:cNvSpPr>
                <a:spLocks noRot="1" noChangeAspect="1" noMove="1" noResize="1" noEditPoints="1" noAdjustHandles="1" noChangeArrowheads="1" noChangeShapeType="1" noTextEdit="1"/>
              </p:cNvSpPr>
              <p:nvPr/>
            </p:nvSpPr>
            <p:spPr>
              <a:xfrm>
                <a:off x="4757821" y="3501008"/>
                <a:ext cx="4134658" cy="792205"/>
              </a:xfrm>
              <a:prstGeom prst="rect">
                <a:avLst/>
              </a:prstGeom>
              <a:blipFill rotWithShape="1">
                <a:blip r:embed="rId10"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7" name="Rettangolo 6"/>
              <p:cNvSpPr/>
              <p:nvPr/>
            </p:nvSpPr>
            <p:spPr>
              <a:xfrm>
                <a:off x="6592927" y="2159402"/>
                <a:ext cx="2059666" cy="8309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solidFill>
                            <a:prstClr val="black"/>
                          </a:solidFill>
                          <a:latin typeface="Cambria Math"/>
                          <a:ea typeface="Cambria Math"/>
                        </a:rPr>
                        <m:t>𝑠</m:t>
                      </m:r>
                      <m:r>
                        <a:rPr lang="it-IT" sz="2400" i="1" smtClean="0">
                          <a:solidFill>
                            <a:prstClr val="black"/>
                          </a:solidFill>
                          <a:latin typeface="Cambria Math"/>
                          <a:ea typeface="Cambria Math"/>
                        </a:rPr>
                        <m:t> ≤3 </m:t>
                      </m:r>
                      <m:r>
                        <a:rPr lang="it-IT" sz="2400" i="1" smtClean="0">
                          <a:solidFill>
                            <a:prstClr val="black"/>
                          </a:solidFill>
                          <a:latin typeface="Cambria Math"/>
                          <a:ea typeface="Cambria Math"/>
                        </a:rPr>
                        <m:t>𝑘𝑚</m:t>
                      </m:r>
                    </m:oMath>
                  </m:oMathPara>
                </a14:m>
                <a:endParaRPr lang="it-IT" sz="2400" dirty="0" smtClean="0">
                  <a:solidFill>
                    <a:prstClr val="black"/>
                  </a:solidFill>
                  <a:ea typeface="Cambria Math"/>
                </a:endParaRPr>
              </a:p>
              <a:p>
                <a:pPr lvl="0"/>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a:rPr>
                            <m:t>𝜏</m:t>
                          </m:r>
                        </m:e>
                        <m:sub>
                          <m:r>
                            <a:rPr lang="en-US" sz="2400" i="1">
                              <a:solidFill>
                                <a:prstClr val="black"/>
                              </a:solidFill>
                              <a:latin typeface="Cambria Math"/>
                            </a:rPr>
                            <m:t>𝑎𝑒𝑟</m:t>
                          </m:r>
                        </m:sub>
                      </m:sSub>
                      <m:d>
                        <m:dPr>
                          <m:ctrlPr>
                            <a:rPr lang="en-US" sz="2400" i="1">
                              <a:solidFill>
                                <a:prstClr val="black"/>
                              </a:solidFill>
                              <a:latin typeface="Cambria Math" panose="02040503050406030204" pitchFamily="18" charset="0"/>
                            </a:rPr>
                          </m:ctrlPr>
                        </m:dPr>
                        <m:e>
                          <m:r>
                            <a:rPr lang="en-US" sz="2400" i="1">
                              <a:solidFill>
                                <a:prstClr val="black"/>
                              </a:solidFill>
                              <a:latin typeface="Cambria Math"/>
                            </a:rPr>
                            <m:t>𝑠</m:t>
                          </m:r>
                        </m:e>
                      </m:d>
                      <m:r>
                        <a:rPr lang="it-IT" sz="2400" i="1" smtClean="0">
                          <a:solidFill>
                            <a:schemeClr val="tx1"/>
                          </a:solidFill>
                          <a:latin typeface="Cambria Math"/>
                        </a:rPr>
                        <m:t> </m:t>
                      </m:r>
                      <m:r>
                        <a:rPr lang="it-IT" sz="2400" i="1" smtClean="0">
                          <a:solidFill>
                            <a:schemeClr val="tx1"/>
                          </a:solidFill>
                          <a:latin typeface="Cambria Math"/>
                          <a:ea typeface="Cambria Math"/>
                        </a:rPr>
                        <m:t>~</m:t>
                      </m:r>
                      <m:r>
                        <a:rPr lang="it-IT" sz="2400" b="0" i="1" smtClean="0">
                          <a:solidFill>
                            <a:schemeClr val="tx1"/>
                          </a:solidFill>
                          <a:latin typeface="Cambria Math"/>
                          <a:ea typeface="Cambria Math"/>
                        </a:rPr>
                        <m:t>0.05</m:t>
                      </m:r>
                    </m:oMath>
                  </m:oMathPara>
                </a14:m>
                <a:endParaRPr lang="en-US" dirty="0">
                  <a:solidFill>
                    <a:prstClr val="black"/>
                  </a:solidFill>
                </a:endParaRPr>
              </a:p>
            </p:txBody>
          </p:sp>
        </mc:Choice>
        <mc:Fallback>
          <p:sp>
            <p:nvSpPr>
              <p:cNvPr id="7" name="Rettangolo 6"/>
              <p:cNvSpPr>
                <a:spLocks noRot="1" noChangeAspect="1" noMove="1" noResize="1" noEditPoints="1" noAdjustHandles="1" noChangeArrowheads="1" noChangeShapeType="1" noTextEdit="1"/>
              </p:cNvSpPr>
              <p:nvPr/>
            </p:nvSpPr>
            <p:spPr>
              <a:xfrm>
                <a:off x="6592927" y="2159402"/>
                <a:ext cx="2059666" cy="830997"/>
              </a:xfrm>
              <a:prstGeom prst="rect">
                <a:avLst/>
              </a:prstGeom>
              <a:blipFill rotWithShape="1">
                <a:blip r:embed="rId11" cstate="print"/>
                <a:stretch>
                  <a:fillRect/>
                </a:stretch>
              </a:blipFill>
            </p:spPr>
            <p:txBody>
              <a:bodyPr/>
              <a:lstStyle/>
              <a:p>
                <a:r>
                  <a:rPr lang="en-US">
                    <a:noFill/>
                  </a:rPr>
                  <a:t> </a:t>
                </a:r>
              </a:p>
            </p:txBody>
          </p:sp>
        </mc:Fallback>
      </mc:AlternateContent>
      <p:sp>
        <p:nvSpPr>
          <p:cNvPr id="18" name="Rettangolo 17"/>
          <p:cNvSpPr/>
          <p:nvPr/>
        </p:nvSpPr>
        <p:spPr>
          <a:xfrm>
            <a:off x="4785239" y="3501008"/>
            <a:ext cx="4107240" cy="1979249"/>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xmlns="" Requires="a14">
          <p:sp>
            <p:nvSpPr>
              <p:cNvPr id="14" name="Rettangolo 13"/>
              <p:cNvSpPr/>
              <p:nvPr/>
            </p:nvSpPr>
            <p:spPr>
              <a:xfrm>
                <a:off x="4757823" y="4445613"/>
                <a:ext cx="4149085" cy="8460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b="1" i="1" smtClean="0">
                              <a:solidFill>
                                <a:srgbClr val="FF0000"/>
                              </a:solidFill>
                              <a:latin typeface="Cambria Math" panose="02040503050406030204" pitchFamily="18" charset="0"/>
                            </a:rPr>
                          </m:ctrlPr>
                        </m:sSubPr>
                        <m:e>
                          <m:d>
                            <m:dPr>
                              <m:begChr m:val=""/>
                              <m:endChr m:val="|"/>
                              <m:ctrlPr>
                                <a:rPr lang="en-US" sz="2800" b="1" i="1">
                                  <a:solidFill>
                                    <a:srgbClr val="FF0000"/>
                                  </a:solidFill>
                                  <a:latin typeface="Cambria Math" panose="02040503050406030204" pitchFamily="18" charset="0"/>
                                </a:rPr>
                              </m:ctrlPr>
                            </m:dPr>
                            <m:e>
                              <m:sSub>
                                <m:sSubPr>
                                  <m:ctrlPr>
                                    <a:rPr lang="en-US" sz="2800" b="1" i="1">
                                      <a:solidFill>
                                        <a:srgbClr val="FF0000"/>
                                      </a:solidFill>
                                      <a:latin typeface="Cambria Math" panose="02040503050406030204" pitchFamily="18" charset="0"/>
                                    </a:rPr>
                                  </m:ctrlPr>
                                </m:sSubPr>
                                <m:e>
                                  <m:r>
                                    <a:rPr lang="en-US" sz="2800" b="1" i="1">
                                      <a:solidFill>
                                        <a:srgbClr val="FF0000"/>
                                      </a:solidFill>
                                      <a:latin typeface="Cambria Math"/>
                                      <a:ea typeface="Cambria Math"/>
                                    </a:rPr>
                                    <m:t>∆</m:t>
                                  </m:r>
                                  <m:r>
                                    <a:rPr lang="en-US" sz="2800" b="1" i="1">
                                      <a:solidFill>
                                        <a:srgbClr val="FF0000"/>
                                      </a:solidFill>
                                      <a:latin typeface="Cambria Math"/>
                                    </a:rPr>
                                    <m:t>𝝉</m:t>
                                  </m:r>
                                </m:e>
                                <m:sub>
                                  <m:r>
                                    <a:rPr lang="en-US" sz="2800" b="1" i="1">
                                      <a:solidFill>
                                        <a:srgbClr val="FF0000"/>
                                      </a:solidFill>
                                      <a:latin typeface="Cambria Math"/>
                                    </a:rPr>
                                    <m:t>𝒂𝒆𝒓</m:t>
                                  </m:r>
                                </m:sub>
                              </m:sSub>
                              <m:d>
                                <m:dPr>
                                  <m:ctrlPr>
                                    <a:rPr lang="en-US" sz="2800" b="1" i="1">
                                      <a:solidFill>
                                        <a:srgbClr val="FF0000"/>
                                      </a:solidFill>
                                      <a:latin typeface="Cambria Math" panose="02040503050406030204" pitchFamily="18" charset="0"/>
                                    </a:rPr>
                                  </m:ctrlPr>
                                </m:dPr>
                                <m:e>
                                  <m:r>
                                    <a:rPr lang="en-US" sz="2800" b="1" i="1">
                                      <a:solidFill>
                                        <a:srgbClr val="FF0000"/>
                                      </a:solidFill>
                                      <a:latin typeface="Cambria Math"/>
                                    </a:rPr>
                                    <m:t>𝒔</m:t>
                                  </m:r>
                                </m:e>
                              </m:d>
                            </m:e>
                          </m:d>
                        </m:e>
                        <m:sub>
                          <m:r>
                            <a:rPr lang="it-IT" sz="2800" b="1" i="1" smtClean="0">
                              <a:solidFill>
                                <a:srgbClr val="FF0000"/>
                              </a:solidFill>
                              <a:latin typeface="Cambria Math"/>
                            </a:rPr>
                            <m:t>𝒔𝒚𝒔𝒕</m:t>
                          </m:r>
                        </m:sub>
                      </m:sSub>
                      <m:r>
                        <a:rPr lang="it-IT" sz="2800" b="1" i="1">
                          <a:solidFill>
                            <a:srgbClr val="FF0000"/>
                          </a:solidFill>
                          <a:latin typeface="Cambria Math"/>
                        </a:rPr>
                        <m:t> </m:t>
                      </m:r>
                      <m:r>
                        <a:rPr lang="it-IT" sz="2800" b="1" i="1">
                          <a:solidFill>
                            <a:srgbClr val="FF0000"/>
                          </a:solidFill>
                          <a:latin typeface="Cambria Math"/>
                          <a:ea typeface="Cambria Math"/>
                        </a:rPr>
                        <m:t>≅</m:t>
                      </m:r>
                      <m:r>
                        <a:rPr lang="it-IT" sz="2800" b="1" i="1" smtClean="0">
                          <a:solidFill>
                            <a:srgbClr val="FF0000"/>
                          </a:solidFill>
                          <a:latin typeface="Cambria Math"/>
                          <a:ea typeface="Cambria Math"/>
                        </a:rPr>
                        <m:t>± </m:t>
                      </m:r>
                      <m:r>
                        <a:rPr lang="it-IT" sz="2800" b="1" i="1" smtClean="0">
                          <a:solidFill>
                            <a:srgbClr val="FF0000"/>
                          </a:solidFill>
                          <a:latin typeface="Cambria Math"/>
                          <a:ea typeface="Cambria Math"/>
                        </a:rPr>
                        <m:t>𝟎</m:t>
                      </m:r>
                      <m:r>
                        <a:rPr lang="it-IT" sz="2800" b="1" i="1" smtClean="0">
                          <a:solidFill>
                            <a:srgbClr val="FF0000"/>
                          </a:solidFill>
                          <a:latin typeface="Cambria Math"/>
                          <a:ea typeface="Cambria Math"/>
                        </a:rPr>
                        <m:t>.</m:t>
                      </m:r>
                      <m:r>
                        <a:rPr lang="it-IT" sz="2800" b="1" i="1" smtClean="0">
                          <a:solidFill>
                            <a:srgbClr val="FF0000"/>
                          </a:solidFill>
                          <a:latin typeface="Cambria Math"/>
                          <a:ea typeface="Cambria Math"/>
                        </a:rPr>
                        <m:t>𝟎𝟏𝟏</m:t>
                      </m:r>
                    </m:oMath>
                  </m:oMathPara>
                </a14:m>
                <a:endParaRPr lang="en-US" sz="2000" b="1" dirty="0">
                  <a:solidFill>
                    <a:srgbClr val="FF0000"/>
                  </a:solidFill>
                </a:endParaRPr>
              </a:p>
            </p:txBody>
          </p:sp>
        </mc:Choice>
        <mc:Fallback>
          <p:sp>
            <p:nvSpPr>
              <p:cNvPr id="14" name="Rettangolo 13"/>
              <p:cNvSpPr>
                <a:spLocks noRot="1" noChangeAspect="1" noMove="1" noResize="1" noEditPoints="1" noAdjustHandles="1" noChangeArrowheads="1" noChangeShapeType="1" noTextEdit="1"/>
              </p:cNvSpPr>
              <p:nvPr/>
            </p:nvSpPr>
            <p:spPr>
              <a:xfrm>
                <a:off x="4757823" y="4445613"/>
                <a:ext cx="4149085" cy="846065"/>
              </a:xfrm>
              <a:prstGeom prst="rect">
                <a:avLst/>
              </a:prstGeom>
              <a:blipFill rotWithShape="1">
                <a:blip r:embed="rId12" cstate="print"/>
                <a:stretch>
                  <a:fillRect/>
                </a:stretch>
              </a:blipFill>
            </p:spPr>
            <p:txBody>
              <a:bodyPr/>
              <a:lstStyle/>
              <a:p>
                <a:r>
                  <a:rPr lang="en-US">
                    <a:noFill/>
                  </a:rPr>
                  <a:t> </a:t>
                </a:r>
              </a:p>
            </p:txBody>
          </p:sp>
        </mc:Fallback>
      </mc:AlternateContent>
      <p:sp>
        <p:nvSpPr>
          <p:cNvPr id="19" name="CasellaDiTesto 18"/>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679370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692771"/>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2000" b="1" dirty="0" err="1" smtClean="0">
                    <a:solidFill>
                      <a:srgbClr val="0070C0"/>
                    </a:solidFill>
                  </a:rPr>
                  <a:t>estimations</a:t>
                </a:r>
                <a:r>
                  <a:rPr lang="it-IT" sz="2000" b="1" dirty="0" smtClean="0">
                    <a:solidFill>
                      <a:srgbClr val="0070C0"/>
                    </a:solidFill>
                  </a:rPr>
                  <a:t> of the </a:t>
                </a:r>
                <a:r>
                  <a:rPr lang="it-IT" sz="2000" b="1" dirty="0" err="1" smtClean="0">
                    <a:solidFill>
                      <a:srgbClr val="0070C0"/>
                    </a:solidFill>
                  </a:rPr>
                  <a:t>errors</a:t>
                </a:r>
                <a:endParaRPr lang="en-US" sz="2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692771"/>
              </a:xfrm>
              <a:prstGeom prst="rect">
                <a:avLst/>
              </a:prstGeom>
              <a:blipFill rotWithShape="1">
                <a:blip r:embed="rId2" cstate="print"/>
                <a:stretch>
                  <a:fillRect l="-1971" t="-6475" b="-179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9" name="Rettangolo 8"/>
              <p:cNvSpPr/>
              <p:nvPr/>
            </p:nvSpPr>
            <p:spPr>
              <a:xfrm>
                <a:off x="231617" y="2204864"/>
                <a:ext cx="5291770" cy="7400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sSub>
                            <m:sSubPr>
                              <m:ctrlPr>
                                <a:rPr lang="en-US" sz="2400" b="1" i="1">
                                  <a:solidFill>
                                    <a:prstClr val="black"/>
                                  </a:solidFill>
                                  <a:latin typeface="Cambria Math" panose="02040503050406030204" pitchFamily="18" charset="0"/>
                                </a:rPr>
                              </m:ctrlPr>
                            </m:sSubPr>
                            <m:e>
                              <m:r>
                                <a:rPr lang="it-IT" sz="2400" b="1" i="1">
                                  <a:solidFill>
                                    <a:prstClr val="black"/>
                                  </a:solidFill>
                                  <a:latin typeface="Cambria Math"/>
                                </a:rPr>
                                <m:t>𝑳</m:t>
                              </m:r>
                            </m:e>
                            <m:sub>
                              <m:r>
                                <a:rPr lang="it-IT" sz="2400" b="1" i="1">
                                  <a:solidFill>
                                    <a:prstClr val="black"/>
                                  </a:solidFill>
                                  <a:latin typeface="Cambria Math"/>
                                </a:rPr>
                                <m:t>𝑹</m:t>
                              </m:r>
                            </m:sub>
                          </m:sSub>
                          <m:r>
                            <a:rPr lang="it-IT" sz="2400" b="1" i="1">
                              <a:solidFill>
                                <a:prstClr val="black"/>
                              </a:solidFill>
                              <a:latin typeface="Cambria Math"/>
                            </a:rPr>
                            <m:t>(</m:t>
                          </m:r>
                          <m:r>
                            <a:rPr lang="it-IT" sz="2400" b="1" i="1">
                              <a:solidFill>
                                <a:prstClr val="black"/>
                              </a:solidFill>
                              <a:latin typeface="Cambria Math"/>
                            </a:rPr>
                            <m:t>𝒔</m:t>
                          </m:r>
                          <m:r>
                            <a:rPr lang="it-IT" sz="2400" b="1" i="1">
                              <a:solidFill>
                                <a:prstClr val="black"/>
                              </a:solidFill>
                              <a:latin typeface="Cambria Math"/>
                            </a:rPr>
                            <m:t>)</m:t>
                          </m:r>
                        </m:sub>
                      </m:sSub>
                      <m:r>
                        <a:rPr lang="it-IT" sz="2400" b="1" i="1" smtClean="0">
                          <a:solidFill>
                            <a:prstClr val="black"/>
                          </a:solidFill>
                          <a:latin typeface="Cambria Math"/>
                          <a:ea typeface="Cambria Math"/>
                        </a:rPr>
                        <m:t>≅</m:t>
                      </m:r>
                      <m:r>
                        <a:rPr lang="it-IT" sz="2400" b="1" i="1">
                          <a:solidFill>
                            <a:srgbClr val="C00000"/>
                          </a:solidFill>
                          <a:latin typeface="Cambria Math"/>
                          <a:ea typeface="Cambria Math"/>
                        </a:rPr>
                        <m:t>± </m:t>
                      </m:r>
                      <m:r>
                        <a:rPr lang="it-IT" sz="2400" b="1" i="1">
                          <a:solidFill>
                            <a:srgbClr val="C00000"/>
                          </a:solidFill>
                          <a:latin typeface="Cambria Math"/>
                          <a:ea typeface="Cambria Math"/>
                        </a:rPr>
                        <m:t>𝟎</m:t>
                      </m:r>
                      <m:r>
                        <a:rPr lang="it-IT" sz="2400" b="1" i="1">
                          <a:solidFill>
                            <a:srgbClr val="C00000"/>
                          </a:solidFill>
                          <a:latin typeface="Cambria Math"/>
                          <a:ea typeface="Cambria Math"/>
                        </a:rPr>
                        <m:t>.</m:t>
                      </m:r>
                      <m:r>
                        <a:rPr lang="it-IT" sz="2400" b="1" i="1">
                          <a:solidFill>
                            <a:srgbClr val="C00000"/>
                          </a:solidFill>
                          <a:latin typeface="Cambria Math"/>
                          <a:ea typeface="Cambria Math"/>
                        </a:rPr>
                        <m:t>𝟎𝟎𝟒</m:t>
                      </m:r>
                      <m:r>
                        <a:rPr lang="it-IT" sz="2400" b="1" i="1">
                          <a:solidFill>
                            <a:srgbClr val="C00000"/>
                          </a:solidFill>
                          <a:latin typeface="Cambria Math"/>
                          <a:ea typeface="Cambria Math"/>
                        </a:rPr>
                        <m:t> (</m:t>
                      </m:r>
                      <m:r>
                        <a:rPr lang="it-IT" sz="2400" b="1" i="1">
                          <a:solidFill>
                            <a:srgbClr val="C00000"/>
                          </a:solidFill>
                          <a:latin typeface="Cambria Math"/>
                          <a:ea typeface="Cambria Math"/>
                        </a:rPr>
                        <m:t>𝒔</m:t>
                      </m:r>
                      <m:r>
                        <a:rPr lang="it-IT" sz="2400" b="1" i="1">
                          <a:solidFill>
                            <a:srgbClr val="C00000"/>
                          </a:solidFill>
                          <a:latin typeface="Cambria Math"/>
                          <a:ea typeface="Cambria Math"/>
                        </a:rPr>
                        <m:t> ≤</m:t>
                      </m:r>
                      <m:r>
                        <a:rPr lang="it-IT" sz="2400" b="1" i="1">
                          <a:solidFill>
                            <a:srgbClr val="C00000"/>
                          </a:solidFill>
                          <a:latin typeface="Cambria Math"/>
                          <a:ea typeface="Cambria Math"/>
                        </a:rPr>
                        <m:t>𝟑</m:t>
                      </m:r>
                      <m:r>
                        <a:rPr lang="it-IT" sz="2400" b="1" i="1">
                          <a:solidFill>
                            <a:srgbClr val="C00000"/>
                          </a:solidFill>
                          <a:latin typeface="Cambria Math"/>
                          <a:ea typeface="Cambria Math"/>
                        </a:rPr>
                        <m:t> </m:t>
                      </m:r>
                      <m:r>
                        <a:rPr lang="it-IT" sz="2400" b="1" i="1">
                          <a:solidFill>
                            <a:srgbClr val="C00000"/>
                          </a:solidFill>
                          <a:latin typeface="Cambria Math"/>
                          <a:ea typeface="Cambria Math"/>
                        </a:rPr>
                        <m:t>𝒌𝒎</m:t>
                      </m:r>
                      <m:r>
                        <a:rPr lang="it-IT" sz="2400" b="1" i="1">
                          <a:solidFill>
                            <a:srgbClr val="C00000"/>
                          </a:solidFill>
                          <a:latin typeface="Cambria Math"/>
                          <a:ea typeface="Cambria Math"/>
                        </a:rPr>
                        <m:t>)</m:t>
                      </m:r>
                    </m:oMath>
                  </m:oMathPara>
                </a14:m>
                <a:endParaRPr lang="en-US" sz="2400" b="1" dirty="0">
                  <a:solidFill>
                    <a:srgbClr val="C00000"/>
                  </a:solidFill>
                </a:endParaRPr>
              </a:p>
            </p:txBody>
          </p:sp>
        </mc:Choice>
        <mc:Fallback>
          <p:sp>
            <p:nvSpPr>
              <p:cNvPr id="9" name="Rettangolo 8"/>
              <p:cNvSpPr>
                <a:spLocks noRot="1" noChangeAspect="1" noMove="1" noResize="1" noEditPoints="1" noAdjustHandles="1" noChangeArrowheads="1" noChangeShapeType="1" noTextEdit="1"/>
              </p:cNvSpPr>
              <p:nvPr/>
            </p:nvSpPr>
            <p:spPr>
              <a:xfrm>
                <a:off x="231617" y="2204864"/>
                <a:ext cx="5291770" cy="740074"/>
              </a:xfrm>
              <a:prstGeom prst="rect">
                <a:avLst/>
              </a:prstGeom>
              <a:blipFill rotWithShape="1">
                <a:blip r:embed="rId3"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1" name="Rettangolo 10"/>
              <p:cNvSpPr/>
              <p:nvPr/>
            </p:nvSpPr>
            <p:spPr>
              <a:xfrm>
                <a:off x="257874" y="2980716"/>
                <a:ext cx="4891339" cy="6904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r>
                            <a:rPr lang="it-IT" sz="2400" b="1" i="1">
                              <a:solidFill>
                                <a:prstClr val="black"/>
                              </a:solidFill>
                              <a:latin typeface="Cambria Math"/>
                            </a:rPr>
                            <m:t>𝑩</m:t>
                          </m:r>
                        </m:sub>
                      </m:sSub>
                      <m:r>
                        <a:rPr lang="it-IT" sz="2400" b="1" i="1">
                          <a:solidFill>
                            <a:prstClr val="black"/>
                          </a:solidFill>
                          <a:latin typeface="Cambria Math"/>
                          <a:ea typeface="Cambria Math"/>
                        </a:rPr>
                        <m:t>≅± </m:t>
                      </m:r>
                      <m:r>
                        <a:rPr lang="it-IT" sz="2400" b="1" i="1">
                          <a:solidFill>
                            <a:prstClr val="black"/>
                          </a:solidFill>
                          <a:latin typeface="Cambria Math"/>
                          <a:ea typeface="Cambria Math"/>
                        </a:rPr>
                        <m:t>𝟎</m:t>
                      </m:r>
                      <m:r>
                        <a:rPr lang="it-IT" sz="2400" b="1" i="1">
                          <a:solidFill>
                            <a:prstClr val="black"/>
                          </a:solidFill>
                          <a:latin typeface="Cambria Math"/>
                          <a:ea typeface="Cambria Math"/>
                        </a:rPr>
                        <m:t>.</m:t>
                      </m:r>
                      <m:r>
                        <a:rPr lang="it-IT" sz="2400" b="1" i="1">
                          <a:solidFill>
                            <a:prstClr val="black"/>
                          </a:solidFill>
                          <a:latin typeface="Cambria Math"/>
                          <a:ea typeface="Cambria Math"/>
                        </a:rPr>
                        <m:t>𝟎𝟎𝟑</m:t>
                      </m:r>
                      <m:r>
                        <a:rPr lang="it-IT" sz="2400" b="1" i="1">
                          <a:solidFill>
                            <a:prstClr val="black"/>
                          </a:solidFill>
                          <a:latin typeface="Cambria Math"/>
                          <a:ea typeface="Cambria Math"/>
                        </a:rPr>
                        <m:t> (</m:t>
                      </m:r>
                      <m:r>
                        <a:rPr lang="it-IT" sz="2400" b="1" i="1">
                          <a:solidFill>
                            <a:prstClr val="black"/>
                          </a:solidFill>
                          <a:latin typeface="Cambria Math"/>
                          <a:ea typeface="Cambria Math"/>
                        </a:rPr>
                        <m:t>𝒔</m:t>
                      </m:r>
                      <m:r>
                        <a:rPr lang="it-IT" sz="2400" b="1" i="1">
                          <a:solidFill>
                            <a:prstClr val="black"/>
                          </a:solidFill>
                          <a:latin typeface="Cambria Math"/>
                          <a:ea typeface="Cambria Math"/>
                        </a:rPr>
                        <m:t> ≤</m:t>
                      </m:r>
                      <m:r>
                        <a:rPr lang="it-IT" sz="2400" b="1" i="1">
                          <a:solidFill>
                            <a:prstClr val="black"/>
                          </a:solidFill>
                          <a:latin typeface="Cambria Math"/>
                          <a:ea typeface="Cambria Math"/>
                        </a:rPr>
                        <m:t>𝟑</m:t>
                      </m:r>
                      <m:r>
                        <a:rPr lang="it-IT" sz="2400" b="1" i="1">
                          <a:solidFill>
                            <a:prstClr val="black"/>
                          </a:solidFill>
                          <a:latin typeface="Cambria Math"/>
                          <a:ea typeface="Cambria Math"/>
                        </a:rPr>
                        <m:t> </m:t>
                      </m:r>
                      <m:r>
                        <a:rPr lang="it-IT" sz="2400" b="1" i="1">
                          <a:solidFill>
                            <a:prstClr val="black"/>
                          </a:solidFill>
                          <a:latin typeface="Cambria Math"/>
                          <a:ea typeface="Cambria Math"/>
                        </a:rPr>
                        <m:t>𝒌𝒎</m:t>
                      </m:r>
                      <m:r>
                        <a:rPr lang="it-IT" sz="2400" b="1" i="1">
                          <a:solidFill>
                            <a:prstClr val="black"/>
                          </a:solidFill>
                          <a:latin typeface="Cambria Math"/>
                          <a:ea typeface="Cambria Math"/>
                        </a:rPr>
                        <m:t>)</m:t>
                      </m:r>
                    </m:oMath>
                  </m:oMathPara>
                </a14:m>
                <a:endParaRPr lang="en-US" sz="2400" b="1" dirty="0"/>
              </a:p>
            </p:txBody>
          </p:sp>
        </mc:Choice>
        <mc:Fallback>
          <p:sp>
            <p:nvSpPr>
              <p:cNvPr id="11" name="Rettangolo 10"/>
              <p:cNvSpPr>
                <a:spLocks noRot="1" noChangeAspect="1" noMove="1" noResize="1" noEditPoints="1" noAdjustHandles="1" noChangeArrowheads="1" noChangeShapeType="1" noTextEdit="1"/>
              </p:cNvSpPr>
              <p:nvPr/>
            </p:nvSpPr>
            <p:spPr>
              <a:xfrm>
                <a:off x="257874" y="2980716"/>
                <a:ext cx="4891339" cy="690445"/>
              </a:xfrm>
              <a:prstGeom prst="rect">
                <a:avLst/>
              </a:prstGeom>
              <a:blipFill rotWithShape="1">
                <a:blip r:embed="rId4"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3" name="Rettangolo 12"/>
              <p:cNvSpPr/>
              <p:nvPr/>
            </p:nvSpPr>
            <p:spPr>
              <a:xfrm>
                <a:off x="309605" y="3706074"/>
                <a:ext cx="3614323" cy="692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r>
                            <a:rPr lang="it-IT" sz="2400" b="1" i="1">
                              <a:solidFill>
                                <a:prstClr val="black"/>
                              </a:solidFill>
                              <a:latin typeface="Cambria Math"/>
                            </a:rPr>
                            <m:t>𝒄𝒂𝒍𝒊𝒃</m:t>
                          </m:r>
                        </m:sub>
                      </m:sSub>
                      <m:r>
                        <a:rPr lang="it-IT" sz="2400" b="1" i="1">
                          <a:solidFill>
                            <a:prstClr val="black"/>
                          </a:solidFill>
                          <a:latin typeface="Cambria Math"/>
                          <a:ea typeface="Cambria Math"/>
                        </a:rPr>
                        <m:t>≅± </m:t>
                      </m:r>
                      <m:r>
                        <a:rPr lang="it-IT" sz="2400" b="1" i="1">
                          <a:solidFill>
                            <a:prstClr val="black"/>
                          </a:solidFill>
                          <a:latin typeface="Cambria Math"/>
                          <a:ea typeface="Cambria Math"/>
                        </a:rPr>
                        <m:t>𝟎</m:t>
                      </m:r>
                      <m:r>
                        <a:rPr lang="it-IT" sz="2400" b="1" i="1">
                          <a:solidFill>
                            <a:prstClr val="black"/>
                          </a:solidFill>
                          <a:latin typeface="Cambria Math"/>
                          <a:ea typeface="Cambria Math"/>
                        </a:rPr>
                        <m:t>.</m:t>
                      </m:r>
                      <m:r>
                        <a:rPr lang="it-IT" sz="2400" b="1" i="1">
                          <a:solidFill>
                            <a:prstClr val="black"/>
                          </a:solidFill>
                          <a:latin typeface="Cambria Math"/>
                          <a:ea typeface="Cambria Math"/>
                        </a:rPr>
                        <m:t>𝟎𝟎𝟒</m:t>
                      </m:r>
                    </m:oMath>
                  </m:oMathPara>
                </a14:m>
                <a:endParaRPr lang="en-US" b="1" dirty="0"/>
              </a:p>
            </p:txBody>
          </p:sp>
        </mc:Choice>
        <mc:Fallback>
          <p:sp>
            <p:nvSpPr>
              <p:cNvPr id="13" name="Rettangolo 12"/>
              <p:cNvSpPr>
                <a:spLocks noRot="1" noChangeAspect="1" noMove="1" noResize="1" noEditPoints="1" noAdjustHandles="1" noChangeArrowheads="1" noChangeShapeType="1" noTextEdit="1"/>
              </p:cNvSpPr>
              <p:nvPr/>
            </p:nvSpPr>
            <p:spPr>
              <a:xfrm>
                <a:off x="309605" y="3706074"/>
                <a:ext cx="3614323" cy="692177"/>
              </a:xfrm>
              <a:prstGeom prst="rect">
                <a:avLst/>
              </a:prstGeom>
              <a:blipFill rotWithShape="1">
                <a:blip r:embed="rId5"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5" name="Rettangolo 14"/>
              <p:cNvSpPr/>
              <p:nvPr/>
            </p:nvSpPr>
            <p:spPr>
              <a:xfrm>
                <a:off x="315564" y="4419211"/>
                <a:ext cx="3200428" cy="7376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sSub>
                            <m:sSubPr>
                              <m:ctrlPr>
                                <a:rPr lang="it-IT" sz="2400" b="1" i="1">
                                  <a:solidFill>
                                    <a:srgbClr val="FF0000"/>
                                  </a:solidFill>
                                  <a:latin typeface="Cambria Math" panose="02040503050406030204" pitchFamily="18" charset="0"/>
                                </a:rPr>
                              </m:ctrlPr>
                            </m:sSubPr>
                            <m:e>
                              <m:r>
                                <a:rPr lang="it-IT" sz="2400" b="1" i="1">
                                  <a:solidFill>
                                    <a:srgbClr val="FF0000"/>
                                  </a:solidFill>
                                  <a:latin typeface="Cambria Math"/>
                                </a:rPr>
                                <m:t>𝒕</m:t>
                              </m:r>
                            </m:e>
                            <m:sub>
                              <m:r>
                                <a:rPr lang="it-IT" sz="2400" b="1" i="1">
                                  <a:solidFill>
                                    <a:srgbClr val="FF0000"/>
                                  </a:solidFill>
                                  <a:latin typeface="Cambria Math"/>
                                </a:rPr>
                                <m:t>𝒐</m:t>
                              </m:r>
                            </m:sub>
                          </m:sSub>
                        </m:sub>
                      </m:sSub>
                      <m:r>
                        <a:rPr lang="it-IT" sz="2400" b="1" i="1" smtClean="0">
                          <a:solidFill>
                            <a:srgbClr val="FF0000"/>
                          </a:solidFill>
                          <a:latin typeface="Cambria Math"/>
                        </a:rPr>
                        <m:t>=</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𝟎𝟎𝟏</m:t>
                      </m:r>
                    </m:oMath>
                  </m:oMathPara>
                </a14:m>
                <a:endParaRPr lang="en-US" b="1" dirty="0">
                  <a:solidFill>
                    <a:srgbClr val="FF0000"/>
                  </a:solidFill>
                </a:endParaRPr>
              </a:p>
            </p:txBody>
          </p:sp>
        </mc:Choice>
        <mc:Fallback>
          <p:sp>
            <p:nvSpPr>
              <p:cNvPr id="15" name="Rettangolo 14"/>
              <p:cNvSpPr>
                <a:spLocks noRot="1" noChangeAspect="1" noMove="1" noResize="1" noEditPoints="1" noAdjustHandles="1" noChangeArrowheads="1" noChangeShapeType="1" noTextEdit="1"/>
              </p:cNvSpPr>
              <p:nvPr/>
            </p:nvSpPr>
            <p:spPr>
              <a:xfrm>
                <a:off x="315564" y="4419211"/>
                <a:ext cx="3200428" cy="737638"/>
              </a:xfrm>
              <a:prstGeom prst="rect">
                <a:avLst/>
              </a:prstGeom>
              <a:blipFill rotWithShape="1">
                <a:blip r:embed="rId6"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6" name="Rettangolo 15"/>
              <p:cNvSpPr/>
              <p:nvPr/>
            </p:nvSpPr>
            <p:spPr>
              <a:xfrm>
                <a:off x="300524" y="5134169"/>
                <a:ext cx="4181273" cy="692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𝒌</m:t>
                          </m:r>
                        </m:sub>
                      </m:sSub>
                      <m:r>
                        <a:rPr lang="en-US" sz="2400" b="1" i="1">
                          <a:solidFill>
                            <a:srgbClr val="FF0000"/>
                          </a:solidFill>
                          <a:latin typeface="Cambria Math"/>
                          <a:ea typeface="Cambria Math"/>
                        </a:rPr>
                        <m:t>≅</m:t>
                      </m:r>
                      <m:r>
                        <a:rPr lang="it-IT" b="1" i="1">
                          <a:solidFill>
                            <a:srgbClr val="FF0000"/>
                          </a:solidFill>
                          <a:latin typeface="Cambria Math"/>
                          <a:ea typeface="Cambria Math"/>
                        </a:rPr>
                        <m:t>± </m:t>
                      </m:r>
                      <m:r>
                        <a:rPr lang="it-IT" sz="2400" b="1" i="1">
                          <a:solidFill>
                            <a:srgbClr val="FF0000"/>
                          </a:solidFill>
                          <a:latin typeface="Cambria Math"/>
                          <a:ea typeface="Cambria Math"/>
                        </a:rPr>
                        <m:t>𝟎</m:t>
                      </m:r>
                      <m:r>
                        <a:rPr lang="it-IT" sz="2400" b="1" i="1">
                          <a:solidFill>
                            <a:srgbClr val="FF0000"/>
                          </a:solidFill>
                          <a:latin typeface="Cambria Math"/>
                          <a:ea typeface="Cambria Math"/>
                        </a:rPr>
                        <m:t>.</m:t>
                      </m:r>
                      <m:r>
                        <a:rPr lang="it-IT" sz="2400" b="1" i="1">
                          <a:solidFill>
                            <a:srgbClr val="FF0000"/>
                          </a:solidFill>
                          <a:latin typeface="Cambria Math"/>
                          <a:ea typeface="Cambria Math"/>
                        </a:rPr>
                        <m:t>𝟎𝟐</m:t>
                      </m:r>
                      <m:r>
                        <a:rPr lang="it-IT" sz="2400" b="1" i="1">
                          <a:solidFill>
                            <a:srgbClr val="FF0000"/>
                          </a:solidFill>
                          <a:latin typeface="Cambria Math"/>
                          <a:ea typeface="Cambria Math"/>
                        </a:rPr>
                        <m:t>∙</m:t>
                      </m:r>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r>
                        <a:rPr lang="it-IT" sz="2400" b="1" i="1">
                          <a:solidFill>
                            <a:srgbClr val="FF0000"/>
                          </a:solidFill>
                          <a:latin typeface="Cambria Math"/>
                        </a:rPr>
                        <m:t> </m:t>
                      </m:r>
                    </m:oMath>
                  </m:oMathPara>
                </a14:m>
                <a:endParaRPr lang="en-US" b="1" dirty="0">
                  <a:solidFill>
                    <a:srgbClr val="FF0000"/>
                  </a:solidFill>
                </a:endParaRPr>
              </a:p>
            </p:txBody>
          </p:sp>
        </mc:Choice>
        <mc:Fallback>
          <p:sp>
            <p:nvSpPr>
              <p:cNvPr id="16" name="Rettangolo 15"/>
              <p:cNvSpPr>
                <a:spLocks noRot="1" noChangeAspect="1" noMove="1" noResize="1" noEditPoints="1" noAdjustHandles="1" noChangeArrowheads="1" noChangeShapeType="1" noTextEdit="1"/>
              </p:cNvSpPr>
              <p:nvPr/>
            </p:nvSpPr>
            <p:spPr>
              <a:xfrm>
                <a:off x="300524" y="5134169"/>
                <a:ext cx="4181273" cy="692177"/>
              </a:xfrm>
              <a:prstGeom prst="rect">
                <a:avLst/>
              </a:prstGeom>
              <a:blipFill rotWithShape="1">
                <a:blip r:embed="rId7"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7" name="Rettangolo 16"/>
              <p:cNvSpPr/>
              <p:nvPr/>
            </p:nvSpPr>
            <p:spPr>
              <a:xfrm>
                <a:off x="159473" y="5772169"/>
                <a:ext cx="3707731" cy="6924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𝒎𝒐𝒍</m:t>
                          </m:r>
                        </m:sub>
                      </m:sSub>
                      <m:r>
                        <a:rPr lang="en-US" sz="2400" b="1" i="1">
                          <a:solidFill>
                            <a:srgbClr val="FF0000"/>
                          </a:solidFill>
                          <a:latin typeface="Cambria Math"/>
                          <a:ea typeface="Cambria Math"/>
                        </a:rPr>
                        <m:t>≅</m:t>
                      </m:r>
                      <m:r>
                        <a:rPr lang="en-US" sz="2400" b="1" i="1" smtClean="0">
                          <a:solidFill>
                            <a:srgbClr val="FF0000"/>
                          </a:solidFill>
                          <a:latin typeface="Cambria Math"/>
                          <a:ea typeface="Cambria Math"/>
                        </a:rPr>
                        <m:t>±</m:t>
                      </m:r>
                      <m:r>
                        <a:rPr lang="it-IT" sz="2400" b="1" i="1" smtClean="0">
                          <a:solidFill>
                            <a:srgbClr val="FF0000"/>
                          </a:solidFill>
                          <a:latin typeface="Cambria Math"/>
                          <a:ea typeface="Cambria Math"/>
                        </a:rPr>
                        <m:t>𝟎</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𝟎𝟎𝟓</m:t>
                      </m:r>
                    </m:oMath>
                  </m:oMathPara>
                </a14:m>
                <a:endParaRPr lang="en-US" b="1" dirty="0">
                  <a:solidFill>
                    <a:srgbClr val="FF0000"/>
                  </a:solidFill>
                </a:endParaRPr>
              </a:p>
            </p:txBody>
          </p:sp>
        </mc:Choice>
        <mc:Fallback>
          <p:sp>
            <p:nvSpPr>
              <p:cNvPr id="17" name="Rettangolo 16"/>
              <p:cNvSpPr>
                <a:spLocks noRot="1" noChangeAspect="1" noMove="1" noResize="1" noEditPoints="1" noAdjustHandles="1" noChangeArrowheads="1" noChangeShapeType="1" noTextEdit="1"/>
              </p:cNvSpPr>
              <p:nvPr/>
            </p:nvSpPr>
            <p:spPr>
              <a:xfrm>
                <a:off x="159473" y="5772169"/>
                <a:ext cx="3707731" cy="692434"/>
              </a:xfrm>
              <a:prstGeom prst="rect">
                <a:avLst/>
              </a:prstGeom>
              <a:blipFill rotWithShape="1">
                <a:blip r:embed="rId8"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5" name="Rettangolo 4"/>
              <p:cNvSpPr/>
              <p:nvPr/>
            </p:nvSpPr>
            <p:spPr>
              <a:xfrm>
                <a:off x="4757821" y="3501008"/>
                <a:ext cx="4134658" cy="792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b="1" i="1" smtClean="0">
                              <a:solidFill>
                                <a:prstClr val="black"/>
                              </a:solidFill>
                              <a:latin typeface="Cambria Math" panose="02040503050406030204" pitchFamily="18" charset="0"/>
                            </a:rPr>
                          </m:ctrlPr>
                        </m:sSubPr>
                        <m:e>
                          <m:d>
                            <m:dPr>
                              <m:begChr m:val=""/>
                              <m:endChr m:val="|"/>
                              <m:ctrlPr>
                                <a:rPr lang="en-US" sz="2800" b="1" i="1">
                                  <a:solidFill>
                                    <a:prstClr val="black"/>
                                  </a:solidFill>
                                  <a:latin typeface="Cambria Math" panose="02040503050406030204" pitchFamily="18" charset="0"/>
                                </a:rPr>
                              </m:ctrlPr>
                            </m:dPr>
                            <m:e>
                              <m:sSub>
                                <m:sSubPr>
                                  <m:ctrlPr>
                                    <a:rPr lang="en-US" sz="2800" b="1" i="1">
                                      <a:solidFill>
                                        <a:prstClr val="black"/>
                                      </a:solidFill>
                                      <a:latin typeface="Cambria Math" panose="02040503050406030204" pitchFamily="18" charset="0"/>
                                    </a:rPr>
                                  </m:ctrlPr>
                                </m:sSubPr>
                                <m:e>
                                  <m:r>
                                    <a:rPr lang="en-US" sz="2800" b="1" i="1">
                                      <a:solidFill>
                                        <a:prstClr val="black"/>
                                      </a:solidFill>
                                      <a:latin typeface="Cambria Math"/>
                                      <a:ea typeface="Cambria Math"/>
                                    </a:rPr>
                                    <m:t>∆</m:t>
                                  </m:r>
                                  <m:r>
                                    <a:rPr lang="en-US" sz="2800" b="1" i="1">
                                      <a:solidFill>
                                        <a:prstClr val="black"/>
                                      </a:solidFill>
                                      <a:latin typeface="Cambria Math"/>
                                    </a:rPr>
                                    <m:t>𝝉</m:t>
                                  </m:r>
                                </m:e>
                                <m:sub>
                                  <m:r>
                                    <a:rPr lang="en-US" sz="2800" b="1" i="1">
                                      <a:solidFill>
                                        <a:prstClr val="black"/>
                                      </a:solidFill>
                                      <a:latin typeface="Cambria Math"/>
                                    </a:rPr>
                                    <m:t>𝒂𝒆𝒓</m:t>
                                  </m:r>
                                </m:sub>
                              </m:sSub>
                              <m:d>
                                <m:dPr>
                                  <m:ctrlPr>
                                    <a:rPr lang="en-US" sz="2800" b="1" i="1">
                                      <a:solidFill>
                                        <a:prstClr val="black"/>
                                      </a:solidFill>
                                      <a:latin typeface="Cambria Math" panose="02040503050406030204" pitchFamily="18" charset="0"/>
                                    </a:rPr>
                                  </m:ctrlPr>
                                </m:dPr>
                                <m:e>
                                  <m:r>
                                    <a:rPr lang="en-US" sz="2800" b="1" i="1">
                                      <a:solidFill>
                                        <a:prstClr val="black"/>
                                      </a:solidFill>
                                      <a:latin typeface="Cambria Math"/>
                                    </a:rPr>
                                    <m:t>𝒔</m:t>
                                  </m:r>
                                </m:e>
                              </m:d>
                            </m:e>
                          </m:d>
                        </m:e>
                        <m:sub>
                          <m:r>
                            <a:rPr lang="it-IT" sz="2800" b="1" i="1" smtClean="0">
                              <a:solidFill>
                                <a:prstClr val="black"/>
                              </a:solidFill>
                              <a:latin typeface="Cambria Math"/>
                            </a:rPr>
                            <m:t>𝒔𝒕𝒂𝒕</m:t>
                          </m:r>
                        </m:sub>
                      </m:sSub>
                      <m:r>
                        <a:rPr lang="it-IT" sz="2800" b="1" i="1">
                          <a:solidFill>
                            <a:prstClr val="black"/>
                          </a:solidFill>
                          <a:latin typeface="Cambria Math"/>
                        </a:rPr>
                        <m:t> </m:t>
                      </m:r>
                      <m:r>
                        <a:rPr lang="it-IT" sz="2800" b="1" i="1">
                          <a:solidFill>
                            <a:prstClr val="black"/>
                          </a:solidFill>
                          <a:latin typeface="Cambria Math"/>
                          <a:ea typeface="Cambria Math"/>
                        </a:rPr>
                        <m:t>≅</m:t>
                      </m:r>
                      <m:r>
                        <a:rPr lang="it-IT" sz="2800" b="1" i="1" smtClean="0">
                          <a:solidFill>
                            <a:srgbClr val="C00000"/>
                          </a:solidFill>
                          <a:latin typeface="Cambria Math"/>
                          <a:ea typeface="Cambria Math"/>
                        </a:rPr>
                        <m:t>± </m:t>
                      </m:r>
                      <m:r>
                        <a:rPr lang="it-IT" sz="2800" b="1" i="1" smtClean="0">
                          <a:solidFill>
                            <a:srgbClr val="C00000"/>
                          </a:solidFill>
                          <a:latin typeface="Cambria Math"/>
                          <a:ea typeface="Cambria Math"/>
                        </a:rPr>
                        <m:t>𝟎</m:t>
                      </m:r>
                      <m:r>
                        <a:rPr lang="it-IT" sz="2800" b="1" i="1" smtClean="0">
                          <a:solidFill>
                            <a:srgbClr val="C00000"/>
                          </a:solidFill>
                          <a:latin typeface="Cambria Math"/>
                          <a:ea typeface="Cambria Math"/>
                        </a:rPr>
                        <m:t>.</m:t>
                      </m:r>
                      <m:r>
                        <a:rPr lang="it-IT" sz="2800" b="1" i="1" smtClean="0">
                          <a:solidFill>
                            <a:srgbClr val="C00000"/>
                          </a:solidFill>
                          <a:latin typeface="Cambria Math"/>
                          <a:ea typeface="Cambria Math"/>
                        </a:rPr>
                        <m:t>𝟎𝟎𝟔</m:t>
                      </m:r>
                    </m:oMath>
                  </m:oMathPara>
                </a14:m>
                <a:endParaRPr lang="en-US" sz="2000" b="1" dirty="0"/>
              </a:p>
            </p:txBody>
          </p:sp>
        </mc:Choice>
        <mc:Fallback>
          <p:sp>
            <p:nvSpPr>
              <p:cNvPr id="5" name="Rettangolo 4"/>
              <p:cNvSpPr>
                <a:spLocks noRot="1" noChangeAspect="1" noMove="1" noResize="1" noEditPoints="1" noAdjustHandles="1" noChangeArrowheads="1" noChangeShapeType="1" noTextEdit="1"/>
              </p:cNvSpPr>
              <p:nvPr/>
            </p:nvSpPr>
            <p:spPr>
              <a:xfrm>
                <a:off x="4757821" y="3501008"/>
                <a:ext cx="4134658" cy="792205"/>
              </a:xfrm>
              <a:prstGeom prst="rect">
                <a:avLst/>
              </a:prstGeom>
              <a:blipFill rotWithShape="1">
                <a:blip r:embed="rId9"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7" name="Rettangolo 6"/>
              <p:cNvSpPr/>
              <p:nvPr/>
            </p:nvSpPr>
            <p:spPr>
              <a:xfrm>
                <a:off x="6592927" y="2159402"/>
                <a:ext cx="2059666" cy="8309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solidFill>
                            <a:prstClr val="black"/>
                          </a:solidFill>
                          <a:latin typeface="Cambria Math"/>
                          <a:ea typeface="Cambria Math"/>
                        </a:rPr>
                        <m:t>𝑠</m:t>
                      </m:r>
                      <m:r>
                        <a:rPr lang="it-IT" sz="2400" i="1" smtClean="0">
                          <a:solidFill>
                            <a:prstClr val="black"/>
                          </a:solidFill>
                          <a:latin typeface="Cambria Math"/>
                          <a:ea typeface="Cambria Math"/>
                        </a:rPr>
                        <m:t> ≤3 </m:t>
                      </m:r>
                      <m:r>
                        <a:rPr lang="it-IT" sz="2400" i="1" smtClean="0">
                          <a:solidFill>
                            <a:prstClr val="black"/>
                          </a:solidFill>
                          <a:latin typeface="Cambria Math"/>
                          <a:ea typeface="Cambria Math"/>
                        </a:rPr>
                        <m:t>𝑘𝑚</m:t>
                      </m:r>
                    </m:oMath>
                  </m:oMathPara>
                </a14:m>
                <a:endParaRPr lang="it-IT" sz="2400" dirty="0" smtClean="0">
                  <a:solidFill>
                    <a:prstClr val="black"/>
                  </a:solidFill>
                  <a:ea typeface="Cambria Math"/>
                </a:endParaRPr>
              </a:p>
              <a:p>
                <a:pPr lvl="0"/>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a:rPr>
                            <m:t>𝜏</m:t>
                          </m:r>
                        </m:e>
                        <m:sub>
                          <m:r>
                            <a:rPr lang="en-US" sz="2400" i="1">
                              <a:solidFill>
                                <a:prstClr val="black"/>
                              </a:solidFill>
                              <a:latin typeface="Cambria Math"/>
                            </a:rPr>
                            <m:t>𝑎𝑒𝑟</m:t>
                          </m:r>
                        </m:sub>
                      </m:sSub>
                      <m:d>
                        <m:dPr>
                          <m:ctrlPr>
                            <a:rPr lang="en-US" sz="2400" i="1">
                              <a:solidFill>
                                <a:prstClr val="black"/>
                              </a:solidFill>
                              <a:latin typeface="Cambria Math" panose="02040503050406030204" pitchFamily="18" charset="0"/>
                            </a:rPr>
                          </m:ctrlPr>
                        </m:dPr>
                        <m:e>
                          <m:r>
                            <a:rPr lang="en-US" sz="2400" i="1">
                              <a:solidFill>
                                <a:prstClr val="black"/>
                              </a:solidFill>
                              <a:latin typeface="Cambria Math"/>
                            </a:rPr>
                            <m:t>𝑠</m:t>
                          </m:r>
                        </m:e>
                      </m:d>
                      <m:r>
                        <a:rPr lang="it-IT" sz="2400" i="1" smtClean="0">
                          <a:solidFill>
                            <a:schemeClr val="tx1"/>
                          </a:solidFill>
                          <a:latin typeface="Cambria Math"/>
                        </a:rPr>
                        <m:t> </m:t>
                      </m:r>
                      <m:r>
                        <a:rPr lang="it-IT" sz="2400" i="1" smtClean="0">
                          <a:solidFill>
                            <a:schemeClr val="tx1"/>
                          </a:solidFill>
                          <a:latin typeface="Cambria Math"/>
                          <a:ea typeface="Cambria Math"/>
                        </a:rPr>
                        <m:t>~</m:t>
                      </m:r>
                      <m:r>
                        <a:rPr lang="it-IT" sz="2400" b="0" i="1" smtClean="0">
                          <a:solidFill>
                            <a:schemeClr val="tx1"/>
                          </a:solidFill>
                          <a:latin typeface="Cambria Math"/>
                          <a:ea typeface="Cambria Math"/>
                        </a:rPr>
                        <m:t>0.05</m:t>
                      </m:r>
                    </m:oMath>
                  </m:oMathPara>
                </a14:m>
                <a:endParaRPr lang="en-US" dirty="0">
                  <a:solidFill>
                    <a:prstClr val="black"/>
                  </a:solidFill>
                </a:endParaRPr>
              </a:p>
            </p:txBody>
          </p:sp>
        </mc:Choice>
        <mc:Fallback>
          <p:sp>
            <p:nvSpPr>
              <p:cNvPr id="7" name="Rettangolo 6"/>
              <p:cNvSpPr>
                <a:spLocks noRot="1" noChangeAspect="1" noMove="1" noResize="1" noEditPoints="1" noAdjustHandles="1" noChangeArrowheads="1" noChangeShapeType="1" noTextEdit="1"/>
              </p:cNvSpPr>
              <p:nvPr/>
            </p:nvSpPr>
            <p:spPr>
              <a:xfrm>
                <a:off x="6592927" y="2159402"/>
                <a:ext cx="2059666" cy="830997"/>
              </a:xfrm>
              <a:prstGeom prst="rect">
                <a:avLst/>
              </a:prstGeom>
              <a:blipFill rotWithShape="1">
                <a:blip r:embed="rId10" cstate="print"/>
                <a:stretch>
                  <a:fillRect/>
                </a:stretch>
              </a:blipFill>
            </p:spPr>
            <p:txBody>
              <a:bodyPr/>
              <a:lstStyle/>
              <a:p>
                <a:r>
                  <a:rPr lang="en-US">
                    <a:noFill/>
                  </a:rPr>
                  <a:t> </a:t>
                </a:r>
              </a:p>
            </p:txBody>
          </p:sp>
        </mc:Fallback>
      </mc:AlternateContent>
      <p:sp>
        <p:nvSpPr>
          <p:cNvPr id="18" name="Rettangolo 17"/>
          <p:cNvSpPr/>
          <p:nvPr/>
        </p:nvSpPr>
        <p:spPr>
          <a:xfrm>
            <a:off x="4785239" y="3501008"/>
            <a:ext cx="4107240" cy="1979249"/>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xmlns="" Requires="a14">
          <p:sp>
            <p:nvSpPr>
              <p:cNvPr id="14" name="Rettangolo 13"/>
              <p:cNvSpPr/>
              <p:nvPr/>
            </p:nvSpPr>
            <p:spPr>
              <a:xfrm>
                <a:off x="4757823" y="4445613"/>
                <a:ext cx="4149085" cy="8460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b="1" i="1" smtClean="0">
                              <a:solidFill>
                                <a:srgbClr val="FF0000"/>
                              </a:solidFill>
                              <a:latin typeface="Cambria Math" panose="02040503050406030204" pitchFamily="18" charset="0"/>
                            </a:rPr>
                          </m:ctrlPr>
                        </m:sSubPr>
                        <m:e>
                          <m:d>
                            <m:dPr>
                              <m:begChr m:val=""/>
                              <m:endChr m:val="|"/>
                              <m:ctrlPr>
                                <a:rPr lang="en-US" sz="2800" b="1" i="1">
                                  <a:solidFill>
                                    <a:srgbClr val="FF0000"/>
                                  </a:solidFill>
                                  <a:latin typeface="Cambria Math" panose="02040503050406030204" pitchFamily="18" charset="0"/>
                                </a:rPr>
                              </m:ctrlPr>
                            </m:dPr>
                            <m:e>
                              <m:sSub>
                                <m:sSubPr>
                                  <m:ctrlPr>
                                    <a:rPr lang="en-US" sz="2800" b="1" i="1">
                                      <a:solidFill>
                                        <a:srgbClr val="FF0000"/>
                                      </a:solidFill>
                                      <a:latin typeface="Cambria Math" panose="02040503050406030204" pitchFamily="18" charset="0"/>
                                    </a:rPr>
                                  </m:ctrlPr>
                                </m:sSubPr>
                                <m:e>
                                  <m:r>
                                    <a:rPr lang="en-US" sz="2800" b="1" i="1">
                                      <a:solidFill>
                                        <a:srgbClr val="FF0000"/>
                                      </a:solidFill>
                                      <a:latin typeface="Cambria Math"/>
                                      <a:ea typeface="Cambria Math"/>
                                    </a:rPr>
                                    <m:t>∆</m:t>
                                  </m:r>
                                  <m:r>
                                    <a:rPr lang="en-US" sz="2800" b="1" i="1">
                                      <a:solidFill>
                                        <a:srgbClr val="FF0000"/>
                                      </a:solidFill>
                                      <a:latin typeface="Cambria Math"/>
                                    </a:rPr>
                                    <m:t>𝝉</m:t>
                                  </m:r>
                                </m:e>
                                <m:sub>
                                  <m:r>
                                    <a:rPr lang="en-US" sz="2800" b="1" i="1">
                                      <a:solidFill>
                                        <a:srgbClr val="FF0000"/>
                                      </a:solidFill>
                                      <a:latin typeface="Cambria Math"/>
                                    </a:rPr>
                                    <m:t>𝒂𝒆𝒓</m:t>
                                  </m:r>
                                </m:sub>
                              </m:sSub>
                              <m:d>
                                <m:dPr>
                                  <m:ctrlPr>
                                    <a:rPr lang="en-US" sz="2800" b="1" i="1">
                                      <a:solidFill>
                                        <a:srgbClr val="FF0000"/>
                                      </a:solidFill>
                                      <a:latin typeface="Cambria Math" panose="02040503050406030204" pitchFamily="18" charset="0"/>
                                    </a:rPr>
                                  </m:ctrlPr>
                                </m:dPr>
                                <m:e>
                                  <m:r>
                                    <a:rPr lang="en-US" sz="2800" b="1" i="1">
                                      <a:solidFill>
                                        <a:srgbClr val="FF0000"/>
                                      </a:solidFill>
                                      <a:latin typeface="Cambria Math"/>
                                    </a:rPr>
                                    <m:t>𝒔</m:t>
                                  </m:r>
                                </m:e>
                              </m:d>
                            </m:e>
                          </m:d>
                        </m:e>
                        <m:sub>
                          <m:r>
                            <a:rPr lang="it-IT" sz="2800" b="1" i="1" smtClean="0">
                              <a:solidFill>
                                <a:srgbClr val="FF0000"/>
                              </a:solidFill>
                              <a:latin typeface="Cambria Math"/>
                            </a:rPr>
                            <m:t>𝒔𝒚𝒔𝒕</m:t>
                          </m:r>
                        </m:sub>
                      </m:sSub>
                      <m:r>
                        <a:rPr lang="it-IT" sz="2800" b="1" i="1">
                          <a:solidFill>
                            <a:srgbClr val="FF0000"/>
                          </a:solidFill>
                          <a:latin typeface="Cambria Math"/>
                        </a:rPr>
                        <m:t> </m:t>
                      </m:r>
                      <m:r>
                        <a:rPr lang="it-IT" sz="2800" b="1" i="1">
                          <a:solidFill>
                            <a:srgbClr val="FF0000"/>
                          </a:solidFill>
                          <a:latin typeface="Cambria Math"/>
                          <a:ea typeface="Cambria Math"/>
                        </a:rPr>
                        <m:t>≅</m:t>
                      </m:r>
                      <m:r>
                        <a:rPr lang="it-IT" sz="2800" b="1" i="1" smtClean="0">
                          <a:solidFill>
                            <a:srgbClr val="FF0000"/>
                          </a:solidFill>
                          <a:latin typeface="Cambria Math"/>
                          <a:ea typeface="Cambria Math"/>
                        </a:rPr>
                        <m:t>± </m:t>
                      </m:r>
                      <m:r>
                        <a:rPr lang="it-IT" sz="2800" b="1" i="1" smtClean="0">
                          <a:solidFill>
                            <a:srgbClr val="FF0000"/>
                          </a:solidFill>
                          <a:latin typeface="Cambria Math"/>
                          <a:ea typeface="Cambria Math"/>
                        </a:rPr>
                        <m:t>𝟎</m:t>
                      </m:r>
                      <m:r>
                        <a:rPr lang="it-IT" sz="2800" b="1" i="1" smtClean="0">
                          <a:solidFill>
                            <a:srgbClr val="FF0000"/>
                          </a:solidFill>
                          <a:latin typeface="Cambria Math"/>
                          <a:ea typeface="Cambria Math"/>
                        </a:rPr>
                        <m:t>.</m:t>
                      </m:r>
                      <m:r>
                        <a:rPr lang="it-IT" sz="2800" b="1" i="1" smtClean="0">
                          <a:solidFill>
                            <a:srgbClr val="FF0000"/>
                          </a:solidFill>
                          <a:latin typeface="Cambria Math"/>
                          <a:ea typeface="Cambria Math"/>
                        </a:rPr>
                        <m:t>𝟎𝟏𝟏</m:t>
                      </m:r>
                    </m:oMath>
                  </m:oMathPara>
                </a14:m>
                <a:endParaRPr lang="en-US" sz="2000" b="1" dirty="0">
                  <a:solidFill>
                    <a:srgbClr val="FF0000"/>
                  </a:solidFill>
                </a:endParaRPr>
              </a:p>
            </p:txBody>
          </p:sp>
        </mc:Choice>
        <mc:Fallback>
          <p:sp>
            <p:nvSpPr>
              <p:cNvPr id="14" name="Rettangolo 13"/>
              <p:cNvSpPr>
                <a:spLocks noRot="1" noChangeAspect="1" noMove="1" noResize="1" noEditPoints="1" noAdjustHandles="1" noChangeArrowheads="1" noChangeShapeType="1" noTextEdit="1"/>
              </p:cNvSpPr>
              <p:nvPr/>
            </p:nvSpPr>
            <p:spPr>
              <a:xfrm>
                <a:off x="4757823" y="4445613"/>
                <a:ext cx="4149085" cy="846065"/>
              </a:xfrm>
              <a:prstGeom prst="rect">
                <a:avLst/>
              </a:prstGeom>
              <a:blipFill rotWithShape="1">
                <a:blip r:embed="rId11"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9" name="Rettangolo 18"/>
              <p:cNvSpPr/>
              <p:nvPr/>
            </p:nvSpPr>
            <p:spPr>
              <a:xfrm>
                <a:off x="689557" y="1829832"/>
                <a:ext cx="7997574" cy="369332"/>
              </a:xfrm>
              <a:prstGeom prst="rect">
                <a:avLst/>
              </a:prstGeom>
            </p:spPr>
            <p:txBody>
              <a:bodyPr wrap="none">
                <a:spAutoFit/>
              </a:bodyPr>
              <a:lstStyle/>
              <a:p>
                <a:r>
                  <a:rPr lang="it-IT" dirty="0" smtClean="0">
                    <a:solidFill>
                      <a:prstClr val="black"/>
                    </a:solidFill>
                    <a:ea typeface="Cambria Math"/>
                  </a:rPr>
                  <a:t>12 </a:t>
                </a:r>
                <a:r>
                  <a:rPr lang="it-IT" dirty="0" err="1" smtClean="0">
                    <a:solidFill>
                      <a:prstClr val="black"/>
                    </a:solidFill>
                    <a:ea typeface="Cambria Math"/>
                  </a:rPr>
                  <a:t>min</a:t>
                </a:r>
                <a:r>
                  <a:rPr lang="it-IT" dirty="0" smtClean="0">
                    <a:solidFill>
                      <a:prstClr val="black"/>
                    </a:solidFill>
                    <a:ea typeface="Cambria Math"/>
                  </a:rPr>
                  <a:t> standard acquisition: </a:t>
                </a:r>
                <a14:m>
                  <m:oMath xmlns:m="http://schemas.openxmlformats.org/officeDocument/2006/math">
                    <m:sSub>
                      <m:sSubPr>
                        <m:ctrlPr>
                          <a:rPr lang="it-IT" i="1" smtClean="0">
                            <a:solidFill>
                              <a:prstClr val="black"/>
                            </a:solidFill>
                            <a:latin typeface="Cambria Math" panose="02040503050406030204" pitchFamily="18" charset="0"/>
                            <a:ea typeface="Cambria Math"/>
                          </a:rPr>
                        </m:ctrlPr>
                      </m:sSubPr>
                      <m:e>
                        <m:r>
                          <a:rPr lang="it-IT" i="1">
                            <a:solidFill>
                              <a:prstClr val="black"/>
                            </a:solidFill>
                            <a:latin typeface="Cambria Math"/>
                            <a:ea typeface="Cambria Math"/>
                          </a:rPr>
                          <m:t>𝑁</m:t>
                        </m:r>
                      </m:e>
                      <m:sub>
                        <m:r>
                          <a:rPr lang="it-IT" i="1">
                            <a:solidFill>
                              <a:prstClr val="black"/>
                            </a:solidFill>
                            <a:latin typeface="Cambria Math"/>
                            <a:ea typeface="Cambria Math"/>
                          </a:rPr>
                          <m:t>𝑙𝑎𝑠𝑒𝑟</m:t>
                        </m:r>
                      </m:sub>
                    </m:sSub>
                    <m:r>
                      <a:rPr lang="it-IT" b="0" i="1" smtClean="0">
                        <a:solidFill>
                          <a:prstClr val="black"/>
                        </a:solidFill>
                        <a:latin typeface="Cambria Math"/>
                        <a:ea typeface="Cambria Math"/>
                      </a:rPr>
                      <m:t> </m:t>
                    </m:r>
                    <m:r>
                      <a:rPr lang="it-IT" b="0" i="1" smtClean="0">
                        <a:solidFill>
                          <a:prstClr val="black"/>
                        </a:solidFill>
                        <a:latin typeface="Cambria Math"/>
                        <a:ea typeface="Cambria Math"/>
                      </a:rPr>
                      <m:t>𝑠h𝑜𝑡𝑠</m:t>
                    </m:r>
                    <m:r>
                      <a:rPr lang="it-IT" b="0" i="1" smtClean="0">
                        <a:solidFill>
                          <a:prstClr val="black"/>
                        </a:solidFill>
                        <a:latin typeface="Cambria Math"/>
                        <a:ea typeface="Cambria Math"/>
                      </a:rPr>
                      <m:t> ~ 24000; </m:t>
                    </m:r>
                    <m:sSub>
                      <m:sSubPr>
                        <m:ctrlPr>
                          <a:rPr lang="it-IT" b="1" i="1" smtClean="0">
                            <a:solidFill>
                              <a:srgbClr val="C00000"/>
                            </a:solidFill>
                            <a:latin typeface="Cambria Math" panose="02040503050406030204" pitchFamily="18" charset="0"/>
                            <a:ea typeface="Cambria Math"/>
                          </a:rPr>
                        </m:ctrlPr>
                      </m:sSubPr>
                      <m:e>
                        <m:r>
                          <a:rPr lang="it-IT" b="1" i="1">
                            <a:solidFill>
                              <a:srgbClr val="C00000"/>
                            </a:solidFill>
                            <a:latin typeface="Cambria Math"/>
                            <a:ea typeface="Cambria Math"/>
                          </a:rPr>
                          <m:t>∆</m:t>
                        </m:r>
                        <m:r>
                          <a:rPr lang="it-IT" b="1" i="1">
                            <a:solidFill>
                              <a:srgbClr val="C00000"/>
                            </a:solidFill>
                            <a:latin typeface="Cambria Math"/>
                            <a:ea typeface="Cambria Math"/>
                          </a:rPr>
                          <m:t>𝒕</m:t>
                        </m:r>
                      </m:e>
                      <m:sub>
                        <m:r>
                          <a:rPr lang="it-IT" b="1" i="1">
                            <a:solidFill>
                              <a:srgbClr val="C00000"/>
                            </a:solidFill>
                            <a:latin typeface="Cambria Math"/>
                            <a:ea typeface="Cambria Math"/>
                          </a:rPr>
                          <m:t>𝒃𝒊𝒏</m:t>
                        </m:r>
                      </m:sub>
                    </m:sSub>
                    <m:r>
                      <a:rPr lang="it-IT" b="1" i="1" smtClean="0">
                        <a:solidFill>
                          <a:srgbClr val="C00000"/>
                        </a:solidFill>
                        <a:latin typeface="Cambria Math"/>
                        <a:ea typeface="Cambria Math"/>
                      </a:rPr>
                      <m:t> =</m:t>
                    </m:r>
                    <m:r>
                      <a:rPr lang="it-IT" b="1" i="1" smtClean="0">
                        <a:solidFill>
                          <a:srgbClr val="C00000"/>
                        </a:solidFill>
                        <a:latin typeface="Cambria Math"/>
                        <a:ea typeface="Cambria Math"/>
                      </a:rPr>
                      <m:t>𝟏𝟒𝟎𝟎</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𝒏𝒔</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𝟐𝟏𝟎</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𝒎</m:t>
                    </m:r>
                    <m:r>
                      <a:rPr lang="it-IT" b="1" i="1" smtClean="0">
                        <a:solidFill>
                          <a:srgbClr val="C00000"/>
                        </a:solidFill>
                        <a:latin typeface="Cambria Math"/>
                        <a:ea typeface="Cambria Math"/>
                      </a:rPr>
                      <m:t>)</m:t>
                    </m:r>
                  </m:oMath>
                </a14:m>
                <a:endParaRPr lang="en-US" b="1" dirty="0">
                  <a:solidFill>
                    <a:srgbClr val="C00000"/>
                  </a:solidFill>
                </a:endParaRPr>
              </a:p>
            </p:txBody>
          </p:sp>
        </mc:Choice>
        <mc:Fallback>
          <p:sp>
            <p:nvSpPr>
              <p:cNvPr id="19" name="Rettangolo 18"/>
              <p:cNvSpPr>
                <a:spLocks noRot="1" noChangeAspect="1" noMove="1" noResize="1" noEditPoints="1" noAdjustHandles="1" noChangeArrowheads="1" noChangeShapeType="1" noTextEdit="1"/>
              </p:cNvSpPr>
              <p:nvPr/>
            </p:nvSpPr>
            <p:spPr>
              <a:xfrm>
                <a:off x="689557" y="1829832"/>
                <a:ext cx="7997574" cy="369332"/>
              </a:xfrm>
              <a:prstGeom prst="rect">
                <a:avLst/>
              </a:prstGeom>
              <a:blipFill rotWithShape="1">
                <a:blip r:embed="rId12" cstate="print"/>
                <a:stretch>
                  <a:fillRect l="-610" t="-8197" b="-24590"/>
                </a:stretch>
              </a:blipFill>
            </p:spPr>
            <p:txBody>
              <a:bodyPr/>
              <a:lstStyle/>
              <a:p>
                <a:r>
                  <a:rPr lang="en-US">
                    <a:noFill/>
                  </a:rPr>
                  <a:t> </a:t>
                </a:r>
              </a:p>
            </p:txBody>
          </p:sp>
        </mc:Fallback>
      </mc:AlternateContent>
      <p:sp>
        <p:nvSpPr>
          <p:cNvPr id="20" name="Rettangolo 19"/>
          <p:cNvSpPr/>
          <p:nvPr/>
        </p:nvSpPr>
        <p:spPr>
          <a:xfrm rot="20896528">
            <a:off x="4789797" y="5918330"/>
            <a:ext cx="3459922" cy="400110"/>
          </a:xfrm>
          <a:prstGeom prst="rect">
            <a:avLst/>
          </a:prstGeom>
        </p:spPr>
        <p:txBody>
          <a:bodyPr wrap="none">
            <a:spAutoFit/>
          </a:bodyPr>
          <a:lstStyle/>
          <a:p>
            <a:r>
              <a:rPr lang="it-IT" sz="2000" b="1" dirty="0" smtClean="0">
                <a:solidFill>
                  <a:srgbClr val="C00000"/>
                </a:solidFill>
              </a:rPr>
              <a:t>LOWER VERTICAL RESOLUTION</a:t>
            </a:r>
            <a:endParaRPr lang="en-US" dirty="0">
              <a:solidFill>
                <a:srgbClr val="C00000"/>
              </a:solidFill>
            </a:endParaRPr>
          </a:p>
        </p:txBody>
      </p:sp>
      <p:sp>
        <p:nvSpPr>
          <p:cNvPr id="21" name="CasellaDiTesto 20"/>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16358744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692771"/>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2000" b="1" dirty="0" err="1" smtClean="0">
                    <a:solidFill>
                      <a:srgbClr val="0070C0"/>
                    </a:solidFill>
                  </a:rPr>
                  <a:t>estimations</a:t>
                </a:r>
                <a:r>
                  <a:rPr lang="it-IT" sz="2000" b="1" dirty="0" smtClean="0">
                    <a:solidFill>
                      <a:srgbClr val="0070C0"/>
                    </a:solidFill>
                  </a:rPr>
                  <a:t> of the </a:t>
                </a:r>
                <a:r>
                  <a:rPr lang="it-IT" sz="2000" b="1" dirty="0" err="1" smtClean="0">
                    <a:solidFill>
                      <a:srgbClr val="0070C0"/>
                    </a:solidFill>
                  </a:rPr>
                  <a:t>errors</a:t>
                </a:r>
                <a:endParaRPr lang="en-US" sz="2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692771"/>
              </a:xfrm>
              <a:prstGeom prst="rect">
                <a:avLst/>
              </a:prstGeom>
              <a:blipFill rotWithShape="1">
                <a:blip r:embed="rId2" cstate="print"/>
                <a:stretch>
                  <a:fillRect l="-1971" t="-6475" b="-179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9" name="Rettangolo 8"/>
              <p:cNvSpPr/>
              <p:nvPr/>
            </p:nvSpPr>
            <p:spPr>
              <a:xfrm>
                <a:off x="231617" y="2204864"/>
                <a:ext cx="5291770" cy="7400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sSub>
                            <m:sSubPr>
                              <m:ctrlPr>
                                <a:rPr lang="en-US" sz="2400" b="1" i="1">
                                  <a:solidFill>
                                    <a:prstClr val="black"/>
                                  </a:solidFill>
                                  <a:latin typeface="Cambria Math" panose="02040503050406030204" pitchFamily="18" charset="0"/>
                                </a:rPr>
                              </m:ctrlPr>
                            </m:sSubPr>
                            <m:e>
                              <m:r>
                                <a:rPr lang="it-IT" sz="2400" b="1" i="1">
                                  <a:solidFill>
                                    <a:prstClr val="black"/>
                                  </a:solidFill>
                                  <a:latin typeface="Cambria Math"/>
                                </a:rPr>
                                <m:t>𝑳</m:t>
                              </m:r>
                            </m:e>
                            <m:sub>
                              <m:r>
                                <a:rPr lang="it-IT" sz="2400" b="1" i="1">
                                  <a:solidFill>
                                    <a:prstClr val="black"/>
                                  </a:solidFill>
                                  <a:latin typeface="Cambria Math"/>
                                </a:rPr>
                                <m:t>𝑹</m:t>
                              </m:r>
                            </m:sub>
                          </m:sSub>
                          <m:r>
                            <a:rPr lang="it-IT" sz="2400" b="1" i="1">
                              <a:solidFill>
                                <a:prstClr val="black"/>
                              </a:solidFill>
                              <a:latin typeface="Cambria Math"/>
                            </a:rPr>
                            <m:t>(</m:t>
                          </m:r>
                          <m:r>
                            <a:rPr lang="it-IT" sz="2400" b="1" i="1">
                              <a:solidFill>
                                <a:prstClr val="black"/>
                              </a:solidFill>
                              <a:latin typeface="Cambria Math"/>
                            </a:rPr>
                            <m:t>𝒔</m:t>
                          </m:r>
                          <m:r>
                            <a:rPr lang="it-IT" sz="2400" b="1" i="1">
                              <a:solidFill>
                                <a:prstClr val="black"/>
                              </a:solidFill>
                              <a:latin typeface="Cambria Math"/>
                            </a:rPr>
                            <m:t>)</m:t>
                          </m:r>
                        </m:sub>
                      </m:sSub>
                      <m:r>
                        <a:rPr lang="it-IT" sz="2400" b="1" i="1" smtClean="0">
                          <a:solidFill>
                            <a:prstClr val="black"/>
                          </a:solidFill>
                          <a:latin typeface="Cambria Math"/>
                          <a:ea typeface="Cambria Math"/>
                        </a:rPr>
                        <m:t>≅</m:t>
                      </m:r>
                      <m:r>
                        <a:rPr lang="it-IT" sz="2400" b="1" i="1">
                          <a:solidFill>
                            <a:srgbClr val="C00000"/>
                          </a:solidFill>
                          <a:latin typeface="Cambria Math"/>
                          <a:ea typeface="Cambria Math"/>
                        </a:rPr>
                        <m:t>± </m:t>
                      </m:r>
                      <m:r>
                        <a:rPr lang="it-IT" sz="2400" b="1" i="1">
                          <a:solidFill>
                            <a:srgbClr val="C00000"/>
                          </a:solidFill>
                          <a:latin typeface="Cambria Math"/>
                          <a:ea typeface="Cambria Math"/>
                        </a:rPr>
                        <m:t>𝟎</m:t>
                      </m:r>
                      <m:r>
                        <a:rPr lang="it-IT" sz="2400" b="1" i="1">
                          <a:solidFill>
                            <a:srgbClr val="C00000"/>
                          </a:solidFill>
                          <a:latin typeface="Cambria Math"/>
                          <a:ea typeface="Cambria Math"/>
                        </a:rPr>
                        <m:t>.</m:t>
                      </m:r>
                      <m:r>
                        <a:rPr lang="it-IT" sz="2400" b="1" i="1">
                          <a:solidFill>
                            <a:srgbClr val="C00000"/>
                          </a:solidFill>
                          <a:latin typeface="Cambria Math"/>
                          <a:ea typeface="Cambria Math"/>
                        </a:rPr>
                        <m:t>𝟎𝟎𝟒</m:t>
                      </m:r>
                      <m:r>
                        <a:rPr lang="it-IT" sz="2400" b="1" i="1">
                          <a:solidFill>
                            <a:srgbClr val="C00000"/>
                          </a:solidFill>
                          <a:latin typeface="Cambria Math"/>
                          <a:ea typeface="Cambria Math"/>
                        </a:rPr>
                        <m:t> (</m:t>
                      </m:r>
                      <m:r>
                        <a:rPr lang="it-IT" sz="2400" b="1" i="1">
                          <a:solidFill>
                            <a:srgbClr val="C00000"/>
                          </a:solidFill>
                          <a:latin typeface="Cambria Math"/>
                          <a:ea typeface="Cambria Math"/>
                        </a:rPr>
                        <m:t>𝒔</m:t>
                      </m:r>
                      <m:r>
                        <a:rPr lang="it-IT" sz="2400" b="1" i="1">
                          <a:solidFill>
                            <a:srgbClr val="C00000"/>
                          </a:solidFill>
                          <a:latin typeface="Cambria Math"/>
                          <a:ea typeface="Cambria Math"/>
                        </a:rPr>
                        <m:t> ≤</m:t>
                      </m:r>
                      <m:r>
                        <a:rPr lang="it-IT" sz="2400" b="1" i="1">
                          <a:solidFill>
                            <a:srgbClr val="C00000"/>
                          </a:solidFill>
                          <a:latin typeface="Cambria Math"/>
                          <a:ea typeface="Cambria Math"/>
                        </a:rPr>
                        <m:t>𝟑</m:t>
                      </m:r>
                      <m:r>
                        <a:rPr lang="it-IT" sz="2400" b="1" i="1">
                          <a:solidFill>
                            <a:srgbClr val="C00000"/>
                          </a:solidFill>
                          <a:latin typeface="Cambria Math"/>
                          <a:ea typeface="Cambria Math"/>
                        </a:rPr>
                        <m:t> </m:t>
                      </m:r>
                      <m:r>
                        <a:rPr lang="it-IT" sz="2400" b="1" i="1">
                          <a:solidFill>
                            <a:srgbClr val="C00000"/>
                          </a:solidFill>
                          <a:latin typeface="Cambria Math"/>
                          <a:ea typeface="Cambria Math"/>
                        </a:rPr>
                        <m:t>𝒌𝒎</m:t>
                      </m:r>
                      <m:r>
                        <a:rPr lang="it-IT" sz="2400" b="1" i="1">
                          <a:solidFill>
                            <a:srgbClr val="C00000"/>
                          </a:solidFill>
                          <a:latin typeface="Cambria Math"/>
                          <a:ea typeface="Cambria Math"/>
                        </a:rPr>
                        <m:t>)</m:t>
                      </m:r>
                    </m:oMath>
                  </m:oMathPara>
                </a14:m>
                <a:endParaRPr lang="en-US" sz="2400" b="1" dirty="0">
                  <a:solidFill>
                    <a:srgbClr val="C00000"/>
                  </a:solidFill>
                </a:endParaRPr>
              </a:p>
            </p:txBody>
          </p:sp>
        </mc:Choice>
        <mc:Fallback>
          <p:sp>
            <p:nvSpPr>
              <p:cNvPr id="9" name="Rettangolo 8"/>
              <p:cNvSpPr>
                <a:spLocks noRot="1" noChangeAspect="1" noMove="1" noResize="1" noEditPoints="1" noAdjustHandles="1" noChangeArrowheads="1" noChangeShapeType="1" noTextEdit="1"/>
              </p:cNvSpPr>
              <p:nvPr/>
            </p:nvSpPr>
            <p:spPr>
              <a:xfrm>
                <a:off x="231617" y="2204864"/>
                <a:ext cx="5291770" cy="740074"/>
              </a:xfrm>
              <a:prstGeom prst="rect">
                <a:avLst/>
              </a:prstGeom>
              <a:blipFill rotWithShape="1">
                <a:blip r:embed="rId3"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1" name="Rettangolo 10"/>
              <p:cNvSpPr/>
              <p:nvPr/>
            </p:nvSpPr>
            <p:spPr>
              <a:xfrm>
                <a:off x="257874" y="2980716"/>
                <a:ext cx="4891339" cy="6904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r>
                            <a:rPr lang="it-IT" sz="2400" b="1" i="1">
                              <a:solidFill>
                                <a:prstClr val="black"/>
                              </a:solidFill>
                              <a:latin typeface="Cambria Math"/>
                            </a:rPr>
                            <m:t>𝑩</m:t>
                          </m:r>
                        </m:sub>
                      </m:sSub>
                      <m:r>
                        <a:rPr lang="it-IT" sz="2400" b="1" i="1">
                          <a:solidFill>
                            <a:prstClr val="black"/>
                          </a:solidFill>
                          <a:latin typeface="Cambria Math"/>
                          <a:ea typeface="Cambria Math"/>
                        </a:rPr>
                        <m:t>≅± </m:t>
                      </m:r>
                      <m:r>
                        <a:rPr lang="it-IT" sz="2400" b="1" i="1">
                          <a:solidFill>
                            <a:prstClr val="black"/>
                          </a:solidFill>
                          <a:latin typeface="Cambria Math"/>
                          <a:ea typeface="Cambria Math"/>
                        </a:rPr>
                        <m:t>𝟎</m:t>
                      </m:r>
                      <m:r>
                        <a:rPr lang="it-IT" sz="2400" b="1" i="1">
                          <a:solidFill>
                            <a:prstClr val="black"/>
                          </a:solidFill>
                          <a:latin typeface="Cambria Math"/>
                          <a:ea typeface="Cambria Math"/>
                        </a:rPr>
                        <m:t>.</m:t>
                      </m:r>
                      <m:r>
                        <a:rPr lang="it-IT" sz="2400" b="1" i="1">
                          <a:solidFill>
                            <a:prstClr val="black"/>
                          </a:solidFill>
                          <a:latin typeface="Cambria Math"/>
                          <a:ea typeface="Cambria Math"/>
                        </a:rPr>
                        <m:t>𝟎𝟎𝟑</m:t>
                      </m:r>
                      <m:r>
                        <a:rPr lang="it-IT" sz="2400" b="1" i="1">
                          <a:solidFill>
                            <a:prstClr val="black"/>
                          </a:solidFill>
                          <a:latin typeface="Cambria Math"/>
                          <a:ea typeface="Cambria Math"/>
                        </a:rPr>
                        <m:t> (</m:t>
                      </m:r>
                      <m:r>
                        <a:rPr lang="it-IT" sz="2400" b="1" i="1">
                          <a:solidFill>
                            <a:prstClr val="black"/>
                          </a:solidFill>
                          <a:latin typeface="Cambria Math"/>
                          <a:ea typeface="Cambria Math"/>
                        </a:rPr>
                        <m:t>𝒔</m:t>
                      </m:r>
                      <m:r>
                        <a:rPr lang="it-IT" sz="2400" b="1" i="1">
                          <a:solidFill>
                            <a:prstClr val="black"/>
                          </a:solidFill>
                          <a:latin typeface="Cambria Math"/>
                          <a:ea typeface="Cambria Math"/>
                        </a:rPr>
                        <m:t> ≤</m:t>
                      </m:r>
                      <m:r>
                        <a:rPr lang="it-IT" sz="2400" b="1" i="1">
                          <a:solidFill>
                            <a:prstClr val="black"/>
                          </a:solidFill>
                          <a:latin typeface="Cambria Math"/>
                          <a:ea typeface="Cambria Math"/>
                        </a:rPr>
                        <m:t>𝟑</m:t>
                      </m:r>
                      <m:r>
                        <a:rPr lang="it-IT" sz="2400" b="1" i="1">
                          <a:solidFill>
                            <a:prstClr val="black"/>
                          </a:solidFill>
                          <a:latin typeface="Cambria Math"/>
                          <a:ea typeface="Cambria Math"/>
                        </a:rPr>
                        <m:t> </m:t>
                      </m:r>
                      <m:r>
                        <a:rPr lang="it-IT" sz="2400" b="1" i="1">
                          <a:solidFill>
                            <a:prstClr val="black"/>
                          </a:solidFill>
                          <a:latin typeface="Cambria Math"/>
                          <a:ea typeface="Cambria Math"/>
                        </a:rPr>
                        <m:t>𝒌𝒎</m:t>
                      </m:r>
                      <m:r>
                        <a:rPr lang="it-IT" sz="2400" b="1" i="1">
                          <a:solidFill>
                            <a:prstClr val="black"/>
                          </a:solidFill>
                          <a:latin typeface="Cambria Math"/>
                          <a:ea typeface="Cambria Math"/>
                        </a:rPr>
                        <m:t>)</m:t>
                      </m:r>
                    </m:oMath>
                  </m:oMathPara>
                </a14:m>
                <a:endParaRPr lang="en-US" sz="2400" b="1" dirty="0"/>
              </a:p>
            </p:txBody>
          </p:sp>
        </mc:Choice>
        <mc:Fallback>
          <p:sp>
            <p:nvSpPr>
              <p:cNvPr id="11" name="Rettangolo 10"/>
              <p:cNvSpPr>
                <a:spLocks noRot="1" noChangeAspect="1" noMove="1" noResize="1" noEditPoints="1" noAdjustHandles="1" noChangeArrowheads="1" noChangeShapeType="1" noTextEdit="1"/>
              </p:cNvSpPr>
              <p:nvPr/>
            </p:nvSpPr>
            <p:spPr>
              <a:xfrm>
                <a:off x="257874" y="2980716"/>
                <a:ext cx="4891339" cy="690445"/>
              </a:xfrm>
              <a:prstGeom prst="rect">
                <a:avLst/>
              </a:prstGeom>
              <a:blipFill rotWithShape="1">
                <a:blip r:embed="rId4"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3" name="Rettangolo 12"/>
              <p:cNvSpPr/>
              <p:nvPr/>
            </p:nvSpPr>
            <p:spPr>
              <a:xfrm>
                <a:off x="309605" y="3706074"/>
                <a:ext cx="3614323" cy="692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prstClr val="black"/>
                              </a:solidFill>
                              <a:latin typeface="Cambria Math" panose="02040503050406030204" pitchFamily="18" charset="0"/>
                            </a:rPr>
                          </m:ctrlPr>
                        </m:sSubPr>
                        <m:e>
                          <m:d>
                            <m:dPr>
                              <m:begChr m:val=""/>
                              <m:endChr m:val="|"/>
                              <m:ctrlPr>
                                <a:rPr lang="en-US" sz="2400" b="1" i="1">
                                  <a:solidFill>
                                    <a:prstClr val="black"/>
                                  </a:solidFill>
                                  <a:latin typeface="Cambria Math" panose="02040503050406030204" pitchFamily="18" charset="0"/>
                                </a:rPr>
                              </m:ctrlPr>
                            </m:dPr>
                            <m:e>
                              <m:sSub>
                                <m:sSubPr>
                                  <m:ctrlPr>
                                    <a:rPr lang="en-US" sz="2400" b="1" i="1">
                                      <a:solidFill>
                                        <a:prstClr val="black"/>
                                      </a:solidFill>
                                      <a:latin typeface="Cambria Math" panose="02040503050406030204" pitchFamily="18" charset="0"/>
                                    </a:rPr>
                                  </m:ctrlPr>
                                </m:sSubPr>
                                <m:e>
                                  <m:r>
                                    <a:rPr lang="en-US" sz="2400" b="1" i="1">
                                      <a:solidFill>
                                        <a:prstClr val="black"/>
                                      </a:solidFill>
                                      <a:latin typeface="Cambria Math"/>
                                      <a:ea typeface="Cambria Math"/>
                                    </a:rPr>
                                    <m:t>∆</m:t>
                                  </m:r>
                                  <m:r>
                                    <a:rPr lang="en-US" sz="2400" b="1" i="1">
                                      <a:solidFill>
                                        <a:prstClr val="black"/>
                                      </a:solidFill>
                                      <a:latin typeface="Cambria Math"/>
                                    </a:rPr>
                                    <m:t>𝝉</m:t>
                                  </m:r>
                                </m:e>
                                <m:sub>
                                  <m:r>
                                    <a:rPr lang="en-US" sz="2400" b="1" i="1">
                                      <a:solidFill>
                                        <a:prstClr val="black"/>
                                      </a:solidFill>
                                      <a:latin typeface="Cambria Math"/>
                                    </a:rPr>
                                    <m:t>𝒂𝒆𝒓</m:t>
                                  </m:r>
                                </m:sub>
                              </m:sSub>
                              <m:d>
                                <m:dPr>
                                  <m:ctrlPr>
                                    <a:rPr lang="en-US" sz="2400" b="1" i="1">
                                      <a:solidFill>
                                        <a:prstClr val="black"/>
                                      </a:solidFill>
                                      <a:latin typeface="Cambria Math" panose="02040503050406030204" pitchFamily="18" charset="0"/>
                                    </a:rPr>
                                  </m:ctrlPr>
                                </m:dPr>
                                <m:e>
                                  <m:r>
                                    <a:rPr lang="en-US" sz="2400" b="1" i="1">
                                      <a:solidFill>
                                        <a:prstClr val="black"/>
                                      </a:solidFill>
                                      <a:latin typeface="Cambria Math"/>
                                    </a:rPr>
                                    <m:t>𝒔</m:t>
                                  </m:r>
                                </m:e>
                              </m:d>
                            </m:e>
                          </m:d>
                        </m:e>
                        <m:sub>
                          <m:r>
                            <a:rPr lang="it-IT" sz="2400" b="1" i="1">
                              <a:solidFill>
                                <a:prstClr val="black"/>
                              </a:solidFill>
                              <a:latin typeface="Cambria Math"/>
                            </a:rPr>
                            <m:t>𝒄𝒂𝒍𝒊𝒃</m:t>
                          </m:r>
                        </m:sub>
                      </m:sSub>
                      <m:r>
                        <a:rPr lang="it-IT" sz="2400" b="1" i="1">
                          <a:solidFill>
                            <a:prstClr val="black"/>
                          </a:solidFill>
                          <a:latin typeface="Cambria Math"/>
                          <a:ea typeface="Cambria Math"/>
                        </a:rPr>
                        <m:t>≅± </m:t>
                      </m:r>
                      <m:r>
                        <a:rPr lang="it-IT" sz="2400" b="1" i="1">
                          <a:solidFill>
                            <a:prstClr val="black"/>
                          </a:solidFill>
                          <a:latin typeface="Cambria Math"/>
                          <a:ea typeface="Cambria Math"/>
                        </a:rPr>
                        <m:t>𝟎</m:t>
                      </m:r>
                      <m:r>
                        <a:rPr lang="it-IT" sz="2400" b="1" i="1">
                          <a:solidFill>
                            <a:prstClr val="black"/>
                          </a:solidFill>
                          <a:latin typeface="Cambria Math"/>
                          <a:ea typeface="Cambria Math"/>
                        </a:rPr>
                        <m:t>.</m:t>
                      </m:r>
                      <m:r>
                        <a:rPr lang="it-IT" sz="2400" b="1" i="1">
                          <a:solidFill>
                            <a:prstClr val="black"/>
                          </a:solidFill>
                          <a:latin typeface="Cambria Math"/>
                          <a:ea typeface="Cambria Math"/>
                        </a:rPr>
                        <m:t>𝟎𝟎𝟒</m:t>
                      </m:r>
                    </m:oMath>
                  </m:oMathPara>
                </a14:m>
                <a:endParaRPr lang="en-US" b="1" dirty="0"/>
              </a:p>
            </p:txBody>
          </p:sp>
        </mc:Choice>
        <mc:Fallback>
          <p:sp>
            <p:nvSpPr>
              <p:cNvPr id="13" name="Rettangolo 12"/>
              <p:cNvSpPr>
                <a:spLocks noRot="1" noChangeAspect="1" noMove="1" noResize="1" noEditPoints="1" noAdjustHandles="1" noChangeArrowheads="1" noChangeShapeType="1" noTextEdit="1"/>
              </p:cNvSpPr>
              <p:nvPr/>
            </p:nvSpPr>
            <p:spPr>
              <a:xfrm>
                <a:off x="309605" y="3706074"/>
                <a:ext cx="3614323" cy="692177"/>
              </a:xfrm>
              <a:prstGeom prst="rect">
                <a:avLst/>
              </a:prstGeom>
              <a:blipFill rotWithShape="1">
                <a:blip r:embed="rId5"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5" name="Rettangolo 14"/>
              <p:cNvSpPr/>
              <p:nvPr/>
            </p:nvSpPr>
            <p:spPr>
              <a:xfrm>
                <a:off x="315564" y="4419211"/>
                <a:ext cx="3384773" cy="7376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sSub>
                            <m:sSubPr>
                              <m:ctrlPr>
                                <a:rPr lang="it-IT" sz="2400" b="1" i="1">
                                  <a:solidFill>
                                    <a:srgbClr val="FF0000"/>
                                  </a:solidFill>
                                  <a:latin typeface="Cambria Math" panose="02040503050406030204" pitchFamily="18" charset="0"/>
                                </a:rPr>
                              </m:ctrlPr>
                            </m:sSubPr>
                            <m:e>
                              <m:r>
                                <a:rPr lang="it-IT" sz="2400" b="1" i="1">
                                  <a:solidFill>
                                    <a:srgbClr val="FF0000"/>
                                  </a:solidFill>
                                  <a:latin typeface="Cambria Math"/>
                                </a:rPr>
                                <m:t>𝒕</m:t>
                              </m:r>
                            </m:e>
                            <m:sub>
                              <m:r>
                                <a:rPr lang="it-IT" sz="2400" b="1" i="1">
                                  <a:solidFill>
                                    <a:srgbClr val="FF0000"/>
                                  </a:solidFill>
                                  <a:latin typeface="Cambria Math"/>
                                </a:rPr>
                                <m:t>𝒐</m:t>
                              </m:r>
                            </m:sub>
                          </m:sSub>
                        </m:sub>
                      </m:sSub>
                      <m:r>
                        <a:rPr lang="it-IT" sz="2400" b="1" i="1" smtClean="0">
                          <a:solidFill>
                            <a:srgbClr val="FF0000"/>
                          </a:solidFill>
                          <a:latin typeface="Cambria Math"/>
                        </a:rPr>
                        <m:t>=</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𝟎𝟎𝟎𝟓</m:t>
                      </m:r>
                    </m:oMath>
                  </m:oMathPara>
                </a14:m>
                <a:endParaRPr lang="en-US" b="1" dirty="0">
                  <a:solidFill>
                    <a:srgbClr val="FF0000"/>
                  </a:solidFill>
                </a:endParaRPr>
              </a:p>
            </p:txBody>
          </p:sp>
        </mc:Choice>
        <mc:Fallback>
          <p:sp>
            <p:nvSpPr>
              <p:cNvPr id="15" name="Rettangolo 14"/>
              <p:cNvSpPr>
                <a:spLocks noRot="1" noChangeAspect="1" noMove="1" noResize="1" noEditPoints="1" noAdjustHandles="1" noChangeArrowheads="1" noChangeShapeType="1" noTextEdit="1"/>
              </p:cNvSpPr>
              <p:nvPr/>
            </p:nvSpPr>
            <p:spPr>
              <a:xfrm>
                <a:off x="315564" y="4419211"/>
                <a:ext cx="3384773" cy="737638"/>
              </a:xfrm>
              <a:prstGeom prst="rect">
                <a:avLst/>
              </a:prstGeom>
              <a:blipFill rotWithShape="1">
                <a:blip r:embed="rId6"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6" name="Rettangolo 15"/>
              <p:cNvSpPr/>
              <p:nvPr/>
            </p:nvSpPr>
            <p:spPr>
              <a:xfrm>
                <a:off x="300524" y="5134169"/>
                <a:ext cx="4181273" cy="692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𝒌</m:t>
                          </m:r>
                        </m:sub>
                      </m:sSub>
                      <m:r>
                        <a:rPr lang="en-US" sz="2400" b="1" i="1">
                          <a:solidFill>
                            <a:srgbClr val="FF0000"/>
                          </a:solidFill>
                          <a:latin typeface="Cambria Math"/>
                          <a:ea typeface="Cambria Math"/>
                        </a:rPr>
                        <m:t>≅</m:t>
                      </m:r>
                      <m:r>
                        <a:rPr lang="it-IT" b="1" i="1">
                          <a:solidFill>
                            <a:srgbClr val="FF0000"/>
                          </a:solidFill>
                          <a:latin typeface="Cambria Math"/>
                          <a:ea typeface="Cambria Math"/>
                        </a:rPr>
                        <m:t>± </m:t>
                      </m:r>
                      <m:r>
                        <a:rPr lang="it-IT" sz="2400" b="1" i="1">
                          <a:solidFill>
                            <a:srgbClr val="FF0000"/>
                          </a:solidFill>
                          <a:latin typeface="Cambria Math"/>
                          <a:ea typeface="Cambria Math"/>
                        </a:rPr>
                        <m:t>𝟎</m:t>
                      </m:r>
                      <m:r>
                        <a:rPr lang="it-IT" sz="2400" b="1" i="1">
                          <a:solidFill>
                            <a:srgbClr val="FF0000"/>
                          </a:solidFill>
                          <a:latin typeface="Cambria Math"/>
                          <a:ea typeface="Cambria Math"/>
                        </a:rPr>
                        <m:t>.</m:t>
                      </m:r>
                      <m:r>
                        <a:rPr lang="it-IT" sz="2400" b="1" i="1">
                          <a:solidFill>
                            <a:srgbClr val="FF0000"/>
                          </a:solidFill>
                          <a:latin typeface="Cambria Math"/>
                          <a:ea typeface="Cambria Math"/>
                        </a:rPr>
                        <m:t>𝟎𝟐</m:t>
                      </m:r>
                      <m:r>
                        <a:rPr lang="it-IT" sz="2400" b="1" i="1">
                          <a:solidFill>
                            <a:srgbClr val="FF0000"/>
                          </a:solidFill>
                          <a:latin typeface="Cambria Math"/>
                          <a:ea typeface="Cambria Math"/>
                        </a:rPr>
                        <m:t>∙</m:t>
                      </m:r>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r>
                        <a:rPr lang="it-IT" sz="2400" b="1" i="1">
                          <a:solidFill>
                            <a:srgbClr val="FF0000"/>
                          </a:solidFill>
                          <a:latin typeface="Cambria Math"/>
                        </a:rPr>
                        <m:t> </m:t>
                      </m:r>
                    </m:oMath>
                  </m:oMathPara>
                </a14:m>
                <a:endParaRPr lang="en-US" b="1" dirty="0">
                  <a:solidFill>
                    <a:srgbClr val="FF0000"/>
                  </a:solidFill>
                </a:endParaRPr>
              </a:p>
            </p:txBody>
          </p:sp>
        </mc:Choice>
        <mc:Fallback>
          <p:sp>
            <p:nvSpPr>
              <p:cNvPr id="16" name="Rettangolo 15"/>
              <p:cNvSpPr>
                <a:spLocks noRot="1" noChangeAspect="1" noMove="1" noResize="1" noEditPoints="1" noAdjustHandles="1" noChangeArrowheads="1" noChangeShapeType="1" noTextEdit="1"/>
              </p:cNvSpPr>
              <p:nvPr/>
            </p:nvSpPr>
            <p:spPr>
              <a:xfrm>
                <a:off x="300524" y="5134169"/>
                <a:ext cx="4181273" cy="692177"/>
              </a:xfrm>
              <a:prstGeom prst="rect">
                <a:avLst/>
              </a:prstGeom>
              <a:blipFill rotWithShape="1">
                <a:blip r:embed="rId7"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7" name="Rettangolo 16"/>
              <p:cNvSpPr/>
              <p:nvPr/>
            </p:nvSpPr>
            <p:spPr>
              <a:xfrm>
                <a:off x="159473" y="5772169"/>
                <a:ext cx="3707731" cy="6924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FF0000"/>
                              </a:solidFill>
                              <a:latin typeface="Cambria Math" panose="02040503050406030204" pitchFamily="18" charset="0"/>
                            </a:rPr>
                          </m:ctrlPr>
                        </m:sSubPr>
                        <m:e>
                          <m:d>
                            <m:dPr>
                              <m:begChr m:val=""/>
                              <m:endChr m:val="|"/>
                              <m:ctrlPr>
                                <a:rPr lang="en-US" sz="2400" b="1" i="1">
                                  <a:solidFill>
                                    <a:srgbClr val="FF0000"/>
                                  </a:solidFill>
                                  <a:latin typeface="Cambria Math" panose="02040503050406030204" pitchFamily="18" charset="0"/>
                                </a:rPr>
                              </m:ctrlPr>
                            </m:dPr>
                            <m:e>
                              <m:sSub>
                                <m:sSubPr>
                                  <m:ctrlPr>
                                    <a:rPr lang="en-US" sz="2400" b="1" i="1">
                                      <a:solidFill>
                                        <a:srgbClr val="FF0000"/>
                                      </a:solidFill>
                                      <a:latin typeface="Cambria Math" panose="02040503050406030204" pitchFamily="18" charset="0"/>
                                    </a:rPr>
                                  </m:ctrlPr>
                                </m:sSubPr>
                                <m:e>
                                  <m:r>
                                    <a:rPr lang="en-US" sz="2400" b="1" i="1">
                                      <a:solidFill>
                                        <a:srgbClr val="FF0000"/>
                                      </a:solidFill>
                                      <a:latin typeface="Cambria Math"/>
                                      <a:ea typeface="Cambria Math"/>
                                    </a:rPr>
                                    <m:t>∆</m:t>
                                  </m:r>
                                  <m:r>
                                    <a:rPr lang="en-US" sz="2400" b="1" i="1">
                                      <a:solidFill>
                                        <a:srgbClr val="FF0000"/>
                                      </a:solidFill>
                                      <a:latin typeface="Cambria Math"/>
                                    </a:rPr>
                                    <m:t>𝝉</m:t>
                                  </m:r>
                                </m:e>
                                <m:sub>
                                  <m:r>
                                    <a:rPr lang="en-US" sz="2400" b="1" i="1">
                                      <a:solidFill>
                                        <a:srgbClr val="FF0000"/>
                                      </a:solidFill>
                                      <a:latin typeface="Cambria Math"/>
                                    </a:rPr>
                                    <m:t>𝒂𝒆𝒓</m:t>
                                  </m:r>
                                </m:sub>
                              </m:sSub>
                              <m:d>
                                <m:dPr>
                                  <m:ctrlPr>
                                    <a:rPr lang="en-US" sz="2400" b="1" i="1">
                                      <a:solidFill>
                                        <a:srgbClr val="FF0000"/>
                                      </a:solidFill>
                                      <a:latin typeface="Cambria Math" panose="02040503050406030204" pitchFamily="18" charset="0"/>
                                    </a:rPr>
                                  </m:ctrlPr>
                                </m:dPr>
                                <m:e>
                                  <m:r>
                                    <a:rPr lang="en-US" sz="2400" b="1" i="1">
                                      <a:solidFill>
                                        <a:srgbClr val="FF0000"/>
                                      </a:solidFill>
                                      <a:latin typeface="Cambria Math"/>
                                    </a:rPr>
                                    <m:t>𝒔</m:t>
                                  </m:r>
                                </m:e>
                              </m:d>
                            </m:e>
                          </m:d>
                        </m:e>
                        <m:sub>
                          <m:r>
                            <a:rPr lang="it-IT" sz="2400" b="1" i="1">
                              <a:solidFill>
                                <a:srgbClr val="FF0000"/>
                              </a:solidFill>
                              <a:latin typeface="Cambria Math"/>
                            </a:rPr>
                            <m:t>𝒎𝒐𝒍</m:t>
                          </m:r>
                        </m:sub>
                      </m:sSub>
                      <m:r>
                        <a:rPr lang="en-US" sz="2400" b="1" i="1">
                          <a:solidFill>
                            <a:srgbClr val="FF0000"/>
                          </a:solidFill>
                          <a:latin typeface="Cambria Math"/>
                          <a:ea typeface="Cambria Math"/>
                        </a:rPr>
                        <m:t>≅</m:t>
                      </m:r>
                      <m:r>
                        <a:rPr lang="en-US" sz="2400" b="1" i="1" smtClean="0">
                          <a:solidFill>
                            <a:srgbClr val="FF0000"/>
                          </a:solidFill>
                          <a:latin typeface="Cambria Math"/>
                          <a:ea typeface="Cambria Math"/>
                        </a:rPr>
                        <m:t>±</m:t>
                      </m:r>
                      <m:r>
                        <a:rPr lang="it-IT" sz="2400" b="1" i="1" smtClean="0">
                          <a:solidFill>
                            <a:srgbClr val="FF0000"/>
                          </a:solidFill>
                          <a:latin typeface="Cambria Math"/>
                          <a:ea typeface="Cambria Math"/>
                        </a:rPr>
                        <m:t>𝟎</m:t>
                      </m:r>
                      <m:r>
                        <a:rPr lang="it-IT" sz="2400" b="1" i="1" smtClean="0">
                          <a:solidFill>
                            <a:srgbClr val="FF0000"/>
                          </a:solidFill>
                          <a:latin typeface="Cambria Math"/>
                          <a:ea typeface="Cambria Math"/>
                        </a:rPr>
                        <m:t>.</m:t>
                      </m:r>
                      <m:r>
                        <a:rPr lang="it-IT" sz="2400" b="1" i="1" smtClean="0">
                          <a:solidFill>
                            <a:srgbClr val="FF0000"/>
                          </a:solidFill>
                          <a:latin typeface="Cambria Math"/>
                          <a:ea typeface="Cambria Math"/>
                        </a:rPr>
                        <m:t>𝟎𝟎𝟓</m:t>
                      </m:r>
                    </m:oMath>
                  </m:oMathPara>
                </a14:m>
                <a:endParaRPr lang="en-US" b="1" dirty="0">
                  <a:solidFill>
                    <a:srgbClr val="FF0000"/>
                  </a:solidFill>
                </a:endParaRPr>
              </a:p>
            </p:txBody>
          </p:sp>
        </mc:Choice>
        <mc:Fallback>
          <p:sp>
            <p:nvSpPr>
              <p:cNvPr id="17" name="Rettangolo 16"/>
              <p:cNvSpPr>
                <a:spLocks noRot="1" noChangeAspect="1" noMove="1" noResize="1" noEditPoints="1" noAdjustHandles="1" noChangeArrowheads="1" noChangeShapeType="1" noTextEdit="1"/>
              </p:cNvSpPr>
              <p:nvPr/>
            </p:nvSpPr>
            <p:spPr>
              <a:xfrm>
                <a:off x="159473" y="5772169"/>
                <a:ext cx="3707731" cy="692434"/>
              </a:xfrm>
              <a:prstGeom prst="rect">
                <a:avLst/>
              </a:prstGeom>
              <a:blipFill rotWithShape="1">
                <a:blip r:embed="rId8"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5" name="Rettangolo 4"/>
              <p:cNvSpPr/>
              <p:nvPr/>
            </p:nvSpPr>
            <p:spPr>
              <a:xfrm>
                <a:off x="4757821" y="3501008"/>
                <a:ext cx="4134658" cy="792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b="1" i="1" smtClean="0">
                              <a:solidFill>
                                <a:prstClr val="black"/>
                              </a:solidFill>
                              <a:latin typeface="Cambria Math" panose="02040503050406030204" pitchFamily="18" charset="0"/>
                            </a:rPr>
                          </m:ctrlPr>
                        </m:sSubPr>
                        <m:e>
                          <m:d>
                            <m:dPr>
                              <m:begChr m:val=""/>
                              <m:endChr m:val="|"/>
                              <m:ctrlPr>
                                <a:rPr lang="en-US" sz="2800" b="1" i="1">
                                  <a:solidFill>
                                    <a:prstClr val="black"/>
                                  </a:solidFill>
                                  <a:latin typeface="Cambria Math" panose="02040503050406030204" pitchFamily="18" charset="0"/>
                                </a:rPr>
                              </m:ctrlPr>
                            </m:dPr>
                            <m:e>
                              <m:sSub>
                                <m:sSubPr>
                                  <m:ctrlPr>
                                    <a:rPr lang="en-US" sz="2800" b="1" i="1">
                                      <a:solidFill>
                                        <a:prstClr val="black"/>
                                      </a:solidFill>
                                      <a:latin typeface="Cambria Math" panose="02040503050406030204" pitchFamily="18" charset="0"/>
                                    </a:rPr>
                                  </m:ctrlPr>
                                </m:sSubPr>
                                <m:e>
                                  <m:r>
                                    <a:rPr lang="en-US" sz="2800" b="1" i="1">
                                      <a:solidFill>
                                        <a:prstClr val="black"/>
                                      </a:solidFill>
                                      <a:latin typeface="Cambria Math"/>
                                      <a:ea typeface="Cambria Math"/>
                                    </a:rPr>
                                    <m:t>∆</m:t>
                                  </m:r>
                                  <m:r>
                                    <a:rPr lang="en-US" sz="2800" b="1" i="1">
                                      <a:solidFill>
                                        <a:prstClr val="black"/>
                                      </a:solidFill>
                                      <a:latin typeface="Cambria Math"/>
                                    </a:rPr>
                                    <m:t>𝝉</m:t>
                                  </m:r>
                                </m:e>
                                <m:sub>
                                  <m:r>
                                    <a:rPr lang="en-US" sz="2800" b="1" i="1">
                                      <a:solidFill>
                                        <a:prstClr val="black"/>
                                      </a:solidFill>
                                      <a:latin typeface="Cambria Math"/>
                                    </a:rPr>
                                    <m:t>𝒂𝒆𝒓</m:t>
                                  </m:r>
                                </m:sub>
                              </m:sSub>
                              <m:d>
                                <m:dPr>
                                  <m:ctrlPr>
                                    <a:rPr lang="en-US" sz="2800" b="1" i="1">
                                      <a:solidFill>
                                        <a:prstClr val="black"/>
                                      </a:solidFill>
                                      <a:latin typeface="Cambria Math" panose="02040503050406030204" pitchFamily="18" charset="0"/>
                                    </a:rPr>
                                  </m:ctrlPr>
                                </m:dPr>
                                <m:e>
                                  <m:r>
                                    <a:rPr lang="en-US" sz="2800" b="1" i="1">
                                      <a:solidFill>
                                        <a:prstClr val="black"/>
                                      </a:solidFill>
                                      <a:latin typeface="Cambria Math"/>
                                    </a:rPr>
                                    <m:t>𝒔</m:t>
                                  </m:r>
                                </m:e>
                              </m:d>
                            </m:e>
                          </m:d>
                        </m:e>
                        <m:sub>
                          <m:r>
                            <a:rPr lang="it-IT" sz="2800" b="1" i="1" smtClean="0">
                              <a:solidFill>
                                <a:prstClr val="black"/>
                              </a:solidFill>
                              <a:latin typeface="Cambria Math"/>
                            </a:rPr>
                            <m:t>𝒔𝒕𝒂𝒕</m:t>
                          </m:r>
                        </m:sub>
                      </m:sSub>
                      <m:r>
                        <a:rPr lang="it-IT" sz="2800" b="1" i="1">
                          <a:solidFill>
                            <a:prstClr val="black"/>
                          </a:solidFill>
                          <a:latin typeface="Cambria Math"/>
                        </a:rPr>
                        <m:t> </m:t>
                      </m:r>
                      <m:r>
                        <a:rPr lang="it-IT" sz="2800" b="1" i="1">
                          <a:solidFill>
                            <a:prstClr val="black"/>
                          </a:solidFill>
                          <a:latin typeface="Cambria Math"/>
                          <a:ea typeface="Cambria Math"/>
                        </a:rPr>
                        <m:t>≅</m:t>
                      </m:r>
                      <m:r>
                        <a:rPr lang="it-IT" sz="2800" b="1" i="1" smtClean="0">
                          <a:solidFill>
                            <a:srgbClr val="C00000"/>
                          </a:solidFill>
                          <a:latin typeface="Cambria Math"/>
                          <a:ea typeface="Cambria Math"/>
                        </a:rPr>
                        <m:t>± </m:t>
                      </m:r>
                      <m:r>
                        <a:rPr lang="it-IT" sz="2800" b="1" i="1" smtClean="0">
                          <a:solidFill>
                            <a:srgbClr val="C00000"/>
                          </a:solidFill>
                          <a:latin typeface="Cambria Math"/>
                          <a:ea typeface="Cambria Math"/>
                        </a:rPr>
                        <m:t>𝟎</m:t>
                      </m:r>
                      <m:r>
                        <a:rPr lang="it-IT" sz="2800" b="1" i="1" smtClean="0">
                          <a:solidFill>
                            <a:srgbClr val="C00000"/>
                          </a:solidFill>
                          <a:latin typeface="Cambria Math"/>
                          <a:ea typeface="Cambria Math"/>
                        </a:rPr>
                        <m:t>.</m:t>
                      </m:r>
                      <m:r>
                        <a:rPr lang="it-IT" sz="2800" b="1" i="1" smtClean="0">
                          <a:solidFill>
                            <a:srgbClr val="C00000"/>
                          </a:solidFill>
                          <a:latin typeface="Cambria Math"/>
                          <a:ea typeface="Cambria Math"/>
                        </a:rPr>
                        <m:t>𝟎𝟎𝟔</m:t>
                      </m:r>
                    </m:oMath>
                  </m:oMathPara>
                </a14:m>
                <a:endParaRPr lang="en-US" sz="2000" b="1" dirty="0"/>
              </a:p>
            </p:txBody>
          </p:sp>
        </mc:Choice>
        <mc:Fallback>
          <p:sp>
            <p:nvSpPr>
              <p:cNvPr id="5" name="Rettangolo 4"/>
              <p:cNvSpPr>
                <a:spLocks noRot="1" noChangeAspect="1" noMove="1" noResize="1" noEditPoints="1" noAdjustHandles="1" noChangeArrowheads="1" noChangeShapeType="1" noTextEdit="1"/>
              </p:cNvSpPr>
              <p:nvPr/>
            </p:nvSpPr>
            <p:spPr>
              <a:xfrm>
                <a:off x="4757821" y="3501008"/>
                <a:ext cx="4134658" cy="792205"/>
              </a:xfrm>
              <a:prstGeom prst="rect">
                <a:avLst/>
              </a:prstGeom>
              <a:blipFill rotWithShape="1">
                <a:blip r:embed="rId9"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7" name="Rettangolo 6"/>
              <p:cNvSpPr/>
              <p:nvPr/>
            </p:nvSpPr>
            <p:spPr>
              <a:xfrm>
                <a:off x="6592927" y="2159402"/>
                <a:ext cx="2059666" cy="8309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solidFill>
                            <a:prstClr val="black"/>
                          </a:solidFill>
                          <a:latin typeface="Cambria Math"/>
                          <a:ea typeface="Cambria Math"/>
                        </a:rPr>
                        <m:t>𝑠</m:t>
                      </m:r>
                      <m:r>
                        <a:rPr lang="it-IT" sz="2400" i="1" smtClean="0">
                          <a:solidFill>
                            <a:prstClr val="black"/>
                          </a:solidFill>
                          <a:latin typeface="Cambria Math"/>
                          <a:ea typeface="Cambria Math"/>
                        </a:rPr>
                        <m:t> ≤3 </m:t>
                      </m:r>
                      <m:r>
                        <a:rPr lang="it-IT" sz="2400" i="1" smtClean="0">
                          <a:solidFill>
                            <a:prstClr val="black"/>
                          </a:solidFill>
                          <a:latin typeface="Cambria Math"/>
                          <a:ea typeface="Cambria Math"/>
                        </a:rPr>
                        <m:t>𝑘𝑚</m:t>
                      </m:r>
                    </m:oMath>
                  </m:oMathPara>
                </a14:m>
                <a:endParaRPr lang="it-IT" sz="2400" dirty="0" smtClean="0">
                  <a:solidFill>
                    <a:prstClr val="black"/>
                  </a:solidFill>
                  <a:ea typeface="Cambria Math"/>
                </a:endParaRPr>
              </a:p>
              <a:p>
                <a:pPr lvl="0"/>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a:rPr>
                            <m:t>𝜏</m:t>
                          </m:r>
                        </m:e>
                        <m:sub>
                          <m:r>
                            <a:rPr lang="en-US" sz="2400" i="1">
                              <a:solidFill>
                                <a:prstClr val="black"/>
                              </a:solidFill>
                              <a:latin typeface="Cambria Math"/>
                            </a:rPr>
                            <m:t>𝑎𝑒𝑟</m:t>
                          </m:r>
                        </m:sub>
                      </m:sSub>
                      <m:d>
                        <m:dPr>
                          <m:ctrlPr>
                            <a:rPr lang="en-US" sz="2400" i="1">
                              <a:solidFill>
                                <a:prstClr val="black"/>
                              </a:solidFill>
                              <a:latin typeface="Cambria Math" panose="02040503050406030204" pitchFamily="18" charset="0"/>
                            </a:rPr>
                          </m:ctrlPr>
                        </m:dPr>
                        <m:e>
                          <m:r>
                            <a:rPr lang="en-US" sz="2400" i="1">
                              <a:solidFill>
                                <a:prstClr val="black"/>
                              </a:solidFill>
                              <a:latin typeface="Cambria Math"/>
                            </a:rPr>
                            <m:t>𝑠</m:t>
                          </m:r>
                        </m:e>
                      </m:d>
                      <m:r>
                        <a:rPr lang="it-IT" sz="2400" i="1" smtClean="0">
                          <a:solidFill>
                            <a:schemeClr val="tx1"/>
                          </a:solidFill>
                          <a:latin typeface="Cambria Math"/>
                        </a:rPr>
                        <m:t> </m:t>
                      </m:r>
                      <m:r>
                        <a:rPr lang="it-IT" sz="2400" i="1" smtClean="0">
                          <a:solidFill>
                            <a:schemeClr val="tx1"/>
                          </a:solidFill>
                          <a:latin typeface="Cambria Math"/>
                          <a:ea typeface="Cambria Math"/>
                        </a:rPr>
                        <m:t>~</m:t>
                      </m:r>
                      <m:r>
                        <a:rPr lang="it-IT" sz="2400" b="0" i="1" smtClean="0">
                          <a:solidFill>
                            <a:schemeClr val="tx1"/>
                          </a:solidFill>
                          <a:latin typeface="Cambria Math"/>
                          <a:ea typeface="Cambria Math"/>
                        </a:rPr>
                        <m:t>0.05</m:t>
                      </m:r>
                    </m:oMath>
                  </m:oMathPara>
                </a14:m>
                <a:endParaRPr lang="en-US" dirty="0">
                  <a:solidFill>
                    <a:prstClr val="black"/>
                  </a:solidFill>
                </a:endParaRPr>
              </a:p>
            </p:txBody>
          </p:sp>
        </mc:Choice>
        <mc:Fallback>
          <p:sp>
            <p:nvSpPr>
              <p:cNvPr id="7" name="Rettangolo 6"/>
              <p:cNvSpPr>
                <a:spLocks noRot="1" noChangeAspect="1" noMove="1" noResize="1" noEditPoints="1" noAdjustHandles="1" noChangeArrowheads="1" noChangeShapeType="1" noTextEdit="1"/>
              </p:cNvSpPr>
              <p:nvPr/>
            </p:nvSpPr>
            <p:spPr>
              <a:xfrm>
                <a:off x="6592927" y="2159402"/>
                <a:ext cx="2059666" cy="830997"/>
              </a:xfrm>
              <a:prstGeom prst="rect">
                <a:avLst/>
              </a:prstGeom>
              <a:blipFill rotWithShape="1">
                <a:blip r:embed="rId10" cstate="print"/>
                <a:stretch>
                  <a:fillRect/>
                </a:stretch>
              </a:blipFill>
            </p:spPr>
            <p:txBody>
              <a:bodyPr/>
              <a:lstStyle/>
              <a:p>
                <a:r>
                  <a:rPr lang="en-US">
                    <a:noFill/>
                  </a:rPr>
                  <a:t> </a:t>
                </a:r>
              </a:p>
            </p:txBody>
          </p:sp>
        </mc:Fallback>
      </mc:AlternateContent>
      <p:sp>
        <p:nvSpPr>
          <p:cNvPr id="18" name="Rettangolo 17"/>
          <p:cNvSpPr/>
          <p:nvPr/>
        </p:nvSpPr>
        <p:spPr>
          <a:xfrm>
            <a:off x="4785239" y="3501008"/>
            <a:ext cx="4107240" cy="1979249"/>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xmlns="" Requires="a14">
          <p:sp>
            <p:nvSpPr>
              <p:cNvPr id="14" name="Rettangolo 13"/>
              <p:cNvSpPr/>
              <p:nvPr/>
            </p:nvSpPr>
            <p:spPr>
              <a:xfrm>
                <a:off x="4757823" y="4445613"/>
                <a:ext cx="4149085" cy="8460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b="1" i="1" smtClean="0">
                              <a:solidFill>
                                <a:srgbClr val="FF0000"/>
                              </a:solidFill>
                              <a:latin typeface="Cambria Math" panose="02040503050406030204" pitchFamily="18" charset="0"/>
                            </a:rPr>
                          </m:ctrlPr>
                        </m:sSubPr>
                        <m:e>
                          <m:d>
                            <m:dPr>
                              <m:begChr m:val=""/>
                              <m:endChr m:val="|"/>
                              <m:ctrlPr>
                                <a:rPr lang="en-US" sz="2800" b="1" i="1">
                                  <a:solidFill>
                                    <a:srgbClr val="FF0000"/>
                                  </a:solidFill>
                                  <a:latin typeface="Cambria Math" panose="02040503050406030204" pitchFamily="18" charset="0"/>
                                </a:rPr>
                              </m:ctrlPr>
                            </m:dPr>
                            <m:e>
                              <m:sSub>
                                <m:sSubPr>
                                  <m:ctrlPr>
                                    <a:rPr lang="en-US" sz="2800" b="1" i="1">
                                      <a:solidFill>
                                        <a:srgbClr val="FF0000"/>
                                      </a:solidFill>
                                      <a:latin typeface="Cambria Math" panose="02040503050406030204" pitchFamily="18" charset="0"/>
                                    </a:rPr>
                                  </m:ctrlPr>
                                </m:sSubPr>
                                <m:e>
                                  <m:r>
                                    <a:rPr lang="en-US" sz="2800" b="1" i="1">
                                      <a:solidFill>
                                        <a:srgbClr val="FF0000"/>
                                      </a:solidFill>
                                      <a:latin typeface="Cambria Math"/>
                                      <a:ea typeface="Cambria Math"/>
                                    </a:rPr>
                                    <m:t>∆</m:t>
                                  </m:r>
                                  <m:r>
                                    <a:rPr lang="en-US" sz="2800" b="1" i="1">
                                      <a:solidFill>
                                        <a:srgbClr val="FF0000"/>
                                      </a:solidFill>
                                      <a:latin typeface="Cambria Math"/>
                                    </a:rPr>
                                    <m:t>𝝉</m:t>
                                  </m:r>
                                </m:e>
                                <m:sub>
                                  <m:r>
                                    <a:rPr lang="en-US" sz="2800" b="1" i="1">
                                      <a:solidFill>
                                        <a:srgbClr val="FF0000"/>
                                      </a:solidFill>
                                      <a:latin typeface="Cambria Math"/>
                                    </a:rPr>
                                    <m:t>𝒂𝒆𝒓</m:t>
                                  </m:r>
                                </m:sub>
                              </m:sSub>
                              <m:d>
                                <m:dPr>
                                  <m:ctrlPr>
                                    <a:rPr lang="en-US" sz="2800" b="1" i="1">
                                      <a:solidFill>
                                        <a:srgbClr val="FF0000"/>
                                      </a:solidFill>
                                      <a:latin typeface="Cambria Math" panose="02040503050406030204" pitchFamily="18" charset="0"/>
                                    </a:rPr>
                                  </m:ctrlPr>
                                </m:dPr>
                                <m:e>
                                  <m:r>
                                    <a:rPr lang="en-US" sz="2800" b="1" i="1">
                                      <a:solidFill>
                                        <a:srgbClr val="FF0000"/>
                                      </a:solidFill>
                                      <a:latin typeface="Cambria Math"/>
                                    </a:rPr>
                                    <m:t>𝒔</m:t>
                                  </m:r>
                                </m:e>
                              </m:d>
                            </m:e>
                          </m:d>
                        </m:e>
                        <m:sub>
                          <m:r>
                            <a:rPr lang="it-IT" sz="2800" b="1" i="1" smtClean="0">
                              <a:solidFill>
                                <a:srgbClr val="FF0000"/>
                              </a:solidFill>
                              <a:latin typeface="Cambria Math"/>
                            </a:rPr>
                            <m:t>𝒔𝒚𝒔𝒕</m:t>
                          </m:r>
                        </m:sub>
                      </m:sSub>
                      <m:r>
                        <a:rPr lang="it-IT" sz="2800" b="1" i="1">
                          <a:solidFill>
                            <a:srgbClr val="FF0000"/>
                          </a:solidFill>
                          <a:latin typeface="Cambria Math"/>
                        </a:rPr>
                        <m:t> </m:t>
                      </m:r>
                      <m:r>
                        <a:rPr lang="it-IT" sz="2800" b="1" i="1">
                          <a:solidFill>
                            <a:srgbClr val="FF0000"/>
                          </a:solidFill>
                          <a:latin typeface="Cambria Math"/>
                          <a:ea typeface="Cambria Math"/>
                        </a:rPr>
                        <m:t>≅</m:t>
                      </m:r>
                      <m:r>
                        <a:rPr lang="it-IT" sz="2800" b="1" i="1" smtClean="0">
                          <a:solidFill>
                            <a:srgbClr val="FF0000"/>
                          </a:solidFill>
                          <a:latin typeface="Cambria Math"/>
                          <a:ea typeface="Cambria Math"/>
                        </a:rPr>
                        <m:t>± </m:t>
                      </m:r>
                      <m:r>
                        <a:rPr lang="it-IT" sz="2800" b="1" i="1" smtClean="0">
                          <a:solidFill>
                            <a:srgbClr val="FF0000"/>
                          </a:solidFill>
                          <a:latin typeface="Cambria Math"/>
                          <a:ea typeface="Cambria Math"/>
                        </a:rPr>
                        <m:t>𝟎</m:t>
                      </m:r>
                      <m:r>
                        <a:rPr lang="it-IT" sz="2800" b="1" i="1" smtClean="0">
                          <a:solidFill>
                            <a:srgbClr val="FF0000"/>
                          </a:solidFill>
                          <a:latin typeface="Cambria Math"/>
                          <a:ea typeface="Cambria Math"/>
                        </a:rPr>
                        <m:t>.</m:t>
                      </m:r>
                      <m:r>
                        <a:rPr lang="it-IT" sz="2800" b="1" i="1" smtClean="0">
                          <a:solidFill>
                            <a:srgbClr val="FF0000"/>
                          </a:solidFill>
                          <a:latin typeface="Cambria Math"/>
                          <a:ea typeface="Cambria Math"/>
                        </a:rPr>
                        <m:t>𝟎𝟏𝟏</m:t>
                      </m:r>
                    </m:oMath>
                  </m:oMathPara>
                </a14:m>
                <a:endParaRPr lang="en-US" sz="2000" b="1" dirty="0">
                  <a:solidFill>
                    <a:srgbClr val="FF0000"/>
                  </a:solidFill>
                </a:endParaRPr>
              </a:p>
            </p:txBody>
          </p:sp>
        </mc:Choice>
        <mc:Fallback>
          <p:sp>
            <p:nvSpPr>
              <p:cNvPr id="14" name="Rettangolo 13"/>
              <p:cNvSpPr>
                <a:spLocks noRot="1" noChangeAspect="1" noMove="1" noResize="1" noEditPoints="1" noAdjustHandles="1" noChangeArrowheads="1" noChangeShapeType="1" noTextEdit="1"/>
              </p:cNvSpPr>
              <p:nvPr/>
            </p:nvSpPr>
            <p:spPr>
              <a:xfrm>
                <a:off x="4757823" y="4445613"/>
                <a:ext cx="4149085" cy="846065"/>
              </a:xfrm>
              <a:prstGeom prst="rect">
                <a:avLst/>
              </a:prstGeom>
              <a:blipFill rotWithShape="1">
                <a:blip r:embed="rId11" cstate="print"/>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9" name="Rettangolo 18"/>
              <p:cNvSpPr/>
              <p:nvPr/>
            </p:nvSpPr>
            <p:spPr>
              <a:xfrm>
                <a:off x="689557" y="1829832"/>
                <a:ext cx="7997574" cy="369332"/>
              </a:xfrm>
              <a:prstGeom prst="rect">
                <a:avLst/>
              </a:prstGeom>
            </p:spPr>
            <p:txBody>
              <a:bodyPr wrap="none">
                <a:spAutoFit/>
              </a:bodyPr>
              <a:lstStyle/>
              <a:p>
                <a:r>
                  <a:rPr lang="it-IT" dirty="0" smtClean="0">
                    <a:solidFill>
                      <a:prstClr val="black"/>
                    </a:solidFill>
                    <a:ea typeface="Cambria Math"/>
                  </a:rPr>
                  <a:t>12 </a:t>
                </a:r>
                <a:r>
                  <a:rPr lang="it-IT" dirty="0" err="1" smtClean="0">
                    <a:solidFill>
                      <a:prstClr val="black"/>
                    </a:solidFill>
                    <a:ea typeface="Cambria Math"/>
                  </a:rPr>
                  <a:t>min</a:t>
                </a:r>
                <a:r>
                  <a:rPr lang="it-IT" dirty="0" smtClean="0">
                    <a:solidFill>
                      <a:prstClr val="black"/>
                    </a:solidFill>
                    <a:ea typeface="Cambria Math"/>
                  </a:rPr>
                  <a:t> standard acquisition: </a:t>
                </a:r>
                <a14:m>
                  <m:oMath xmlns:m="http://schemas.openxmlformats.org/officeDocument/2006/math">
                    <m:sSub>
                      <m:sSubPr>
                        <m:ctrlPr>
                          <a:rPr lang="it-IT" i="1" smtClean="0">
                            <a:solidFill>
                              <a:prstClr val="black"/>
                            </a:solidFill>
                            <a:latin typeface="Cambria Math" panose="02040503050406030204" pitchFamily="18" charset="0"/>
                            <a:ea typeface="Cambria Math"/>
                          </a:rPr>
                        </m:ctrlPr>
                      </m:sSubPr>
                      <m:e>
                        <m:r>
                          <a:rPr lang="it-IT" i="1">
                            <a:solidFill>
                              <a:prstClr val="black"/>
                            </a:solidFill>
                            <a:latin typeface="Cambria Math"/>
                            <a:ea typeface="Cambria Math"/>
                          </a:rPr>
                          <m:t>𝑁</m:t>
                        </m:r>
                      </m:e>
                      <m:sub>
                        <m:r>
                          <a:rPr lang="it-IT" i="1">
                            <a:solidFill>
                              <a:prstClr val="black"/>
                            </a:solidFill>
                            <a:latin typeface="Cambria Math"/>
                            <a:ea typeface="Cambria Math"/>
                          </a:rPr>
                          <m:t>𝑙𝑎𝑠𝑒𝑟</m:t>
                        </m:r>
                      </m:sub>
                    </m:sSub>
                    <m:r>
                      <a:rPr lang="it-IT" b="0" i="1" smtClean="0">
                        <a:solidFill>
                          <a:prstClr val="black"/>
                        </a:solidFill>
                        <a:latin typeface="Cambria Math"/>
                        <a:ea typeface="Cambria Math"/>
                      </a:rPr>
                      <m:t> </m:t>
                    </m:r>
                    <m:r>
                      <a:rPr lang="it-IT" b="0" i="1" smtClean="0">
                        <a:solidFill>
                          <a:prstClr val="black"/>
                        </a:solidFill>
                        <a:latin typeface="Cambria Math"/>
                        <a:ea typeface="Cambria Math"/>
                      </a:rPr>
                      <m:t>𝑠h𝑜𝑡𝑠</m:t>
                    </m:r>
                    <m:r>
                      <a:rPr lang="it-IT" b="0" i="1" smtClean="0">
                        <a:solidFill>
                          <a:prstClr val="black"/>
                        </a:solidFill>
                        <a:latin typeface="Cambria Math"/>
                        <a:ea typeface="Cambria Math"/>
                      </a:rPr>
                      <m:t> ~ 24000; </m:t>
                    </m:r>
                    <m:sSub>
                      <m:sSubPr>
                        <m:ctrlPr>
                          <a:rPr lang="it-IT" b="1" i="1" smtClean="0">
                            <a:solidFill>
                              <a:srgbClr val="C00000"/>
                            </a:solidFill>
                            <a:latin typeface="Cambria Math" panose="02040503050406030204" pitchFamily="18" charset="0"/>
                            <a:ea typeface="Cambria Math"/>
                          </a:rPr>
                        </m:ctrlPr>
                      </m:sSubPr>
                      <m:e>
                        <m:r>
                          <a:rPr lang="it-IT" b="1" i="1">
                            <a:solidFill>
                              <a:srgbClr val="C00000"/>
                            </a:solidFill>
                            <a:latin typeface="Cambria Math"/>
                            <a:ea typeface="Cambria Math"/>
                          </a:rPr>
                          <m:t>∆</m:t>
                        </m:r>
                        <m:r>
                          <a:rPr lang="it-IT" b="1" i="1">
                            <a:solidFill>
                              <a:srgbClr val="C00000"/>
                            </a:solidFill>
                            <a:latin typeface="Cambria Math"/>
                            <a:ea typeface="Cambria Math"/>
                          </a:rPr>
                          <m:t>𝒕</m:t>
                        </m:r>
                      </m:e>
                      <m:sub>
                        <m:r>
                          <a:rPr lang="it-IT" b="1" i="1">
                            <a:solidFill>
                              <a:srgbClr val="C00000"/>
                            </a:solidFill>
                            <a:latin typeface="Cambria Math"/>
                            <a:ea typeface="Cambria Math"/>
                          </a:rPr>
                          <m:t>𝒃𝒊𝒏</m:t>
                        </m:r>
                      </m:sub>
                    </m:sSub>
                    <m:r>
                      <a:rPr lang="it-IT" b="1" i="1" smtClean="0">
                        <a:solidFill>
                          <a:srgbClr val="C00000"/>
                        </a:solidFill>
                        <a:latin typeface="Cambria Math"/>
                        <a:ea typeface="Cambria Math"/>
                      </a:rPr>
                      <m:t> =</m:t>
                    </m:r>
                    <m:r>
                      <a:rPr lang="it-IT" b="1" i="1" smtClean="0">
                        <a:solidFill>
                          <a:srgbClr val="C00000"/>
                        </a:solidFill>
                        <a:latin typeface="Cambria Math"/>
                        <a:ea typeface="Cambria Math"/>
                      </a:rPr>
                      <m:t>𝟏𝟒𝟎𝟎</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𝒏𝒔</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𝟐𝟏𝟎</m:t>
                    </m:r>
                    <m:r>
                      <a:rPr lang="it-IT" b="1" i="1" smtClean="0">
                        <a:solidFill>
                          <a:srgbClr val="C00000"/>
                        </a:solidFill>
                        <a:latin typeface="Cambria Math"/>
                        <a:ea typeface="Cambria Math"/>
                      </a:rPr>
                      <m:t> </m:t>
                    </m:r>
                    <m:r>
                      <a:rPr lang="it-IT" b="1" i="1" smtClean="0">
                        <a:solidFill>
                          <a:srgbClr val="C00000"/>
                        </a:solidFill>
                        <a:latin typeface="Cambria Math"/>
                        <a:ea typeface="Cambria Math"/>
                      </a:rPr>
                      <m:t>𝒎</m:t>
                    </m:r>
                    <m:r>
                      <a:rPr lang="it-IT" b="1" i="1" smtClean="0">
                        <a:solidFill>
                          <a:srgbClr val="C00000"/>
                        </a:solidFill>
                        <a:latin typeface="Cambria Math"/>
                        <a:ea typeface="Cambria Math"/>
                      </a:rPr>
                      <m:t>)</m:t>
                    </m:r>
                  </m:oMath>
                </a14:m>
                <a:endParaRPr lang="en-US" b="1" dirty="0">
                  <a:solidFill>
                    <a:srgbClr val="C00000"/>
                  </a:solidFill>
                </a:endParaRPr>
              </a:p>
            </p:txBody>
          </p:sp>
        </mc:Choice>
        <mc:Fallback>
          <p:sp>
            <p:nvSpPr>
              <p:cNvPr id="19" name="Rettangolo 18"/>
              <p:cNvSpPr>
                <a:spLocks noRot="1" noChangeAspect="1" noMove="1" noResize="1" noEditPoints="1" noAdjustHandles="1" noChangeArrowheads="1" noChangeShapeType="1" noTextEdit="1"/>
              </p:cNvSpPr>
              <p:nvPr/>
            </p:nvSpPr>
            <p:spPr>
              <a:xfrm>
                <a:off x="689557" y="1829832"/>
                <a:ext cx="7997574" cy="369332"/>
              </a:xfrm>
              <a:prstGeom prst="rect">
                <a:avLst/>
              </a:prstGeom>
              <a:blipFill rotWithShape="1">
                <a:blip r:embed="rId12" cstate="print"/>
                <a:stretch>
                  <a:fillRect l="-610" t="-8197" b="-24590"/>
                </a:stretch>
              </a:blipFill>
            </p:spPr>
            <p:txBody>
              <a:bodyPr/>
              <a:lstStyle/>
              <a:p>
                <a:r>
                  <a:rPr lang="en-US">
                    <a:noFill/>
                  </a:rPr>
                  <a:t> </a:t>
                </a:r>
              </a:p>
            </p:txBody>
          </p:sp>
        </mc:Fallback>
      </mc:AlternateContent>
      <p:sp>
        <p:nvSpPr>
          <p:cNvPr id="21" name="Rettangolo 20"/>
          <p:cNvSpPr/>
          <p:nvPr/>
        </p:nvSpPr>
        <p:spPr>
          <a:xfrm rot="20896528">
            <a:off x="4787711" y="5918331"/>
            <a:ext cx="3659976" cy="400110"/>
          </a:xfrm>
          <a:prstGeom prst="rect">
            <a:avLst/>
          </a:prstGeom>
        </p:spPr>
        <p:txBody>
          <a:bodyPr wrap="none">
            <a:spAutoFit/>
          </a:bodyPr>
          <a:lstStyle/>
          <a:p>
            <a:r>
              <a:rPr lang="it-IT" sz="2000" b="1" dirty="0" smtClean="0">
                <a:solidFill>
                  <a:srgbClr val="C00000"/>
                </a:solidFill>
              </a:rPr>
              <a:t>BETTER KNOWLEDGE OF TIMING</a:t>
            </a:r>
            <a:endParaRPr lang="en-US" dirty="0">
              <a:solidFill>
                <a:srgbClr val="C00000"/>
              </a:solidFill>
            </a:endParaRPr>
          </a:p>
        </p:txBody>
      </p:sp>
      <p:sp>
        <p:nvSpPr>
          <p:cNvPr id="20" name="CasellaDiTesto 19"/>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12696027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extBox 14"/>
              <p:cNvSpPr txBox="1"/>
              <p:nvPr/>
            </p:nvSpPr>
            <p:spPr>
              <a:xfrm>
                <a:off x="395536" y="137061"/>
                <a:ext cx="8352928" cy="1692771"/>
              </a:xfrm>
              <a:prstGeom prst="rect">
                <a:avLst/>
              </a:prstGeom>
              <a:noFill/>
            </p:spPr>
            <p:txBody>
              <a:bodyPr wrap="square" rtlCol="0">
                <a:spAutoFit/>
              </a:bodyPr>
              <a:lstStyle/>
              <a:p>
                <a:pPr algn="ctr"/>
                <a:r>
                  <a:rPr lang="en-US" sz="4000" b="1" dirty="0" smtClean="0">
                    <a:solidFill>
                      <a:srgbClr val="0070C0"/>
                    </a:solidFill>
                  </a:rPr>
                  <a:t>Raman LIDAR</a:t>
                </a:r>
              </a:p>
              <a:p>
                <a:pPr algn="ctr"/>
                <a:r>
                  <a:rPr lang="it-IT" sz="4000" b="1" dirty="0" smtClean="0">
                    <a:solidFill>
                      <a:srgbClr val="0070C0"/>
                    </a:solidFill>
                  </a:rPr>
                  <a:t>Vertical Aerosol Optical Depth </a:t>
                </a:r>
                <a14:m>
                  <m:oMath xmlns:m="http://schemas.openxmlformats.org/officeDocument/2006/math">
                    <m:sSub>
                      <m:sSubPr>
                        <m:ctrlPr>
                          <a:rPr lang="en-US" sz="4000" b="1" i="1" smtClean="0">
                            <a:solidFill>
                              <a:srgbClr val="0070C0"/>
                            </a:solidFill>
                            <a:latin typeface="Cambria Math" panose="02040503050406030204" pitchFamily="18" charset="0"/>
                          </a:rPr>
                        </m:ctrlPr>
                      </m:sSubPr>
                      <m:e>
                        <m:r>
                          <a:rPr lang="en-US" sz="4000" b="1" i="1">
                            <a:solidFill>
                              <a:srgbClr val="0070C0"/>
                            </a:solidFill>
                            <a:latin typeface="Cambria Math"/>
                          </a:rPr>
                          <m:t>𝝉</m:t>
                        </m:r>
                      </m:e>
                      <m:sub>
                        <m:r>
                          <a:rPr lang="en-US" sz="4000" b="1" i="1">
                            <a:solidFill>
                              <a:srgbClr val="0070C0"/>
                            </a:solidFill>
                            <a:latin typeface="Cambria Math"/>
                          </a:rPr>
                          <m:t>𝒂𝒆𝒓</m:t>
                        </m:r>
                      </m:sub>
                    </m:sSub>
                    <m:d>
                      <m:dPr>
                        <m:ctrlPr>
                          <a:rPr lang="en-US" sz="4000" b="1" i="1">
                            <a:solidFill>
                              <a:srgbClr val="0070C0"/>
                            </a:solidFill>
                            <a:latin typeface="Cambria Math" panose="02040503050406030204" pitchFamily="18" charset="0"/>
                          </a:rPr>
                        </m:ctrlPr>
                      </m:dPr>
                      <m:e>
                        <m:r>
                          <a:rPr lang="en-US" sz="4000" b="1" i="1">
                            <a:solidFill>
                              <a:srgbClr val="0070C0"/>
                            </a:solidFill>
                            <a:latin typeface="Cambria Math"/>
                          </a:rPr>
                          <m:t>𝒔</m:t>
                        </m:r>
                      </m:e>
                    </m:d>
                  </m:oMath>
                </a14:m>
                <a:endParaRPr lang="en-US" sz="4000" b="1" dirty="0" smtClean="0">
                  <a:solidFill>
                    <a:srgbClr val="0070C0"/>
                  </a:solidFill>
                </a:endParaRPr>
              </a:p>
              <a:p>
                <a:pPr algn="ctr"/>
                <a:r>
                  <a:rPr lang="it-IT" sz="2000" b="1" dirty="0" err="1" smtClean="0">
                    <a:solidFill>
                      <a:srgbClr val="0070C0"/>
                    </a:solidFill>
                  </a:rPr>
                  <a:t>estimations</a:t>
                </a:r>
                <a:r>
                  <a:rPr lang="it-IT" sz="2000" b="1" dirty="0" smtClean="0">
                    <a:solidFill>
                      <a:srgbClr val="0070C0"/>
                    </a:solidFill>
                  </a:rPr>
                  <a:t> of the </a:t>
                </a:r>
                <a:r>
                  <a:rPr lang="it-IT" sz="2000" b="1" dirty="0" err="1" smtClean="0">
                    <a:solidFill>
                      <a:srgbClr val="0070C0"/>
                    </a:solidFill>
                  </a:rPr>
                  <a:t>errors</a:t>
                </a:r>
                <a:endParaRPr lang="en-US" sz="2000" b="1" dirty="0" smtClean="0">
                  <a:solidFill>
                    <a:srgbClr val="0070C0"/>
                  </a:solidFill>
                </a:endParaRPr>
              </a:p>
            </p:txBody>
          </p:sp>
        </mc:Choice>
        <mc:Fallback>
          <p:sp>
            <p:nvSpPr>
              <p:cNvPr id="3" name="TextBox 14"/>
              <p:cNvSpPr txBox="1">
                <a:spLocks noRot="1" noChangeAspect="1" noMove="1" noResize="1" noEditPoints="1" noAdjustHandles="1" noChangeArrowheads="1" noChangeShapeType="1" noTextEdit="1"/>
              </p:cNvSpPr>
              <p:nvPr/>
            </p:nvSpPr>
            <p:spPr>
              <a:xfrm>
                <a:off x="395536" y="137061"/>
                <a:ext cx="8352928" cy="1692771"/>
              </a:xfrm>
              <a:prstGeom prst="rect">
                <a:avLst/>
              </a:prstGeom>
              <a:blipFill rotWithShape="1">
                <a:blip r:embed="rId2" cstate="print"/>
                <a:stretch>
                  <a:fillRect l="-1971" t="-6475" b="-179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18" name="Rettangolo 17"/>
              <p:cNvSpPr/>
              <p:nvPr/>
            </p:nvSpPr>
            <p:spPr>
              <a:xfrm>
                <a:off x="251520" y="1997655"/>
                <a:ext cx="8712968" cy="2607280"/>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3600" b="1" dirty="0" smtClean="0">
                    <a:solidFill>
                      <a:schemeClr val="tx1"/>
                    </a:solidFill>
                  </a:rPr>
                  <a:t>The </a:t>
                </a:r>
                <a:r>
                  <a:rPr lang="it-IT" sz="3600" b="1" dirty="0" err="1" smtClean="0">
                    <a:solidFill>
                      <a:schemeClr val="tx1"/>
                    </a:solidFill>
                  </a:rPr>
                  <a:t>indetermination</a:t>
                </a:r>
                <a:r>
                  <a:rPr lang="it-IT" sz="3600" b="1" dirty="0" smtClean="0">
                    <a:solidFill>
                      <a:schemeClr val="tx1"/>
                    </a:solidFill>
                  </a:rPr>
                  <a:t> on VAOD with 210 m </a:t>
                </a:r>
                <a:r>
                  <a:rPr lang="it-IT" sz="3600" b="1" dirty="0" err="1" smtClean="0">
                    <a:solidFill>
                      <a:schemeClr val="tx1"/>
                    </a:solidFill>
                  </a:rPr>
                  <a:t>vertical</a:t>
                </a:r>
                <a:r>
                  <a:rPr lang="it-IT" sz="3600" b="1" dirty="0" smtClean="0">
                    <a:solidFill>
                      <a:schemeClr val="tx1"/>
                    </a:solidFill>
                  </a:rPr>
                  <a:t> </a:t>
                </a:r>
                <a:r>
                  <a:rPr lang="it-IT" sz="3600" b="1" dirty="0" err="1" smtClean="0">
                    <a:solidFill>
                      <a:schemeClr val="tx1"/>
                    </a:solidFill>
                  </a:rPr>
                  <a:t>resolution</a:t>
                </a:r>
                <a:r>
                  <a:rPr lang="it-IT" sz="3600" b="1" dirty="0" smtClean="0">
                    <a:solidFill>
                      <a:schemeClr val="tx1"/>
                    </a:solidFill>
                  </a:rPr>
                  <a:t> </a:t>
                </a:r>
                <a:r>
                  <a:rPr lang="it-IT" sz="3600" b="1" dirty="0" err="1" smtClean="0">
                    <a:solidFill>
                      <a:schemeClr val="tx1"/>
                    </a:solidFill>
                  </a:rPr>
                  <a:t>is</a:t>
                </a:r>
                <a:r>
                  <a:rPr lang="it-IT" sz="3600" b="1" dirty="0" smtClean="0">
                    <a:solidFill>
                      <a:schemeClr val="tx1"/>
                    </a:solidFill>
                  </a:rPr>
                  <a:t>:</a:t>
                </a:r>
              </a:p>
              <a:p>
                <a14:m>
                  <m:oMath xmlns:m="http://schemas.openxmlformats.org/officeDocument/2006/math">
                    <m:r>
                      <a:rPr lang="it-IT" sz="3600" b="1" i="1" smtClean="0">
                        <a:solidFill>
                          <a:schemeClr val="tx1"/>
                        </a:solidFill>
                        <a:latin typeface="Cambria Math"/>
                        <a:ea typeface="Cambria Math"/>
                      </a:rPr>
                      <m:t>± </m:t>
                    </m:r>
                    <m:r>
                      <a:rPr lang="it-IT" sz="3600" b="1" i="1" smtClean="0">
                        <a:solidFill>
                          <a:schemeClr val="tx1"/>
                        </a:solidFill>
                        <a:latin typeface="Cambria Math"/>
                        <a:ea typeface="Cambria Math"/>
                      </a:rPr>
                      <m:t>𝟎</m:t>
                    </m:r>
                    <m:r>
                      <a:rPr lang="it-IT" sz="3600" b="1" i="1" smtClean="0">
                        <a:solidFill>
                          <a:schemeClr val="tx1"/>
                        </a:solidFill>
                        <a:latin typeface="Cambria Math"/>
                        <a:ea typeface="Cambria Math"/>
                      </a:rPr>
                      <m:t>.</m:t>
                    </m:r>
                    <m:r>
                      <a:rPr lang="it-IT" sz="3600" b="1" i="1" smtClean="0">
                        <a:solidFill>
                          <a:schemeClr val="tx1"/>
                        </a:solidFill>
                        <a:latin typeface="Cambria Math"/>
                        <a:ea typeface="Cambria Math"/>
                      </a:rPr>
                      <m:t>𝟎𝟎𝟔</m:t>
                    </m:r>
                  </m:oMath>
                </a14:m>
                <a:r>
                  <a:rPr lang="en-US" sz="2800" b="1" dirty="0" smtClean="0">
                    <a:solidFill>
                      <a:schemeClr val="tx1"/>
                    </a:solidFill>
                  </a:rPr>
                  <a:t> </a:t>
                </a:r>
                <a:r>
                  <a:rPr lang="en-US" sz="3600" b="1" dirty="0" smtClean="0">
                    <a:solidFill>
                      <a:schemeClr val="tx1"/>
                    </a:solidFill>
                  </a:rPr>
                  <a:t>due to statistics</a:t>
                </a:r>
              </a:p>
              <a:p>
                <a14:m>
                  <m:oMath xmlns:m="http://schemas.openxmlformats.org/officeDocument/2006/math">
                    <m:r>
                      <a:rPr lang="it-IT" sz="3600" b="1" i="1" smtClean="0">
                        <a:solidFill>
                          <a:srgbClr val="FF0000"/>
                        </a:solidFill>
                        <a:latin typeface="Cambria Math"/>
                        <a:ea typeface="Cambria Math"/>
                      </a:rPr>
                      <m:t>± </m:t>
                    </m:r>
                    <m:r>
                      <a:rPr lang="it-IT" sz="3600" b="1" i="1" smtClean="0">
                        <a:solidFill>
                          <a:srgbClr val="FF0000"/>
                        </a:solidFill>
                        <a:latin typeface="Cambria Math"/>
                        <a:ea typeface="Cambria Math"/>
                      </a:rPr>
                      <m:t>𝟎</m:t>
                    </m:r>
                    <m:r>
                      <a:rPr lang="it-IT" sz="3600" b="1" i="1" smtClean="0">
                        <a:solidFill>
                          <a:srgbClr val="FF0000"/>
                        </a:solidFill>
                        <a:latin typeface="Cambria Math"/>
                        <a:ea typeface="Cambria Math"/>
                      </a:rPr>
                      <m:t>.</m:t>
                    </m:r>
                    <m:r>
                      <a:rPr lang="it-IT" sz="3600" b="1" i="1" smtClean="0">
                        <a:solidFill>
                          <a:srgbClr val="FF0000"/>
                        </a:solidFill>
                        <a:latin typeface="Cambria Math"/>
                        <a:ea typeface="Cambria Math"/>
                      </a:rPr>
                      <m:t>𝟎𝟏𝟏</m:t>
                    </m:r>
                    <m:r>
                      <a:rPr lang="it-IT" sz="3600" b="1" i="1" smtClean="0">
                        <a:solidFill>
                          <a:srgbClr val="FF0000"/>
                        </a:solidFill>
                        <a:latin typeface="Cambria Math"/>
                        <a:ea typeface="Cambria Math"/>
                      </a:rPr>
                      <m:t> </m:t>
                    </m:r>
                  </m:oMath>
                </a14:m>
                <a:r>
                  <a:rPr lang="en-US" sz="3600" b="1" dirty="0" smtClean="0">
                    <a:solidFill>
                      <a:srgbClr val="FF0000"/>
                    </a:solidFill>
                  </a:rPr>
                  <a:t>due to systematics</a:t>
                </a:r>
                <a:endParaRPr lang="it-IT" sz="3600" b="1" dirty="0" smtClean="0">
                  <a:solidFill>
                    <a:schemeClr val="tx1"/>
                  </a:solidFill>
                </a:endParaRPr>
              </a:p>
            </p:txBody>
          </p:sp>
        </mc:Choice>
        <mc:Fallback>
          <p:sp>
            <p:nvSpPr>
              <p:cNvPr id="18" name="Rettangolo 17"/>
              <p:cNvSpPr>
                <a:spLocks noRot="1" noChangeAspect="1" noMove="1" noResize="1" noEditPoints="1" noAdjustHandles="1" noChangeArrowheads="1" noChangeShapeType="1" noTextEdit="1"/>
              </p:cNvSpPr>
              <p:nvPr/>
            </p:nvSpPr>
            <p:spPr>
              <a:xfrm>
                <a:off x="251520" y="1997655"/>
                <a:ext cx="8712968" cy="2607280"/>
              </a:xfrm>
              <a:prstGeom prst="rect">
                <a:avLst/>
              </a:prstGeom>
              <a:blipFill rotWithShape="1">
                <a:blip r:embed="rId3" cstate="print"/>
                <a:stretch>
                  <a:fillRect l="-1736" b="-1602"/>
                </a:stretch>
              </a:blipFill>
              <a:ln w="63500">
                <a:solidFill>
                  <a:srgbClr val="FF0000"/>
                </a:solidFill>
              </a:ln>
            </p:spPr>
            <p:txBody>
              <a:bodyPr/>
              <a:lstStyle/>
              <a:p>
                <a:r>
                  <a:rPr lang="en-US">
                    <a:noFill/>
                  </a:rPr>
                  <a:t> </a:t>
                </a:r>
              </a:p>
            </p:txBody>
          </p:sp>
        </mc:Fallback>
      </mc:AlternateContent>
      <p:sp>
        <p:nvSpPr>
          <p:cNvPr id="5" name="Rettangolo 4"/>
          <p:cNvSpPr/>
          <p:nvPr/>
        </p:nvSpPr>
        <p:spPr>
          <a:xfrm>
            <a:off x="1763688" y="4748951"/>
            <a:ext cx="6048672" cy="1200329"/>
          </a:xfrm>
          <a:prstGeom prst="rect">
            <a:avLst/>
          </a:prstGeom>
        </p:spPr>
        <p:txBody>
          <a:bodyPr wrap="square">
            <a:spAutoFit/>
          </a:bodyPr>
          <a:lstStyle/>
          <a:p>
            <a:pPr algn="ctr"/>
            <a:r>
              <a:rPr lang="it-IT" sz="3600" b="1" dirty="0" smtClean="0">
                <a:solidFill>
                  <a:prstClr val="black"/>
                </a:solidFill>
              </a:rPr>
              <a:t>The (RL) VAOD </a:t>
            </a:r>
            <a:r>
              <a:rPr lang="it-IT" sz="3600" b="1" dirty="0" err="1" smtClean="0">
                <a:solidFill>
                  <a:prstClr val="black"/>
                </a:solidFill>
              </a:rPr>
              <a:t>at</a:t>
            </a:r>
            <a:r>
              <a:rPr lang="it-IT" sz="3600" b="1" dirty="0" smtClean="0">
                <a:solidFill>
                  <a:prstClr val="black"/>
                </a:solidFill>
              </a:rPr>
              <a:t> 3km </a:t>
            </a:r>
            <a:r>
              <a:rPr lang="it-IT" sz="3600" b="1" dirty="0" err="1" smtClean="0">
                <a:solidFill>
                  <a:prstClr val="black"/>
                </a:solidFill>
              </a:rPr>
              <a:t>a.g.l</a:t>
            </a:r>
            <a:r>
              <a:rPr lang="it-IT" sz="3600" b="1" dirty="0" smtClean="0">
                <a:solidFill>
                  <a:prstClr val="black"/>
                </a:solidFill>
              </a:rPr>
              <a:t>. </a:t>
            </a:r>
            <a:r>
              <a:rPr lang="it-IT" sz="3600" b="1" dirty="0" err="1" smtClean="0">
                <a:solidFill>
                  <a:prstClr val="black"/>
                </a:solidFill>
              </a:rPr>
              <a:t>is</a:t>
            </a:r>
            <a:r>
              <a:rPr lang="it-IT" sz="3600" b="1" dirty="0" smtClean="0">
                <a:solidFill>
                  <a:prstClr val="black"/>
                </a:solidFill>
              </a:rPr>
              <a:t>:</a:t>
            </a:r>
          </a:p>
          <a:p>
            <a:pPr algn="ctr"/>
            <a:r>
              <a:rPr lang="it-IT" sz="3600" b="1" dirty="0" smtClean="0">
                <a:solidFill>
                  <a:prstClr val="black"/>
                </a:solidFill>
              </a:rPr>
              <a:t>0.08 </a:t>
            </a:r>
            <a:r>
              <a:rPr lang="it-IT" sz="3600" b="1" dirty="0" err="1" smtClean="0">
                <a:solidFill>
                  <a:prstClr val="black"/>
                </a:solidFill>
              </a:rPr>
              <a:t>mean</a:t>
            </a:r>
            <a:r>
              <a:rPr lang="it-IT" sz="3600" b="1" dirty="0" smtClean="0">
                <a:solidFill>
                  <a:prstClr val="black"/>
                </a:solidFill>
              </a:rPr>
              <a:t> 0.04 </a:t>
            </a:r>
            <a:r>
              <a:rPr lang="it-IT" sz="3600" b="1" dirty="0" err="1" smtClean="0">
                <a:solidFill>
                  <a:prstClr val="black"/>
                </a:solidFill>
              </a:rPr>
              <a:t>std.dev</a:t>
            </a:r>
            <a:r>
              <a:rPr lang="it-IT" sz="3600" b="1" dirty="0" smtClean="0">
                <a:solidFill>
                  <a:prstClr val="black"/>
                </a:solidFill>
              </a:rPr>
              <a:t>.</a:t>
            </a:r>
          </a:p>
        </p:txBody>
      </p:sp>
      <p:sp>
        <p:nvSpPr>
          <p:cNvPr id="6" name="CasellaDiTesto 5"/>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347415718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p:nvPr/>
        </p:nvSpPr>
        <p:spPr>
          <a:xfrm>
            <a:off x="72008" y="116632"/>
            <a:ext cx="8964488" cy="1323439"/>
          </a:xfrm>
          <a:prstGeom prst="rect">
            <a:avLst/>
          </a:prstGeom>
          <a:noFill/>
        </p:spPr>
        <p:txBody>
          <a:bodyPr wrap="square" rtlCol="0">
            <a:spAutoFit/>
          </a:bodyPr>
          <a:lstStyle/>
          <a:p>
            <a:pPr algn="ctr"/>
            <a:r>
              <a:rPr lang="en-US" sz="4000" b="1" dirty="0" smtClean="0">
                <a:solidFill>
                  <a:srgbClr val="0070C0"/>
                </a:solidFill>
              </a:rPr>
              <a:t>Raman LIDAR Status and Future in UHECR experiments</a:t>
            </a:r>
          </a:p>
        </p:txBody>
      </p:sp>
      <p:sp>
        <p:nvSpPr>
          <p:cNvPr id="18" name="Rettangolo 17"/>
          <p:cNvSpPr/>
          <p:nvPr/>
        </p:nvSpPr>
        <p:spPr>
          <a:xfrm>
            <a:off x="251520" y="1412776"/>
            <a:ext cx="8712968" cy="4896544"/>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r>
              <a:rPr lang="en-US" sz="3600" b="1" dirty="0" smtClean="0">
                <a:solidFill>
                  <a:schemeClr val="accent1"/>
                </a:solidFill>
              </a:rPr>
              <a:t> </a:t>
            </a:r>
            <a:r>
              <a:rPr lang="en-US" sz="3200" b="1" dirty="0" smtClean="0">
                <a:solidFill>
                  <a:schemeClr val="accent1"/>
                </a:solidFill>
              </a:rPr>
              <a:t>RL for </a:t>
            </a:r>
            <a:r>
              <a:rPr lang="en-US" sz="3200" b="1" dirty="0" smtClean="0">
                <a:solidFill>
                  <a:srgbClr val="FF0000"/>
                </a:solidFill>
              </a:rPr>
              <a:t>AUGER</a:t>
            </a:r>
            <a:r>
              <a:rPr lang="en-US" sz="3200" b="1" dirty="0" smtClean="0">
                <a:solidFill>
                  <a:schemeClr val="accent1"/>
                </a:solidFill>
              </a:rPr>
              <a:t> is in good shape.</a:t>
            </a:r>
          </a:p>
          <a:p>
            <a:pPr algn="just">
              <a:buFont typeface="Arial" pitchFamily="34" charset="0"/>
              <a:buChar char="•"/>
            </a:pPr>
            <a:r>
              <a:rPr lang="en-US" sz="3200" b="1" dirty="0" smtClean="0">
                <a:solidFill>
                  <a:schemeClr val="accent1"/>
                </a:solidFill>
              </a:rPr>
              <a:t> Exploiting our AUGER experience, for </a:t>
            </a:r>
            <a:r>
              <a:rPr lang="en-US" sz="3200" b="1" dirty="0" smtClean="0">
                <a:solidFill>
                  <a:srgbClr val="FF0000"/>
                </a:solidFill>
              </a:rPr>
              <a:t>CTA</a:t>
            </a:r>
            <a:r>
              <a:rPr lang="en-US" sz="3200" b="1" dirty="0" smtClean="0">
                <a:solidFill>
                  <a:schemeClr val="accent1"/>
                </a:solidFill>
              </a:rPr>
              <a:t> we will build a Raman LIDAR with Turin e Naples university, starting from the ARCADE design </a:t>
            </a:r>
            <a:r>
              <a:rPr lang="en-US" sz="3200" b="1" dirty="0" smtClean="0">
                <a:solidFill>
                  <a:srgbClr val="FF0000"/>
                </a:solidFill>
              </a:rPr>
              <a:t>(see the LAURA </a:t>
            </a:r>
            <a:r>
              <a:rPr lang="en-US" sz="3200" b="1" dirty="0" err="1" smtClean="0">
                <a:solidFill>
                  <a:srgbClr val="FF0000"/>
                </a:solidFill>
              </a:rPr>
              <a:t>Valore</a:t>
            </a:r>
            <a:r>
              <a:rPr lang="en-US" sz="3200" b="1" dirty="0" smtClean="0">
                <a:solidFill>
                  <a:srgbClr val="FF0000"/>
                </a:solidFill>
              </a:rPr>
              <a:t> talk)</a:t>
            </a:r>
            <a:r>
              <a:rPr lang="en-US" sz="3200" b="1" dirty="0" smtClean="0">
                <a:solidFill>
                  <a:schemeClr val="accent1"/>
                </a:solidFill>
              </a:rPr>
              <a:t> handling both the hardware side and data analysis. </a:t>
            </a:r>
          </a:p>
          <a:p>
            <a:pPr algn="just">
              <a:buFont typeface="Arial" pitchFamily="34" charset="0"/>
              <a:buChar char="•"/>
            </a:pPr>
            <a:r>
              <a:rPr lang="en-US" sz="3200" b="1" dirty="0" smtClean="0">
                <a:solidFill>
                  <a:schemeClr val="accent1"/>
                </a:solidFill>
              </a:rPr>
              <a:t>We would start with the site characterization then in the future the Raman </a:t>
            </a:r>
            <a:r>
              <a:rPr lang="en-US" sz="3200" b="1" dirty="0" err="1" smtClean="0">
                <a:solidFill>
                  <a:schemeClr val="accent1"/>
                </a:solidFill>
              </a:rPr>
              <a:t>Lidar</a:t>
            </a:r>
            <a:r>
              <a:rPr lang="en-US" sz="3200" b="1" dirty="0" smtClean="0">
                <a:solidFill>
                  <a:schemeClr val="accent1"/>
                </a:solidFill>
              </a:rPr>
              <a:t> could be one of the operative tools for the atmospheric monitoring of </a:t>
            </a:r>
            <a:r>
              <a:rPr lang="en-US" sz="3200" b="1" dirty="0" smtClean="0">
                <a:solidFill>
                  <a:srgbClr val="FF0000"/>
                </a:solidFill>
              </a:rPr>
              <a:t>CTA</a:t>
            </a:r>
            <a:r>
              <a:rPr lang="en-US" sz="3200" b="1" dirty="0" smtClean="0">
                <a:solidFill>
                  <a:schemeClr val="accent1"/>
                </a:solidFill>
              </a:rPr>
              <a:t>.</a:t>
            </a:r>
            <a:endParaRPr lang="en-US" sz="3200" b="1" dirty="0">
              <a:solidFill>
                <a:schemeClr val="accent1"/>
              </a:solidFill>
            </a:endParaRPr>
          </a:p>
        </p:txBody>
      </p:sp>
      <p:sp>
        <p:nvSpPr>
          <p:cNvPr id="5" name="CasellaDiTesto 4"/>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extLst>
      <p:ext uri="{BB962C8B-B14F-4D97-AF65-F5344CB8AC3E}">
        <p14:creationId xmlns:p14="http://schemas.microsoft.com/office/powerpoint/2010/main" xmlns="" val="399121776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83768" y="2276872"/>
            <a:ext cx="4101316" cy="1107996"/>
          </a:xfrm>
          <a:prstGeom prst="rect">
            <a:avLst/>
          </a:prstGeom>
          <a:noFill/>
        </p:spPr>
        <p:txBody>
          <a:bodyPr wrap="none" rtlCol="0">
            <a:spAutoFit/>
          </a:bodyPr>
          <a:lstStyle/>
          <a:p>
            <a:r>
              <a:rPr lang="en-US" sz="6600" b="1" dirty="0" smtClean="0"/>
              <a:t>Thank you!</a:t>
            </a:r>
            <a:endParaRPr lang="en-US" sz="6600" b="1"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83768" y="2276872"/>
            <a:ext cx="4987006" cy="1107996"/>
          </a:xfrm>
          <a:prstGeom prst="rect">
            <a:avLst/>
          </a:prstGeom>
          <a:noFill/>
        </p:spPr>
        <p:txBody>
          <a:bodyPr wrap="none" rtlCol="0">
            <a:spAutoFit/>
          </a:bodyPr>
          <a:lstStyle/>
          <a:p>
            <a:r>
              <a:rPr lang="en-US" sz="6600" b="1" dirty="0" smtClean="0"/>
              <a:t>EXTRA SLIDES</a:t>
            </a:r>
            <a:endParaRPr lang="en-US" sz="6600" b="1"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83768" y="2276872"/>
            <a:ext cx="4987006" cy="1107996"/>
          </a:xfrm>
          <a:prstGeom prst="rect">
            <a:avLst/>
          </a:prstGeom>
          <a:noFill/>
        </p:spPr>
        <p:txBody>
          <a:bodyPr wrap="none" rtlCol="0">
            <a:spAutoFit/>
          </a:bodyPr>
          <a:lstStyle/>
          <a:p>
            <a:r>
              <a:rPr lang="en-US" sz="6600" b="1" dirty="0" smtClean="0"/>
              <a:t>EXTRA SLIDES</a:t>
            </a:r>
            <a:endParaRPr lang="en-US" sz="6600" b="1" dirty="0"/>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229378" name="Picture 2"/>
          <p:cNvPicPr>
            <a:picLocks noChangeAspect="1" noChangeArrowheads="1"/>
          </p:cNvPicPr>
          <p:nvPr/>
        </p:nvPicPr>
        <p:blipFill>
          <a:blip r:embed="rId2" cstate="print"/>
          <a:srcRect/>
          <a:stretch>
            <a:fillRect/>
          </a:stretch>
        </p:blipFill>
        <p:spPr bwMode="auto">
          <a:xfrm>
            <a:off x="179512" y="332656"/>
            <a:ext cx="7724775" cy="5248275"/>
          </a:xfrm>
          <a:prstGeom prst="rect">
            <a:avLst/>
          </a:prstGeom>
          <a:noFill/>
          <a:ln w="9525">
            <a:noFill/>
            <a:miter lim="800000"/>
            <a:headEnd/>
            <a:tailEnd/>
          </a:ln>
        </p:spPr>
      </p:pic>
      <p:pic>
        <p:nvPicPr>
          <p:cNvPr id="195585" name="Picture 1"/>
          <p:cNvPicPr>
            <a:picLocks noChangeAspect="1" noChangeArrowheads="1"/>
          </p:cNvPicPr>
          <p:nvPr/>
        </p:nvPicPr>
        <p:blipFill>
          <a:blip r:embed="rId3" cstate="print"/>
          <a:srcRect/>
          <a:stretch>
            <a:fillRect/>
          </a:stretch>
        </p:blipFill>
        <p:spPr bwMode="auto">
          <a:xfrm>
            <a:off x="1447800" y="0"/>
            <a:ext cx="7696200" cy="5705475"/>
          </a:xfrm>
          <a:prstGeom prst="rect">
            <a:avLst/>
          </a:prstGeom>
          <a:noFill/>
          <a:ln w="9525">
            <a:noFill/>
            <a:miter lim="800000"/>
            <a:headEnd/>
            <a:tailEnd/>
          </a:ln>
        </p:spPr>
      </p:pic>
      <p:sp>
        <p:nvSpPr>
          <p:cNvPr id="5" name="CasellaDiTesto 4"/>
          <p:cNvSpPr txBox="1"/>
          <p:nvPr/>
        </p:nvSpPr>
        <p:spPr>
          <a:xfrm>
            <a:off x="323528" y="5313982"/>
            <a:ext cx="5791842" cy="923330"/>
          </a:xfrm>
          <a:prstGeom prst="rect">
            <a:avLst/>
          </a:prstGeom>
          <a:solidFill>
            <a:schemeClr val="bg1"/>
          </a:solidFill>
        </p:spPr>
        <p:txBody>
          <a:bodyPr wrap="none" rtlCol="0">
            <a:spAutoFit/>
          </a:bodyPr>
          <a:lstStyle/>
          <a:p>
            <a:r>
              <a:rPr lang="it-IT" dirty="0" err="1" smtClean="0"/>
              <a:t>From</a:t>
            </a:r>
            <a:r>
              <a:rPr lang="it-IT" dirty="0" smtClean="0"/>
              <a:t> </a:t>
            </a:r>
            <a:r>
              <a:rPr lang="it-IT" b="1" dirty="0" smtClean="0"/>
              <a:t>Ina </a:t>
            </a:r>
            <a:r>
              <a:rPr lang="it-IT" b="1" dirty="0" err="1" smtClean="0"/>
              <a:t>Mattis</a:t>
            </a:r>
            <a:r>
              <a:rPr lang="it-IT" b="1" dirty="0" smtClean="0"/>
              <a:t> </a:t>
            </a:r>
          </a:p>
          <a:p>
            <a:r>
              <a:rPr lang="it-IT" dirty="0" smtClean="0"/>
              <a:t>(</a:t>
            </a:r>
            <a:r>
              <a:rPr lang="de-DE" dirty="0" smtClean="0"/>
              <a:t>Deutscher Wetterdienst, Meteorologisches Observatorium </a:t>
            </a:r>
          </a:p>
          <a:p>
            <a:r>
              <a:rPr lang="de-DE" dirty="0" err="1" smtClean="0"/>
              <a:t>Hohenpeißenberg</a:t>
            </a:r>
            <a:r>
              <a:rPr lang="de-DE" dirty="0" smtClean="0"/>
              <a:t>, Germany</a:t>
            </a:r>
            <a:r>
              <a:rPr lang="it-IT" dirty="0" smtClean="0"/>
              <a:t>)</a:t>
            </a:r>
            <a:endParaRPr lang="en-US" dirty="0"/>
          </a:p>
        </p:txBody>
      </p:sp>
      <p:pic>
        <p:nvPicPr>
          <p:cNvPr id="195586" name="Picture 2"/>
          <p:cNvPicPr>
            <a:picLocks noChangeAspect="1" noChangeArrowheads="1"/>
          </p:cNvPicPr>
          <p:nvPr/>
        </p:nvPicPr>
        <p:blipFill>
          <a:blip r:embed="rId4" cstate="print"/>
          <a:srcRect/>
          <a:stretch>
            <a:fillRect/>
          </a:stretch>
        </p:blipFill>
        <p:spPr bwMode="auto">
          <a:xfrm>
            <a:off x="5076056" y="764704"/>
            <a:ext cx="3495675" cy="1495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5586"/>
                                        </p:tgtEl>
                                        <p:attrNameLst>
                                          <p:attrName>style.visibility</p:attrName>
                                        </p:attrNameLst>
                                      </p:cBhvr>
                                      <p:to>
                                        <p:strVal val="visible"/>
                                      </p:to>
                                    </p:set>
                                    <p:anim calcmode="lin" valueType="num">
                                      <p:cBhvr additive="base">
                                        <p:cTn id="7" dur="500" fill="hold"/>
                                        <p:tgtEl>
                                          <p:spTgt spid="195586"/>
                                        </p:tgtEl>
                                        <p:attrNameLst>
                                          <p:attrName>ppt_x</p:attrName>
                                        </p:attrNameLst>
                                      </p:cBhvr>
                                      <p:tavLst>
                                        <p:tav tm="0">
                                          <p:val>
                                            <p:strVal val="#ppt_x"/>
                                          </p:val>
                                        </p:tav>
                                        <p:tav tm="100000">
                                          <p:val>
                                            <p:strVal val="#ppt_x"/>
                                          </p:val>
                                        </p:tav>
                                      </p:tavLst>
                                    </p:anim>
                                    <p:anim calcmode="lin" valueType="num">
                                      <p:cBhvr additive="base">
                                        <p:cTn id="8" dur="500" fill="hold"/>
                                        <p:tgtEl>
                                          <p:spTgt spid="19558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5585"/>
                                        </p:tgtEl>
                                        <p:attrNameLst>
                                          <p:attrName>style.visibility</p:attrName>
                                        </p:attrNameLst>
                                      </p:cBhvr>
                                      <p:to>
                                        <p:strVal val="visible"/>
                                      </p:to>
                                    </p:set>
                                    <p:anim calcmode="lin" valueType="num">
                                      <p:cBhvr additive="base">
                                        <p:cTn id="11" dur="500" fill="hold"/>
                                        <p:tgtEl>
                                          <p:spTgt spid="195585"/>
                                        </p:tgtEl>
                                        <p:attrNameLst>
                                          <p:attrName>ppt_x</p:attrName>
                                        </p:attrNameLst>
                                      </p:cBhvr>
                                      <p:tavLst>
                                        <p:tav tm="0">
                                          <p:val>
                                            <p:strVal val="#ppt_x"/>
                                          </p:val>
                                        </p:tav>
                                        <p:tav tm="100000">
                                          <p:val>
                                            <p:strVal val="#ppt_x"/>
                                          </p:val>
                                        </p:tav>
                                      </p:tavLst>
                                    </p:anim>
                                    <p:anim calcmode="lin" valueType="num">
                                      <p:cBhvr additive="base">
                                        <p:cTn id="12" dur="500" fill="hold"/>
                                        <p:tgtEl>
                                          <p:spTgt spid="1955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18" name="Picture 2"/>
          <p:cNvPicPr>
            <a:picLocks noChangeAspect="1" noChangeArrowheads="1"/>
          </p:cNvPicPr>
          <p:nvPr/>
        </p:nvPicPr>
        <p:blipFill>
          <a:blip r:embed="rId2" cstate="print"/>
          <a:srcRect/>
          <a:stretch>
            <a:fillRect/>
          </a:stretch>
        </p:blipFill>
        <p:spPr bwMode="auto">
          <a:xfrm>
            <a:off x="723900" y="657225"/>
            <a:ext cx="7696200" cy="5543550"/>
          </a:xfrm>
          <a:prstGeom prst="rect">
            <a:avLst/>
          </a:prstGeom>
          <a:noFill/>
          <a:ln w="9525">
            <a:noFill/>
            <a:miter lim="800000"/>
            <a:headEnd/>
            <a:tailEnd/>
          </a:ln>
        </p:spPr>
      </p:pic>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B414AF1F-E33D-464F-9E83-DD3A2A832EDC}" type="slidenum">
              <a:rPr lang="it-IT" sz="2000" b="1" smtClean="0">
                <a:solidFill>
                  <a:schemeClr val="tx1"/>
                </a:solidFill>
              </a:rPr>
              <a:pPr/>
              <a:t>79</a:t>
            </a:fld>
            <a:endParaRPr lang="it-IT" b="1" dirty="0">
              <a:solidFill>
                <a:schemeClr val="tx1"/>
              </a:solidFill>
            </a:endParaRPr>
          </a:p>
        </p:txBody>
      </p:sp>
      <p:sp>
        <p:nvSpPr>
          <p:cNvPr id="4" name="CasellaDiTesto 4"/>
          <p:cNvSpPr txBox="1">
            <a:spLocks noChangeArrowheads="1"/>
          </p:cNvSpPr>
          <p:nvPr/>
        </p:nvSpPr>
        <p:spPr bwMode="auto">
          <a:xfrm>
            <a:off x="899592" y="3164663"/>
            <a:ext cx="7416824" cy="707886"/>
          </a:xfrm>
          <a:prstGeom prst="rect">
            <a:avLst/>
          </a:prstGeom>
          <a:noFill/>
          <a:ln w="9525">
            <a:noFill/>
            <a:miter lim="800000"/>
            <a:headEnd/>
            <a:tailEnd/>
          </a:ln>
        </p:spPr>
        <p:txBody>
          <a:bodyPr wrap="square">
            <a:spAutoFit/>
          </a:bodyPr>
          <a:lstStyle/>
          <a:p>
            <a:r>
              <a:rPr lang="it-IT" sz="4000" b="1" dirty="0" err="1" smtClean="0">
                <a:latin typeface="Calibri" pitchFamily="34" charset="0"/>
              </a:rPr>
              <a:t>Before</a:t>
            </a:r>
            <a:r>
              <a:rPr lang="it-IT" sz="4000" b="1" dirty="0" smtClean="0">
                <a:latin typeface="Calibri" pitchFamily="34" charset="0"/>
              </a:rPr>
              <a:t> and </a:t>
            </a:r>
            <a:r>
              <a:rPr lang="it-IT" sz="4000" b="1" dirty="0" err="1" smtClean="0">
                <a:latin typeface="Calibri" pitchFamily="34" charset="0"/>
              </a:rPr>
              <a:t>after</a:t>
            </a:r>
            <a:r>
              <a:rPr lang="it-IT" sz="4000" b="1" dirty="0" smtClean="0">
                <a:latin typeface="Calibri" pitchFamily="34" charset="0"/>
              </a:rPr>
              <a:t> a FD </a:t>
            </a:r>
            <a:r>
              <a:rPr lang="it-IT" sz="4000" b="1" dirty="0" err="1" smtClean="0">
                <a:latin typeface="Calibri" pitchFamily="34" charset="0"/>
              </a:rPr>
              <a:t>shift</a:t>
            </a:r>
            <a:r>
              <a:rPr lang="it-IT" sz="4000" b="1" dirty="0" smtClean="0">
                <a:latin typeface="Calibri" pitchFamily="34" charset="0"/>
              </a:rPr>
              <a:t> night.</a:t>
            </a:r>
            <a:endParaRPr lang="it-IT" sz="2800" b="1" dirty="0">
              <a:latin typeface="Calibri" pitchFamily="34" charset="0"/>
            </a:endParaRPr>
          </a:p>
        </p:txBody>
      </p:sp>
      <p:sp>
        <p:nvSpPr>
          <p:cNvPr id="5" name="CasellaDiTesto 4"/>
          <p:cNvSpPr txBox="1"/>
          <p:nvPr/>
        </p:nvSpPr>
        <p:spPr>
          <a:xfrm>
            <a:off x="653561" y="188640"/>
            <a:ext cx="8022896" cy="1397413"/>
          </a:xfrm>
          <a:prstGeom prst="rect">
            <a:avLst/>
          </a:prstGeom>
          <a:noFill/>
          <a:ln>
            <a:noFill/>
          </a:ln>
        </p:spPr>
        <p:txBody>
          <a:bodyPr vert="horz" wrap="square" lIns="81639" tIns="40820" rIns="81639" bIns="40820" anchorCtr="0" compatLnSpc="0">
            <a:spAutoFit/>
          </a:bodyPr>
          <a:lstStyle/>
          <a:p>
            <a:pPr lvl="0"/>
            <a:r>
              <a:rPr lang="it-IT" sz="2800" b="1" u="sng" dirty="0">
                <a:solidFill>
                  <a:prstClr val="black"/>
                </a:solidFill>
                <a:latin typeface="Calibri" pitchFamily="34" charset="0"/>
              </a:rPr>
              <a:t>PERFORMANCES of the </a:t>
            </a:r>
            <a:r>
              <a:rPr lang="it-IT" sz="2800" b="1" u="sng" dirty="0" err="1">
                <a:solidFill>
                  <a:prstClr val="black"/>
                </a:solidFill>
                <a:latin typeface="Calibri" pitchFamily="34" charset="0"/>
              </a:rPr>
              <a:t>Raman</a:t>
            </a:r>
            <a:r>
              <a:rPr lang="it-IT" sz="2800" b="1" u="sng" dirty="0">
                <a:solidFill>
                  <a:prstClr val="black"/>
                </a:solidFill>
                <a:latin typeface="Calibri" pitchFamily="34" charset="0"/>
              </a:rPr>
              <a:t> </a:t>
            </a:r>
            <a:r>
              <a:rPr lang="it-IT" sz="2800" b="1" u="sng" dirty="0" smtClean="0">
                <a:solidFill>
                  <a:prstClr val="black"/>
                </a:solidFill>
                <a:latin typeface="Calibri" pitchFamily="34" charset="0"/>
              </a:rPr>
              <a:t>LIDAR</a:t>
            </a:r>
          </a:p>
          <a:p>
            <a:pPr lvl="0"/>
            <a:r>
              <a:rPr lang="it-IT" sz="2800" b="1" dirty="0" smtClean="0">
                <a:solidFill>
                  <a:prstClr val="black"/>
                </a:solidFill>
                <a:latin typeface="Calibri" pitchFamily="34" charset="0"/>
              </a:rPr>
              <a:t> </a:t>
            </a:r>
            <a:endParaRPr lang="it-IT" sz="2800" b="1" dirty="0">
              <a:solidFill>
                <a:srgbClr val="FF0000"/>
              </a:solidFill>
            </a:endParaRPr>
          </a:p>
          <a:p>
            <a:pPr lvl="0"/>
            <a:r>
              <a:rPr lang="it-IT" sz="2800" b="1" dirty="0" smtClean="0">
                <a:solidFill>
                  <a:srgbClr val="FF0000"/>
                </a:solidFill>
                <a:ea typeface="Arial Unicode MS" pitchFamily="2"/>
                <a:cs typeface="Arial Unicode MS" pitchFamily="2"/>
              </a:rPr>
              <a:t>aerosol </a:t>
            </a:r>
            <a:r>
              <a:rPr lang="it-IT" sz="2800" b="1" dirty="0" err="1" smtClean="0">
                <a:solidFill>
                  <a:srgbClr val="0070C0"/>
                </a:solidFill>
                <a:ea typeface="Arial Unicode MS" pitchFamily="2"/>
                <a:cs typeface="Arial Unicode MS" pitchFamily="2"/>
              </a:rPr>
              <a:t>nightime</a:t>
            </a:r>
            <a:r>
              <a:rPr lang="it-IT" sz="2800" b="1" dirty="0" smtClean="0">
                <a:solidFill>
                  <a:srgbClr val="FF0000"/>
                </a:solidFill>
                <a:ea typeface="Arial Unicode MS" pitchFamily="2"/>
                <a:cs typeface="Arial Unicode MS" pitchFamily="2"/>
              </a:rPr>
              <a:t> </a:t>
            </a:r>
            <a:r>
              <a:rPr lang="it-IT" sz="2800" b="1" dirty="0" err="1" smtClean="0">
                <a:solidFill>
                  <a:srgbClr val="FF0000"/>
                </a:solidFill>
                <a:ea typeface="Arial Unicode MS" pitchFamily="2"/>
                <a:cs typeface="Arial Unicode MS" pitchFamily="2"/>
              </a:rPr>
              <a:t>variability</a:t>
            </a:r>
            <a:endParaRPr lang="x-none" sz="2800" b="1">
              <a:solidFill>
                <a:srgbClr val="FF0000"/>
              </a:solidFill>
              <a:ea typeface="Arial Unicode MS" pitchFamily="2"/>
              <a:cs typeface="Arial Unicode MS" pitchFamily="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116632"/>
            <a:ext cx="8712968" cy="6370975"/>
          </a:xfrm>
          <a:prstGeom prst="rect">
            <a:avLst/>
          </a:prstGeom>
        </p:spPr>
        <p:txBody>
          <a:bodyPr wrap="square">
            <a:spAutoFit/>
          </a:bodyPr>
          <a:lstStyle/>
          <a:p>
            <a:r>
              <a:rPr lang="en-US" sz="2400" dirty="0" smtClean="0"/>
              <a:t>EARLINET, the </a:t>
            </a:r>
            <a:r>
              <a:rPr lang="en-US" sz="2400" b="1" dirty="0" smtClean="0">
                <a:solidFill>
                  <a:srgbClr val="FF0000"/>
                </a:solidFill>
              </a:rPr>
              <a:t>E</a:t>
            </a:r>
            <a:r>
              <a:rPr lang="en-US" sz="2400" dirty="0" smtClean="0"/>
              <a:t>uropean </a:t>
            </a:r>
            <a:r>
              <a:rPr lang="en-US" sz="2400" b="1" dirty="0" smtClean="0">
                <a:solidFill>
                  <a:srgbClr val="FF0000"/>
                </a:solidFill>
              </a:rPr>
              <a:t>A</a:t>
            </a:r>
            <a:r>
              <a:rPr lang="en-US" sz="2400" dirty="0" smtClean="0"/>
              <a:t>erosol </a:t>
            </a:r>
            <a:r>
              <a:rPr lang="en-US" sz="2400" b="1" dirty="0" smtClean="0">
                <a:solidFill>
                  <a:srgbClr val="FF0000"/>
                </a:solidFill>
              </a:rPr>
              <a:t>R</a:t>
            </a:r>
            <a:r>
              <a:rPr lang="en-US" sz="2400" dirty="0" smtClean="0"/>
              <a:t>esearch </a:t>
            </a:r>
            <a:r>
              <a:rPr lang="en-US" sz="2400" b="1" dirty="0" err="1" smtClean="0">
                <a:solidFill>
                  <a:srgbClr val="FF0000"/>
                </a:solidFill>
              </a:rPr>
              <a:t>Li</a:t>
            </a:r>
            <a:r>
              <a:rPr lang="en-US" sz="2400" dirty="0" err="1" smtClean="0"/>
              <a:t>dar</a:t>
            </a:r>
            <a:r>
              <a:rPr lang="en-US" sz="2400" dirty="0" smtClean="0"/>
              <a:t> </a:t>
            </a:r>
            <a:r>
              <a:rPr lang="en-US" sz="2400" b="1" dirty="0" smtClean="0">
                <a:solidFill>
                  <a:srgbClr val="FF0000"/>
                </a:solidFill>
              </a:rPr>
              <a:t>N</a:t>
            </a:r>
            <a:r>
              <a:rPr lang="en-US" sz="2400" dirty="0" smtClean="0"/>
              <a:t>etwork, was founded in 2000 as a research project for establishing a quantitative, comprehensive and statistically significant database for the horizontal, vertical, and temporal distribution of aerosols on a continental scale. </a:t>
            </a:r>
          </a:p>
          <a:p>
            <a:endParaRPr lang="en-US" sz="2400" dirty="0" smtClean="0"/>
          </a:p>
          <a:p>
            <a:r>
              <a:rPr lang="en-US" sz="2400" dirty="0" smtClean="0"/>
              <a:t>Since 2000, EARLINET is continuing to provide the most extensive collection of ground-based data for the aerosol vertical distribution over Europe. </a:t>
            </a:r>
          </a:p>
          <a:p>
            <a:endParaRPr lang="en-US" sz="2400" dirty="0" smtClean="0"/>
          </a:p>
          <a:p>
            <a:r>
              <a:rPr lang="en-US" sz="2400" dirty="0" smtClean="0"/>
              <a:t>Since 2000, EARLINET has strongly developed in terms of number of stations and spatial distribution, from 17 stations in 10 countries in 2000, to 27 stations in 16 countries in 2013. </a:t>
            </a:r>
          </a:p>
          <a:p>
            <a:endParaRPr lang="en-US" sz="2400" dirty="0" smtClean="0"/>
          </a:p>
          <a:p>
            <a:r>
              <a:rPr lang="en-US" sz="2400" b="1" dirty="0" smtClean="0">
                <a:solidFill>
                  <a:srgbClr val="FF0000"/>
                </a:solidFill>
              </a:rPr>
              <a:t>EARLINET has strongly developed also in terms of technological advances with the spread of advanced multi-wavelength Raman </a:t>
            </a:r>
            <a:r>
              <a:rPr lang="en-US" sz="2400" b="1" dirty="0" err="1" smtClean="0">
                <a:solidFill>
                  <a:srgbClr val="FF0000"/>
                </a:solidFill>
              </a:rPr>
              <a:t>lidar</a:t>
            </a:r>
            <a:r>
              <a:rPr lang="en-US" sz="2400" b="1" dirty="0" smtClean="0">
                <a:solidFill>
                  <a:srgbClr val="FF0000"/>
                </a:solidFill>
              </a:rPr>
              <a:t> stations in Europe.</a:t>
            </a:r>
            <a:endParaRPr lang="en-US" sz="2400" b="1" dirty="0">
              <a:solidFill>
                <a:srgbClr val="FF0000"/>
              </a:solidFill>
            </a:endParaRPr>
          </a:p>
        </p:txBody>
      </p:sp>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B414AF1F-E33D-464F-9E83-DD3A2A832EDC}" type="slidenum">
              <a:rPr lang="it-IT" sz="2000" b="1" smtClean="0">
                <a:solidFill>
                  <a:schemeClr val="tx1"/>
                </a:solidFill>
              </a:rPr>
              <a:pPr/>
              <a:t>80</a:t>
            </a:fld>
            <a:endParaRPr lang="it-IT" sz="2000" b="1" dirty="0">
              <a:solidFill>
                <a:schemeClr val="tx1"/>
              </a:solidFill>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1654" y="682979"/>
            <a:ext cx="7320691" cy="5492042"/>
          </a:xfrm>
          <a:prstGeom prst="rect">
            <a:avLst/>
          </a:prstGeom>
        </p:spPr>
      </p:pic>
      <p:sp>
        <p:nvSpPr>
          <p:cNvPr id="5" name="Rettangolo 4"/>
          <p:cNvSpPr/>
          <p:nvPr/>
        </p:nvSpPr>
        <p:spPr>
          <a:xfrm>
            <a:off x="251520" y="188640"/>
            <a:ext cx="1590820" cy="707886"/>
          </a:xfrm>
          <a:prstGeom prst="rect">
            <a:avLst/>
          </a:prstGeom>
        </p:spPr>
        <p:txBody>
          <a:bodyPr wrap="none">
            <a:spAutoFit/>
          </a:bodyPr>
          <a:lstStyle/>
          <a:p>
            <a:r>
              <a:rPr lang="it-IT" sz="4000" b="1" dirty="0" err="1">
                <a:solidFill>
                  <a:prstClr val="black"/>
                </a:solidFill>
                <a:latin typeface="Calibri" pitchFamily="34" charset="0"/>
              </a:rPr>
              <a:t>Before</a:t>
            </a:r>
            <a:endParaRPr lang="it-IT" dirty="0"/>
          </a:p>
        </p:txBody>
      </p:sp>
    </p:spTree>
    <p:extLst>
      <p:ext uri="{BB962C8B-B14F-4D97-AF65-F5344CB8AC3E}">
        <p14:creationId xmlns:p14="http://schemas.microsoft.com/office/powerpoint/2010/main" xmlns="" val="30013644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B414AF1F-E33D-464F-9E83-DD3A2A832EDC}" type="slidenum">
              <a:rPr lang="it-IT" sz="2000" b="1" smtClean="0">
                <a:solidFill>
                  <a:schemeClr val="tx1"/>
                </a:solidFill>
              </a:rPr>
              <a:pPr/>
              <a:t>81</a:t>
            </a:fld>
            <a:endParaRPr lang="it-IT" b="1" dirty="0">
              <a:solidFill>
                <a:schemeClr val="tx1"/>
              </a:solidFill>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1654" y="682979"/>
            <a:ext cx="7320691" cy="5492042"/>
          </a:xfrm>
          <a:prstGeom prst="rect">
            <a:avLst/>
          </a:prstGeom>
        </p:spPr>
      </p:pic>
      <p:sp>
        <p:nvSpPr>
          <p:cNvPr id="4" name="Rettangolo 3"/>
          <p:cNvSpPr/>
          <p:nvPr/>
        </p:nvSpPr>
        <p:spPr>
          <a:xfrm>
            <a:off x="251520" y="188640"/>
            <a:ext cx="1385444" cy="707886"/>
          </a:xfrm>
          <a:prstGeom prst="rect">
            <a:avLst/>
          </a:prstGeom>
        </p:spPr>
        <p:txBody>
          <a:bodyPr wrap="none">
            <a:spAutoFit/>
          </a:bodyPr>
          <a:lstStyle/>
          <a:p>
            <a:r>
              <a:rPr lang="it-IT" sz="4000" b="1" dirty="0" err="1" smtClean="0">
                <a:solidFill>
                  <a:prstClr val="black"/>
                </a:solidFill>
                <a:latin typeface="Calibri" pitchFamily="34" charset="0"/>
              </a:rPr>
              <a:t>After</a:t>
            </a:r>
            <a:r>
              <a:rPr lang="it-IT" sz="4000" b="1" dirty="0" smtClean="0">
                <a:solidFill>
                  <a:prstClr val="black"/>
                </a:solidFill>
                <a:latin typeface="Calibri" pitchFamily="34" charset="0"/>
              </a:rPr>
              <a:t> </a:t>
            </a:r>
            <a:endParaRPr lang="it-IT" dirty="0"/>
          </a:p>
        </p:txBody>
      </p:sp>
      <p:sp>
        <p:nvSpPr>
          <p:cNvPr id="5" name="Rettangolo 4"/>
          <p:cNvSpPr/>
          <p:nvPr/>
        </p:nvSpPr>
        <p:spPr>
          <a:xfrm>
            <a:off x="2483768" y="4581128"/>
            <a:ext cx="914400" cy="914400"/>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a:off x="403920" y="5961474"/>
            <a:ext cx="3848298" cy="707886"/>
          </a:xfrm>
          <a:prstGeom prst="rect">
            <a:avLst/>
          </a:prstGeom>
        </p:spPr>
        <p:txBody>
          <a:bodyPr wrap="none">
            <a:spAutoFit/>
          </a:bodyPr>
          <a:lstStyle/>
          <a:p>
            <a:r>
              <a:rPr lang="it-IT" sz="2400" b="1" dirty="0" err="1" smtClean="0">
                <a:solidFill>
                  <a:prstClr val="black"/>
                </a:solidFill>
                <a:latin typeface="Calibri" pitchFamily="34" charset="0"/>
              </a:rPr>
              <a:t>evolution</a:t>
            </a:r>
            <a:r>
              <a:rPr lang="it-IT" sz="2400" b="1" dirty="0" smtClean="0">
                <a:solidFill>
                  <a:prstClr val="black"/>
                </a:solidFill>
                <a:latin typeface="Calibri" pitchFamily="34" charset="0"/>
              </a:rPr>
              <a:t> of </a:t>
            </a:r>
            <a:r>
              <a:rPr lang="it-IT" sz="2400" b="1" dirty="0" err="1" smtClean="0">
                <a:solidFill>
                  <a:prstClr val="black"/>
                </a:solidFill>
                <a:latin typeface="Calibri" pitchFamily="34" charset="0"/>
              </a:rPr>
              <a:t>boundary</a:t>
            </a:r>
            <a:r>
              <a:rPr lang="it-IT" sz="2400" b="1" dirty="0" smtClean="0">
                <a:solidFill>
                  <a:prstClr val="black"/>
                </a:solidFill>
                <a:latin typeface="Calibri" pitchFamily="34" charset="0"/>
              </a:rPr>
              <a:t> </a:t>
            </a:r>
            <a:r>
              <a:rPr lang="it-IT" sz="2400" b="1" dirty="0" err="1" smtClean="0">
                <a:solidFill>
                  <a:prstClr val="black"/>
                </a:solidFill>
                <a:latin typeface="Calibri" pitchFamily="34" charset="0"/>
              </a:rPr>
              <a:t>layer</a:t>
            </a:r>
            <a:r>
              <a:rPr lang="it-IT" sz="4000" b="1" dirty="0" smtClean="0">
                <a:solidFill>
                  <a:prstClr val="black"/>
                </a:solidFill>
                <a:latin typeface="Calibri" pitchFamily="34" charset="0"/>
              </a:rPr>
              <a:t> </a:t>
            </a:r>
            <a:endParaRPr lang="it-IT" dirty="0"/>
          </a:p>
        </p:txBody>
      </p:sp>
      <p:cxnSp>
        <p:nvCxnSpPr>
          <p:cNvPr id="8" name="Connettore 1 7"/>
          <p:cNvCxnSpPr>
            <a:stCxn id="5" idx="2"/>
          </p:cNvCxnSpPr>
          <p:nvPr/>
        </p:nvCxnSpPr>
        <p:spPr>
          <a:xfrm flipH="1">
            <a:off x="2328069" y="5495528"/>
            <a:ext cx="612899" cy="679493"/>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B414AF1F-E33D-464F-9E83-DD3A2A832EDC}" type="slidenum">
              <a:rPr lang="it-IT" sz="2000" b="1" smtClean="0">
                <a:solidFill>
                  <a:schemeClr val="tx1"/>
                </a:solidFill>
              </a:rPr>
              <a:pPr/>
              <a:t>82</a:t>
            </a:fld>
            <a:endParaRPr lang="it-IT" b="1" dirty="0">
              <a:solidFill>
                <a:schemeClr val="tx1"/>
              </a:solidFill>
            </a:endParaRPr>
          </a:p>
        </p:txBody>
      </p:sp>
      <p:sp>
        <p:nvSpPr>
          <p:cNvPr id="4" name="CasellaDiTesto 4"/>
          <p:cNvSpPr txBox="1">
            <a:spLocks noChangeArrowheads="1"/>
          </p:cNvSpPr>
          <p:nvPr/>
        </p:nvSpPr>
        <p:spPr bwMode="auto">
          <a:xfrm>
            <a:off x="395536" y="3164663"/>
            <a:ext cx="8496944" cy="707886"/>
          </a:xfrm>
          <a:prstGeom prst="rect">
            <a:avLst/>
          </a:prstGeom>
          <a:noFill/>
          <a:ln w="9525">
            <a:noFill/>
            <a:miter lim="800000"/>
            <a:headEnd/>
            <a:tailEnd/>
          </a:ln>
        </p:spPr>
        <p:txBody>
          <a:bodyPr wrap="square">
            <a:spAutoFit/>
          </a:bodyPr>
          <a:lstStyle/>
          <a:p>
            <a:r>
              <a:rPr lang="it-IT" sz="4000" b="1" dirty="0" err="1" smtClean="0">
                <a:latin typeface="Calibri" pitchFamily="34" charset="0"/>
              </a:rPr>
              <a:t>Clean</a:t>
            </a:r>
            <a:r>
              <a:rPr lang="it-IT" sz="4000" b="1" dirty="0" smtClean="0">
                <a:latin typeface="Calibri" pitchFamily="34" charset="0"/>
              </a:rPr>
              <a:t> and </a:t>
            </a:r>
            <a:r>
              <a:rPr lang="it-IT" sz="4000" b="1" dirty="0" err="1" smtClean="0">
                <a:latin typeface="Calibri" pitchFamily="34" charset="0"/>
              </a:rPr>
              <a:t>dirty</a:t>
            </a:r>
            <a:r>
              <a:rPr lang="it-IT" sz="4000" b="1" dirty="0" smtClean="0">
                <a:latin typeface="Calibri" pitchFamily="34" charset="0"/>
              </a:rPr>
              <a:t> </a:t>
            </a:r>
            <a:r>
              <a:rPr lang="it-IT" sz="4000" b="1" dirty="0" err="1" smtClean="0">
                <a:latin typeface="Calibri" pitchFamily="34" charset="0"/>
              </a:rPr>
              <a:t>nights</a:t>
            </a:r>
            <a:r>
              <a:rPr lang="it-IT" sz="4000" b="1" dirty="0" smtClean="0">
                <a:latin typeface="Calibri" pitchFamily="34" charset="0"/>
              </a:rPr>
              <a:t> </a:t>
            </a:r>
            <a:r>
              <a:rPr lang="it-IT" sz="4000" b="1" dirty="0" err="1" smtClean="0">
                <a:latin typeface="Calibri" pitchFamily="34" charset="0"/>
              </a:rPr>
              <a:t>along</a:t>
            </a:r>
            <a:r>
              <a:rPr lang="it-IT" sz="4000" b="1" dirty="0" smtClean="0">
                <a:latin typeface="Calibri" pitchFamily="34" charset="0"/>
              </a:rPr>
              <a:t> a FD </a:t>
            </a:r>
            <a:r>
              <a:rPr lang="it-IT" sz="4000" b="1" dirty="0" err="1" smtClean="0">
                <a:latin typeface="Calibri" pitchFamily="34" charset="0"/>
              </a:rPr>
              <a:t>shift</a:t>
            </a:r>
            <a:r>
              <a:rPr lang="it-IT" sz="4000" b="1" dirty="0" smtClean="0">
                <a:latin typeface="Calibri" pitchFamily="34" charset="0"/>
              </a:rPr>
              <a:t>.</a:t>
            </a:r>
            <a:endParaRPr lang="it-IT" sz="2800" b="1" dirty="0">
              <a:latin typeface="Calibri" pitchFamily="34" charset="0"/>
            </a:endParaRPr>
          </a:p>
        </p:txBody>
      </p:sp>
      <p:sp>
        <p:nvSpPr>
          <p:cNvPr id="5" name="CasellaDiTesto 4"/>
          <p:cNvSpPr txBox="1"/>
          <p:nvPr/>
        </p:nvSpPr>
        <p:spPr>
          <a:xfrm>
            <a:off x="653561" y="188640"/>
            <a:ext cx="8022896" cy="1397413"/>
          </a:xfrm>
          <a:prstGeom prst="rect">
            <a:avLst/>
          </a:prstGeom>
          <a:noFill/>
          <a:ln>
            <a:noFill/>
          </a:ln>
        </p:spPr>
        <p:txBody>
          <a:bodyPr vert="horz" wrap="square" lIns="81639" tIns="40820" rIns="81639" bIns="40820" anchorCtr="0" compatLnSpc="0">
            <a:spAutoFit/>
          </a:bodyPr>
          <a:lstStyle/>
          <a:p>
            <a:pPr lvl="0"/>
            <a:r>
              <a:rPr lang="it-IT" sz="2800" b="1" u="sng" dirty="0">
                <a:solidFill>
                  <a:prstClr val="black"/>
                </a:solidFill>
                <a:latin typeface="Calibri" pitchFamily="34" charset="0"/>
              </a:rPr>
              <a:t>PERFORMANCES of the </a:t>
            </a:r>
            <a:r>
              <a:rPr lang="it-IT" sz="2800" b="1" u="sng" dirty="0" err="1">
                <a:solidFill>
                  <a:prstClr val="black"/>
                </a:solidFill>
                <a:latin typeface="Calibri" pitchFamily="34" charset="0"/>
              </a:rPr>
              <a:t>Raman</a:t>
            </a:r>
            <a:r>
              <a:rPr lang="it-IT" sz="2800" b="1" u="sng" dirty="0">
                <a:solidFill>
                  <a:prstClr val="black"/>
                </a:solidFill>
                <a:latin typeface="Calibri" pitchFamily="34" charset="0"/>
              </a:rPr>
              <a:t> </a:t>
            </a:r>
            <a:r>
              <a:rPr lang="it-IT" sz="2800" b="1" u="sng" dirty="0" smtClean="0">
                <a:solidFill>
                  <a:prstClr val="black"/>
                </a:solidFill>
                <a:latin typeface="Calibri" pitchFamily="34" charset="0"/>
              </a:rPr>
              <a:t>LIDAR</a:t>
            </a:r>
          </a:p>
          <a:p>
            <a:pPr lvl="0"/>
            <a:r>
              <a:rPr lang="it-IT" sz="2800" b="1" dirty="0" smtClean="0">
                <a:solidFill>
                  <a:prstClr val="black"/>
                </a:solidFill>
                <a:latin typeface="Calibri" pitchFamily="34" charset="0"/>
              </a:rPr>
              <a:t> </a:t>
            </a:r>
            <a:endParaRPr lang="it-IT" sz="2800" b="1" dirty="0">
              <a:solidFill>
                <a:srgbClr val="FF0000"/>
              </a:solidFill>
            </a:endParaRPr>
          </a:p>
          <a:p>
            <a:pPr lvl="0"/>
            <a:r>
              <a:rPr lang="it-IT" sz="2800" b="1" dirty="0" smtClean="0">
                <a:solidFill>
                  <a:srgbClr val="FF0000"/>
                </a:solidFill>
                <a:ea typeface="Arial Unicode MS" pitchFamily="2"/>
                <a:cs typeface="Arial Unicode MS" pitchFamily="2"/>
              </a:rPr>
              <a:t>aerosol</a:t>
            </a:r>
            <a:r>
              <a:rPr lang="it-IT" sz="2800" b="1" dirty="0" smtClean="0">
                <a:solidFill>
                  <a:srgbClr val="0070C0"/>
                </a:solidFill>
                <a:ea typeface="Arial Unicode MS" pitchFamily="2"/>
                <a:cs typeface="Arial Unicode MS" pitchFamily="2"/>
              </a:rPr>
              <a:t> </a:t>
            </a:r>
            <a:r>
              <a:rPr lang="it-IT" sz="2800" b="1" dirty="0" err="1" smtClean="0">
                <a:solidFill>
                  <a:srgbClr val="0070C0"/>
                </a:solidFill>
                <a:ea typeface="Arial Unicode MS" pitchFamily="2"/>
                <a:cs typeface="Arial Unicode MS" pitchFamily="2"/>
              </a:rPr>
              <a:t>day</a:t>
            </a:r>
            <a:r>
              <a:rPr lang="it-IT" sz="2800" b="1" dirty="0" smtClean="0">
                <a:solidFill>
                  <a:srgbClr val="0070C0"/>
                </a:solidFill>
                <a:ea typeface="Arial Unicode MS" pitchFamily="2"/>
                <a:cs typeface="Arial Unicode MS" pitchFamily="2"/>
              </a:rPr>
              <a:t> to </a:t>
            </a:r>
            <a:r>
              <a:rPr lang="it-IT" sz="2800" b="1" dirty="0" err="1" smtClean="0">
                <a:solidFill>
                  <a:srgbClr val="0070C0"/>
                </a:solidFill>
                <a:ea typeface="Arial Unicode MS" pitchFamily="2"/>
                <a:cs typeface="Arial Unicode MS" pitchFamily="2"/>
              </a:rPr>
              <a:t>day</a:t>
            </a:r>
            <a:r>
              <a:rPr lang="it-IT" sz="2800" b="1" dirty="0" smtClean="0">
                <a:solidFill>
                  <a:srgbClr val="0070C0"/>
                </a:solidFill>
                <a:ea typeface="Arial Unicode MS" pitchFamily="2"/>
                <a:cs typeface="Arial Unicode MS" pitchFamily="2"/>
              </a:rPr>
              <a:t> </a:t>
            </a:r>
            <a:r>
              <a:rPr lang="it-IT" sz="2800" b="1" dirty="0" err="1" smtClean="0">
                <a:solidFill>
                  <a:srgbClr val="FF0000"/>
                </a:solidFill>
                <a:ea typeface="Arial Unicode MS" pitchFamily="2"/>
                <a:cs typeface="Arial Unicode MS" pitchFamily="2"/>
              </a:rPr>
              <a:t>variability</a:t>
            </a:r>
            <a:endParaRPr lang="x-none" sz="2800" b="1">
              <a:solidFill>
                <a:srgbClr val="FF0000"/>
              </a:solidFill>
              <a:ea typeface="Arial Unicode MS" pitchFamily="2"/>
              <a:cs typeface="Arial Unicode MS" pitchFamily="2"/>
            </a:endParaRPr>
          </a:p>
        </p:txBody>
      </p:sp>
    </p:spTree>
    <p:extLst>
      <p:ext uri="{BB962C8B-B14F-4D97-AF65-F5344CB8AC3E}">
        <p14:creationId xmlns:p14="http://schemas.microsoft.com/office/powerpoint/2010/main" xmlns="" val="203931185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B414AF1F-E33D-464F-9E83-DD3A2A832EDC}" type="slidenum">
              <a:rPr lang="it-IT" sz="2000" b="1" smtClean="0">
                <a:solidFill>
                  <a:schemeClr val="tx1"/>
                </a:solidFill>
              </a:rPr>
              <a:pPr/>
              <a:t>83</a:t>
            </a:fld>
            <a:endParaRPr lang="it-IT" b="1" dirty="0">
              <a:solidFill>
                <a:schemeClr val="tx1"/>
              </a:solidFill>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1654" y="682979"/>
            <a:ext cx="7320691" cy="5492042"/>
          </a:xfrm>
          <a:prstGeom prst="rect">
            <a:avLst/>
          </a:prstGeom>
        </p:spPr>
      </p:pic>
      <p:sp>
        <p:nvSpPr>
          <p:cNvPr id="5" name="Rettangolo 4"/>
          <p:cNvSpPr/>
          <p:nvPr/>
        </p:nvSpPr>
        <p:spPr>
          <a:xfrm>
            <a:off x="227011" y="188640"/>
            <a:ext cx="1369286" cy="707886"/>
          </a:xfrm>
          <a:prstGeom prst="rect">
            <a:avLst/>
          </a:prstGeom>
        </p:spPr>
        <p:txBody>
          <a:bodyPr wrap="none">
            <a:spAutoFit/>
          </a:bodyPr>
          <a:lstStyle/>
          <a:p>
            <a:r>
              <a:rPr lang="it-IT" sz="4000" b="1" dirty="0" err="1">
                <a:solidFill>
                  <a:prstClr val="black"/>
                </a:solidFill>
                <a:latin typeface="Calibri" pitchFamily="34" charset="0"/>
              </a:rPr>
              <a:t>Clean</a:t>
            </a:r>
            <a:endParaRPr lang="it-IT" dirty="0"/>
          </a:p>
        </p:txBody>
      </p:sp>
    </p:spTree>
    <p:extLst>
      <p:ext uri="{BB962C8B-B14F-4D97-AF65-F5344CB8AC3E}">
        <p14:creationId xmlns:p14="http://schemas.microsoft.com/office/powerpoint/2010/main" xmlns="" val="294956915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B414AF1F-E33D-464F-9E83-DD3A2A832EDC}" type="slidenum">
              <a:rPr lang="it-IT" sz="2000" b="1" smtClean="0">
                <a:solidFill>
                  <a:schemeClr val="tx1"/>
                </a:solidFill>
              </a:rPr>
              <a:pPr/>
              <a:t>84</a:t>
            </a:fld>
            <a:endParaRPr lang="it-IT" b="1" dirty="0">
              <a:solidFill>
                <a:schemeClr val="tx1"/>
              </a:solidFill>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1654" y="682979"/>
            <a:ext cx="7320691" cy="5492042"/>
          </a:xfrm>
          <a:prstGeom prst="rect">
            <a:avLst/>
          </a:prstGeom>
        </p:spPr>
      </p:pic>
      <p:sp>
        <p:nvSpPr>
          <p:cNvPr id="4" name="Rettangolo 3"/>
          <p:cNvSpPr/>
          <p:nvPr/>
        </p:nvSpPr>
        <p:spPr>
          <a:xfrm>
            <a:off x="227011" y="188640"/>
            <a:ext cx="1354858" cy="707886"/>
          </a:xfrm>
          <a:prstGeom prst="rect">
            <a:avLst/>
          </a:prstGeom>
        </p:spPr>
        <p:txBody>
          <a:bodyPr wrap="none">
            <a:spAutoFit/>
          </a:bodyPr>
          <a:lstStyle/>
          <a:p>
            <a:r>
              <a:rPr lang="it-IT" sz="4000" b="1" dirty="0" err="1" smtClean="0">
                <a:solidFill>
                  <a:prstClr val="black"/>
                </a:solidFill>
                <a:latin typeface="Calibri" pitchFamily="34" charset="0"/>
              </a:rPr>
              <a:t>Dirty</a:t>
            </a:r>
            <a:r>
              <a:rPr lang="it-IT" sz="4000" b="1" dirty="0" smtClean="0">
                <a:solidFill>
                  <a:prstClr val="black"/>
                </a:solidFill>
                <a:latin typeface="Calibri" pitchFamily="34" charset="0"/>
              </a:rPr>
              <a:t> </a:t>
            </a:r>
            <a:endParaRPr lang="it-IT" dirty="0"/>
          </a:p>
        </p:txBody>
      </p:sp>
    </p:spTree>
    <p:extLst>
      <p:ext uri="{BB962C8B-B14F-4D97-AF65-F5344CB8AC3E}">
        <p14:creationId xmlns:p14="http://schemas.microsoft.com/office/powerpoint/2010/main" xmlns="" val="1827983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CasellaDiTesto 4"/>
          <p:cNvSpPr txBox="1">
            <a:spLocks noChangeArrowheads="1"/>
          </p:cNvSpPr>
          <p:nvPr/>
        </p:nvSpPr>
        <p:spPr bwMode="auto">
          <a:xfrm>
            <a:off x="771276" y="336549"/>
            <a:ext cx="7761164"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sz="3600" b="1" dirty="0" smtClean="0">
                <a:latin typeface="Calibri" pitchFamily="34" charset="0"/>
              </a:rPr>
              <a:t>UPGRADES of the </a:t>
            </a:r>
            <a:r>
              <a:rPr lang="it-IT" altLang="it-IT" sz="3600" b="1" dirty="0" err="1" smtClean="0">
                <a:latin typeface="Calibri" pitchFamily="34" charset="0"/>
              </a:rPr>
              <a:t>Raman</a:t>
            </a:r>
            <a:r>
              <a:rPr lang="it-IT" altLang="it-IT" sz="3600" b="1" dirty="0" smtClean="0">
                <a:latin typeface="Calibri" pitchFamily="34" charset="0"/>
              </a:rPr>
              <a:t> LIDAR </a:t>
            </a:r>
            <a:r>
              <a:rPr lang="it-IT" altLang="it-IT" sz="3600" b="1" dirty="0" err="1" smtClean="0">
                <a:latin typeface="Calibri" pitchFamily="34" charset="0"/>
              </a:rPr>
              <a:t>at</a:t>
            </a:r>
            <a:r>
              <a:rPr lang="it-IT" altLang="it-IT" sz="3600" b="1" dirty="0" smtClean="0">
                <a:latin typeface="Calibri" pitchFamily="34" charset="0"/>
              </a:rPr>
              <a:t> CLRF</a:t>
            </a:r>
          </a:p>
        </p:txBody>
      </p:sp>
      <p:sp>
        <p:nvSpPr>
          <p:cNvPr id="2051" name="CasellaDiTesto 4"/>
          <p:cNvSpPr txBox="1">
            <a:spLocks noChangeArrowheads="1"/>
          </p:cNvSpPr>
          <p:nvPr/>
        </p:nvSpPr>
        <p:spPr bwMode="auto">
          <a:xfrm>
            <a:off x="323528" y="1341438"/>
            <a:ext cx="8466741"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buFont typeface="Arial" charset="0"/>
              <a:buChar char="•"/>
            </a:pPr>
            <a:r>
              <a:rPr lang="it-IT" altLang="it-IT" sz="2400" b="1" dirty="0" smtClean="0">
                <a:solidFill>
                  <a:prstClr val="black"/>
                </a:solidFill>
                <a:latin typeface="Calibri" pitchFamily="34" charset="0"/>
              </a:rPr>
              <a:t>Liquid Light Guide (LLG) </a:t>
            </a:r>
            <a:r>
              <a:rPr lang="it-IT" altLang="it-IT" sz="2400" b="1" dirty="0" err="1" smtClean="0">
                <a:solidFill>
                  <a:prstClr val="black"/>
                </a:solidFill>
                <a:latin typeface="Calibri" pitchFamily="34" charset="0"/>
              </a:rPr>
              <a:t>replacement</a:t>
            </a:r>
            <a:endParaRPr lang="it-IT" altLang="it-IT" sz="2400" b="1" dirty="0" smtClean="0">
              <a:solidFill>
                <a:prstClr val="black"/>
              </a:solidFill>
              <a:latin typeface="Calibri" pitchFamily="34" charset="0"/>
            </a:endParaRPr>
          </a:p>
          <a:p>
            <a:pPr eaLnBrk="1" fontAlgn="base" hangingPunct="1">
              <a:spcBef>
                <a:spcPct val="0"/>
              </a:spcBef>
              <a:spcAft>
                <a:spcPct val="0"/>
              </a:spcAft>
              <a:buFont typeface="Arial" charset="0"/>
              <a:buChar char="•"/>
            </a:pPr>
            <a:r>
              <a:rPr lang="it-IT" altLang="it-IT" sz="2400" b="1" dirty="0" smtClean="0">
                <a:solidFill>
                  <a:prstClr val="black"/>
                </a:solidFill>
                <a:latin typeface="Calibri" pitchFamily="34" charset="0"/>
              </a:rPr>
              <a:t>AIR </a:t>
            </a:r>
            <a:r>
              <a:rPr lang="it-IT" altLang="it-IT" sz="2400" b="1" dirty="0" err="1" smtClean="0">
                <a:solidFill>
                  <a:prstClr val="black"/>
                </a:solidFill>
                <a:latin typeface="Calibri" pitchFamily="34" charset="0"/>
              </a:rPr>
              <a:t>channel</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neutral</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density</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filters</a:t>
            </a:r>
            <a:endParaRPr lang="it-IT" altLang="it-IT" sz="2400" b="1" dirty="0" smtClean="0">
              <a:solidFill>
                <a:prstClr val="black"/>
              </a:solidFill>
              <a:latin typeface="Calibri" pitchFamily="34" charset="0"/>
            </a:endParaRPr>
          </a:p>
          <a:p>
            <a:pPr eaLnBrk="1" fontAlgn="base" hangingPunct="1">
              <a:spcBef>
                <a:spcPct val="0"/>
              </a:spcBef>
              <a:spcAft>
                <a:spcPct val="0"/>
              </a:spcAft>
              <a:buFont typeface="Arial" charset="0"/>
              <a:buChar char="•"/>
            </a:pPr>
            <a:r>
              <a:rPr lang="it-IT" altLang="it-IT" sz="2400" b="1" dirty="0" smtClean="0">
                <a:solidFill>
                  <a:prstClr val="black"/>
                </a:solidFill>
                <a:latin typeface="Calibri" pitchFamily="34" charset="0"/>
              </a:rPr>
              <a:t>N2/H2O </a:t>
            </a:r>
            <a:r>
              <a:rPr lang="it-IT" altLang="it-IT" sz="2400" b="1" dirty="0" err="1" smtClean="0">
                <a:solidFill>
                  <a:prstClr val="black"/>
                </a:solidFill>
                <a:latin typeface="Calibri" pitchFamily="34" charset="0"/>
              </a:rPr>
              <a:t>Raman</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signals</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beam</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splitter</a:t>
            </a:r>
            <a:endParaRPr lang="it-IT" altLang="it-IT" sz="2400" b="1" dirty="0" smtClean="0">
              <a:solidFill>
                <a:prstClr val="black"/>
              </a:solidFill>
              <a:latin typeface="Calibri" pitchFamily="34" charset="0"/>
            </a:endParaRPr>
          </a:p>
          <a:p>
            <a:pPr eaLnBrk="1" fontAlgn="base" hangingPunct="1">
              <a:spcBef>
                <a:spcPct val="0"/>
              </a:spcBef>
              <a:spcAft>
                <a:spcPct val="0"/>
              </a:spcAft>
              <a:buFont typeface="Arial" charset="0"/>
              <a:buChar char="•"/>
            </a:pPr>
            <a:r>
              <a:rPr lang="it-IT" altLang="it-IT" sz="2400" b="1" dirty="0" smtClean="0">
                <a:solidFill>
                  <a:prstClr val="black"/>
                </a:solidFill>
                <a:latin typeface="Calibri" pitchFamily="34" charset="0"/>
              </a:rPr>
              <a:t>Single Board Computer (SBC) </a:t>
            </a:r>
            <a:r>
              <a:rPr lang="it-IT" altLang="it-IT" sz="2400" b="1" dirty="0" err="1" smtClean="0">
                <a:solidFill>
                  <a:prstClr val="black"/>
                </a:solidFill>
                <a:latin typeface="Calibri" pitchFamily="34" charset="0"/>
              </a:rPr>
              <a:t>power</a:t>
            </a:r>
            <a:r>
              <a:rPr lang="it-IT" altLang="it-IT" sz="2400" b="1" dirty="0" smtClean="0">
                <a:solidFill>
                  <a:prstClr val="black"/>
                </a:solidFill>
                <a:latin typeface="Calibri" pitchFamily="34" charset="0"/>
              </a:rPr>
              <a:t> </a:t>
            </a:r>
            <a:r>
              <a:rPr lang="it-IT" altLang="it-IT" sz="2400" b="1" dirty="0" err="1" smtClean="0">
                <a:solidFill>
                  <a:prstClr val="black"/>
                </a:solidFill>
                <a:latin typeface="Calibri" pitchFamily="34" charset="0"/>
              </a:rPr>
              <a:t>supply</a:t>
            </a:r>
            <a:r>
              <a:rPr lang="it-IT" altLang="it-IT" sz="2400" b="1" dirty="0" smtClean="0">
                <a:solidFill>
                  <a:prstClr val="black"/>
                </a:solidFill>
                <a:latin typeface="Calibri" pitchFamily="34" charset="0"/>
              </a:rPr>
              <a:t> 12V/5V </a:t>
            </a:r>
            <a:r>
              <a:rPr lang="it-IT" altLang="it-IT" sz="2400" b="1" dirty="0" err="1" smtClean="0">
                <a:solidFill>
                  <a:prstClr val="black"/>
                </a:solidFill>
                <a:latin typeface="Calibri" pitchFamily="34" charset="0"/>
              </a:rPr>
              <a:t>converter</a:t>
            </a:r>
            <a:r>
              <a:rPr lang="it-IT" altLang="it-IT" sz="2400" b="1" dirty="0" smtClean="0">
                <a:solidFill>
                  <a:prstClr val="black"/>
                </a:solidFill>
                <a:latin typeface="Calibri" pitchFamily="34" charset="0"/>
              </a:rPr>
              <a:t>  </a:t>
            </a:r>
          </a:p>
        </p:txBody>
      </p:sp>
      <p:sp>
        <p:nvSpPr>
          <p:cNvPr id="2" name="Segnaposto numero diapositiva 1"/>
          <p:cNvSpPr>
            <a:spLocks noGrp="1"/>
          </p:cNvSpPr>
          <p:nvPr>
            <p:ph type="sldNum" sz="quarter" idx="12"/>
          </p:nvPr>
        </p:nvSpPr>
        <p:spPr/>
        <p:txBody>
          <a:bodyPr/>
          <a:lstStyle/>
          <a:p>
            <a:pPr>
              <a:defRPr/>
            </a:pPr>
            <a:fld id="{3386F2A7-2654-4CF4-BA40-1A0874F7E592}" type="slidenum">
              <a:rPr lang="it-IT" sz="2000" b="1" smtClean="0">
                <a:solidFill>
                  <a:schemeClr val="tx1"/>
                </a:solidFill>
              </a:rPr>
              <a:pPr>
                <a:defRPr/>
              </a:pPr>
              <a:t>85</a:t>
            </a:fld>
            <a:endParaRPr lang="it-IT" sz="1100" b="1" dirty="0">
              <a:solidFill>
                <a:schemeClr val="tx1"/>
              </a:solidFill>
            </a:endParaRPr>
          </a:p>
        </p:txBody>
      </p:sp>
      <p:grpSp>
        <p:nvGrpSpPr>
          <p:cNvPr id="3" name="Gruppo 4"/>
          <p:cNvGrpSpPr/>
          <p:nvPr/>
        </p:nvGrpSpPr>
        <p:grpSpPr>
          <a:xfrm>
            <a:off x="1122201" y="4365104"/>
            <a:ext cx="7059314" cy="1831629"/>
            <a:chOff x="467544" y="2740685"/>
            <a:chExt cx="7059314" cy="1831629"/>
          </a:xfrm>
        </p:grpSpPr>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3150807"/>
              <a:ext cx="4348139" cy="14215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96127" y="2779342"/>
              <a:ext cx="1591975" cy="17853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318083" y="2740685"/>
              <a:ext cx="1208775" cy="17962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Tree>
    <p:extLst>
      <p:ext uri="{BB962C8B-B14F-4D97-AF65-F5344CB8AC3E}">
        <p14:creationId xmlns:p14="http://schemas.microsoft.com/office/powerpoint/2010/main" xmlns="" val="51839598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B414AF1F-E33D-464F-9E83-DD3A2A832EDC}" type="slidenum">
              <a:rPr lang="it-IT" sz="2000" b="1" smtClean="0">
                <a:solidFill>
                  <a:schemeClr val="tx1"/>
                </a:solidFill>
              </a:rPr>
              <a:pPr/>
              <a:t>86</a:t>
            </a:fld>
            <a:endParaRPr lang="it-IT" b="1" dirty="0">
              <a:solidFill>
                <a:schemeClr val="tx1"/>
              </a:solidFill>
            </a:endParaRPr>
          </a:p>
        </p:txBody>
      </p:sp>
      <p:pic>
        <p:nvPicPr>
          <p:cNvPr id="3" name="Picture 4"/>
          <p:cNvPicPr>
            <a:picLocks noChangeAspect="1" noChangeArrowheads="1"/>
          </p:cNvPicPr>
          <p:nvPr/>
        </p:nvPicPr>
        <p:blipFill>
          <a:blip r:embed="rId2" cstate="print"/>
          <a:srcRect/>
          <a:stretch>
            <a:fillRect/>
          </a:stretch>
        </p:blipFill>
        <p:spPr bwMode="auto">
          <a:xfrm>
            <a:off x="1841501" y="981074"/>
            <a:ext cx="4997590" cy="4945063"/>
          </a:xfrm>
          <a:prstGeom prst="rect">
            <a:avLst/>
          </a:prstGeom>
          <a:noFill/>
          <a:ln w="9525">
            <a:noFill/>
            <a:miter lim="800000"/>
            <a:headEnd/>
            <a:tailEnd/>
          </a:ln>
        </p:spPr>
      </p:pic>
    </p:spTree>
    <p:extLst>
      <p:ext uri="{BB962C8B-B14F-4D97-AF65-F5344CB8AC3E}">
        <p14:creationId xmlns:p14="http://schemas.microsoft.com/office/powerpoint/2010/main" xmlns="" val="298294551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p:cNvPicPr>
            <a:picLocks noChangeAspect="1" noChangeArrowheads="1"/>
          </p:cNvPicPr>
          <p:nvPr/>
        </p:nvPicPr>
        <p:blipFill>
          <a:blip r:embed="rId2" cstate="print"/>
          <a:srcRect/>
          <a:stretch>
            <a:fillRect/>
          </a:stretch>
        </p:blipFill>
        <p:spPr bwMode="auto">
          <a:xfrm>
            <a:off x="1252538" y="257175"/>
            <a:ext cx="6638925" cy="6343650"/>
          </a:xfrm>
          <a:prstGeom prst="rect">
            <a:avLst/>
          </a:prstGeom>
          <a:noFill/>
          <a:ln w="9525">
            <a:noFill/>
            <a:miter lim="800000"/>
            <a:headEnd/>
            <a:tailEnd/>
          </a:ln>
        </p:spPr>
      </p:pic>
      <p:sp>
        <p:nvSpPr>
          <p:cNvPr id="36" name="Figura a mano libera 35"/>
          <p:cNvSpPr/>
          <p:nvPr/>
        </p:nvSpPr>
        <p:spPr>
          <a:xfrm>
            <a:off x="2263775" y="549275"/>
            <a:ext cx="3316288" cy="5486400"/>
          </a:xfrm>
          <a:custGeom>
            <a:avLst/>
            <a:gdLst>
              <a:gd name="connsiteX0" fmla="*/ 0 w 3316406"/>
              <a:gd name="connsiteY0" fmla="*/ 5486400 h 5486400"/>
              <a:gd name="connsiteX1" fmla="*/ 1105468 w 3316406"/>
              <a:gd name="connsiteY1" fmla="*/ 0 h 5486400"/>
              <a:gd name="connsiteX2" fmla="*/ 3316406 w 3316406"/>
              <a:gd name="connsiteY2" fmla="*/ 13648 h 5486400"/>
              <a:gd name="connsiteX3" fmla="*/ 0 w 3316406"/>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3316406" h="5486400">
                <a:moveTo>
                  <a:pt x="0" y="5486400"/>
                </a:moveTo>
                <a:lnTo>
                  <a:pt x="1105468" y="0"/>
                </a:lnTo>
                <a:lnTo>
                  <a:pt x="3316406" y="13648"/>
                </a:lnTo>
                <a:lnTo>
                  <a:pt x="0" y="5486400"/>
                </a:ln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10244" name="CasellaDiTesto 31"/>
          <p:cNvSpPr txBox="1">
            <a:spLocks noChangeArrowheads="1"/>
          </p:cNvSpPr>
          <p:nvPr/>
        </p:nvSpPr>
        <p:spPr bwMode="auto">
          <a:xfrm>
            <a:off x="3563938" y="611188"/>
            <a:ext cx="1522412" cy="646112"/>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b="1" smtClean="0">
                <a:solidFill>
                  <a:srgbClr val="FF0000"/>
                </a:solidFill>
                <a:cs typeface="Arial" charset="0"/>
              </a:rPr>
              <a:t>large particles</a:t>
            </a:r>
          </a:p>
          <a:p>
            <a:pPr fontAlgn="base">
              <a:spcBef>
                <a:spcPct val="0"/>
              </a:spcBef>
              <a:spcAft>
                <a:spcPct val="0"/>
              </a:spcAft>
            </a:pPr>
            <a:r>
              <a:rPr lang="it-IT" b="1" smtClean="0">
                <a:solidFill>
                  <a:srgbClr val="FF0000"/>
                </a:solidFill>
                <a:cs typeface="Arial" charset="0"/>
              </a:rPr>
              <a:t>LR </a:t>
            </a:r>
            <a:r>
              <a:rPr lang="it-IT" b="1" smtClean="0">
                <a:solidFill>
                  <a:srgbClr val="FF0000"/>
                </a:solidFill>
                <a:cs typeface="Arial" charset="0"/>
                <a:sym typeface="Symbol" pitchFamily="18" charset="2"/>
              </a:rPr>
              <a:t>1030sr</a:t>
            </a:r>
            <a:endParaRPr lang="it-IT" b="1" smtClean="0">
              <a:solidFill>
                <a:srgbClr val="FF0000"/>
              </a:solidFill>
              <a:cs typeface="Arial" charset="0"/>
            </a:endParaRPr>
          </a:p>
        </p:txBody>
      </p:sp>
      <p:sp>
        <p:nvSpPr>
          <p:cNvPr id="39" name="Figura a mano libera 38"/>
          <p:cNvSpPr/>
          <p:nvPr/>
        </p:nvSpPr>
        <p:spPr>
          <a:xfrm>
            <a:off x="2252663" y="573088"/>
            <a:ext cx="5472112" cy="5486400"/>
          </a:xfrm>
          <a:custGeom>
            <a:avLst/>
            <a:gdLst>
              <a:gd name="connsiteX0" fmla="*/ 0 w 5472752"/>
              <a:gd name="connsiteY0" fmla="*/ 5486400 h 5486400"/>
              <a:gd name="connsiteX1" fmla="*/ 5472752 w 5472752"/>
              <a:gd name="connsiteY1" fmla="*/ 0 h 5486400"/>
              <a:gd name="connsiteX2" fmla="*/ 5472752 w 5472752"/>
              <a:gd name="connsiteY2" fmla="*/ 1460310 h 5486400"/>
              <a:gd name="connsiteX3" fmla="*/ 0 w 5472752"/>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5472752" h="5486400">
                <a:moveTo>
                  <a:pt x="0" y="5486400"/>
                </a:moveTo>
                <a:lnTo>
                  <a:pt x="5472752" y="0"/>
                </a:lnTo>
                <a:lnTo>
                  <a:pt x="5472752" y="1460310"/>
                </a:lnTo>
                <a:lnTo>
                  <a:pt x="0" y="5486400"/>
                </a:lnTo>
                <a:close/>
              </a:path>
            </a:pathLst>
          </a:cu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10246" name="CasellaDiTesto 32"/>
          <p:cNvSpPr txBox="1">
            <a:spLocks noChangeArrowheads="1"/>
          </p:cNvSpPr>
          <p:nvPr/>
        </p:nvSpPr>
        <p:spPr bwMode="auto">
          <a:xfrm>
            <a:off x="6875463" y="1354138"/>
            <a:ext cx="1360487" cy="922337"/>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b="1" smtClean="0">
                <a:solidFill>
                  <a:srgbClr val="0070C0"/>
                </a:solidFill>
                <a:cs typeface="Arial" charset="0"/>
              </a:rPr>
              <a:t>continental </a:t>
            </a:r>
          </a:p>
          <a:p>
            <a:pPr fontAlgn="base">
              <a:spcBef>
                <a:spcPct val="0"/>
              </a:spcBef>
              <a:spcAft>
                <a:spcPct val="0"/>
              </a:spcAft>
            </a:pPr>
            <a:r>
              <a:rPr lang="it-IT" b="1" smtClean="0">
                <a:solidFill>
                  <a:srgbClr val="0070C0"/>
                </a:solidFill>
                <a:cs typeface="Arial" charset="0"/>
              </a:rPr>
              <a:t>aerosols</a:t>
            </a:r>
          </a:p>
          <a:p>
            <a:pPr fontAlgn="base">
              <a:spcBef>
                <a:spcPct val="0"/>
              </a:spcBef>
              <a:spcAft>
                <a:spcPct val="0"/>
              </a:spcAft>
            </a:pPr>
            <a:r>
              <a:rPr lang="it-IT" b="1" smtClean="0">
                <a:solidFill>
                  <a:srgbClr val="0070C0"/>
                </a:solidFill>
                <a:cs typeface="Arial" charset="0"/>
              </a:rPr>
              <a:t>LR </a:t>
            </a:r>
            <a:r>
              <a:rPr lang="it-IT" b="1" smtClean="0">
                <a:solidFill>
                  <a:srgbClr val="0070C0"/>
                </a:solidFill>
                <a:cs typeface="Arial" charset="0"/>
                <a:sym typeface="Symbol" pitchFamily="18" charset="2"/>
              </a:rPr>
              <a:t>5070sr</a:t>
            </a:r>
            <a:endParaRPr lang="it-IT" b="1" smtClean="0">
              <a:solidFill>
                <a:srgbClr val="0070C0"/>
              </a:solidFill>
              <a:cs typeface="Arial" charset="0"/>
            </a:endParaRPr>
          </a:p>
        </p:txBody>
      </p:sp>
      <p:sp>
        <p:nvSpPr>
          <p:cNvPr id="40" name="Figura a mano libera 39"/>
          <p:cNvSpPr/>
          <p:nvPr/>
        </p:nvSpPr>
        <p:spPr>
          <a:xfrm>
            <a:off x="2254250" y="2633663"/>
            <a:ext cx="5486400" cy="3398837"/>
          </a:xfrm>
          <a:custGeom>
            <a:avLst/>
            <a:gdLst>
              <a:gd name="connsiteX0" fmla="*/ 0 w 5486400"/>
              <a:gd name="connsiteY0" fmla="*/ 3398292 h 3398292"/>
              <a:gd name="connsiteX1" fmla="*/ 5486400 w 5486400"/>
              <a:gd name="connsiteY1" fmla="*/ 0 h 3398292"/>
              <a:gd name="connsiteX2" fmla="*/ 5472752 w 5486400"/>
              <a:gd name="connsiteY2" fmla="*/ 668740 h 3398292"/>
              <a:gd name="connsiteX3" fmla="*/ 0 w 5486400"/>
              <a:gd name="connsiteY3" fmla="*/ 3398292 h 3398292"/>
            </a:gdLst>
            <a:ahLst/>
            <a:cxnLst>
              <a:cxn ang="0">
                <a:pos x="connsiteX0" y="connsiteY0"/>
              </a:cxn>
              <a:cxn ang="0">
                <a:pos x="connsiteX1" y="connsiteY1"/>
              </a:cxn>
              <a:cxn ang="0">
                <a:pos x="connsiteX2" y="connsiteY2"/>
              </a:cxn>
              <a:cxn ang="0">
                <a:pos x="connsiteX3" y="connsiteY3"/>
              </a:cxn>
            </a:cxnLst>
            <a:rect l="l" t="t" r="r" b="b"/>
            <a:pathLst>
              <a:path w="5486400" h="3398292">
                <a:moveTo>
                  <a:pt x="0" y="3398292"/>
                </a:moveTo>
                <a:lnTo>
                  <a:pt x="5486400" y="0"/>
                </a:lnTo>
                <a:lnTo>
                  <a:pt x="5472752" y="668740"/>
                </a:lnTo>
                <a:lnTo>
                  <a:pt x="0" y="3398292"/>
                </a:lnTo>
                <a:close/>
              </a:path>
            </a:pathLst>
          </a:cu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10248" name="CasellaDiTesto 33"/>
          <p:cNvSpPr txBox="1">
            <a:spLocks noChangeArrowheads="1"/>
          </p:cNvSpPr>
          <p:nvPr/>
        </p:nvSpPr>
        <p:spPr bwMode="auto">
          <a:xfrm>
            <a:off x="7019925" y="2708275"/>
            <a:ext cx="1738313" cy="923925"/>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b="1" smtClean="0">
                <a:solidFill>
                  <a:prstClr val="black"/>
                </a:solidFill>
                <a:cs typeface="Arial" charset="0"/>
              </a:rPr>
              <a:t>dust or</a:t>
            </a:r>
          </a:p>
          <a:p>
            <a:pPr fontAlgn="base">
              <a:spcBef>
                <a:spcPct val="0"/>
              </a:spcBef>
              <a:spcAft>
                <a:spcPct val="0"/>
              </a:spcAft>
            </a:pPr>
            <a:r>
              <a:rPr lang="it-IT" b="1" smtClean="0">
                <a:solidFill>
                  <a:prstClr val="black"/>
                </a:solidFill>
                <a:cs typeface="Arial" charset="0"/>
              </a:rPr>
              <a:t>polluted aerosol</a:t>
            </a:r>
          </a:p>
          <a:p>
            <a:pPr fontAlgn="base">
              <a:spcBef>
                <a:spcPct val="0"/>
              </a:spcBef>
              <a:spcAft>
                <a:spcPct val="0"/>
              </a:spcAft>
            </a:pPr>
            <a:r>
              <a:rPr lang="it-IT" b="1" smtClean="0">
                <a:solidFill>
                  <a:prstClr val="black"/>
                </a:solidFill>
                <a:cs typeface="Arial" charset="0"/>
              </a:rPr>
              <a:t>LR </a:t>
            </a:r>
            <a:r>
              <a:rPr lang="it-IT" b="1" smtClean="0">
                <a:solidFill>
                  <a:prstClr val="black"/>
                </a:solidFill>
                <a:cs typeface="Arial" charset="0"/>
                <a:sym typeface="Symbol" pitchFamily="18" charset="2"/>
              </a:rPr>
              <a:t>80100sr</a:t>
            </a:r>
            <a:endParaRPr lang="it-IT" b="1" smtClean="0">
              <a:solidFill>
                <a:prstClr val="black"/>
              </a:solidFill>
              <a:cs typeface="Arial" charset="0"/>
            </a:endParaRPr>
          </a:p>
        </p:txBody>
      </p:sp>
      <p:sp>
        <p:nvSpPr>
          <p:cNvPr id="41" name="Figura a mano libera 40"/>
          <p:cNvSpPr/>
          <p:nvPr/>
        </p:nvSpPr>
        <p:spPr>
          <a:xfrm>
            <a:off x="2265363" y="558800"/>
            <a:ext cx="4927600" cy="5486400"/>
          </a:xfrm>
          <a:custGeom>
            <a:avLst/>
            <a:gdLst>
              <a:gd name="connsiteX0" fmla="*/ 0 w 4926842"/>
              <a:gd name="connsiteY0" fmla="*/ 5486400 h 5486400"/>
              <a:gd name="connsiteX1" fmla="*/ 3848669 w 4926842"/>
              <a:gd name="connsiteY1" fmla="*/ 13648 h 5486400"/>
              <a:gd name="connsiteX2" fmla="*/ 4926842 w 4926842"/>
              <a:gd name="connsiteY2" fmla="*/ 0 h 5486400"/>
              <a:gd name="connsiteX3" fmla="*/ 0 w 4926842"/>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4926842" h="5486400">
                <a:moveTo>
                  <a:pt x="0" y="5486400"/>
                </a:moveTo>
                <a:lnTo>
                  <a:pt x="3848669" y="13648"/>
                </a:lnTo>
                <a:lnTo>
                  <a:pt x="4926842" y="0"/>
                </a:lnTo>
                <a:lnTo>
                  <a:pt x="0" y="5486400"/>
                </a:lnTo>
                <a:close/>
              </a:path>
            </a:pathLst>
          </a:cu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10250" name="CasellaDiTesto 41"/>
          <p:cNvSpPr txBox="1">
            <a:spLocks noChangeArrowheads="1"/>
          </p:cNvSpPr>
          <p:nvPr/>
        </p:nvSpPr>
        <p:spPr bwMode="auto">
          <a:xfrm>
            <a:off x="5724525" y="622300"/>
            <a:ext cx="1655763" cy="646113"/>
          </a:xfrm>
          <a:prstGeom prst="rect">
            <a:avLst/>
          </a:prstGeom>
          <a:solidFill>
            <a:schemeClr val="bg1"/>
          </a:solidFill>
          <a:ln w="9525">
            <a:noFill/>
            <a:miter lim="800000"/>
            <a:headEnd/>
            <a:tailEnd/>
          </a:ln>
        </p:spPr>
        <p:txBody>
          <a:bodyPr>
            <a:spAutoFit/>
          </a:bodyPr>
          <a:lstStyle/>
          <a:p>
            <a:pPr fontAlgn="base">
              <a:spcBef>
                <a:spcPct val="0"/>
              </a:spcBef>
              <a:spcAft>
                <a:spcPct val="0"/>
              </a:spcAft>
            </a:pPr>
            <a:r>
              <a:rPr lang="it-IT" b="1" smtClean="0">
                <a:solidFill>
                  <a:srgbClr val="FFC000"/>
                </a:solidFill>
                <a:cs typeface="Arial" charset="0"/>
              </a:rPr>
              <a:t>desert aerosols</a:t>
            </a:r>
          </a:p>
          <a:p>
            <a:pPr fontAlgn="base">
              <a:spcBef>
                <a:spcPct val="0"/>
              </a:spcBef>
              <a:spcAft>
                <a:spcPct val="0"/>
              </a:spcAft>
            </a:pPr>
            <a:r>
              <a:rPr lang="it-IT" b="1" smtClean="0">
                <a:solidFill>
                  <a:srgbClr val="FFC000"/>
                </a:solidFill>
                <a:cs typeface="Arial" charset="0"/>
              </a:rPr>
              <a:t>LR </a:t>
            </a:r>
            <a:r>
              <a:rPr lang="it-IT" b="1" smtClean="0">
                <a:solidFill>
                  <a:srgbClr val="FFC000"/>
                </a:solidFill>
                <a:cs typeface="Arial" charset="0"/>
                <a:sym typeface="Symbol" pitchFamily="18" charset="2"/>
              </a:rPr>
              <a:t>3545sr</a:t>
            </a:r>
            <a:endParaRPr lang="it-IT" b="1" smtClean="0">
              <a:solidFill>
                <a:srgbClr val="FFC000"/>
              </a:solidFill>
              <a:cs typeface="Arial" charset="0"/>
            </a:endParaRPr>
          </a:p>
        </p:txBody>
      </p:sp>
      <p:sp>
        <p:nvSpPr>
          <p:cNvPr id="11" name="TextBox 10"/>
          <p:cNvSpPr txBox="1"/>
          <p:nvPr/>
        </p:nvSpPr>
        <p:spPr>
          <a:xfrm>
            <a:off x="4490977" y="6331353"/>
            <a:ext cx="1058303" cy="400110"/>
          </a:xfrm>
          <a:prstGeom prst="rect">
            <a:avLst/>
          </a:prstGeom>
          <a:solidFill>
            <a:schemeClr val="bg1"/>
          </a:solidFill>
        </p:spPr>
        <p:txBody>
          <a:bodyPr wrap="none" rtlCol="0">
            <a:spAutoFit/>
          </a:bodyPr>
          <a:lstStyle/>
          <a:p>
            <a:r>
              <a:rPr lang="el-GR" sz="2000" dirty="0" smtClean="0"/>
              <a:t>τ</a:t>
            </a:r>
            <a:r>
              <a:rPr lang="en-US" dirty="0" smtClean="0"/>
              <a:t>(4.5 km)</a:t>
            </a:r>
            <a:endParaRPr lang="en-US" dirty="0"/>
          </a:p>
        </p:txBody>
      </p:sp>
      <p:sp>
        <p:nvSpPr>
          <p:cNvPr id="12" name="Slide Number Placeholder 11"/>
          <p:cNvSpPr>
            <a:spLocks noGrp="1"/>
          </p:cNvSpPr>
          <p:nvPr>
            <p:ph type="sldNum" sz="quarter" idx="12"/>
          </p:nvPr>
        </p:nvSpPr>
        <p:spPr/>
        <p:txBody>
          <a:bodyPr/>
          <a:lstStyle/>
          <a:p>
            <a:pPr>
              <a:defRPr/>
            </a:pPr>
            <a:fld id="{BD764EB3-BF67-48CB-BD67-97B2612E4CE4}" type="slidenum">
              <a:rPr lang="it-IT" sz="2000" b="1" smtClean="0">
                <a:solidFill>
                  <a:schemeClr val="tx1"/>
                </a:solidFill>
              </a:rPr>
              <a:pPr>
                <a:defRPr/>
              </a:pPr>
              <a:t>87</a:t>
            </a:fld>
            <a:endParaRPr lang="it-IT" b="1" dirty="0">
              <a:solidFill>
                <a:schemeClr val="tx1"/>
              </a:solidFill>
            </a:endParaRPr>
          </a:p>
        </p:txBody>
      </p:sp>
    </p:spTree>
    <p:extLst>
      <p:ext uri="{BB962C8B-B14F-4D97-AF65-F5344CB8AC3E}">
        <p14:creationId xmlns:p14="http://schemas.microsoft.com/office/powerpoint/2010/main" xmlns="" val="408047678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ttangolo 2"/>
          <p:cNvSpPr>
            <a:spLocks noChangeArrowheads="1"/>
          </p:cNvSpPr>
          <p:nvPr/>
        </p:nvSpPr>
        <p:spPr bwMode="auto">
          <a:xfrm>
            <a:off x="323850" y="198438"/>
            <a:ext cx="556577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sz="2400" b="1" smtClean="0">
                <a:solidFill>
                  <a:srgbClr val="000000"/>
                </a:solidFill>
                <a:latin typeface="Calibri" pitchFamily="34" charset="0"/>
              </a:rPr>
              <a:t>The Liquid Light Guide will be replaced by:</a:t>
            </a:r>
          </a:p>
        </p:txBody>
      </p:sp>
      <p:pic>
        <p:nvPicPr>
          <p:cNvPr id="307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75275" y="765175"/>
            <a:ext cx="3300413" cy="3514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6"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8450" y="1557338"/>
            <a:ext cx="4129088" cy="23733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7800" y="4221163"/>
            <a:ext cx="7418388" cy="21383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078" name="Rettangolo 3"/>
          <p:cNvSpPr>
            <a:spLocks noChangeArrowheads="1"/>
          </p:cNvSpPr>
          <p:nvPr/>
        </p:nvSpPr>
        <p:spPr bwMode="auto">
          <a:xfrm>
            <a:off x="6084888" y="4279900"/>
            <a:ext cx="22225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b="1" dirty="0" smtClean="0">
                <a:solidFill>
                  <a:srgbClr val="000000"/>
                </a:solidFill>
                <a:latin typeface="Calibri" pitchFamily="34" charset="0"/>
                <a:sym typeface="Symbol" pitchFamily="18" charset="2"/>
              </a:rPr>
              <a:t></a:t>
            </a:r>
            <a:r>
              <a:rPr lang="it-IT" altLang="it-IT" b="1" dirty="0" smtClean="0">
                <a:solidFill>
                  <a:srgbClr val="000000"/>
                </a:solidFill>
                <a:latin typeface="Calibri" pitchFamily="34" charset="0"/>
              </a:rPr>
              <a:t>720 </a:t>
            </a:r>
            <a:r>
              <a:rPr lang="it-IT" altLang="it-IT" b="1" dirty="0" smtClean="0">
                <a:solidFill>
                  <a:srgbClr val="000000"/>
                </a:solidFill>
                <a:latin typeface="Calibri" pitchFamily="34" charset="0"/>
                <a:sym typeface="Symbol" pitchFamily="18" charset="2"/>
              </a:rPr>
              <a:t> 250m </a:t>
            </a:r>
            <a:r>
              <a:rPr lang="it-IT" altLang="it-IT" b="1" dirty="0" err="1" smtClean="0">
                <a:solidFill>
                  <a:srgbClr val="000000"/>
                </a:solidFill>
                <a:latin typeface="Calibri" pitchFamily="34" charset="0"/>
                <a:sym typeface="Symbol" pitchFamily="18" charset="2"/>
              </a:rPr>
              <a:t>fibers</a:t>
            </a:r>
            <a:endParaRPr lang="it-IT" altLang="it-IT" dirty="0" smtClean="0">
              <a:solidFill>
                <a:prstClr val="black"/>
              </a:solidFill>
            </a:endParaRPr>
          </a:p>
        </p:txBody>
      </p:sp>
      <p:sp>
        <p:nvSpPr>
          <p:cNvPr id="5" name="Rettangolo 4"/>
          <p:cNvSpPr/>
          <p:nvPr/>
        </p:nvSpPr>
        <p:spPr>
          <a:xfrm>
            <a:off x="2497138" y="2133600"/>
            <a:ext cx="1846262" cy="25876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b="1" dirty="0">
              <a:solidFill>
                <a:prstClr val="white"/>
              </a:solidFill>
            </a:endParaRPr>
          </a:p>
        </p:txBody>
      </p:sp>
      <p:sp>
        <p:nvSpPr>
          <p:cNvPr id="2" name="Segnaposto numero diapositiva 1"/>
          <p:cNvSpPr>
            <a:spLocks noGrp="1"/>
          </p:cNvSpPr>
          <p:nvPr>
            <p:ph type="sldNum" sz="quarter" idx="12"/>
          </p:nvPr>
        </p:nvSpPr>
        <p:spPr/>
        <p:txBody>
          <a:bodyPr/>
          <a:lstStyle/>
          <a:p>
            <a:pPr>
              <a:defRPr/>
            </a:pPr>
            <a:fld id="{3386F2A7-2654-4CF4-BA40-1A0874F7E592}" type="slidenum">
              <a:rPr lang="it-IT" sz="2000" b="1" smtClean="0">
                <a:solidFill>
                  <a:schemeClr val="tx1"/>
                </a:solidFill>
              </a:rPr>
              <a:pPr>
                <a:defRPr/>
              </a:pPr>
              <a:t>88</a:t>
            </a:fld>
            <a:endParaRPr lang="it-IT" b="1" dirty="0">
              <a:solidFill>
                <a:schemeClr val="tx1"/>
              </a:solidFill>
            </a:endParaRPr>
          </a:p>
        </p:txBody>
      </p:sp>
      <p:sp>
        <p:nvSpPr>
          <p:cNvPr id="9" name="Rettangolo 3"/>
          <p:cNvSpPr>
            <a:spLocks noChangeArrowheads="1"/>
          </p:cNvSpPr>
          <p:nvPr/>
        </p:nvSpPr>
        <p:spPr bwMode="auto">
          <a:xfrm>
            <a:off x="934316" y="6359525"/>
            <a:ext cx="273247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b="1" dirty="0" smtClean="0">
                <a:solidFill>
                  <a:srgbClr val="000000"/>
                </a:solidFill>
                <a:latin typeface="Calibri" pitchFamily="34" charset="0"/>
                <a:sym typeface="Symbol" pitchFamily="18" charset="2"/>
              </a:rPr>
              <a:t>… and </a:t>
            </a:r>
            <a:r>
              <a:rPr lang="it-IT" altLang="it-IT" b="1" dirty="0" err="1" smtClean="0">
                <a:solidFill>
                  <a:srgbClr val="000000"/>
                </a:solidFill>
                <a:latin typeface="Calibri" pitchFamily="34" charset="0"/>
                <a:sym typeface="Symbol" pitchFamily="18" charset="2"/>
              </a:rPr>
              <a:t>better</a:t>
            </a:r>
            <a:r>
              <a:rPr lang="it-IT" altLang="it-IT" b="1" dirty="0" smtClean="0">
                <a:solidFill>
                  <a:srgbClr val="000000"/>
                </a:solidFill>
                <a:latin typeface="Calibri" pitchFamily="34" charset="0"/>
                <a:sym typeface="Symbol" pitchFamily="18" charset="2"/>
              </a:rPr>
              <a:t> </a:t>
            </a:r>
            <a:r>
              <a:rPr lang="it-IT" altLang="it-IT" b="1" dirty="0" err="1" smtClean="0">
                <a:solidFill>
                  <a:srgbClr val="000000"/>
                </a:solidFill>
                <a:latin typeface="Calibri" pitchFamily="34" charset="0"/>
                <a:sym typeface="Symbol" pitchFamily="18" charset="2"/>
              </a:rPr>
              <a:t>transmission</a:t>
            </a:r>
            <a:r>
              <a:rPr lang="it-IT" altLang="it-IT" b="1" dirty="0" smtClean="0">
                <a:solidFill>
                  <a:srgbClr val="000000"/>
                </a:solidFill>
                <a:latin typeface="Calibri" pitchFamily="34" charset="0"/>
                <a:sym typeface="Symbol" pitchFamily="18" charset="2"/>
              </a:rPr>
              <a:t>.</a:t>
            </a:r>
            <a:endParaRPr lang="it-IT" altLang="it-IT" dirty="0" smtClean="0">
              <a:solidFill>
                <a:prstClr val="black"/>
              </a:solidFill>
            </a:endParaRPr>
          </a:p>
        </p:txBody>
      </p:sp>
      <p:sp>
        <p:nvSpPr>
          <p:cNvPr id="11" name="Rettangolo 10"/>
          <p:cNvSpPr/>
          <p:nvPr/>
        </p:nvSpPr>
        <p:spPr>
          <a:xfrm>
            <a:off x="2649538" y="1772816"/>
            <a:ext cx="1130374" cy="25876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b="1" dirty="0">
              <a:solidFill>
                <a:prstClr val="white"/>
              </a:solidFill>
            </a:endParaRPr>
          </a:p>
        </p:txBody>
      </p:sp>
      <p:sp>
        <p:nvSpPr>
          <p:cNvPr id="12" name="Rettangolo 11"/>
          <p:cNvSpPr/>
          <p:nvPr/>
        </p:nvSpPr>
        <p:spPr>
          <a:xfrm>
            <a:off x="6084888" y="4335462"/>
            <a:ext cx="2222500" cy="25876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b="1" dirty="0">
              <a:solidFill>
                <a:prstClr val="white"/>
              </a:solidFill>
            </a:endParaRPr>
          </a:p>
        </p:txBody>
      </p:sp>
    </p:spTree>
    <p:extLst>
      <p:ext uri="{BB962C8B-B14F-4D97-AF65-F5344CB8AC3E}">
        <p14:creationId xmlns:p14="http://schemas.microsoft.com/office/powerpoint/2010/main" xmlns="" val="27281393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750" y="273050"/>
            <a:ext cx="5702300" cy="2954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9" name="Rettangolo 2"/>
          <p:cNvSpPr>
            <a:spLocks noChangeArrowheads="1"/>
          </p:cNvSpPr>
          <p:nvPr/>
        </p:nvSpPr>
        <p:spPr bwMode="auto">
          <a:xfrm>
            <a:off x="107950" y="3500438"/>
            <a:ext cx="4319588" cy="193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sz="2400" b="1" smtClean="0">
                <a:solidFill>
                  <a:srgbClr val="000000"/>
                </a:solidFill>
                <a:latin typeface="Calibri" pitchFamily="34" charset="0"/>
              </a:rPr>
              <a:t>One of the neutral density filters (NDS50, t</a:t>
            </a:r>
            <a:r>
              <a:rPr lang="it-IT" altLang="it-IT" sz="2400" b="1" smtClean="0">
                <a:solidFill>
                  <a:srgbClr val="000000"/>
                </a:solidFill>
                <a:latin typeface="Calibri" pitchFamily="34" charset="0"/>
                <a:sym typeface="Symbol" pitchFamily="18" charset="2"/>
              </a:rPr>
              <a:t>0.38,</a:t>
            </a:r>
            <a:r>
              <a:rPr lang="it-IT" altLang="it-IT" sz="2400" b="1" smtClean="0">
                <a:solidFill>
                  <a:srgbClr val="000000"/>
                </a:solidFill>
                <a:latin typeface="Calibri" pitchFamily="34" charset="0"/>
              </a:rPr>
              <a:t> or NDS40, t</a:t>
            </a:r>
            <a:r>
              <a:rPr lang="it-IT" altLang="it-IT" sz="2400" b="1" smtClean="0">
                <a:solidFill>
                  <a:srgbClr val="000000"/>
                </a:solidFill>
                <a:latin typeface="Calibri" pitchFamily="34" charset="0"/>
                <a:sym typeface="Symbol" pitchFamily="18" charset="2"/>
              </a:rPr>
              <a:t>0.30</a:t>
            </a:r>
            <a:r>
              <a:rPr lang="it-IT" altLang="it-IT" sz="2400" b="1" smtClean="0">
                <a:solidFill>
                  <a:srgbClr val="000000"/>
                </a:solidFill>
                <a:latin typeface="Calibri" pitchFamily="34" charset="0"/>
              </a:rPr>
              <a:t>) in front of the AIR PMT will be removed to increase the signal of a factor 3.</a:t>
            </a:r>
          </a:p>
        </p:txBody>
      </p:sp>
      <p:sp>
        <p:nvSpPr>
          <p:cNvPr id="4" name="Ovale 3"/>
          <p:cNvSpPr/>
          <p:nvPr/>
        </p:nvSpPr>
        <p:spPr>
          <a:xfrm>
            <a:off x="3289300" y="2000250"/>
            <a:ext cx="1655763" cy="55403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a:solidFill>
                <a:prstClr val="white"/>
              </a:solidFill>
            </a:endParaRPr>
          </a:p>
        </p:txBody>
      </p:sp>
      <p:cxnSp>
        <p:nvCxnSpPr>
          <p:cNvPr id="6" name="Connettore 1 5"/>
          <p:cNvCxnSpPr>
            <a:stCxn id="4" idx="4"/>
            <a:endCxn id="4099" idx="0"/>
          </p:cNvCxnSpPr>
          <p:nvPr/>
        </p:nvCxnSpPr>
        <p:spPr>
          <a:xfrm flipH="1">
            <a:off x="2268538" y="2554288"/>
            <a:ext cx="1847850" cy="94615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pic>
        <p:nvPicPr>
          <p:cNvPr id="410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11638" y="3249613"/>
            <a:ext cx="4525962" cy="33956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Ovale 12"/>
          <p:cNvSpPr/>
          <p:nvPr/>
        </p:nvSpPr>
        <p:spPr>
          <a:xfrm>
            <a:off x="5508625" y="4670425"/>
            <a:ext cx="165100" cy="55403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a:solidFill>
                <a:prstClr val="white"/>
              </a:solidFill>
            </a:endParaRPr>
          </a:p>
        </p:txBody>
      </p:sp>
      <p:cxnSp>
        <p:nvCxnSpPr>
          <p:cNvPr id="14" name="Connettore 1 13"/>
          <p:cNvCxnSpPr>
            <a:stCxn id="13" idx="4"/>
          </p:cNvCxnSpPr>
          <p:nvPr/>
        </p:nvCxnSpPr>
        <p:spPr>
          <a:xfrm flipH="1">
            <a:off x="2700338" y="5224463"/>
            <a:ext cx="2890837"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Segnaposto numero diapositiva 1"/>
          <p:cNvSpPr>
            <a:spLocks noGrp="1"/>
          </p:cNvSpPr>
          <p:nvPr>
            <p:ph type="sldNum" sz="quarter" idx="12"/>
          </p:nvPr>
        </p:nvSpPr>
        <p:spPr/>
        <p:txBody>
          <a:bodyPr/>
          <a:lstStyle/>
          <a:p>
            <a:pPr>
              <a:defRPr/>
            </a:pPr>
            <a:fld id="{3386F2A7-2654-4CF4-BA40-1A0874F7E592}" type="slidenum">
              <a:rPr lang="it-IT" sz="2000" b="1" smtClean="0">
                <a:solidFill>
                  <a:schemeClr val="tx1"/>
                </a:solidFill>
              </a:rPr>
              <a:pPr>
                <a:defRPr/>
              </a:pPr>
              <a:t>89</a:t>
            </a:fld>
            <a:endParaRPr lang="it-IT" sz="2000" b="1" dirty="0">
              <a:solidFill>
                <a:schemeClr val="tx1"/>
              </a:solidFill>
            </a:endParaRPr>
          </a:p>
        </p:txBody>
      </p:sp>
    </p:spTree>
    <p:extLst>
      <p:ext uri="{BB962C8B-B14F-4D97-AF65-F5344CB8AC3E}">
        <p14:creationId xmlns:p14="http://schemas.microsoft.com/office/powerpoint/2010/main" xmlns="" val="2190824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8194" name="Picture 2" descr="Figure 1. Map of the EARLINET stations currently active. Red dots indicate multiwavelength Raman lidar stations (EARLINET core stations). Green dots correspond to stations with at least one Raman channel. Violet dots denote lidars with only elastic backscatter channels. The ||⊥ symbol indicates that the station has depolarization-measurement capabilities. The “sun” symbol means collocation with an AERONET sun photometer. &#10;                "/>
          <p:cNvPicPr>
            <a:picLocks noChangeAspect="1" noChangeArrowheads="1"/>
          </p:cNvPicPr>
          <p:nvPr/>
        </p:nvPicPr>
        <p:blipFill>
          <a:blip r:embed="rId2" cstate="print"/>
          <a:srcRect/>
          <a:stretch>
            <a:fillRect/>
          </a:stretch>
        </p:blipFill>
        <p:spPr bwMode="auto">
          <a:xfrm>
            <a:off x="4211960" y="908720"/>
            <a:ext cx="4581525" cy="4562476"/>
          </a:xfrm>
          <a:prstGeom prst="rect">
            <a:avLst/>
          </a:prstGeom>
          <a:noFill/>
        </p:spPr>
      </p:pic>
      <p:sp>
        <p:nvSpPr>
          <p:cNvPr id="5" name="Rettangolo 4"/>
          <p:cNvSpPr/>
          <p:nvPr/>
        </p:nvSpPr>
        <p:spPr>
          <a:xfrm>
            <a:off x="72008" y="1585823"/>
            <a:ext cx="4211960" cy="3693319"/>
          </a:xfrm>
          <a:prstGeom prst="rect">
            <a:avLst/>
          </a:prstGeom>
        </p:spPr>
        <p:txBody>
          <a:bodyPr wrap="square">
            <a:spAutoFit/>
          </a:bodyPr>
          <a:lstStyle/>
          <a:p>
            <a:endParaRPr lang="en-US" dirty="0" smtClean="0"/>
          </a:p>
          <a:p>
            <a:r>
              <a:rPr lang="en-US" dirty="0" smtClean="0"/>
              <a:t>Map of the EARLINET stations currently active. Red dots indicate </a:t>
            </a:r>
            <a:r>
              <a:rPr lang="en-US" dirty="0" err="1" smtClean="0"/>
              <a:t>multiwavelength</a:t>
            </a:r>
            <a:r>
              <a:rPr lang="en-US" dirty="0" smtClean="0"/>
              <a:t> Raman </a:t>
            </a:r>
            <a:r>
              <a:rPr lang="en-US" dirty="0" err="1" smtClean="0"/>
              <a:t>lidar</a:t>
            </a:r>
            <a:r>
              <a:rPr lang="en-US" dirty="0" smtClean="0"/>
              <a:t> stations (EARLINET core stations). Green dots correspond to stations with at least one Raman channel. Violet dots denote </a:t>
            </a:r>
            <a:r>
              <a:rPr lang="en-US" dirty="0" err="1" smtClean="0"/>
              <a:t>lidars</a:t>
            </a:r>
            <a:r>
              <a:rPr lang="en-US" dirty="0" smtClean="0"/>
              <a:t> with only elastic backscatter channels. The ||⊥ symbol indicates that the station has depolarization-measurement capabilities. The “sun” symbol means collocation with an AERONET sun photometer. </a:t>
            </a:r>
          </a:p>
          <a:p>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63900" y="2957513"/>
            <a:ext cx="5772150" cy="3765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19250" y="188913"/>
            <a:ext cx="5545138" cy="27574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124" name="Rettangolo 2"/>
          <p:cNvSpPr>
            <a:spLocks noChangeArrowheads="1"/>
          </p:cNvSpPr>
          <p:nvPr/>
        </p:nvSpPr>
        <p:spPr bwMode="auto">
          <a:xfrm>
            <a:off x="395288" y="3500438"/>
            <a:ext cx="3721100" cy="1570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sz="2400" b="1" dirty="0" smtClean="0">
                <a:solidFill>
                  <a:srgbClr val="000000"/>
                </a:solidFill>
                <a:latin typeface="Calibri" pitchFamily="34" charset="0"/>
              </a:rPr>
              <a:t>The </a:t>
            </a:r>
            <a:r>
              <a:rPr lang="it-IT" altLang="it-IT" sz="2400" b="1" dirty="0" err="1" smtClean="0">
                <a:solidFill>
                  <a:srgbClr val="000000"/>
                </a:solidFill>
                <a:latin typeface="Calibri" pitchFamily="34" charset="0"/>
              </a:rPr>
              <a:t>dichroic</a:t>
            </a:r>
            <a:r>
              <a:rPr lang="it-IT" altLang="it-IT" sz="2400" b="1" dirty="0" smtClean="0">
                <a:solidFill>
                  <a:srgbClr val="000000"/>
                </a:solidFill>
                <a:latin typeface="Calibri" pitchFamily="34" charset="0"/>
              </a:rPr>
              <a:t> </a:t>
            </a:r>
            <a:r>
              <a:rPr lang="it-IT" altLang="it-IT" sz="2400" b="1" dirty="0" err="1" smtClean="0">
                <a:solidFill>
                  <a:srgbClr val="000000"/>
                </a:solidFill>
                <a:latin typeface="Calibri" pitchFamily="34" charset="0"/>
              </a:rPr>
              <a:t>mirror</a:t>
            </a:r>
            <a:r>
              <a:rPr lang="it-IT" altLang="it-IT" sz="2400" b="1" dirty="0" smtClean="0">
                <a:solidFill>
                  <a:srgbClr val="000000"/>
                </a:solidFill>
                <a:latin typeface="Calibri" pitchFamily="34" charset="0"/>
              </a:rPr>
              <a:t> </a:t>
            </a:r>
            <a:r>
              <a:rPr lang="it-IT" altLang="it-IT" sz="2400" b="1" dirty="0" err="1" smtClean="0">
                <a:solidFill>
                  <a:srgbClr val="000000"/>
                </a:solidFill>
                <a:latin typeface="Calibri" pitchFamily="34" charset="0"/>
              </a:rPr>
              <a:t>splitting</a:t>
            </a:r>
            <a:r>
              <a:rPr lang="it-IT" altLang="it-IT" sz="2400" b="1" dirty="0" smtClean="0">
                <a:solidFill>
                  <a:srgbClr val="000000"/>
                </a:solidFill>
                <a:latin typeface="Calibri" pitchFamily="34" charset="0"/>
              </a:rPr>
              <a:t> H2O and N2 </a:t>
            </a:r>
            <a:r>
              <a:rPr lang="it-IT" altLang="it-IT" sz="2400" b="1" dirty="0" err="1" smtClean="0">
                <a:solidFill>
                  <a:srgbClr val="000000"/>
                </a:solidFill>
                <a:latin typeface="Calibri" pitchFamily="34" charset="0"/>
              </a:rPr>
              <a:t>Raman</a:t>
            </a:r>
            <a:r>
              <a:rPr lang="it-IT" altLang="it-IT" sz="2400" b="1" dirty="0" smtClean="0">
                <a:solidFill>
                  <a:srgbClr val="000000"/>
                </a:solidFill>
                <a:latin typeface="Calibri" pitchFamily="34" charset="0"/>
              </a:rPr>
              <a:t> </a:t>
            </a:r>
            <a:r>
              <a:rPr lang="it-IT" altLang="it-IT" sz="2400" b="1" dirty="0" err="1" smtClean="0">
                <a:solidFill>
                  <a:srgbClr val="000000"/>
                </a:solidFill>
                <a:latin typeface="Calibri" pitchFamily="34" charset="0"/>
              </a:rPr>
              <a:t>returns</a:t>
            </a:r>
            <a:r>
              <a:rPr lang="it-IT" altLang="it-IT" sz="2400" b="1" dirty="0" smtClean="0">
                <a:solidFill>
                  <a:srgbClr val="000000"/>
                </a:solidFill>
                <a:latin typeface="Calibri" pitchFamily="34" charset="0"/>
              </a:rPr>
              <a:t> </a:t>
            </a:r>
            <a:r>
              <a:rPr lang="it-IT" altLang="it-IT" sz="2400" b="1" dirty="0" err="1" smtClean="0">
                <a:solidFill>
                  <a:srgbClr val="000000"/>
                </a:solidFill>
                <a:latin typeface="Calibri" pitchFamily="34" charset="0"/>
              </a:rPr>
              <a:t>will</a:t>
            </a:r>
            <a:r>
              <a:rPr lang="it-IT" altLang="it-IT" sz="2400" b="1" dirty="0" smtClean="0">
                <a:solidFill>
                  <a:srgbClr val="000000"/>
                </a:solidFill>
                <a:latin typeface="Calibri" pitchFamily="34" charset="0"/>
              </a:rPr>
              <a:t> be </a:t>
            </a:r>
            <a:r>
              <a:rPr lang="it-IT" altLang="it-IT" sz="2400" b="1" dirty="0" err="1" smtClean="0">
                <a:solidFill>
                  <a:srgbClr val="000000"/>
                </a:solidFill>
                <a:latin typeface="Calibri" pitchFamily="34" charset="0"/>
              </a:rPr>
              <a:t>replaced</a:t>
            </a:r>
            <a:r>
              <a:rPr lang="it-IT" altLang="it-IT" sz="2400" b="1" dirty="0" smtClean="0">
                <a:solidFill>
                  <a:srgbClr val="000000"/>
                </a:solidFill>
                <a:latin typeface="Calibri" pitchFamily="34" charset="0"/>
              </a:rPr>
              <a:t> by a more </a:t>
            </a:r>
            <a:r>
              <a:rPr lang="it-IT" altLang="it-IT" sz="2400" b="1" dirty="0" err="1" smtClean="0">
                <a:solidFill>
                  <a:srgbClr val="000000"/>
                </a:solidFill>
                <a:latin typeface="Calibri" pitchFamily="34" charset="0"/>
              </a:rPr>
              <a:t>efficient</a:t>
            </a:r>
            <a:r>
              <a:rPr lang="it-IT" altLang="it-IT" sz="2400" b="1" dirty="0" smtClean="0">
                <a:solidFill>
                  <a:srgbClr val="000000"/>
                </a:solidFill>
                <a:latin typeface="Calibri" pitchFamily="34" charset="0"/>
              </a:rPr>
              <a:t> </a:t>
            </a:r>
            <a:r>
              <a:rPr lang="it-IT" altLang="it-IT" sz="2400" b="1" dirty="0" err="1" smtClean="0">
                <a:solidFill>
                  <a:srgbClr val="000000"/>
                </a:solidFill>
                <a:latin typeface="Calibri" pitchFamily="34" charset="0"/>
              </a:rPr>
              <a:t>beam</a:t>
            </a:r>
            <a:r>
              <a:rPr lang="it-IT" altLang="it-IT" sz="2400" b="1" dirty="0" smtClean="0">
                <a:solidFill>
                  <a:srgbClr val="000000"/>
                </a:solidFill>
                <a:latin typeface="Calibri" pitchFamily="34" charset="0"/>
              </a:rPr>
              <a:t> </a:t>
            </a:r>
            <a:r>
              <a:rPr lang="it-IT" altLang="it-IT" sz="2400" b="1" dirty="0" err="1" smtClean="0">
                <a:solidFill>
                  <a:srgbClr val="000000"/>
                </a:solidFill>
                <a:latin typeface="Calibri" pitchFamily="34" charset="0"/>
              </a:rPr>
              <a:t>splitter</a:t>
            </a:r>
            <a:r>
              <a:rPr lang="it-IT" altLang="it-IT" sz="2400" b="1" dirty="0" smtClean="0">
                <a:solidFill>
                  <a:srgbClr val="000000"/>
                </a:solidFill>
                <a:latin typeface="Calibri" pitchFamily="34" charset="0"/>
              </a:rPr>
              <a:t>.</a:t>
            </a:r>
          </a:p>
        </p:txBody>
      </p:sp>
      <p:sp>
        <p:nvSpPr>
          <p:cNvPr id="4" name="Ovale 3"/>
          <p:cNvSpPr/>
          <p:nvPr/>
        </p:nvSpPr>
        <p:spPr>
          <a:xfrm>
            <a:off x="2614613" y="333375"/>
            <a:ext cx="1236662" cy="151130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a:solidFill>
                <a:prstClr val="white"/>
              </a:solidFill>
            </a:endParaRPr>
          </a:p>
        </p:txBody>
      </p:sp>
      <p:cxnSp>
        <p:nvCxnSpPr>
          <p:cNvPr id="5" name="Connettore 1 4"/>
          <p:cNvCxnSpPr>
            <a:stCxn id="4" idx="4"/>
            <a:endCxn id="5124" idx="0"/>
          </p:cNvCxnSpPr>
          <p:nvPr/>
        </p:nvCxnSpPr>
        <p:spPr>
          <a:xfrm flipH="1">
            <a:off x="2255838" y="1844675"/>
            <a:ext cx="977900" cy="1655763"/>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5127" name="Rettangolo 12"/>
          <p:cNvSpPr>
            <a:spLocks noChangeArrowheads="1"/>
          </p:cNvSpPr>
          <p:nvPr/>
        </p:nvSpPr>
        <p:spPr bwMode="auto">
          <a:xfrm>
            <a:off x="5386388" y="5576888"/>
            <a:ext cx="763587"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b="1" smtClean="0">
                <a:solidFill>
                  <a:srgbClr val="000000"/>
                </a:solidFill>
                <a:latin typeface="Calibri" pitchFamily="34" charset="0"/>
              </a:rPr>
              <a:t>&lt;0.1%</a:t>
            </a:r>
            <a:endParaRPr lang="it-IT" altLang="it-IT" smtClean="0">
              <a:solidFill>
                <a:prstClr val="black"/>
              </a:solidFill>
            </a:endParaRPr>
          </a:p>
        </p:txBody>
      </p:sp>
      <p:sp>
        <p:nvSpPr>
          <p:cNvPr id="5128" name="Rettangolo 16"/>
          <p:cNvSpPr>
            <a:spLocks noChangeArrowheads="1"/>
          </p:cNvSpPr>
          <p:nvPr/>
        </p:nvSpPr>
        <p:spPr bwMode="auto">
          <a:xfrm>
            <a:off x="6659563" y="3716338"/>
            <a:ext cx="703262"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altLang="it-IT" b="1" smtClean="0">
                <a:solidFill>
                  <a:srgbClr val="000000"/>
                </a:solidFill>
                <a:latin typeface="Calibri" pitchFamily="34" charset="0"/>
              </a:rPr>
              <a:t>&gt;90%</a:t>
            </a:r>
            <a:endParaRPr lang="it-IT" altLang="it-IT" smtClean="0">
              <a:solidFill>
                <a:prstClr val="black"/>
              </a:solidFill>
            </a:endParaRPr>
          </a:p>
        </p:txBody>
      </p:sp>
      <p:sp>
        <p:nvSpPr>
          <p:cNvPr id="2" name="Segnaposto numero diapositiva 1"/>
          <p:cNvSpPr>
            <a:spLocks noGrp="1"/>
          </p:cNvSpPr>
          <p:nvPr>
            <p:ph type="sldNum" sz="quarter" idx="12"/>
          </p:nvPr>
        </p:nvSpPr>
        <p:spPr/>
        <p:txBody>
          <a:bodyPr/>
          <a:lstStyle/>
          <a:p>
            <a:pPr>
              <a:defRPr/>
            </a:pPr>
            <a:fld id="{3386F2A7-2654-4CF4-BA40-1A0874F7E592}" type="slidenum">
              <a:rPr lang="it-IT" sz="2000" b="1" smtClean="0">
                <a:solidFill>
                  <a:schemeClr val="tx1"/>
                </a:solidFill>
              </a:rPr>
              <a:pPr>
                <a:defRPr/>
              </a:pPr>
              <a:t>90</a:t>
            </a:fld>
            <a:endParaRPr lang="it-IT" sz="2000" b="1" dirty="0">
              <a:solidFill>
                <a:schemeClr val="tx1"/>
              </a:solidFill>
            </a:endParaRPr>
          </a:p>
        </p:txBody>
      </p:sp>
    </p:spTree>
    <p:extLst>
      <p:ext uri="{BB962C8B-B14F-4D97-AF65-F5344CB8AC3E}">
        <p14:creationId xmlns:p14="http://schemas.microsoft.com/office/powerpoint/2010/main" xmlns="" val="153964026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51520" y="188640"/>
            <a:ext cx="8627690" cy="1938992"/>
          </a:xfrm>
          <a:prstGeom prst="rect">
            <a:avLst/>
          </a:prstGeom>
        </p:spPr>
        <p:txBody>
          <a:bodyPr wrap="square">
            <a:spAutoFit/>
          </a:bodyPr>
          <a:lstStyle/>
          <a:p>
            <a:pPr fontAlgn="base">
              <a:spcBef>
                <a:spcPct val="0"/>
              </a:spcBef>
              <a:spcAft>
                <a:spcPct val="0"/>
              </a:spcAft>
              <a:defRPr/>
            </a:pPr>
            <a:r>
              <a:rPr lang="it-IT" sz="2400" b="1" dirty="0" smtClean="0">
                <a:solidFill>
                  <a:prstClr val="black"/>
                </a:solidFill>
                <a:cs typeface="Arial" charset="0"/>
              </a:rPr>
              <a:t>The SBC </a:t>
            </a:r>
            <a:r>
              <a:rPr lang="it-IT" sz="2400" b="1" dirty="0">
                <a:solidFill>
                  <a:prstClr val="black"/>
                </a:solidFill>
                <a:cs typeface="Arial" charset="0"/>
              </a:rPr>
              <a:t>12V/5V </a:t>
            </a:r>
            <a:r>
              <a:rPr lang="it-IT" sz="2400" b="1" dirty="0" err="1">
                <a:solidFill>
                  <a:prstClr val="black"/>
                </a:solidFill>
                <a:cs typeface="Arial" charset="0"/>
              </a:rPr>
              <a:t>converter</a:t>
            </a:r>
            <a:r>
              <a:rPr lang="it-IT" sz="2400" b="1" dirty="0">
                <a:solidFill>
                  <a:prstClr val="black"/>
                </a:solidFill>
                <a:cs typeface="Arial" charset="0"/>
              </a:rPr>
              <a:t>  </a:t>
            </a:r>
            <a:r>
              <a:rPr lang="it-IT" sz="2400" b="1" dirty="0" err="1" smtClean="0">
                <a:solidFill>
                  <a:prstClr val="black"/>
                </a:solidFill>
                <a:cs typeface="Arial" charset="0"/>
              </a:rPr>
              <a:t>is</a:t>
            </a:r>
            <a:r>
              <a:rPr lang="it-IT" sz="2400" b="1" dirty="0" smtClean="0">
                <a:solidFill>
                  <a:prstClr val="black"/>
                </a:solidFill>
                <a:cs typeface="Arial" charset="0"/>
              </a:rPr>
              <a:t> </a:t>
            </a:r>
            <a:r>
              <a:rPr lang="it-IT" sz="2400" b="1" dirty="0" err="1" smtClean="0">
                <a:solidFill>
                  <a:prstClr val="black"/>
                </a:solidFill>
                <a:cs typeface="Arial" charset="0"/>
              </a:rPr>
              <a:t>based</a:t>
            </a:r>
            <a:r>
              <a:rPr lang="it-IT" sz="2400" b="1" dirty="0" smtClean="0">
                <a:solidFill>
                  <a:prstClr val="black"/>
                </a:solidFill>
                <a:cs typeface="Arial" charset="0"/>
              </a:rPr>
              <a:t> </a:t>
            </a:r>
            <a:r>
              <a:rPr lang="it-IT" sz="2400" b="1" dirty="0">
                <a:solidFill>
                  <a:prstClr val="black"/>
                </a:solidFill>
                <a:cs typeface="Arial" charset="0"/>
              </a:rPr>
              <a:t>on the </a:t>
            </a:r>
            <a:r>
              <a:rPr lang="it-IT" sz="2400" b="1" dirty="0" err="1">
                <a:solidFill>
                  <a:prstClr val="black"/>
                </a:solidFill>
                <a:cs typeface="Arial" charset="0"/>
              </a:rPr>
              <a:t>switching</a:t>
            </a:r>
            <a:r>
              <a:rPr lang="it-IT" sz="2400" b="1" dirty="0">
                <a:solidFill>
                  <a:prstClr val="black"/>
                </a:solidFill>
                <a:cs typeface="Arial" charset="0"/>
              </a:rPr>
              <a:t> </a:t>
            </a:r>
            <a:r>
              <a:rPr lang="it-IT" sz="2400" b="1" dirty="0" err="1">
                <a:solidFill>
                  <a:prstClr val="black"/>
                </a:solidFill>
                <a:cs typeface="Arial" charset="0"/>
              </a:rPr>
              <a:t>regulator</a:t>
            </a:r>
            <a:r>
              <a:rPr lang="it-IT" sz="2400" b="1" dirty="0">
                <a:solidFill>
                  <a:prstClr val="black"/>
                </a:solidFill>
                <a:cs typeface="Arial" charset="0"/>
              </a:rPr>
              <a:t> RECOM 0642: </a:t>
            </a:r>
            <a:endParaRPr lang="it-IT" sz="2400" b="1" dirty="0" smtClean="0">
              <a:solidFill>
                <a:prstClr val="black"/>
              </a:solidFill>
              <a:cs typeface="Arial" charset="0"/>
            </a:endParaRPr>
          </a:p>
          <a:p>
            <a:pPr fontAlgn="base">
              <a:spcBef>
                <a:spcPct val="0"/>
              </a:spcBef>
              <a:spcAft>
                <a:spcPct val="0"/>
              </a:spcAft>
              <a:defRPr/>
            </a:pPr>
            <a:r>
              <a:rPr lang="it-IT" sz="2400" b="1" dirty="0" smtClean="0">
                <a:solidFill>
                  <a:prstClr val="black"/>
                </a:solidFill>
                <a:cs typeface="Arial" charset="0"/>
              </a:rPr>
              <a:t>R-78B5.0-1.5</a:t>
            </a:r>
            <a:endParaRPr lang="it-IT" sz="2400" b="1" dirty="0">
              <a:solidFill>
                <a:prstClr val="black"/>
              </a:solidFill>
              <a:cs typeface="Arial" charset="0"/>
            </a:endParaRPr>
          </a:p>
          <a:p>
            <a:pPr fontAlgn="base">
              <a:spcBef>
                <a:spcPct val="0"/>
              </a:spcBef>
              <a:spcAft>
                <a:spcPct val="0"/>
              </a:spcAft>
              <a:defRPr/>
            </a:pPr>
            <a:r>
              <a:rPr lang="it-IT" sz="2400" b="1" dirty="0">
                <a:solidFill>
                  <a:prstClr val="black"/>
                </a:solidFill>
                <a:cs typeface="Arial" charset="0"/>
              </a:rPr>
              <a:t>Vin </a:t>
            </a:r>
            <a:r>
              <a:rPr lang="it-IT" sz="2400" b="1" dirty="0" smtClean="0">
                <a:solidFill>
                  <a:prstClr val="black"/>
                </a:solidFill>
                <a:cs typeface="Arial" charset="0"/>
              </a:rPr>
              <a:t>= 6.5-18 V </a:t>
            </a:r>
            <a:endParaRPr lang="it-IT" sz="2400" b="1" dirty="0">
              <a:solidFill>
                <a:prstClr val="black"/>
              </a:solidFill>
              <a:cs typeface="Arial" charset="0"/>
            </a:endParaRPr>
          </a:p>
          <a:p>
            <a:pPr fontAlgn="base">
              <a:spcBef>
                <a:spcPct val="0"/>
              </a:spcBef>
              <a:spcAft>
                <a:spcPct val="0"/>
              </a:spcAft>
              <a:defRPr/>
            </a:pPr>
            <a:r>
              <a:rPr lang="it-IT" sz="2400" b="1" dirty="0" err="1" smtClean="0">
                <a:solidFill>
                  <a:prstClr val="black"/>
                </a:solidFill>
                <a:cs typeface="Arial" charset="0"/>
              </a:rPr>
              <a:t>Vout</a:t>
            </a:r>
            <a:r>
              <a:rPr lang="it-IT" sz="2400" b="1" dirty="0" smtClean="0">
                <a:solidFill>
                  <a:prstClr val="black"/>
                </a:solidFill>
                <a:cs typeface="Arial" charset="0"/>
              </a:rPr>
              <a:t> = 5.0 V  (</a:t>
            </a:r>
            <a:r>
              <a:rPr lang="it-IT" sz="2400" b="1" dirty="0" err="1" smtClean="0">
                <a:solidFill>
                  <a:prstClr val="black"/>
                </a:solidFill>
                <a:cs typeface="Arial" charset="0"/>
              </a:rPr>
              <a:t>max</a:t>
            </a:r>
            <a:r>
              <a:rPr lang="it-IT" sz="2400" b="1" dirty="0" smtClean="0">
                <a:solidFill>
                  <a:prstClr val="black"/>
                </a:solidFill>
                <a:cs typeface="Arial" charset="0"/>
              </a:rPr>
              <a:t> 1.5 A)</a:t>
            </a:r>
            <a:endParaRPr lang="it-IT" sz="2400" b="1" dirty="0">
              <a:solidFill>
                <a:prstClr val="black"/>
              </a:solidFill>
              <a:cs typeface="Arial" charset="0"/>
            </a:endParaRPr>
          </a:p>
        </p:txBody>
      </p:sp>
      <p:pic>
        <p:nvPicPr>
          <p:cNvPr id="2" name="Immagin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43608" y="2952272"/>
            <a:ext cx="4816724" cy="3612543"/>
          </a:xfrm>
          <a:prstGeom prst="rect">
            <a:avLst/>
          </a:prstGeom>
        </p:spPr>
      </p:pic>
      <p:pic>
        <p:nvPicPr>
          <p:cNvPr id="6146"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32040" y="606075"/>
            <a:ext cx="1992716" cy="16471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Rettangolo 3"/>
          <p:cNvSpPr/>
          <p:nvPr/>
        </p:nvSpPr>
        <p:spPr>
          <a:xfrm>
            <a:off x="77890" y="2474801"/>
            <a:ext cx="8801320" cy="461665"/>
          </a:xfrm>
          <a:prstGeom prst="rect">
            <a:avLst/>
          </a:prstGeom>
        </p:spPr>
        <p:txBody>
          <a:bodyPr wrap="none">
            <a:spAutoFit/>
          </a:bodyPr>
          <a:lstStyle/>
          <a:p>
            <a:pPr fontAlgn="base">
              <a:spcBef>
                <a:spcPct val="0"/>
              </a:spcBef>
              <a:spcAft>
                <a:spcPct val="0"/>
              </a:spcAft>
            </a:pPr>
            <a:r>
              <a:rPr lang="it-IT" sz="2400" b="1" dirty="0" smtClean="0">
                <a:solidFill>
                  <a:prstClr val="black"/>
                </a:solidFill>
                <a:latin typeface="Arial" charset="0"/>
                <a:cs typeface="Arial" charset="0"/>
              </a:rPr>
              <a:t>With a </a:t>
            </a:r>
            <a:r>
              <a:rPr lang="it-IT" sz="2400" b="1" dirty="0" err="1" smtClean="0">
                <a:solidFill>
                  <a:prstClr val="black"/>
                </a:solidFill>
                <a:latin typeface="Arial" charset="0"/>
                <a:cs typeface="Arial" charset="0"/>
              </a:rPr>
              <a:t>blocking</a:t>
            </a:r>
            <a:r>
              <a:rPr lang="it-IT" sz="2400" b="1" dirty="0" smtClean="0">
                <a:solidFill>
                  <a:prstClr val="black"/>
                </a:solidFill>
                <a:latin typeface="Arial" charset="0"/>
                <a:cs typeface="Arial" charset="0"/>
              </a:rPr>
              <a:t> </a:t>
            </a:r>
            <a:r>
              <a:rPr lang="it-IT" sz="2400" b="1" dirty="0" err="1" smtClean="0">
                <a:solidFill>
                  <a:prstClr val="black"/>
                </a:solidFill>
                <a:latin typeface="Arial" charset="0"/>
                <a:cs typeface="Arial" charset="0"/>
              </a:rPr>
              <a:t>diode</a:t>
            </a:r>
            <a:r>
              <a:rPr lang="it-IT" sz="2400" b="1" dirty="0" smtClean="0">
                <a:solidFill>
                  <a:prstClr val="black"/>
                </a:solidFill>
                <a:latin typeface="Arial" charset="0"/>
                <a:cs typeface="Arial" charset="0"/>
              </a:rPr>
              <a:t> for </a:t>
            </a:r>
            <a:r>
              <a:rPr lang="it-IT" sz="2400" b="1" dirty="0" err="1" smtClean="0">
                <a:solidFill>
                  <a:prstClr val="black"/>
                </a:solidFill>
                <a:latin typeface="Arial" charset="0"/>
                <a:cs typeface="Arial" charset="0"/>
              </a:rPr>
              <a:t>protection</a:t>
            </a:r>
            <a:r>
              <a:rPr lang="it-IT" sz="2400" b="1" dirty="0" smtClean="0">
                <a:solidFill>
                  <a:prstClr val="black"/>
                </a:solidFill>
                <a:latin typeface="Arial" charset="0"/>
                <a:cs typeface="Arial" charset="0"/>
              </a:rPr>
              <a:t> and </a:t>
            </a:r>
            <a:r>
              <a:rPr lang="it-IT" sz="2400" b="1" dirty="0" err="1" smtClean="0">
                <a:solidFill>
                  <a:prstClr val="black"/>
                </a:solidFill>
                <a:latin typeface="Arial" charset="0"/>
                <a:cs typeface="Arial" charset="0"/>
              </a:rPr>
              <a:t>capacitor</a:t>
            </a:r>
            <a:r>
              <a:rPr lang="it-IT" sz="2400" b="1" dirty="0" smtClean="0">
                <a:solidFill>
                  <a:prstClr val="black"/>
                </a:solidFill>
                <a:latin typeface="Arial" charset="0"/>
                <a:cs typeface="Arial" charset="0"/>
              </a:rPr>
              <a:t> </a:t>
            </a:r>
            <a:r>
              <a:rPr lang="it-IT" sz="2400" b="1" dirty="0" err="1" smtClean="0">
                <a:solidFill>
                  <a:prstClr val="black"/>
                </a:solidFill>
                <a:latin typeface="Arial" charset="0"/>
                <a:cs typeface="Arial" charset="0"/>
              </a:rPr>
              <a:t>filtering</a:t>
            </a:r>
            <a:r>
              <a:rPr lang="it-IT" b="1" dirty="0" smtClean="0">
                <a:solidFill>
                  <a:prstClr val="black"/>
                </a:solidFill>
                <a:latin typeface="Arial" charset="0"/>
                <a:cs typeface="Arial" charset="0"/>
              </a:rPr>
              <a:t>.</a:t>
            </a:r>
          </a:p>
        </p:txBody>
      </p:sp>
      <p:sp>
        <p:nvSpPr>
          <p:cNvPr id="5" name="Segnaposto numero diapositiva 4"/>
          <p:cNvSpPr>
            <a:spLocks noGrp="1"/>
          </p:cNvSpPr>
          <p:nvPr>
            <p:ph type="sldNum" sz="quarter" idx="12"/>
          </p:nvPr>
        </p:nvSpPr>
        <p:spPr/>
        <p:txBody>
          <a:bodyPr/>
          <a:lstStyle/>
          <a:p>
            <a:pPr>
              <a:defRPr/>
            </a:pPr>
            <a:fld id="{3386F2A7-2654-4CF4-BA40-1A0874F7E592}" type="slidenum">
              <a:rPr lang="it-IT" sz="2000" b="1" smtClean="0">
                <a:solidFill>
                  <a:schemeClr val="tx1"/>
                </a:solidFill>
              </a:rPr>
              <a:pPr>
                <a:defRPr/>
              </a:pPr>
              <a:t>91</a:t>
            </a:fld>
            <a:endParaRPr lang="it-IT" sz="2000" b="1" dirty="0">
              <a:solidFill>
                <a:schemeClr val="tx1"/>
              </a:solidFill>
            </a:endParaRPr>
          </a:p>
        </p:txBody>
      </p:sp>
    </p:spTree>
    <p:extLst>
      <p:ext uri="{BB962C8B-B14F-4D97-AF65-F5344CB8AC3E}">
        <p14:creationId xmlns:p14="http://schemas.microsoft.com/office/powerpoint/2010/main" xmlns="" val="54889788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Text Box 11"/>
          <p:cNvSpPr txBox="1">
            <a:spLocks noChangeArrowheads="1"/>
          </p:cNvSpPr>
          <p:nvPr/>
        </p:nvSpPr>
        <p:spPr bwMode="auto">
          <a:xfrm>
            <a:off x="2339975" y="163513"/>
            <a:ext cx="4243388" cy="457200"/>
          </a:xfrm>
          <a:prstGeom prst="rect">
            <a:avLst/>
          </a:prstGeom>
          <a:noFill/>
          <a:ln w="9525">
            <a:noFill/>
            <a:miter lim="800000"/>
            <a:headEnd/>
            <a:tailEnd/>
          </a:ln>
          <a:effectLst/>
        </p:spPr>
        <p:txBody>
          <a:bodyPr wrap="none">
            <a:spAutoFit/>
          </a:bodyPr>
          <a:lstStyle/>
          <a:p>
            <a:pPr algn="l"/>
            <a:r>
              <a:rPr lang="en-US" sz="2400">
                <a:latin typeface="Comic Sans MS" pitchFamily="66" charset="0"/>
              </a:rPr>
              <a:t>Aerosol extinction algorithm</a:t>
            </a:r>
          </a:p>
        </p:txBody>
      </p:sp>
      <p:sp>
        <p:nvSpPr>
          <p:cNvPr id="2061" name="Rectangle 13"/>
          <p:cNvSpPr>
            <a:spLocks noChangeArrowheads="1"/>
          </p:cNvSpPr>
          <p:nvPr/>
        </p:nvSpPr>
        <p:spPr bwMode="auto">
          <a:xfrm>
            <a:off x="0" y="29337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060" name="Object 12"/>
          <p:cNvGraphicFramePr>
            <a:graphicFrameLocks noChangeAspect="1"/>
          </p:cNvGraphicFramePr>
          <p:nvPr/>
        </p:nvGraphicFramePr>
        <p:xfrm>
          <a:off x="941388" y="603250"/>
          <a:ext cx="6883400" cy="2897188"/>
        </p:xfrm>
        <a:graphic>
          <a:graphicData uri="http://schemas.openxmlformats.org/presentationml/2006/ole">
            <p:oleObj spid="_x0000_s181250" name="Equation" r:id="rId4" imgW="3441600" imgH="1447560" progId="Equation.3">
              <p:embed/>
            </p:oleObj>
          </a:graphicData>
        </a:graphic>
      </p:graphicFrame>
      <p:graphicFrame>
        <p:nvGraphicFramePr>
          <p:cNvPr id="2062" name="Object 14"/>
          <p:cNvGraphicFramePr>
            <a:graphicFrameLocks noChangeAspect="1"/>
          </p:cNvGraphicFramePr>
          <p:nvPr/>
        </p:nvGraphicFramePr>
        <p:xfrm>
          <a:off x="92075" y="4408488"/>
          <a:ext cx="8943975" cy="820737"/>
        </p:xfrm>
        <a:graphic>
          <a:graphicData uri="http://schemas.openxmlformats.org/presentationml/2006/ole">
            <p:oleObj spid="_x0000_s181251" name="Equation" r:id="rId5" imgW="4838400" imgH="444240" progId="Equation.3">
              <p:embed/>
            </p:oleObj>
          </a:graphicData>
        </a:graphic>
      </p:graphicFrame>
      <p:sp>
        <p:nvSpPr>
          <p:cNvPr id="2063" name="Text Box 15"/>
          <p:cNvSpPr txBox="1">
            <a:spLocks noChangeArrowheads="1"/>
          </p:cNvSpPr>
          <p:nvPr/>
        </p:nvSpPr>
        <p:spPr bwMode="auto">
          <a:xfrm>
            <a:off x="2987675" y="3860800"/>
            <a:ext cx="2922588" cy="396875"/>
          </a:xfrm>
          <a:prstGeom prst="rect">
            <a:avLst/>
          </a:prstGeom>
          <a:noFill/>
          <a:ln w="9525">
            <a:noFill/>
            <a:miter lim="800000"/>
            <a:headEnd/>
            <a:tailEnd/>
          </a:ln>
          <a:effectLst/>
        </p:spPr>
        <p:txBody>
          <a:bodyPr wrap="none">
            <a:spAutoFit/>
          </a:bodyPr>
          <a:lstStyle/>
          <a:p>
            <a:r>
              <a:rPr lang="en-US" sz="2000">
                <a:latin typeface="Comic Sans MS" pitchFamily="66" charset="0"/>
              </a:rPr>
              <a:t>Polynomial fit approach</a:t>
            </a:r>
          </a:p>
        </p:txBody>
      </p:sp>
      <p:graphicFrame>
        <p:nvGraphicFramePr>
          <p:cNvPr id="2065" name="Object 17"/>
          <p:cNvGraphicFramePr>
            <a:graphicFrameLocks noChangeAspect="1"/>
          </p:cNvGraphicFramePr>
          <p:nvPr/>
        </p:nvGraphicFramePr>
        <p:xfrm>
          <a:off x="2100263" y="5805488"/>
          <a:ext cx="4405312" cy="633412"/>
        </p:xfrm>
        <a:graphic>
          <a:graphicData uri="http://schemas.openxmlformats.org/presentationml/2006/ole">
            <p:oleObj spid="_x0000_s181252" name="Equation" r:id="rId6" imgW="1765080" imgH="253800" progId="Equation.3">
              <p:embed/>
            </p:oleObj>
          </a:graphicData>
        </a:graphic>
      </p:graphicFrame>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7" name="Text Box 7"/>
          <p:cNvSpPr txBox="1">
            <a:spLocks noChangeArrowheads="1"/>
          </p:cNvSpPr>
          <p:nvPr/>
        </p:nvSpPr>
        <p:spPr bwMode="auto">
          <a:xfrm>
            <a:off x="2339975" y="163513"/>
            <a:ext cx="4243388" cy="457200"/>
          </a:xfrm>
          <a:prstGeom prst="rect">
            <a:avLst/>
          </a:prstGeom>
          <a:noFill/>
          <a:ln w="9525">
            <a:noFill/>
            <a:miter lim="800000"/>
            <a:headEnd/>
            <a:tailEnd/>
          </a:ln>
          <a:effectLst/>
        </p:spPr>
        <p:txBody>
          <a:bodyPr wrap="none">
            <a:spAutoFit/>
          </a:bodyPr>
          <a:lstStyle/>
          <a:p>
            <a:pPr algn="l"/>
            <a:r>
              <a:rPr lang="en-US" sz="2400">
                <a:latin typeface="Comic Sans MS" pitchFamily="66" charset="0"/>
              </a:rPr>
              <a:t>Aerosol extinction algorithm</a:t>
            </a:r>
          </a:p>
        </p:txBody>
      </p:sp>
      <p:sp>
        <p:nvSpPr>
          <p:cNvPr id="5128" name="Text Box 8"/>
          <p:cNvSpPr txBox="1">
            <a:spLocks noChangeArrowheads="1"/>
          </p:cNvSpPr>
          <p:nvPr/>
        </p:nvSpPr>
        <p:spPr bwMode="auto">
          <a:xfrm>
            <a:off x="2890838" y="908050"/>
            <a:ext cx="2832100" cy="396875"/>
          </a:xfrm>
          <a:prstGeom prst="rect">
            <a:avLst/>
          </a:prstGeom>
          <a:noFill/>
          <a:ln w="9525">
            <a:noFill/>
            <a:miter lim="800000"/>
            <a:headEnd/>
            <a:tailEnd/>
          </a:ln>
          <a:effectLst/>
        </p:spPr>
        <p:txBody>
          <a:bodyPr wrap="none">
            <a:spAutoFit/>
          </a:bodyPr>
          <a:lstStyle/>
          <a:p>
            <a:r>
              <a:rPr lang="en-US" sz="2000">
                <a:latin typeface="Comic Sans MS" pitchFamily="66" charset="0"/>
              </a:rPr>
              <a:t>Digital filter approach</a:t>
            </a:r>
          </a:p>
        </p:txBody>
      </p:sp>
      <p:sp>
        <p:nvSpPr>
          <p:cNvPr id="5130" name="Rectangle 10"/>
          <p:cNvSpPr>
            <a:spLocks noChangeArrowheads="1"/>
          </p:cNvSpPr>
          <p:nvPr/>
        </p:nvSpPr>
        <p:spPr bwMode="auto">
          <a:xfrm>
            <a:off x="0" y="29956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129" name="Object 9"/>
          <p:cNvGraphicFramePr>
            <a:graphicFrameLocks noChangeAspect="1"/>
          </p:cNvGraphicFramePr>
          <p:nvPr/>
        </p:nvGraphicFramePr>
        <p:xfrm>
          <a:off x="755650" y="1557338"/>
          <a:ext cx="4929188" cy="1784350"/>
        </p:xfrm>
        <a:graphic>
          <a:graphicData uri="http://schemas.openxmlformats.org/presentationml/2006/ole">
            <p:oleObj spid="_x0000_s182274" name="Equation" r:id="rId4" imgW="2463480" imgH="888840" progId="Equation.3">
              <p:embed/>
            </p:oleObj>
          </a:graphicData>
        </a:graphic>
      </p:graphicFrame>
      <p:graphicFrame>
        <p:nvGraphicFramePr>
          <p:cNvPr id="5131" name="Object 11"/>
          <p:cNvGraphicFramePr>
            <a:graphicFrameLocks noChangeAspect="1"/>
          </p:cNvGraphicFramePr>
          <p:nvPr/>
        </p:nvGraphicFramePr>
        <p:xfrm>
          <a:off x="3132138" y="5013325"/>
          <a:ext cx="2692400" cy="914400"/>
        </p:xfrm>
        <a:graphic>
          <a:graphicData uri="http://schemas.openxmlformats.org/presentationml/2006/ole">
            <p:oleObj spid="_x0000_s182275" name="Equation" r:id="rId5" imgW="672840" imgH="228600" progId="Equation.3">
              <p:embed/>
            </p:oleObj>
          </a:graphicData>
        </a:graphic>
      </p:graphicFrame>
      <p:sp>
        <p:nvSpPr>
          <p:cNvPr id="5132" name="Text Box 12"/>
          <p:cNvSpPr txBox="1">
            <a:spLocks noChangeArrowheads="1"/>
          </p:cNvSpPr>
          <p:nvPr/>
        </p:nvSpPr>
        <p:spPr bwMode="auto">
          <a:xfrm>
            <a:off x="1331913" y="3573463"/>
            <a:ext cx="6716712" cy="701675"/>
          </a:xfrm>
          <a:prstGeom prst="rect">
            <a:avLst/>
          </a:prstGeom>
          <a:noFill/>
          <a:ln w="9525">
            <a:noFill/>
            <a:miter lim="800000"/>
            <a:headEnd/>
            <a:tailEnd/>
          </a:ln>
          <a:effectLst/>
        </p:spPr>
        <p:txBody>
          <a:bodyPr>
            <a:spAutoFit/>
          </a:bodyPr>
          <a:lstStyle/>
          <a:p>
            <a:r>
              <a:rPr lang="en-US" sz="2000">
                <a:latin typeface="Comic Sans MS" pitchFamily="66" charset="0"/>
              </a:rPr>
              <a:t>If c</a:t>
            </a:r>
            <a:r>
              <a:rPr lang="en-US" sz="2000" baseline="-25000">
                <a:latin typeface="Comic Sans MS" pitchFamily="66" charset="0"/>
              </a:rPr>
              <a:t>k</a:t>
            </a:r>
            <a:r>
              <a:rPr lang="en-US" sz="2000">
                <a:latin typeface="Comic Sans MS" pitchFamily="66" charset="0"/>
              </a:rPr>
              <a:t> are determined by least square approach the digital filter is often called </a:t>
            </a:r>
            <a:r>
              <a:rPr lang="it-IT" sz="2000">
                <a:latin typeface="Comic Sans MS" pitchFamily="66" charset="0"/>
              </a:rPr>
              <a:t>Savitzky-Golay (SG) Filter</a:t>
            </a:r>
            <a:r>
              <a:rPr lang="en-US" sz="2000">
                <a:latin typeface="Comic Sans MS" pitchFamily="66" charset="0"/>
              </a:rPr>
              <a:t> </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5" name="Picture 11"/>
          <p:cNvPicPr>
            <a:picLocks noChangeAspect="1" noChangeArrowheads="1"/>
          </p:cNvPicPr>
          <p:nvPr/>
        </p:nvPicPr>
        <p:blipFill>
          <a:blip r:embed="rId3" cstate="print"/>
          <a:srcRect/>
          <a:stretch>
            <a:fillRect/>
          </a:stretch>
        </p:blipFill>
        <p:spPr bwMode="auto">
          <a:xfrm>
            <a:off x="3913188" y="2257425"/>
            <a:ext cx="5002212" cy="3914775"/>
          </a:xfrm>
          <a:prstGeom prst="rect">
            <a:avLst/>
          </a:prstGeom>
          <a:noFill/>
          <a:ln w="9525">
            <a:noFill/>
            <a:miter lim="800000"/>
            <a:headEnd/>
            <a:tailEnd/>
          </a:ln>
          <a:effectLst/>
        </p:spPr>
      </p:pic>
      <p:pic>
        <p:nvPicPr>
          <p:cNvPr id="6156" name="Picture 12"/>
          <p:cNvPicPr>
            <a:picLocks noChangeAspect="1" noChangeArrowheads="1"/>
          </p:cNvPicPr>
          <p:nvPr/>
        </p:nvPicPr>
        <p:blipFill>
          <a:blip r:embed="rId4" cstate="print"/>
          <a:srcRect/>
          <a:stretch>
            <a:fillRect/>
          </a:stretch>
        </p:blipFill>
        <p:spPr bwMode="auto">
          <a:xfrm>
            <a:off x="-1588" y="1371600"/>
            <a:ext cx="4116388" cy="3735388"/>
          </a:xfrm>
          <a:prstGeom prst="rect">
            <a:avLst/>
          </a:prstGeom>
          <a:noFill/>
          <a:ln w="9525">
            <a:noFill/>
            <a:miter lim="800000"/>
            <a:headEnd/>
            <a:tailEnd/>
          </a:ln>
          <a:effectLst/>
        </p:spPr>
      </p:pic>
      <p:sp>
        <p:nvSpPr>
          <p:cNvPr id="6159" name="Text Box 15"/>
          <p:cNvSpPr txBox="1">
            <a:spLocks noChangeArrowheads="1"/>
          </p:cNvSpPr>
          <p:nvPr/>
        </p:nvSpPr>
        <p:spPr bwMode="auto">
          <a:xfrm>
            <a:off x="2339975" y="163513"/>
            <a:ext cx="4243388" cy="457200"/>
          </a:xfrm>
          <a:prstGeom prst="rect">
            <a:avLst/>
          </a:prstGeom>
          <a:noFill/>
          <a:ln w="9525">
            <a:noFill/>
            <a:miter lim="800000"/>
            <a:headEnd/>
            <a:tailEnd/>
          </a:ln>
          <a:effectLst/>
        </p:spPr>
        <p:txBody>
          <a:bodyPr wrap="none">
            <a:spAutoFit/>
          </a:bodyPr>
          <a:lstStyle/>
          <a:p>
            <a:pPr algn="l"/>
            <a:r>
              <a:rPr lang="en-US" sz="2400">
                <a:latin typeface="Comic Sans MS" pitchFamily="66" charset="0"/>
              </a:rPr>
              <a:t>Aerosol extinction algorithm</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3" cstate="print"/>
          <a:srcRect/>
          <a:stretch>
            <a:fillRect/>
          </a:stretch>
        </p:blipFill>
        <p:spPr bwMode="auto">
          <a:xfrm>
            <a:off x="204788" y="1219200"/>
            <a:ext cx="7643812" cy="5449888"/>
          </a:xfrm>
          <a:prstGeom prst="rect">
            <a:avLst/>
          </a:prstGeom>
          <a:noFill/>
          <a:ln w="9525">
            <a:noFill/>
            <a:miter lim="800000"/>
            <a:headEnd/>
            <a:tailEnd/>
          </a:ln>
          <a:effectLst/>
        </p:spPr>
      </p:pic>
      <p:pic>
        <p:nvPicPr>
          <p:cNvPr id="7176" name="Picture 8"/>
          <p:cNvPicPr>
            <a:picLocks noChangeAspect="1" noChangeArrowheads="1"/>
          </p:cNvPicPr>
          <p:nvPr/>
        </p:nvPicPr>
        <p:blipFill>
          <a:blip r:embed="rId4" cstate="print"/>
          <a:srcRect/>
          <a:stretch>
            <a:fillRect/>
          </a:stretch>
        </p:blipFill>
        <p:spPr bwMode="auto">
          <a:xfrm>
            <a:off x="6324600" y="3276600"/>
            <a:ext cx="2771775" cy="1122363"/>
          </a:xfrm>
          <a:prstGeom prst="rect">
            <a:avLst/>
          </a:prstGeom>
          <a:noFill/>
          <a:ln w="9525">
            <a:noFill/>
            <a:miter lim="800000"/>
            <a:headEnd/>
            <a:tailEnd/>
          </a:ln>
          <a:effectLst/>
        </p:spPr>
      </p:pic>
      <p:sp>
        <p:nvSpPr>
          <p:cNvPr id="7177" name="Text Box 9"/>
          <p:cNvSpPr txBox="1">
            <a:spLocks noChangeArrowheads="1"/>
          </p:cNvSpPr>
          <p:nvPr/>
        </p:nvSpPr>
        <p:spPr bwMode="auto">
          <a:xfrm>
            <a:off x="2339975" y="163513"/>
            <a:ext cx="4243388" cy="457200"/>
          </a:xfrm>
          <a:prstGeom prst="rect">
            <a:avLst/>
          </a:prstGeom>
          <a:noFill/>
          <a:ln w="9525">
            <a:noFill/>
            <a:miter lim="800000"/>
            <a:headEnd/>
            <a:tailEnd/>
          </a:ln>
          <a:effectLst/>
        </p:spPr>
        <p:txBody>
          <a:bodyPr wrap="none">
            <a:spAutoFit/>
          </a:bodyPr>
          <a:lstStyle/>
          <a:p>
            <a:pPr algn="l"/>
            <a:r>
              <a:rPr lang="en-US" sz="2400">
                <a:latin typeface="Comic Sans MS" pitchFamily="66" charset="0"/>
              </a:rPr>
              <a:t>Aerosol extinction algorithm</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noChangeArrowheads="1"/>
          </p:cNvSpPr>
          <p:nvPr/>
        </p:nvSpPr>
        <p:spPr bwMode="auto">
          <a:xfrm>
            <a:off x="0" y="2995613"/>
            <a:ext cx="9144000" cy="0"/>
          </a:xfrm>
          <a:prstGeom prst="rect">
            <a:avLst/>
          </a:prstGeom>
          <a:noFill/>
          <a:ln w="9525">
            <a:noFill/>
            <a:miter lim="800000"/>
            <a:headEnd/>
            <a:tailEnd/>
          </a:ln>
          <a:effectLst/>
        </p:spPr>
        <p:txBody>
          <a:bodyPr wrap="none" anchor="ctr">
            <a:spAutoFit/>
          </a:bodyPr>
          <a:lstStyle/>
          <a:p>
            <a:endParaRPr lang="en-US"/>
          </a:p>
        </p:txBody>
      </p:sp>
      <p:pic>
        <p:nvPicPr>
          <p:cNvPr id="3079" name="Picture 7"/>
          <p:cNvPicPr>
            <a:picLocks noChangeAspect="1" noChangeArrowheads="1"/>
          </p:cNvPicPr>
          <p:nvPr/>
        </p:nvPicPr>
        <p:blipFill>
          <a:blip r:embed="rId3" cstate="print"/>
          <a:srcRect/>
          <a:stretch>
            <a:fillRect/>
          </a:stretch>
        </p:blipFill>
        <p:spPr bwMode="auto">
          <a:xfrm>
            <a:off x="0" y="619125"/>
            <a:ext cx="7731125" cy="5330825"/>
          </a:xfrm>
          <a:prstGeom prst="rect">
            <a:avLst/>
          </a:prstGeom>
          <a:noFill/>
          <a:ln w="9525">
            <a:noFill/>
            <a:miter lim="800000"/>
            <a:headEnd/>
            <a:tailEnd/>
          </a:ln>
          <a:effectLst/>
        </p:spPr>
      </p:pic>
      <p:sp>
        <p:nvSpPr>
          <p:cNvPr id="3080" name="AutoShape 8"/>
          <p:cNvSpPr>
            <a:spLocks noChangeArrowheads="1"/>
          </p:cNvSpPr>
          <p:nvPr/>
        </p:nvSpPr>
        <p:spPr bwMode="auto">
          <a:xfrm rot="-2284074">
            <a:off x="2195513" y="3890963"/>
            <a:ext cx="485775" cy="2633662"/>
          </a:xfrm>
          <a:prstGeom prst="upArrow">
            <a:avLst>
              <a:gd name="adj1" fmla="val 50000"/>
              <a:gd name="adj2" fmla="val 135539"/>
            </a:avLst>
          </a:prstGeom>
          <a:solidFill>
            <a:srgbClr val="00FF00">
              <a:alpha val="50000"/>
            </a:srgbClr>
          </a:solidFill>
          <a:ln w="9525">
            <a:solidFill>
              <a:schemeClr val="tx1"/>
            </a:solidFill>
            <a:miter lim="800000"/>
            <a:headEnd/>
            <a:tailEnd/>
          </a:ln>
          <a:effectLst/>
        </p:spPr>
        <p:txBody>
          <a:bodyPr wrap="none" anchor="ctr"/>
          <a:lstStyle/>
          <a:p>
            <a:endParaRPr lang="en-US"/>
          </a:p>
        </p:txBody>
      </p:sp>
      <p:sp>
        <p:nvSpPr>
          <p:cNvPr id="3081" name="AutoShape 9"/>
          <p:cNvSpPr>
            <a:spLocks noChangeArrowheads="1"/>
          </p:cNvSpPr>
          <p:nvPr/>
        </p:nvSpPr>
        <p:spPr bwMode="auto">
          <a:xfrm rot="-2588129">
            <a:off x="4787900" y="3705225"/>
            <a:ext cx="485775" cy="3036888"/>
          </a:xfrm>
          <a:prstGeom prst="upArrow">
            <a:avLst>
              <a:gd name="adj1" fmla="val 50000"/>
              <a:gd name="adj2" fmla="val 156291"/>
            </a:avLst>
          </a:prstGeom>
          <a:solidFill>
            <a:srgbClr val="FF0000">
              <a:alpha val="50000"/>
            </a:srgbClr>
          </a:solidFill>
          <a:ln w="9525">
            <a:solidFill>
              <a:schemeClr val="tx1"/>
            </a:solidFill>
            <a:miter lim="800000"/>
            <a:headEnd/>
            <a:tailEnd/>
          </a:ln>
          <a:effectLst/>
        </p:spPr>
        <p:txBody>
          <a:bodyPr wrap="none" anchor="ctr"/>
          <a:lstStyle/>
          <a:p>
            <a:endParaRPr lang="en-US"/>
          </a:p>
        </p:txBody>
      </p:sp>
      <p:sp>
        <p:nvSpPr>
          <p:cNvPr id="3082" name="Text Box 10"/>
          <p:cNvSpPr txBox="1">
            <a:spLocks noChangeArrowheads="1"/>
          </p:cNvSpPr>
          <p:nvPr/>
        </p:nvSpPr>
        <p:spPr bwMode="auto">
          <a:xfrm>
            <a:off x="179388" y="6343650"/>
            <a:ext cx="4302125" cy="398463"/>
          </a:xfrm>
          <a:prstGeom prst="rect">
            <a:avLst/>
          </a:prstGeom>
          <a:noFill/>
          <a:ln w="9525">
            <a:noFill/>
            <a:miter lim="800000"/>
            <a:headEnd/>
            <a:tailEnd/>
          </a:ln>
          <a:effectLst/>
        </p:spPr>
        <p:txBody>
          <a:bodyPr>
            <a:spAutoFit/>
          </a:bodyPr>
          <a:lstStyle/>
          <a:p>
            <a:pPr algn="l"/>
            <a:r>
              <a:rPr lang="it-IT" sz="2000">
                <a:latin typeface="Comic Sans MS" pitchFamily="66" charset="0"/>
              </a:rPr>
              <a:t>Polinomial filter smoothing effect</a:t>
            </a:r>
            <a:endParaRPr lang="en-GB" sz="2000">
              <a:latin typeface="Comic Sans MS" pitchFamily="66" charset="0"/>
            </a:endParaRPr>
          </a:p>
        </p:txBody>
      </p:sp>
      <p:sp>
        <p:nvSpPr>
          <p:cNvPr id="3083" name="Text Box 11"/>
          <p:cNvSpPr txBox="1">
            <a:spLocks noChangeArrowheads="1"/>
          </p:cNvSpPr>
          <p:nvPr/>
        </p:nvSpPr>
        <p:spPr bwMode="auto">
          <a:xfrm>
            <a:off x="4714875" y="6345238"/>
            <a:ext cx="4321175" cy="396875"/>
          </a:xfrm>
          <a:prstGeom prst="rect">
            <a:avLst/>
          </a:prstGeom>
          <a:noFill/>
          <a:ln w="9525">
            <a:noFill/>
            <a:miter lim="800000"/>
            <a:headEnd/>
            <a:tailEnd/>
          </a:ln>
          <a:effectLst/>
        </p:spPr>
        <p:txBody>
          <a:bodyPr>
            <a:spAutoFit/>
          </a:bodyPr>
          <a:lstStyle/>
          <a:p>
            <a:pPr algn="l"/>
            <a:r>
              <a:rPr lang="it-IT" sz="2000">
                <a:solidFill>
                  <a:schemeClr val="tx2"/>
                </a:solidFill>
                <a:latin typeface="Comic Sans MS" pitchFamily="66" charset="0"/>
              </a:rPr>
              <a:t>Derivative filter smoothing effect</a:t>
            </a:r>
            <a:endParaRPr lang="en-GB" sz="2000">
              <a:solidFill>
                <a:schemeClr val="tx2"/>
              </a:solidFill>
              <a:latin typeface="Comic Sans MS" pitchFamily="66" charset="0"/>
            </a:endParaRPr>
          </a:p>
        </p:txBody>
      </p:sp>
      <p:sp>
        <p:nvSpPr>
          <p:cNvPr id="3084" name="Text Box 12"/>
          <p:cNvSpPr txBox="1">
            <a:spLocks noChangeArrowheads="1"/>
          </p:cNvSpPr>
          <p:nvPr/>
        </p:nvSpPr>
        <p:spPr bwMode="auto">
          <a:xfrm>
            <a:off x="2339975" y="163513"/>
            <a:ext cx="4519613" cy="457200"/>
          </a:xfrm>
          <a:prstGeom prst="rect">
            <a:avLst/>
          </a:prstGeom>
          <a:noFill/>
          <a:ln w="9525">
            <a:noFill/>
            <a:miter lim="800000"/>
            <a:headEnd/>
            <a:tailEnd/>
          </a:ln>
          <a:effectLst/>
        </p:spPr>
        <p:txBody>
          <a:bodyPr wrap="none">
            <a:spAutoFit/>
          </a:bodyPr>
          <a:lstStyle/>
          <a:p>
            <a:pPr algn="l"/>
            <a:r>
              <a:rPr lang="en-US" sz="2400">
                <a:latin typeface="Comic Sans MS" pitchFamily="66" charset="0"/>
              </a:rPr>
              <a:t>Aerosol backscatter algorithm</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5" name="Rectangle 3"/>
          <p:cNvSpPr>
            <a:spLocks noGrp="1" noChangeArrowheads="1"/>
          </p:cNvSpPr>
          <p:nvPr>
            <p:ph type="body" idx="4294967295"/>
          </p:nvPr>
        </p:nvSpPr>
        <p:spPr>
          <a:xfrm>
            <a:off x="1357313" y="1268413"/>
            <a:ext cx="7786687" cy="5256212"/>
          </a:xfrm>
        </p:spPr>
        <p:txBody>
          <a:bodyPr/>
          <a:lstStyle/>
          <a:p>
            <a:endParaRPr lang="it-IT"/>
          </a:p>
          <a:p>
            <a:endParaRPr lang="it-IT"/>
          </a:p>
        </p:txBody>
      </p:sp>
      <p:sp>
        <p:nvSpPr>
          <p:cNvPr id="1103882" name="Rectangle 10"/>
          <p:cNvSpPr>
            <a:spLocks noChangeArrowheads="1"/>
          </p:cNvSpPr>
          <p:nvPr/>
        </p:nvSpPr>
        <p:spPr bwMode="auto">
          <a:xfrm>
            <a:off x="2916238" y="692696"/>
            <a:ext cx="4871526" cy="400752"/>
          </a:xfrm>
          <a:prstGeom prst="rect">
            <a:avLst/>
          </a:prstGeom>
          <a:noFill/>
          <a:ln w="9525">
            <a:noFill/>
            <a:miter lim="800000"/>
            <a:headEnd/>
            <a:tailEnd/>
          </a:ln>
          <a:effectLst/>
        </p:spPr>
        <p:txBody>
          <a:bodyPr wrap="none" lIns="92075" tIns="46038" rIns="92075" bIns="46038">
            <a:spAutoFit/>
          </a:bodyPr>
          <a:lstStyle/>
          <a:p>
            <a:r>
              <a:rPr lang="en-US" sz="2000" dirty="0" smtClean="0">
                <a:latin typeface="Comic Sans MS" pitchFamily="66" charset="0"/>
              </a:rPr>
              <a:t>L’AQUILA Raman </a:t>
            </a:r>
            <a:r>
              <a:rPr lang="en-US" sz="2000" dirty="0" err="1" smtClean="0">
                <a:latin typeface="Comic Sans MS" pitchFamily="66" charset="0"/>
              </a:rPr>
              <a:t>Lidar</a:t>
            </a:r>
            <a:r>
              <a:rPr lang="en-US" sz="2000" dirty="0" smtClean="0">
                <a:latin typeface="Comic Sans MS" pitchFamily="66" charset="0"/>
              </a:rPr>
              <a:t> </a:t>
            </a:r>
            <a:r>
              <a:rPr lang="en-US" sz="2000" dirty="0" err="1">
                <a:latin typeface="Comic Sans MS" pitchFamily="66" charset="0"/>
              </a:rPr>
              <a:t>Telecover</a:t>
            </a:r>
            <a:r>
              <a:rPr lang="en-US" sz="2000" dirty="0">
                <a:latin typeface="Comic Sans MS" pitchFamily="66" charset="0"/>
              </a:rPr>
              <a:t> Test</a:t>
            </a:r>
            <a:endParaRPr lang="it-IT" sz="2000" dirty="0">
              <a:latin typeface="Comic Sans MS" pitchFamily="66" charset="0"/>
            </a:endParaRPr>
          </a:p>
        </p:txBody>
      </p:sp>
      <p:sp>
        <p:nvSpPr>
          <p:cNvPr id="1103883" name="Rectangle 11"/>
          <p:cNvSpPr>
            <a:spLocks noChangeArrowheads="1"/>
          </p:cNvSpPr>
          <p:nvPr/>
        </p:nvSpPr>
        <p:spPr bwMode="auto">
          <a:xfrm>
            <a:off x="755650" y="5301208"/>
            <a:ext cx="5197475" cy="1190625"/>
          </a:xfrm>
          <a:prstGeom prst="rect">
            <a:avLst/>
          </a:prstGeom>
          <a:noFill/>
          <a:ln w="9525">
            <a:noFill/>
            <a:miter lim="800000"/>
            <a:headEnd/>
            <a:tailEnd/>
          </a:ln>
          <a:effectLst/>
        </p:spPr>
        <p:txBody>
          <a:bodyPr wrap="none" lIns="92075" tIns="46038" rIns="92075" bIns="46038">
            <a:spAutoFit/>
          </a:bodyPr>
          <a:lstStyle/>
          <a:p>
            <a:r>
              <a:rPr lang="en-US" sz="1800" dirty="0">
                <a:latin typeface="Comic Sans MS" pitchFamily="66" charset="0"/>
              </a:rPr>
              <a:t>Some Findings:</a:t>
            </a:r>
          </a:p>
          <a:p>
            <a:pPr>
              <a:buFontTx/>
              <a:buChar char="•"/>
            </a:pPr>
            <a:r>
              <a:rPr lang="en-US" sz="1800" dirty="0">
                <a:latin typeface="Comic Sans MS" pitchFamily="66" charset="0"/>
              </a:rPr>
              <a:t> Complete overlap estimation ~0.7km</a:t>
            </a:r>
          </a:p>
          <a:p>
            <a:pPr>
              <a:buFontTx/>
              <a:buChar char="•"/>
            </a:pPr>
            <a:r>
              <a:rPr lang="en-US" sz="1800" dirty="0">
                <a:latin typeface="Comic Sans MS" pitchFamily="66" charset="0"/>
              </a:rPr>
              <a:t> easy E-W alignment, more tricky N-S</a:t>
            </a:r>
          </a:p>
          <a:p>
            <a:pPr>
              <a:buFontTx/>
              <a:buChar char="•"/>
            </a:pPr>
            <a:r>
              <a:rPr lang="en-US" sz="1800" dirty="0">
                <a:latin typeface="Comic Sans MS" pitchFamily="66" charset="0"/>
              </a:rPr>
              <a:t> No “exit” of the beam from telescope FOV</a:t>
            </a:r>
          </a:p>
        </p:txBody>
      </p:sp>
      <p:pic>
        <p:nvPicPr>
          <p:cNvPr id="1103903" name="Picture 31"/>
          <p:cNvPicPr>
            <a:picLocks noGrp="1" noChangeAspect="1" noChangeArrowheads="1"/>
          </p:cNvPicPr>
          <p:nvPr>
            <p:ph sz="quarter" idx="1"/>
          </p:nvPr>
        </p:nvPicPr>
        <p:blipFill>
          <a:blip r:embed="rId2" cstate="print"/>
          <a:srcRect/>
          <a:stretch>
            <a:fillRect/>
          </a:stretch>
        </p:blipFill>
        <p:spPr>
          <a:xfrm>
            <a:off x="683568" y="1124744"/>
            <a:ext cx="6189663" cy="4138613"/>
          </a:xfrm>
          <a:noFill/>
          <a:ln/>
        </p:spPr>
      </p:pic>
      <p:pic>
        <p:nvPicPr>
          <p:cNvPr id="1103879" name="Picture 7"/>
          <p:cNvPicPr>
            <a:picLocks noGrp="1" noChangeAspect="1" noChangeArrowheads="1"/>
          </p:cNvPicPr>
          <p:nvPr>
            <p:ph sz="quarter" idx="2"/>
          </p:nvPr>
        </p:nvPicPr>
        <p:blipFill>
          <a:blip r:embed="rId3" cstate="print"/>
          <a:srcRect/>
          <a:stretch>
            <a:fillRect/>
          </a:stretch>
        </p:blipFill>
        <p:spPr>
          <a:xfrm>
            <a:off x="5924550" y="4684713"/>
            <a:ext cx="3184525" cy="2128837"/>
          </a:xfrm>
          <a:noFill/>
        </p:spPr>
      </p:pic>
      <p:sp>
        <p:nvSpPr>
          <p:cNvPr id="1103904" name="Rectangle 32"/>
          <p:cNvSpPr>
            <a:spLocks noChangeArrowheads="1"/>
          </p:cNvSpPr>
          <p:nvPr/>
        </p:nvSpPr>
        <p:spPr bwMode="auto">
          <a:xfrm>
            <a:off x="6588125" y="1238250"/>
            <a:ext cx="2400300" cy="3025775"/>
          </a:xfrm>
          <a:prstGeom prst="rect">
            <a:avLst/>
          </a:prstGeom>
          <a:noFill/>
          <a:ln w="9525">
            <a:noFill/>
            <a:miter lim="800000"/>
            <a:headEnd/>
            <a:tailEnd/>
          </a:ln>
          <a:effectLst/>
        </p:spPr>
        <p:txBody>
          <a:bodyPr lIns="92075" tIns="46038" rIns="92075" bIns="46038" anchor="ctr">
            <a:spAutoFit/>
          </a:bodyPr>
          <a:lstStyle/>
          <a:p>
            <a:pPr algn="just"/>
            <a:r>
              <a:rPr lang="en-US" sz="1600" b="0" u="none" dirty="0">
                <a:latin typeface="Comic Sans MS" pitchFamily="66" charset="0"/>
              </a:rPr>
              <a:t>Goal:</a:t>
            </a:r>
          </a:p>
          <a:p>
            <a:r>
              <a:rPr lang="en-US" sz="1600" b="0" u="none" dirty="0">
                <a:latin typeface="Comic Sans MS" pitchFamily="66" charset="0"/>
              </a:rPr>
              <a:t>- test and verify the alignment of laser and optics and</a:t>
            </a:r>
            <a:br>
              <a:rPr lang="en-US" sz="1600" b="0" u="none" dirty="0">
                <a:latin typeface="Comic Sans MS" pitchFamily="66" charset="0"/>
              </a:rPr>
            </a:br>
            <a:r>
              <a:rPr lang="en-US" sz="1600" b="0" u="none" dirty="0">
                <a:latin typeface="Comic Sans MS" pitchFamily="66" charset="0"/>
              </a:rPr>
              <a:t>- determine the distance of full overlap. </a:t>
            </a:r>
          </a:p>
          <a:p>
            <a:r>
              <a:rPr lang="en-US" sz="1600" b="0" u="none" dirty="0">
                <a:latin typeface="Comic Sans MS" pitchFamily="66" charset="0"/>
              </a:rPr>
              <a:t>Principle: </a:t>
            </a:r>
          </a:p>
          <a:p>
            <a:r>
              <a:rPr lang="en-US" sz="1600" b="0" u="none" dirty="0">
                <a:latin typeface="Comic Sans MS" pitchFamily="66" charset="0"/>
              </a:rPr>
              <a:t>- compare </a:t>
            </a:r>
            <a:r>
              <a:rPr lang="en-US" sz="1600" b="0" u="none" dirty="0" err="1">
                <a:latin typeface="Comic Sans MS" pitchFamily="66" charset="0"/>
              </a:rPr>
              <a:t>lidar</a:t>
            </a:r>
            <a:r>
              <a:rPr lang="en-US" sz="1600" b="0" u="none" dirty="0">
                <a:latin typeface="Comic Sans MS" pitchFamily="66" charset="0"/>
              </a:rPr>
              <a:t> signals from different parts of the telescope aperture.</a:t>
            </a:r>
          </a:p>
        </p:txBody>
      </p:sp>
      <p:sp>
        <p:nvSpPr>
          <p:cNvPr id="12" name="Rettangolo 11"/>
          <p:cNvSpPr/>
          <p:nvPr/>
        </p:nvSpPr>
        <p:spPr>
          <a:xfrm>
            <a:off x="0" y="620688"/>
            <a:ext cx="2734916" cy="369332"/>
          </a:xfrm>
          <a:prstGeom prst="rect">
            <a:avLst/>
          </a:prstGeom>
        </p:spPr>
        <p:txBody>
          <a:bodyPr wrap="none">
            <a:spAutoFit/>
          </a:bodyPr>
          <a:lstStyle/>
          <a:p>
            <a:pPr>
              <a:buFont typeface="Courier New" pitchFamily="49" charset="0"/>
              <a:buChar char="o"/>
            </a:pPr>
            <a:r>
              <a:rPr lang="en-US" b="1" dirty="0" smtClean="0"/>
              <a:t>Internal Quality check-up</a:t>
            </a:r>
          </a:p>
        </p:txBody>
      </p:sp>
      <p:sp>
        <p:nvSpPr>
          <p:cNvPr id="13" name="CasellaDiTesto 12"/>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14" name="CasellaDiTesto 13"/>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26627" name="Picture 3"/>
          <p:cNvPicPr>
            <a:picLocks noChangeAspect="1" noChangeArrowheads="1"/>
          </p:cNvPicPr>
          <p:nvPr/>
        </p:nvPicPr>
        <p:blipFill>
          <a:blip r:embed="rId4" cstate="print"/>
          <a:srcRect/>
          <a:stretch>
            <a:fillRect/>
          </a:stretch>
        </p:blipFill>
        <p:spPr bwMode="auto">
          <a:xfrm>
            <a:off x="1331640" y="1340768"/>
            <a:ext cx="5127042" cy="3960440"/>
          </a:xfrm>
          <a:prstGeom prst="rect">
            <a:avLst/>
          </a:prstGeom>
          <a:noFill/>
          <a:ln w="9525">
            <a:noFill/>
            <a:miter lim="800000"/>
            <a:headEnd/>
            <a:tailEnd/>
          </a:ln>
        </p:spPr>
      </p:pic>
      <p:pic>
        <p:nvPicPr>
          <p:cNvPr id="26628" name="Picture 4"/>
          <p:cNvPicPr>
            <a:picLocks noChangeAspect="1" noChangeArrowheads="1"/>
          </p:cNvPicPr>
          <p:nvPr/>
        </p:nvPicPr>
        <p:blipFill>
          <a:blip r:embed="rId5" cstate="print"/>
          <a:srcRect/>
          <a:stretch>
            <a:fillRect/>
          </a:stretch>
        </p:blipFill>
        <p:spPr bwMode="auto">
          <a:xfrm>
            <a:off x="1547664" y="1628800"/>
            <a:ext cx="4876800" cy="3657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ppt_x"/>
                                          </p:val>
                                        </p:tav>
                                        <p:tav tm="100000">
                                          <p:val>
                                            <p:strVal val="#ppt_x"/>
                                          </p:val>
                                        </p:tav>
                                      </p:tavLst>
                                    </p:anim>
                                    <p:anim calcmode="lin" valueType="num">
                                      <p:cBhvr additive="base">
                                        <p:cTn id="8" dur="500" fill="hold"/>
                                        <p:tgtEl>
                                          <p:spTgt spid="266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628"/>
                                        </p:tgtEl>
                                        <p:attrNameLst>
                                          <p:attrName>style.visibility</p:attrName>
                                        </p:attrNameLst>
                                      </p:cBhvr>
                                      <p:to>
                                        <p:strVal val="visible"/>
                                      </p:to>
                                    </p:set>
                                    <p:anim calcmode="lin" valueType="num">
                                      <p:cBhvr additive="base">
                                        <p:cTn id="13" dur="500" fill="hold"/>
                                        <p:tgtEl>
                                          <p:spTgt spid="26628"/>
                                        </p:tgtEl>
                                        <p:attrNameLst>
                                          <p:attrName>ppt_x</p:attrName>
                                        </p:attrNameLst>
                                      </p:cBhvr>
                                      <p:tavLst>
                                        <p:tav tm="0">
                                          <p:val>
                                            <p:strVal val="#ppt_x"/>
                                          </p:val>
                                        </p:tav>
                                        <p:tav tm="100000">
                                          <p:val>
                                            <p:strVal val="#ppt_x"/>
                                          </p:val>
                                        </p:tav>
                                      </p:tavLst>
                                    </p:anim>
                                    <p:anim calcmode="lin" valueType="num">
                                      <p:cBhvr additive="base">
                                        <p:cTn id="14" dur="500" fill="hold"/>
                                        <p:tgtEl>
                                          <p:spTgt spid="266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3"/>
          <p:cNvGraphicFramePr>
            <a:graphicFrameLocks noChangeAspect="1"/>
          </p:cNvGraphicFramePr>
          <p:nvPr>
            <p:ph sz="half" idx="1"/>
          </p:nvPr>
        </p:nvGraphicFramePr>
        <p:xfrm>
          <a:off x="684015" y="2780928"/>
          <a:ext cx="3816350" cy="3705225"/>
        </p:xfrm>
        <a:graphic>
          <a:graphicData uri="http://schemas.openxmlformats.org/presentationml/2006/ole">
            <p:oleObj spid="_x0000_s230402" name="Plot" r:id="rId3" imgW="6526440" imgH="6336000" progId="">
              <p:embed/>
            </p:oleObj>
          </a:graphicData>
        </a:graphic>
      </p:graphicFrame>
      <p:graphicFrame>
        <p:nvGraphicFramePr>
          <p:cNvPr id="6" name="Object 8"/>
          <p:cNvGraphicFramePr>
            <a:graphicFrameLocks noChangeAspect="1"/>
          </p:cNvGraphicFramePr>
          <p:nvPr/>
        </p:nvGraphicFramePr>
        <p:xfrm>
          <a:off x="4932165" y="1277640"/>
          <a:ext cx="3817937" cy="3559175"/>
        </p:xfrm>
        <a:graphic>
          <a:graphicData uri="http://schemas.openxmlformats.org/presentationml/2006/ole">
            <p:oleObj spid="_x0000_s230403" name="Plot" r:id="rId4" imgW="6584400" imgH="6139440" progId="">
              <p:embed/>
            </p:oleObj>
          </a:graphicData>
        </a:graphic>
      </p:graphicFrame>
      <p:sp>
        <p:nvSpPr>
          <p:cNvPr id="7" name="Rectangle 9"/>
          <p:cNvSpPr>
            <a:spLocks noChangeArrowheads="1"/>
          </p:cNvSpPr>
          <p:nvPr/>
        </p:nvSpPr>
        <p:spPr bwMode="auto">
          <a:xfrm>
            <a:off x="1476177" y="980728"/>
            <a:ext cx="2049463" cy="396875"/>
          </a:xfrm>
          <a:prstGeom prst="rect">
            <a:avLst/>
          </a:prstGeom>
          <a:noFill/>
          <a:ln w="9525">
            <a:noFill/>
            <a:miter lim="800000"/>
            <a:headEnd/>
            <a:tailEnd/>
          </a:ln>
          <a:effectLst/>
        </p:spPr>
        <p:txBody>
          <a:bodyPr lIns="92075" tIns="46038" rIns="92075" bIns="46038">
            <a:spAutoFit/>
          </a:bodyPr>
          <a:lstStyle/>
          <a:p>
            <a:r>
              <a:rPr lang="en-US" sz="2000" dirty="0">
                <a:latin typeface="Comic Sans MS" pitchFamily="66" charset="0"/>
              </a:rPr>
              <a:t>AQ </a:t>
            </a:r>
            <a:r>
              <a:rPr lang="en-US" sz="2000" dirty="0" err="1">
                <a:latin typeface="Comic Sans MS" pitchFamily="66" charset="0"/>
              </a:rPr>
              <a:t>RayFitTest</a:t>
            </a:r>
            <a:endParaRPr lang="it-IT" sz="2000" dirty="0">
              <a:latin typeface="Comic Sans MS" pitchFamily="66" charset="0"/>
            </a:endParaRPr>
          </a:p>
        </p:txBody>
      </p:sp>
      <p:sp>
        <p:nvSpPr>
          <p:cNvPr id="8" name="Rectangle 10"/>
          <p:cNvSpPr>
            <a:spLocks noChangeArrowheads="1"/>
          </p:cNvSpPr>
          <p:nvPr/>
        </p:nvSpPr>
        <p:spPr bwMode="auto">
          <a:xfrm>
            <a:off x="539552" y="1322462"/>
            <a:ext cx="4392613" cy="1314450"/>
          </a:xfrm>
          <a:prstGeom prst="rect">
            <a:avLst/>
          </a:prstGeom>
          <a:noFill/>
          <a:ln w="9525">
            <a:noFill/>
            <a:miter lim="800000"/>
            <a:headEnd/>
            <a:tailEnd/>
          </a:ln>
          <a:effectLst/>
        </p:spPr>
        <p:txBody>
          <a:bodyPr lIns="92075" tIns="46038" rIns="92075" bIns="46038" anchor="ctr">
            <a:spAutoFit/>
          </a:bodyPr>
          <a:lstStyle/>
          <a:p>
            <a:r>
              <a:rPr lang="en-US" sz="1600" b="0" u="none" dirty="0">
                <a:latin typeface="Comic Sans MS" pitchFamily="66" charset="0"/>
              </a:rPr>
              <a:t>This checkup tells us the quality of the signals in the far range. Especially analog signals show distortions there. Additionally we gather information about the use of </a:t>
            </a:r>
            <a:r>
              <a:rPr lang="en-US" sz="1600" b="0" u="none" dirty="0" err="1">
                <a:latin typeface="Comic Sans MS" pitchFamily="66" charset="0"/>
              </a:rPr>
              <a:t>Radiosonde</a:t>
            </a:r>
            <a:r>
              <a:rPr lang="en-US" sz="1600" b="0" u="none" dirty="0">
                <a:latin typeface="Comic Sans MS" pitchFamily="66" charset="0"/>
              </a:rPr>
              <a:t> data at different sites.  </a:t>
            </a:r>
            <a:r>
              <a:rPr lang="en-US" sz="1600" dirty="0">
                <a:latin typeface="Comic Sans MS" pitchFamily="66" charset="0"/>
              </a:rPr>
              <a:t> </a:t>
            </a:r>
          </a:p>
        </p:txBody>
      </p:sp>
      <p:sp>
        <p:nvSpPr>
          <p:cNvPr id="10" name="Rettangolo 9"/>
          <p:cNvSpPr/>
          <p:nvPr/>
        </p:nvSpPr>
        <p:spPr>
          <a:xfrm>
            <a:off x="0" y="620688"/>
            <a:ext cx="2734916" cy="369332"/>
          </a:xfrm>
          <a:prstGeom prst="rect">
            <a:avLst/>
          </a:prstGeom>
        </p:spPr>
        <p:txBody>
          <a:bodyPr wrap="none">
            <a:spAutoFit/>
          </a:bodyPr>
          <a:lstStyle/>
          <a:p>
            <a:pPr>
              <a:buFont typeface="Courier New" pitchFamily="49" charset="0"/>
              <a:buChar char="o"/>
            </a:pPr>
            <a:r>
              <a:rPr lang="en-US" b="1" dirty="0" smtClean="0"/>
              <a:t>Internal Quality check-up</a:t>
            </a:r>
          </a:p>
        </p:txBody>
      </p:sp>
      <p:sp>
        <p:nvSpPr>
          <p:cNvPr id="11" name="CasellaDiTesto 10"/>
          <p:cNvSpPr txBox="1"/>
          <p:nvPr/>
        </p:nvSpPr>
        <p:spPr>
          <a:xfrm>
            <a:off x="345268" y="116632"/>
            <a:ext cx="6222216" cy="523220"/>
          </a:xfrm>
          <a:prstGeom prst="rect">
            <a:avLst/>
          </a:prstGeom>
          <a:noFill/>
        </p:spPr>
        <p:txBody>
          <a:bodyPr wrap="none" rtlCol="0">
            <a:spAutoFit/>
          </a:bodyPr>
          <a:lstStyle/>
          <a:p>
            <a:r>
              <a:rPr lang="en-US" sz="2800" dirty="0" smtClean="0"/>
              <a:t>EARLINET Quality Assurance: Instruments</a:t>
            </a:r>
            <a:endParaRPr lang="en-US" sz="2800" dirty="0"/>
          </a:p>
        </p:txBody>
      </p:sp>
      <p:sp>
        <p:nvSpPr>
          <p:cNvPr id="12" name="CasellaDiTesto 11"/>
          <p:cNvSpPr txBox="1"/>
          <p:nvPr/>
        </p:nvSpPr>
        <p:spPr>
          <a:xfrm>
            <a:off x="35496" y="6453336"/>
            <a:ext cx="6839821" cy="369332"/>
          </a:xfrm>
          <a:prstGeom prst="rect">
            <a:avLst/>
          </a:prstGeom>
          <a:noFill/>
        </p:spPr>
        <p:txBody>
          <a:bodyPr wrap="none" rtlCol="0">
            <a:spAutoFit/>
          </a:bodyPr>
          <a:lstStyle/>
          <a:p>
            <a:r>
              <a:rPr lang="en-US" b="1" dirty="0" err="1" smtClean="0">
                <a:solidFill>
                  <a:srgbClr val="0070C0"/>
                </a:solidFill>
                <a:latin typeface="Calibri" panose="020F0502020204030204" pitchFamily="34" charset="0"/>
              </a:rPr>
              <a:t>AtmoHEAD</a:t>
            </a:r>
            <a:r>
              <a:rPr lang="en-US" b="1" dirty="0" smtClean="0">
                <a:solidFill>
                  <a:srgbClr val="0070C0"/>
                </a:solidFill>
                <a:latin typeface="Calibri" panose="020F0502020204030204" pitchFamily="34" charset="0"/>
              </a:rPr>
              <a:t> 2016 – Olomouc (Czech Republic), 12-14 September 2016 </a:t>
            </a:r>
            <a:endParaRPr lang="en-US" b="1" dirty="0">
              <a:solidFill>
                <a:srgbClr val="0070C0"/>
              </a:solidFill>
              <a:latin typeface="Calibri" panose="020F0502020204030204" pitchFamily="34" charset="0"/>
            </a:endParaRPr>
          </a:p>
        </p:txBody>
      </p:sp>
      <p:pic>
        <p:nvPicPr>
          <p:cNvPr id="24580" name="Picture 4"/>
          <p:cNvPicPr>
            <a:picLocks noChangeAspect="1" noChangeArrowheads="1"/>
          </p:cNvPicPr>
          <p:nvPr/>
        </p:nvPicPr>
        <p:blipFill>
          <a:blip r:embed="rId5" cstate="print"/>
          <a:srcRect/>
          <a:stretch>
            <a:fillRect/>
          </a:stretch>
        </p:blipFill>
        <p:spPr bwMode="auto">
          <a:xfrm>
            <a:off x="35496" y="2636912"/>
            <a:ext cx="9017127" cy="356873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additive="base">
                                        <p:cTn id="7" dur="500" fill="hold"/>
                                        <p:tgtEl>
                                          <p:spTgt spid="24580"/>
                                        </p:tgtEl>
                                        <p:attrNameLst>
                                          <p:attrName>ppt_x</p:attrName>
                                        </p:attrNameLst>
                                      </p:cBhvr>
                                      <p:tavLst>
                                        <p:tav tm="0">
                                          <p:val>
                                            <p:strVal val="#ppt_x"/>
                                          </p:val>
                                        </p:tav>
                                        <p:tav tm="100000">
                                          <p:val>
                                            <p:strVal val="#ppt_x"/>
                                          </p:val>
                                        </p:tav>
                                      </p:tavLst>
                                    </p:anim>
                                    <p:anim calcmode="lin" valueType="num">
                                      <p:cBhvr additive="base">
                                        <p:cTn id="8"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2462</TotalTime>
  <Words>6073</Words>
  <Application>Microsoft Office PowerPoint</Application>
  <PresentationFormat>Presentazione su schermo (4:3)</PresentationFormat>
  <Paragraphs>649</Paragraphs>
  <Slides>98</Slides>
  <Notes>9</Notes>
  <HiddenSlides>0</HiddenSlides>
  <MMClips>0</MMClips>
  <ScaleCrop>false</ScaleCrop>
  <HeadingPairs>
    <vt:vector size="6" baseType="variant">
      <vt:variant>
        <vt:lpstr>Tema</vt:lpstr>
      </vt:variant>
      <vt:variant>
        <vt:i4>1</vt:i4>
      </vt:variant>
      <vt:variant>
        <vt:lpstr>Server OLE incorporati</vt:lpstr>
      </vt:variant>
      <vt:variant>
        <vt:i4>3</vt:i4>
      </vt:variant>
      <vt:variant>
        <vt:lpstr>Titoli diapositive</vt:lpstr>
      </vt:variant>
      <vt:variant>
        <vt:i4>98</vt:i4>
      </vt:variant>
    </vt:vector>
  </HeadingPairs>
  <TitlesOfParts>
    <vt:vector size="102" baseType="lpstr">
      <vt:lpstr>Tema di Office</vt:lpstr>
      <vt:lpstr>Equation</vt:lpstr>
      <vt:lpstr>Equazione</vt:lpstr>
      <vt:lpstr>Plot</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SLICE (Southern Lidar Intercomparison Experiment) CAMPAIGN  L’Aquila Station Results year 2000</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vector>
  </TitlesOfParts>
  <Company>cetemps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 Iarlori</dc:creator>
  <cp:lastModifiedBy>Marco</cp:lastModifiedBy>
  <cp:revision>220</cp:revision>
  <dcterms:created xsi:type="dcterms:W3CDTF">2016-09-06T07:13:25Z</dcterms:created>
  <dcterms:modified xsi:type="dcterms:W3CDTF">2016-09-13T12:23:36Z</dcterms:modified>
</cp:coreProperties>
</file>