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sldIdLst>
    <p:sldId id="257" r:id="rId2"/>
    <p:sldId id="273" r:id="rId3"/>
    <p:sldId id="263" r:id="rId4"/>
    <p:sldId id="258" r:id="rId5"/>
    <p:sldId id="269" r:id="rId6"/>
    <p:sldId id="270" r:id="rId7"/>
    <p:sldId id="271" r:id="rId8"/>
    <p:sldId id="259" r:id="rId9"/>
    <p:sldId id="260" r:id="rId10"/>
    <p:sldId id="261" r:id="rId11"/>
    <p:sldId id="266" r:id="rId12"/>
    <p:sldId id="267" r:id="rId13"/>
    <p:sldId id="264" r:id="rId14"/>
    <p:sldId id="268" r:id="rId15"/>
    <p:sldId id="262" r:id="rId16"/>
    <p:sldId id="272" r:id="rId1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22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82" autoAdjust="0"/>
    <p:restoredTop sz="94660"/>
  </p:normalViewPr>
  <p:slideViewPr>
    <p:cSldViewPr>
      <p:cViewPr varScale="1">
        <p:scale>
          <a:sx n="159" d="100"/>
          <a:sy n="159" d="100"/>
        </p:scale>
        <p:origin x="162" y="16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8709E4-6072-4206-A09D-57447F962C5E}" type="datetimeFigureOut">
              <a:rPr lang="en-GB" smtClean="0"/>
              <a:t>04/07/2016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7327B0-3277-4758-B25E-AA3FDEA5C6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29959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7327B0-3277-4758-B25E-AA3FDEA5C66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88798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7327B0-3277-4758-B25E-AA3FDEA5C66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75469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7327B0-3277-4758-B25E-AA3FDEA5C66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9377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7327B0-3277-4758-B25E-AA3FDEA5C66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1613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ern.ch/openlab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788024" y="1597819"/>
            <a:ext cx="3888432" cy="118995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Project Title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88024" y="2914650"/>
            <a:ext cx="3888432" cy="1673324"/>
          </a:xfrm>
        </p:spPr>
        <p:txBody>
          <a:bodyPr>
            <a:normAutofit/>
          </a:bodyPr>
          <a:lstStyle>
            <a:lvl1pPr marL="0" indent="0" algn="r">
              <a:buNone/>
              <a:defRPr sz="18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CERN openlab Summer Students Lightning Talks Sessions	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First Name and Family Name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0" hasCustomPrompt="1"/>
          </p:nvPr>
        </p:nvSpPr>
        <p:spPr>
          <a:xfrm>
            <a:off x="1403350" y="2931790"/>
            <a:ext cx="2376488" cy="1584648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pPr lvl="0"/>
            <a:r>
              <a:rPr lang="en-US" dirty="0" smtClean="0"/>
              <a:t>19/08/2014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42966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26DD6-2F82-43BB-9E2C-13EFBA5F3A62}" type="datetime1">
              <a:rPr lang="en-US" smtClean="0"/>
              <a:t>7/4/2016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Kristina Gunne, Sotiris Pavlou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0678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5483A-1BA8-4540-B6B7-41A3921463BD}" type="datetime1">
              <a:rPr lang="en-US" smtClean="0"/>
              <a:t>7/4/2016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Kristina Gunne, Sotiris Pavlou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80842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F7E9C-CBA4-4FD1-B98A-7B0F24705C1B}" type="datetime1">
              <a:rPr lang="en-US" smtClean="0"/>
              <a:t>7/4/2016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Kristina Gunne, Sotiris Pavlou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67701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A5F80-93C6-4B92-A8D9-B93BE3506F1E}" type="datetime1">
              <a:rPr lang="en-US" smtClean="0"/>
              <a:t>7/4/2016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Kristina Gunne, Sotiris Pavlou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extBox 5"/>
          <p:cNvSpPr txBox="1"/>
          <p:nvPr userDrawn="1"/>
        </p:nvSpPr>
        <p:spPr>
          <a:xfrm>
            <a:off x="2555776" y="1995686"/>
            <a:ext cx="32403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4400" b="0" dirty="0" smtClean="0"/>
              <a:t>Questions?</a:t>
            </a:r>
            <a:endParaRPr lang="en-GB" sz="4400" b="0" dirty="0"/>
          </a:p>
        </p:txBody>
      </p:sp>
    </p:spTree>
    <p:extLst>
      <p:ext uri="{BB962C8B-B14F-4D97-AF65-F5344CB8AC3E}">
        <p14:creationId xmlns:p14="http://schemas.microsoft.com/office/powerpoint/2010/main" val="17062890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61607-0319-47BA-8CEC-2CC570ED3504}" type="datetime1">
              <a:rPr lang="en-US" smtClean="0"/>
              <a:t>7/4/2016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Kristina Gunne, Sotiris Pavlou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extBox 5"/>
          <p:cNvSpPr txBox="1"/>
          <p:nvPr userDrawn="1"/>
        </p:nvSpPr>
        <p:spPr>
          <a:xfrm>
            <a:off x="0" y="2058983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3200" dirty="0" smtClean="0">
                <a:hlinkClick r:id="rId2"/>
              </a:rPr>
              <a:t>www.cern.ch/openlab</a:t>
            </a:r>
            <a:r>
              <a:rPr lang="fr-CH" sz="3200" dirty="0" smtClean="0"/>
              <a:t> </a:t>
            </a:r>
            <a:r>
              <a:rPr lang="en-GB" sz="3200" baseline="0" dirty="0" smtClean="0"/>
              <a:t> </a:t>
            </a:r>
            <a:endParaRPr lang="fr-CH" sz="3200" dirty="0" smtClean="0"/>
          </a:p>
        </p:txBody>
      </p:sp>
    </p:spTree>
    <p:extLst>
      <p:ext uri="{BB962C8B-B14F-4D97-AF65-F5344CB8AC3E}">
        <p14:creationId xmlns:p14="http://schemas.microsoft.com/office/powerpoint/2010/main" val="26611328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A024F-7199-43CB-AB75-76378E114F47}" type="datetime1">
              <a:rPr lang="en-US" smtClean="0"/>
              <a:t>7/4/2016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Kristina Gunne, Sotiris Pavlou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70478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648" y="2427733"/>
            <a:ext cx="7283152" cy="216688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606E3-9038-483D-9073-497E4F8A29A2}" type="datetime1">
              <a:rPr lang="en-US" smtClean="0"/>
              <a:t>7/4/2016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Kristina Gunne, Sotiris Pavlou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1403350" y="1276350"/>
            <a:ext cx="7272338" cy="935038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82126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890F6-8ECF-4BF1-847D-DE3E57F9AA6C}" type="datetime1">
              <a:rPr lang="en-US" smtClean="0"/>
              <a:t>7/4/2016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Kristina Gunne, Sotiris Pavlou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5585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25FD7-B85C-4295-9056-87676CD84A7C}" type="datetime1">
              <a:rPr lang="en-US" smtClean="0"/>
              <a:t>7/4/2016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Kristina Gunne, Sotiris Pavlou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8972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000" dirty="0" smtClean="0"/>
            </a:lvl1pPr>
          </a:lstStyle>
          <a:p>
            <a:pPr marL="0" lvl="0" indent="0">
              <a:buNone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F7575-D4A0-473D-8F71-AFA2E24B8EEE}" type="datetime1">
              <a:rPr lang="en-US" smtClean="0"/>
              <a:t>7/4/2016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Kristina Gunne, Sotiris Pavlou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2617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A29FC-0248-4266-AA99-3BDE4D4734A2}" type="datetime1">
              <a:rPr lang="en-US" smtClean="0"/>
              <a:t>7/4/2016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Kristina Gunne, Sotiris Pavlou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  <p:sp>
        <p:nvSpPr>
          <p:cNvPr id="13" name="Chart Placeholder 12"/>
          <p:cNvSpPr>
            <a:spLocks noGrp="1"/>
          </p:cNvSpPr>
          <p:nvPr>
            <p:ph type="chart" sz="quarter" idx="13"/>
          </p:nvPr>
        </p:nvSpPr>
        <p:spPr>
          <a:xfrm>
            <a:off x="467544" y="1161535"/>
            <a:ext cx="3959994" cy="3426340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007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08C48-7FCA-4A1A-8D45-885B23F725BE}" type="datetime1">
              <a:rPr lang="en-US" smtClean="0"/>
              <a:t>7/4/2016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Kristina Gunne, Sotiris Pavlou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468313" y="1203325"/>
            <a:ext cx="3959225" cy="3384550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4497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9872" y="1151335"/>
            <a:ext cx="5266929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19872" y="1631156"/>
            <a:ext cx="5266929" cy="2963466"/>
          </a:xfrm>
        </p:spPr>
        <p:txBody>
          <a:bodyPr/>
          <a:lstStyle>
            <a:lvl1pPr>
              <a:defRPr sz="1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2D1BF-264A-47BC-AF5C-F4F5E9548616}" type="datetime1">
              <a:rPr lang="en-US" smtClean="0"/>
              <a:t>7/4/2016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Kristina Gunne, Sotiris Pavlou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0" y="1164542"/>
            <a:ext cx="3132138" cy="576262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5" name="Picture Placeholder 13"/>
          <p:cNvSpPr>
            <a:spLocks noGrp="1"/>
          </p:cNvSpPr>
          <p:nvPr>
            <p:ph type="pic" sz="quarter" idx="18"/>
          </p:nvPr>
        </p:nvSpPr>
        <p:spPr>
          <a:xfrm>
            <a:off x="0" y="1876384"/>
            <a:ext cx="3132138" cy="576262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6" name="Picture Placeholder 13"/>
          <p:cNvSpPr>
            <a:spLocks noGrp="1"/>
          </p:cNvSpPr>
          <p:nvPr>
            <p:ph type="pic" sz="quarter" idx="19"/>
          </p:nvPr>
        </p:nvSpPr>
        <p:spPr>
          <a:xfrm>
            <a:off x="0" y="2588226"/>
            <a:ext cx="3132138" cy="576262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7" name="Picture Placeholder 13"/>
          <p:cNvSpPr>
            <a:spLocks noGrp="1"/>
          </p:cNvSpPr>
          <p:nvPr>
            <p:ph type="pic" sz="quarter" idx="20"/>
          </p:nvPr>
        </p:nvSpPr>
        <p:spPr>
          <a:xfrm>
            <a:off x="0" y="3300068"/>
            <a:ext cx="3132138" cy="576262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8" name="Picture Placeholder 13"/>
          <p:cNvSpPr>
            <a:spLocks noGrp="1"/>
          </p:cNvSpPr>
          <p:nvPr>
            <p:ph type="pic" sz="quarter" idx="21"/>
          </p:nvPr>
        </p:nvSpPr>
        <p:spPr>
          <a:xfrm>
            <a:off x="0" y="4011910"/>
            <a:ext cx="3132138" cy="576262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0815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03648" y="205978"/>
            <a:ext cx="7283152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03648" y="1200151"/>
            <a:ext cx="7283152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A5D0CE56-03C3-43CE-9A17-BFB1A344BF83}" type="datetime1">
              <a:rPr lang="en-US" smtClean="0"/>
              <a:t>7/4/2016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43808" y="4767263"/>
            <a:ext cx="345638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fr-CH" smtClean="0"/>
              <a:t>Kristina Gunne, Sotiris Pavlou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94EB1264-2DC2-4921-94A1-13F831F55EA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4121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51" r:id="rId4"/>
    <p:sldLayoutId id="2147483652" r:id="rId5"/>
    <p:sldLayoutId id="2147483653" r:id="rId6"/>
    <p:sldLayoutId id="2147483660" r:id="rId7"/>
    <p:sldLayoutId id="2147483671" r:id="rId8"/>
    <p:sldLayoutId id="2147483669" r:id="rId9"/>
    <p:sldLayoutId id="2147483654" r:id="rId10"/>
    <p:sldLayoutId id="2147483655" r:id="rId11"/>
    <p:sldLayoutId id="2147483657" r:id="rId12"/>
    <p:sldLayoutId id="2147483662" r:id="rId13"/>
    <p:sldLayoutId id="2147483664" r:id="rId14"/>
  </p:sldLayoutIdLst>
  <p:timing>
    <p:tnLst>
      <p:par>
        <p:cTn id="1" dur="indefinite" restart="never" nodeType="tmRoot"/>
      </p:par>
    </p:tnLst>
  </p:timing>
  <p:hf hdr="0"/>
  <p:txStyles>
    <p:titleStyle>
      <a:lvl1pPr algn="r" defTabSz="914400" rtl="0" eaLnBrk="1" latinLnBrk="0" hangingPunct="1">
        <a:spcBef>
          <a:spcPct val="0"/>
        </a:spcBef>
        <a:buNone/>
        <a:defRPr sz="3200" b="1" kern="1200">
          <a:solidFill>
            <a:srgbClr val="222268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SzPct val="150000"/>
        <a:buFont typeface="Arial" panose="020B0604020202020204" pitchFamily="34" charset="0"/>
        <a:buChar char="›"/>
        <a:defRPr sz="2800" b="1" kern="1200">
          <a:solidFill>
            <a:srgbClr val="222268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Wingdings" panose="05000000000000000000" pitchFamily="2" charset="2"/>
        <a:buChar char="§"/>
        <a:defRPr sz="2400" kern="1200">
          <a:solidFill>
            <a:srgbClr val="222268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anose="020B0604020202020204" pitchFamily="34" charset="0"/>
        <a:buChar char="̵"/>
        <a:defRPr sz="2400" kern="1200">
          <a:solidFill>
            <a:srgbClr val="222268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anose="020B0604020202020204" pitchFamily="34" charset="0"/>
        <a:buChar char="•"/>
        <a:defRPr sz="2000" kern="1200">
          <a:solidFill>
            <a:srgbClr val="222268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anose="020B0604020202020204" pitchFamily="34" charset="0"/>
        <a:buChar char="∙"/>
        <a:defRPr sz="1600" kern="1200">
          <a:solidFill>
            <a:srgbClr val="222268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ategory/345/" TargetMode="External"/><Relationship Id="rId2" Type="http://schemas.openxmlformats.org/officeDocument/2006/relationships/hyperlink" Target="http://indico.cern.ch/category/8040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medical.service@cern.ch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hr-dep.web.cern.ch/chis/chis-benefits-and-condition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cern.ch/go/qhC6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cern.ch/go/7MGt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44008" y="1851670"/>
            <a:ext cx="4176464" cy="1296144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Welcome to the CERN </a:t>
            </a:r>
            <a:r>
              <a:rPr lang="en-GB" sz="2800" dirty="0" err="1" smtClean="0"/>
              <a:t>openlab</a:t>
            </a:r>
            <a:r>
              <a:rPr lang="en-GB" sz="2800" dirty="0" smtClean="0"/>
              <a:t> summer student programme!</a:t>
            </a:r>
            <a:endParaRPr lang="en-GB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83968" y="3291830"/>
            <a:ext cx="2448272" cy="936104"/>
          </a:xfrm>
        </p:spPr>
        <p:txBody>
          <a:bodyPr>
            <a:normAutofit/>
          </a:bodyPr>
          <a:lstStyle/>
          <a:p>
            <a:r>
              <a:rPr lang="en-GB" sz="1400" dirty="0" smtClean="0"/>
              <a:t>Kristina Gunne</a:t>
            </a:r>
          </a:p>
          <a:p>
            <a:r>
              <a:rPr lang="en-GB" sz="1400" b="0" dirty="0"/>
              <a:t>CERN openlab</a:t>
            </a:r>
          </a:p>
          <a:p>
            <a:r>
              <a:rPr lang="en-GB" sz="1400" b="0" dirty="0"/>
              <a:t>Admin/Finance </a:t>
            </a:r>
            <a:r>
              <a:rPr lang="en-GB" sz="1400" b="0" dirty="0" smtClean="0"/>
              <a:t>Officer</a:t>
            </a:r>
            <a:endParaRPr lang="en-GB" sz="1400" b="0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6985198" y="3291830"/>
            <a:ext cx="1800200" cy="8640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SzPct val="150000"/>
              <a:buFont typeface="Arial" panose="020B0604020202020204" pitchFamily="34" charset="0"/>
              <a:buNone/>
              <a:defRPr sz="1800" b="1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/>
              <a:t>Sotiris Pavlou</a:t>
            </a:r>
          </a:p>
          <a:p>
            <a:r>
              <a:rPr lang="en-GB" sz="1400" b="0" dirty="0" smtClean="0"/>
              <a:t>CERN openlab</a:t>
            </a:r>
          </a:p>
          <a:p>
            <a:r>
              <a:rPr lang="en-GB" sz="1400" b="0" dirty="0"/>
              <a:t>Junior Admin </a:t>
            </a:r>
            <a:r>
              <a:rPr lang="en-GB" sz="1400" b="0" dirty="0" smtClean="0"/>
              <a:t>Officer</a:t>
            </a:r>
            <a:endParaRPr lang="en-GB" sz="1400" b="0" dirty="0"/>
          </a:p>
        </p:txBody>
      </p:sp>
    </p:spTree>
    <p:extLst>
      <p:ext uri="{BB962C8B-B14F-4D97-AF65-F5344CB8AC3E}">
        <p14:creationId xmlns:p14="http://schemas.microsoft.com/office/powerpoint/2010/main" val="398835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Hotel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/>
              <a:t>18.85€/person/night in a four bed studio (75.40€ per room/night) </a:t>
            </a:r>
          </a:p>
          <a:p>
            <a:r>
              <a:rPr lang="en-US" sz="2400" dirty="0" smtClean="0"/>
              <a:t>22.76</a:t>
            </a:r>
            <a:r>
              <a:rPr lang="en-US" sz="2400" dirty="0"/>
              <a:t>€/person/night in a three bed studio (68.30 € per room/night)</a:t>
            </a:r>
          </a:p>
          <a:p>
            <a:r>
              <a:rPr lang="en-US" sz="2400" dirty="0" smtClean="0"/>
              <a:t>28.60</a:t>
            </a:r>
            <a:r>
              <a:rPr lang="en-US" sz="2400" dirty="0"/>
              <a:t>€/person/night in a double room (57.20 €per room/night) </a:t>
            </a:r>
          </a:p>
          <a:p>
            <a:r>
              <a:rPr lang="en-US" sz="2400" dirty="0" smtClean="0"/>
              <a:t>56.10</a:t>
            </a:r>
            <a:r>
              <a:rPr lang="en-US" sz="2400" dirty="0"/>
              <a:t>€/person in a single </a:t>
            </a:r>
            <a:r>
              <a:rPr lang="en-US" sz="2400" dirty="0" smtClean="0"/>
              <a:t>room</a:t>
            </a:r>
          </a:p>
          <a:p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Prices include VAT but not breakfast</a:t>
            </a:r>
            <a:endParaRPr lang="en-US" sz="2400" dirty="0"/>
          </a:p>
          <a:p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D85CF-7B7C-4982-B721-EBF2D46E44C7}" type="datetime1">
              <a:rPr lang="en-US" smtClean="0"/>
              <a:t>7/4/2016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Kristina Gunne, Sotiris Pavlou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10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28" y="2249315"/>
            <a:ext cx="1296144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7303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few things to remember…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GB" sz="5000" dirty="0" smtClean="0"/>
              <a:t>Hotel Shuttle</a:t>
            </a:r>
          </a:p>
          <a:p>
            <a:pPr lvl="1"/>
            <a:r>
              <a:rPr lang="en-GB" sz="4000" dirty="0" smtClean="0"/>
              <a:t>book 24h in advance except for the tours in the morning and in the evening</a:t>
            </a:r>
          </a:p>
          <a:p>
            <a:pPr lvl="1"/>
            <a:r>
              <a:rPr lang="en-GB" sz="4000" dirty="0" smtClean="0"/>
              <a:t>7 persons maximum per shuttle</a:t>
            </a:r>
          </a:p>
          <a:p>
            <a:r>
              <a:rPr lang="en-GB" sz="5000" dirty="0" smtClean="0"/>
              <a:t>Some good advice</a:t>
            </a:r>
          </a:p>
          <a:p>
            <a:pPr lvl="1"/>
            <a:r>
              <a:rPr lang="en-US" sz="4000" dirty="0" smtClean="0"/>
              <a:t>Please </a:t>
            </a:r>
            <a:r>
              <a:rPr lang="en-US" sz="4000" dirty="0"/>
              <a:t>use the provided drying racks to dry your laundry</a:t>
            </a:r>
          </a:p>
          <a:p>
            <a:pPr lvl="1"/>
            <a:r>
              <a:rPr lang="en-US" sz="4000" dirty="0" smtClean="0"/>
              <a:t>Please </a:t>
            </a:r>
            <a:r>
              <a:rPr lang="en-US" sz="4000" dirty="0"/>
              <a:t>make sure your rooms are tidy and things are put away before the cleaning service passes. </a:t>
            </a:r>
            <a:r>
              <a:rPr lang="en-US" sz="4000" dirty="0" smtClean="0"/>
              <a:t>Ask the reception which day this is.</a:t>
            </a:r>
          </a:p>
          <a:p>
            <a:pPr lvl="1"/>
            <a:r>
              <a:rPr lang="en-US" sz="4000" dirty="0" smtClean="0"/>
              <a:t>Be </a:t>
            </a:r>
            <a:r>
              <a:rPr lang="en-US" sz="4000" dirty="0"/>
              <a:t>careful with the hotel equipment in general. </a:t>
            </a:r>
            <a:endParaRPr lang="en-US" sz="4000" dirty="0" smtClean="0"/>
          </a:p>
          <a:p>
            <a:pPr lvl="1"/>
            <a:r>
              <a:rPr lang="en-US" sz="4000" dirty="0" smtClean="0"/>
              <a:t>Please </a:t>
            </a:r>
            <a:r>
              <a:rPr lang="en-US" sz="4000" dirty="0"/>
              <a:t>respect the general rule of silence after 22h.</a:t>
            </a:r>
          </a:p>
          <a:p>
            <a:pPr lvl="1"/>
            <a:r>
              <a:rPr lang="en-US" sz="4000" dirty="0" smtClean="0"/>
              <a:t>The hotel reception is ready to help you with your invoice at any time (</a:t>
            </a:r>
            <a:r>
              <a:rPr lang="en-US" sz="4000" dirty="0" err="1" smtClean="0"/>
              <a:t>ie</a:t>
            </a:r>
            <a:r>
              <a:rPr lang="en-US" sz="4000" dirty="0" smtClean="0"/>
              <a:t> after your payments)</a:t>
            </a:r>
            <a:endParaRPr lang="en-US" sz="4000" dirty="0"/>
          </a:p>
          <a:p>
            <a:pPr lvl="1"/>
            <a:r>
              <a:rPr lang="en-US" sz="4000" dirty="0"/>
              <a:t>N</a:t>
            </a:r>
            <a:r>
              <a:rPr lang="en-US" sz="4000" dirty="0" smtClean="0"/>
              <a:t>etwork connectivity- cabled access possible if needed.</a:t>
            </a:r>
            <a:endParaRPr lang="en-US" sz="4000" dirty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90FA5-9EB1-401B-A4D4-097D4E5040FA}" type="datetime1">
              <a:rPr lang="en-US" smtClean="0"/>
              <a:t>7/4/2016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Kristina Gunne, Sotiris Pavlou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11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210321"/>
            <a:ext cx="1008112" cy="100811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865" y="2541490"/>
            <a:ext cx="843558" cy="84355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891" y="3385048"/>
            <a:ext cx="945865" cy="945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9772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D3171-F4E2-4256-B3B5-EFF2881DBF9B}" type="datetime1">
              <a:rPr lang="en-US" smtClean="0"/>
              <a:t>7/4/2016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Kristina Gunne, Sotiris Pavlou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12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2594" y="195486"/>
            <a:ext cx="4392488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9077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Respect instructions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62500" y="1378855"/>
            <a:ext cx="2857500" cy="28575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C8C50-A050-411D-99B7-C0A43005854B}" type="datetime1">
              <a:rPr lang="en-US" smtClean="0"/>
              <a:t>7/4/2016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Kristina Gunne, Sotiris Pavlou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13</a:t>
            </a:fld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5735" y="742401"/>
            <a:ext cx="2143125" cy="21431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0798" y="2359930"/>
            <a:ext cx="2809875" cy="187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5927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“Temple”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26116" y="709394"/>
            <a:ext cx="4205628" cy="360986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3E3B4-6886-4E59-9C39-96BBEFE55BFC}" type="datetime1">
              <a:rPr lang="en-US" smtClean="0"/>
              <a:t>7/4/2016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Kristina Gunne, Sotiris Pavlou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14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5364088" y="1131590"/>
            <a:ext cx="3322712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Now you have seen it…</a:t>
            </a:r>
          </a:p>
          <a:p>
            <a:endParaRPr lang="en-GB" dirty="0"/>
          </a:p>
          <a:p>
            <a:pPr marL="285750" indent="-285750">
              <a:buFontTx/>
              <a:buChar char="-"/>
            </a:pPr>
            <a:r>
              <a:rPr lang="en-GB" sz="2400" b="1" dirty="0" smtClean="0"/>
              <a:t>DO NOT GO HERE!</a:t>
            </a:r>
          </a:p>
          <a:p>
            <a:pPr marL="285750" indent="-285750">
              <a:buFontTx/>
              <a:buChar char="-"/>
            </a:pPr>
            <a:endParaRPr lang="en-GB" sz="2400" b="1" dirty="0"/>
          </a:p>
          <a:p>
            <a:pPr marL="285750" indent="-285750">
              <a:buFontTx/>
              <a:buChar char="-"/>
            </a:pPr>
            <a:r>
              <a:rPr lang="en-GB" sz="2400" b="1" dirty="0" smtClean="0"/>
              <a:t>Health Hazard</a:t>
            </a:r>
          </a:p>
          <a:p>
            <a:pPr marL="285750" indent="-285750">
              <a:buFontTx/>
              <a:buChar char="-"/>
            </a:pPr>
            <a:endParaRPr lang="en-GB" sz="2400" b="1" dirty="0"/>
          </a:p>
          <a:p>
            <a:pPr marL="285750" indent="-285750">
              <a:buFontTx/>
              <a:buChar char="-"/>
            </a:pPr>
            <a:r>
              <a:rPr lang="en-GB" sz="2400" b="1" dirty="0" smtClean="0"/>
              <a:t>Risk of being expelled from CERN</a:t>
            </a:r>
          </a:p>
          <a:p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0090572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Coffee and Ice-cream meetings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Fridays at 16h in R2</a:t>
            </a:r>
          </a:p>
          <a:p>
            <a:pPr marL="0" indent="0">
              <a:buNone/>
            </a:pPr>
            <a:endParaRPr lang="en-GB" sz="2400" b="0" dirty="0" smtClean="0"/>
          </a:p>
          <a:p>
            <a:pPr marL="0" indent="0">
              <a:buNone/>
            </a:pPr>
            <a:r>
              <a:rPr lang="en-GB" sz="2400" b="0" dirty="0" smtClean="0"/>
              <a:t>Informal get together when we can talk about any of your questions, weekend plans </a:t>
            </a:r>
            <a:r>
              <a:rPr lang="en-GB" sz="2400" b="0" dirty="0" err="1" smtClean="0"/>
              <a:t>etc</a:t>
            </a:r>
            <a:r>
              <a:rPr lang="en-GB" sz="2400" b="0" dirty="0" smtClean="0"/>
              <a:t>…</a:t>
            </a:r>
          </a:p>
          <a:p>
            <a:pPr marL="0" indent="0">
              <a:buNone/>
            </a:pPr>
            <a:endParaRPr lang="en-GB" sz="2400" b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095BA-F0D7-4B9F-A9D5-208DA5997886}" type="datetime1">
              <a:rPr lang="en-US" smtClean="0"/>
              <a:t>7/4/2016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Kristina Gunne, Sotiris Pavlou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15</a:t>
            </a:fld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996" y="2411537"/>
            <a:ext cx="2355726" cy="235572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43758"/>
            <a:ext cx="948401" cy="94840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7122" y="3533752"/>
            <a:ext cx="1507355" cy="1507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8306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Questions?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1776" y="849414"/>
            <a:ext cx="6092552" cy="391784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7FC99-7344-4443-A914-ADDE90A1DE0D}" type="datetime1">
              <a:rPr lang="en-US" smtClean="0"/>
              <a:t>7/4/2016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Kristina Gunne, Sotiris Pavlou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5770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Lecture programme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2400" dirty="0" err="1"/>
              <a:t>o</a:t>
            </a:r>
            <a:r>
              <a:rPr lang="en-GB" sz="2400" dirty="0" err="1" smtClean="0"/>
              <a:t>penlab</a:t>
            </a:r>
            <a:r>
              <a:rPr lang="en-GB" sz="2400" dirty="0" smtClean="0"/>
              <a:t> summer student lectures and events</a:t>
            </a:r>
          </a:p>
          <a:p>
            <a:pPr marL="0" indent="0">
              <a:buNone/>
            </a:pPr>
            <a:r>
              <a:rPr lang="en-GB" sz="2400" dirty="0" smtClean="0"/>
              <a:t>(in general 15.00-16.30, Tue and Thu)</a:t>
            </a:r>
          </a:p>
          <a:p>
            <a:pPr marL="0" indent="0">
              <a:buNone/>
            </a:pPr>
            <a:r>
              <a:rPr lang="en-GB" sz="2400" dirty="0">
                <a:hlinkClick r:id="rId2"/>
              </a:rPr>
              <a:t>http://indico.cern.ch/category/8040</a:t>
            </a:r>
            <a:r>
              <a:rPr lang="en-GB" sz="2400" dirty="0" smtClean="0">
                <a:hlinkClick r:id="rId2"/>
              </a:rPr>
              <a:t>/</a:t>
            </a:r>
            <a:r>
              <a:rPr lang="en-GB" sz="2400" dirty="0" smtClean="0"/>
              <a:t> </a:t>
            </a:r>
          </a:p>
          <a:p>
            <a:pPr marL="0" indent="0">
              <a:buNone/>
            </a:pPr>
            <a:r>
              <a:rPr lang="en-GB" sz="2400" dirty="0" smtClean="0"/>
              <a:t>“Obligatory”</a:t>
            </a: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r>
              <a:rPr lang="en-GB" sz="2400" dirty="0" smtClean="0"/>
              <a:t>CERN summer student programme</a:t>
            </a:r>
          </a:p>
          <a:p>
            <a:pPr marL="0" indent="0">
              <a:buNone/>
            </a:pPr>
            <a:r>
              <a:rPr lang="en-GB" sz="2400" dirty="0">
                <a:hlinkClick r:id="rId3"/>
              </a:rPr>
              <a:t>https://indico.cern.ch/category/345</a:t>
            </a:r>
            <a:r>
              <a:rPr lang="en-GB" sz="2400" dirty="0" smtClean="0">
                <a:hlinkClick r:id="rId3"/>
              </a:rPr>
              <a:t>/</a:t>
            </a:r>
            <a:r>
              <a:rPr lang="en-GB" sz="2400" dirty="0" smtClean="0"/>
              <a:t> 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A024F-7199-43CB-AB75-76378E114F47}" type="datetime1">
              <a:rPr lang="en-US" smtClean="0"/>
              <a:t>7/4/2016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Kristina Gunne, Sotiris Pavlou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97568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Events, Programme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648" y="1063228"/>
            <a:ext cx="7283152" cy="353139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  <a:p>
            <a:r>
              <a:rPr lang="en-GB" sz="3200" dirty="0" smtClean="0"/>
              <a:t>Welcome event July 6</a:t>
            </a:r>
            <a:r>
              <a:rPr lang="en-GB" sz="3200" baseline="30000" dirty="0" smtClean="0"/>
              <a:t>th</a:t>
            </a:r>
          </a:p>
          <a:p>
            <a:r>
              <a:rPr lang="en-GB" sz="3200" dirty="0" smtClean="0"/>
              <a:t>Field trip Zurich 14-15 July</a:t>
            </a:r>
          </a:p>
          <a:p>
            <a:r>
              <a:rPr lang="en-GB" sz="3200" dirty="0" smtClean="0"/>
              <a:t>Field trip Lausanne 22 July</a:t>
            </a:r>
          </a:p>
          <a:p>
            <a:r>
              <a:rPr lang="en-GB" sz="3200" dirty="0" smtClean="0"/>
              <a:t>Web fest 29-31 July</a:t>
            </a:r>
          </a:p>
          <a:p>
            <a:r>
              <a:rPr lang="en-GB" sz="3200" dirty="0" smtClean="0"/>
              <a:t>CERN visits</a:t>
            </a:r>
          </a:p>
          <a:p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17839-ECE3-4EC1-ADD9-62D43CB9310B}" type="datetime1">
              <a:rPr lang="en-US" smtClean="0"/>
              <a:t>7/4/2016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Kristina Gunne, Sotiris Pavlou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3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8" y="1619102"/>
            <a:ext cx="1296144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9078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Reminders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34719-9C01-4B9D-A68E-833370F653D6}" type="datetime1">
              <a:rPr lang="en-US" smtClean="0"/>
              <a:t>7/4/2016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Kristina Gunne, Sotiris Pavlou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4</a:t>
            </a:fld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403648" y="915566"/>
            <a:ext cx="7283152" cy="36790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 smtClean="0"/>
              <a:t>Medical questionnaire</a:t>
            </a:r>
          </a:p>
          <a:p>
            <a:pPr marL="0" indent="0">
              <a:buNone/>
            </a:pPr>
            <a:r>
              <a:rPr lang="en-GB" sz="2400" b="0" dirty="0" smtClean="0"/>
              <a:t>Fill out the medical questionnaire and send it to </a:t>
            </a:r>
            <a:r>
              <a:rPr lang="en-GB" sz="2400" b="0" dirty="0" smtClean="0">
                <a:sym typeface="Wingdings" panose="05000000000000000000" pitchFamily="2" charset="2"/>
              </a:rPr>
              <a:t> </a:t>
            </a:r>
            <a:r>
              <a:rPr lang="en-GB" sz="2400" b="0" dirty="0" smtClean="0">
                <a:hlinkClick r:id="rId3"/>
              </a:rPr>
              <a:t>medical.service@cern.ch</a:t>
            </a:r>
            <a:endParaRPr lang="en-GB" sz="2400" b="0" dirty="0" smtClean="0"/>
          </a:p>
          <a:p>
            <a:pPr marL="0" indent="0">
              <a:buNone/>
            </a:pPr>
            <a:endParaRPr lang="en-GB" sz="1000" b="0" dirty="0"/>
          </a:p>
          <a:p>
            <a:pPr marL="0" indent="0">
              <a:buNone/>
            </a:pPr>
            <a:r>
              <a:rPr lang="en-GB" sz="2400" b="0" dirty="0" smtClean="0"/>
              <a:t>Subject: Summer students – </a:t>
            </a:r>
            <a:r>
              <a:rPr lang="en-GB" sz="2400" b="0" dirty="0" err="1"/>
              <a:t>o</a:t>
            </a:r>
            <a:r>
              <a:rPr lang="en-GB" sz="2400" b="0" dirty="0" err="1" smtClean="0"/>
              <a:t>penlab</a:t>
            </a:r>
            <a:r>
              <a:rPr lang="en-GB" sz="2400" b="0" dirty="0" smtClean="0"/>
              <a:t> 2016</a:t>
            </a:r>
          </a:p>
          <a:p>
            <a:pPr marL="0" indent="0">
              <a:buNone/>
            </a:pPr>
            <a:endParaRPr lang="en-GB" sz="1000" b="0" dirty="0" smtClean="0"/>
          </a:p>
          <a:p>
            <a:pPr marL="0" indent="0">
              <a:buNone/>
            </a:pPr>
            <a:r>
              <a:rPr lang="en-GB" sz="2400" dirty="0" smtClean="0"/>
              <a:t>Summer student contract </a:t>
            </a:r>
            <a:r>
              <a:rPr lang="en-GB" sz="2400" b="0" dirty="0" smtClean="0"/>
              <a:t>to: </a:t>
            </a:r>
          </a:p>
          <a:p>
            <a:pPr marL="0" indent="0">
              <a:buNone/>
            </a:pPr>
            <a:r>
              <a:rPr lang="en-GB" sz="2400" b="0" dirty="0" smtClean="0"/>
              <a:t>hr.contracts@cern.ch </a:t>
            </a:r>
          </a:p>
          <a:p>
            <a:pPr marL="0" indent="0">
              <a:buNone/>
            </a:pPr>
            <a:r>
              <a:rPr lang="en-GB" sz="2400" b="0" dirty="0"/>
              <a:t>Subject: OPL SUMM contract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" y="1995686"/>
            <a:ext cx="1419622" cy="1419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3097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Insurance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200151"/>
            <a:ext cx="7931224" cy="3394472"/>
          </a:xfrm>
        </p:spPr>
        <p:txBody>
          <a:bodyPr/>
          <a:lstStyle/>
          <a:p>
            <a:r>
              <a:rPr lang="en-US" dirty="0"/>
              <a:t>You will be insured by UNIQA, cards will be sent to your office.</a:t>
            </a:r>
          </a:p>
          <a:p>
            <a:r>
              <a:rPr lang="en-GB" dirty="0" smtClean="0"/>
              <a:t>For reimbursement details, please visit: </a:t>
            </a:r>
          </a:p>
          <a:p>
            <a:pPr marL="0" indent="0">
              <a:buNone/>
            </a:pPr>
            <a:r>
              <a:rPr lang="en-GB" dirty="0">
                <a:hlinkClick r:id="rId3"/>
              </a:rPr>
              <a:t>http://</a:t>
            </a:r>
            <a:r>
              <a:rPr lang="en-GB" dirty="0" smtClean="0">
                <a:hlinkClick r:id="rId3"/>
              </a:rPr>
              <a:t>hr-dep.web.cern.ch/chis/chis-benefits-and-conditions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6AB64-DACD-4610-B062-99852165BE40}" type="datetime1">
              <a:rPr lang="en-US" smtClean="0"/>
              <a:t>7/4/2016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5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0381" y="3261321"/>
            <a:ext cx="1419622" cy="1419622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43808" y="4767263"/>
            <a:ext cx="3456384" cy="273844"/>
          </a:xfrm>
        </p:spPr>
        <p:txBody>
          <a:bodyPr/>
          <a:lstStyle/>
          <a:p>
            <a:r>
              <a:rPr lang="en-GB" dirty="0"/>
              <a:t>Kristina Gunne, Sotiris Pavlou</a:t>
            </a:r>
          </a:p>
        </p:txBody>
      </p:sp>
    </p:spTree>
    <p:extLst>
      <p:ext uri="{BB962C8B-B14F-4D97-AF65-F5344CB8AC3E}">
        <p14:creationId xmlns:p14="http://schemas.microsoft.com/office/powerpoint/2010/main" val="36541835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Payments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200151"/>
            <a:ext cx="7859216" cy="3394472"/>
          </a:xfrm>
        </p:spPr>
        <p:txBody>
          <a:bodyPr/>
          <a:lstStyle/>
          <a:p>
            <a:r>
              <a:rPr lang="en-GB" dirty="0" smtClean="0"/>
              <a:t>Cash payments only</a:t>
            </a:r>
          </a:p>
          <a:p>
            <a:r>
              <a:rPr lang="en-GB" dirty="0" smtClean="0"/>
              <a:t>First pay this Friday (hopefully)</a:t>
            </a:r>
          </a:p>
          <a:p>
            <a:r>
              <a:rPr lang="en-GB" dirty="0" smtClean="0"/>
              <a:t>Notification will be sent to you via email</a:t>
            </a:r>
          </a:p>
          <a:p>
            <a:r>
              <a:rPr lang="en-GB" dirty="0" smtClean="0"/>
              <a:t>Second pay in about a month</a:t>
            </a:r>
          </a:p>
          <a:p>
            <a:r>
              <a:rPr lang="en-GB" dirty="0" smtClean="0"/>
              <a:t>Third payment the last day of your contract</a:t>
            </a:r>
          </a:p>
          <a:p>
            <a:r>
              <a:rPr lang="en-GB" dirty="0" smtClean="0"/>
              <a:t>Change CHF-&gt; EUR without charge at UBS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352A4-5996-4F25-93E9-3F4013E329CB}" type="datetime1">
              <a:rPr lang="en-US" smtClean="0"/>
              <a:t>7/4/2016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6</a:t>
            </a:fld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43808" y="4767263"/>
            <a:ext cx="3456384" cy="273844"/>
          </a:xfrm>
        </p:spPr>
        <p:txBody>
          <a:bodyPr/>
          <a:lstStyle/>
          <a:p>
            <a:r>
              <a:rPr lang="en-GB" dirty="0"/>
              <a:t>Kristina Gunne, Sotiris Pavlou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5102" y="843558"/>
            <a:ext cx="1419622" cy="1419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5440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Cafeteria reduction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10 % reduction for meals (not sandwiches </a:t>
            </a:r>
            <a:r>
              <a:rPr lang="en-GB" dirty="0" err="1" smtClean="0"/>
              <a:t>etc</a:t>
            </a:r>
            <a:r>
              <a:rPr lang="en-GB" dirty="0" smtClean="0"/>
              <a:t>) at lunch time in Novae restaurants</a:t>
            </a:r>
          </a:p>
          <a:p>
            <a:r>
              <a:rPr lang="en-GB" dirty="0" smtClean="0"/>
              <a:t>Students under 25 years</a:t>
            </a:r>
          </a:p>
          <a:p>
            <a:r>
              <a:rPr lang="en-GB" dirty="0" smtClean="0"/>
              <a:t>Special cards available at the secretariats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44312-6626-4140-B5F5-AC88F6EF3332}" type="datetime1">
              <a:rPr lang="en-US" smtClean="0"/>
              <a:t>7/4/2016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7</a:t>
            </a:fld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43808" y="4767263"/>
            <a:ext cx="3456384" cy="273844"/>
          </a:xfrm>
        </p:spPr>
        <p:txBody>
          <a:bodyPr/>
          <a:lstStyle/>
          <a:p>
            <a:r>
              <a:rPr lang="en-GB" dirty="0"/>
              <a:t>Kristina Gunne, Sotiris Pavlou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2382913"/>
            <a:ext cx="2211710" cy="221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0882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Bike and security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Take the e-learning course on bike security</a:t>
            </a:r>
          </a:p>
          <a:p>
            <a:pPr marL="0" lvl="1" indent="0">
              <a:buSzPct val="150000"/>
              <a:buNone/>
            </a:pPr>
            <a:r>
              <a:rPr lang="en-GB" sz="2400" dirty="0"/>
              <a:t> </a:t>
            </a:r>
            <a:r>
              <a:rPr lang="en-GB" sz="2400" dirty="0" smtClean="0"/>
              <a:t>    </a:t>
            </a:r>
            <a:r>
              <a:rPr lang="en-GB" sz="2000" dirty="0">
                <a:hlinkClick r:id="rId2"/>
              </a:rPr>
              <a:t>http://</a:t>
            </a:r>
            <a:r>
              <a:rPr lang="en-GB" sz="2000" dirty="0" smtClean="0">
                <a:hlinkClick r:id="rId2"/>
              </a:rPr>
              <a:t>cern.ch/go/qhC6</a:t>
            </a:r>
            <a:endParaRPr lang="en-GB" sz="2400" dirty="0" smtClean="0"/>
          </a:p>
          <a:p>
            <a:pPr marL="0" indent="-400050"/>
            <a:r>
              <a:rPr lang="en-GB" sz="2400" b="1" dirty="0"/>
              <a:t>Rent your bike</a:t>
            </a:r>
          </a:p>
          <a:p>
            <a:pPr marL="457200" lvl="1" indent="0">
              <a:buNone/>
            </a:pPr>
            <a:r>
              <a:rPr lang="en-GB" sz="2000" dirty="0" smtClean="0"/>
              <a:t>Fill out the bike rental form</a:t>
            </a:r>
          </a:p>
          <a:p>
            <a:pPr marL="457200" lvl="1" indent="0">
              <a:buNone/>
            </a:pPr>
            <a:r>
              <a:rPr lang="en-GB" sz="2000" dirty="0" smtClean="0"/>
              <a:t>Get it stamped by your secretariat</a:t>
            </a:r>
          </a:p>
          <a:p>
            <a:pPr marL="457200" lvl="1" indent="0">
              <a:buNone/>
            </a:pPr>
            <a:r>
              <a:rPr lang="en-GB" sz="2000" dirty="0" smtClean="0"/>
              <a:t>Go to building </a:t>
            </a:r>
            <a:r>
              <a:rPr lang="en-GB" sz="2000" dirty="0" smtClean="0"/>
              <a:t>6167</a:t>
            </a:r>
            <a:endParaRPr lang="en-GB" sz="2000" dirty="0" smtClean="0"/>
          </a:p>
          <a:p>
            <a:pPr marL="457200" lvl="1" indent="0">
              <a:buNone/>
            </a:pPr>
            <a:r>
              <a:rPr lang="en-GB" sz="2000" dirty="0" smtClean="0"/>
              <a:t>-Deposit 100 CHF</a:t>
            </a:r>
          </a:p>
          <a:p>
            <a:pPr marL="57150" indent="0">
              <a:buNone/>
            </a:pPr>
            <a:r>
              <a:rPr lang="en-GB" dirty="0"/>
              <a:t>Use your helmets!!</a:t>
            </a:r>
          </a:p>
          <a:p>
            <a:pPr marL="57150" indent="0">
              <a:buNone/>
            </a:pPr>
            <a:endParaRPr lang="en-GB" dirty="0" smtClean="0"/>
          </a:p>
          <a:p>
            <a:pPr marL="457200" lvl="1" indent="0">
              <a:buNone/>
            </a:pPr>
            <a:endParaRPr lang="en-GB" sz="2000" b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523-D9CD-4ABD-86FA-204EE739E9EF}" type="datetime1">
              <a:rPr lang="en-US" smtClean="0"/>
              <a:t>7/4/2016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Kristina Gunne, Sotiris Pavlou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8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9440" y="3055293"/>
            <a:ext cx="1954560" cy="195456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8572" y="1779662"/>
            <a:ext cx="1495983" cy="149598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4405" y="3570872"/>
            <a:ext cx="1110071" cy="1110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7163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Suggested map for biking and walking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200151"/>
            <a:ext cx="8507288" cy="3567112"/>
          </a:xfrm>
        </p:spPr>
        <p:txBody>
          <a:bodyPr>
            <a:normAutofit/>
          </a:bodyPr>
          <a:lstStyle/>
          <a:p>
            <a:r>
              <a:rPr lang="en-GB" sz="2400" dirty="0" smtClean="0"/>
              <a:t>Follow this map</a:t>
            </a:r>
            <a:r>
              <a:rPr lang="en-GB" sz="2400" dirty="0"/>
              <a:t>	</a:t>
            </a:r>
          </a:p>
          <a:p>
            <a:pPr marL="354013" indent="0">
              <a:buNone/>
            </a:pPr>
            <a:r>
              <a:rPr lang="en-GB" sz="2400" b="0" dirty="0">
                <a:hlinkClick r:id="rId2"/>
              </a:rPr>
              <a:t>http://</a:t>
            </a:r>
            <a:r>
              <a:rPr lang="en-GB" sz="2400" b="0" dirty="0" smtClean="0">
                <a:hlinkClick r:id="rId2"/>
              </a:rPr>
              <a:t>cern.ch/go/7MGt</a:t>
            </a:r>
            <a:endParaRPr lang="en-GB" sz="2400" b="0" dirty="0"/>
          </a:p>
          <a:p>
            <a:r>
              <a:rPr lang="en-GB" sz="2400" dirty="0" smtClean="0"/>
              <a:t>Entrance E </a:t>
            </a:r>
            <a:r>
              <a:rPr lang="en-GB" sz="2400" b="0" dirty="0" smtClean="0"/>
              <a:t>(Saint </a:t>
            </a:r>
            <a:r>
              <a:rPr lang="en-GB" sz="2400" b="0" dirty="0" err="1" smtClean="0"/>
              <a:t>Genis</a:t>
            </a:r>
            <a:r>
              <a:rPr lang="en-GB" sz="2400" b="0" dirty="0" smtClean="0"/>
              <a:t>)</a:t>
            </a:r>
          </a:p>
          <a:p>
            <a:pPr marL="354013" indent="0">
              <a:buNone/>
            </a:pPr>
            <a:r>
              <a:rPr lang="en-GB" sz="2400" b="0" dirty="0" smtClean="0"/>
              <a:t>Open (one way only):</a:t>
            </a:r>
          </a:p>
          <a:p>
            <a:pPr marL="354013" indent="0">
              <a:buNone/>
            </a:pPr>
            <a:r>
              <a:rPr lang="en-GB" sz="2400" b="0" dirty="0" smtClean="0"/>
              <a:t>07:00-09:30</a:t>
            </a:r>
          </a:p>
          <a:p>
            <a:pPr marL="354013" indent="0">
              <a:buNone/>
            </a:pPr>
            <a:r>
              <a:rPr lang="en-GB" sz="2400" b="0" dirty="0" smtClean="0"/>
              <a:t>and</a:t>
            </a:r>
          </a:p>
          <a:p>
            <a:pPr marL="354013" indent="0">
              <a:buNone/>
            </a:pPr>
            <a:r>
              <a:rPr lang="en-GB" sz="2400" b="0" dirty="0" smtClean="0"/>
              <a:t>16:30-19:00</a:t>
            </a:r>
            <a:endParaRPr lang="en-GB" sz="2400" b="0" dirty="0"/>
          </a:p>
          <a:p>
            <a:pPr marL="354013" indent="0">
              <a:buNone/>
            </a:pPr>
            <a:r>
              <a:rPr lang="en-GB" sz="2400" dirty="0" smtClean="0"/>
              <a:t>Do not forget your CERN access card!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493C0-806F-4B08-85F7-EA12670608DC}" type="datetime1">
              <a:rPr lang="en-US" smtClean="0"/>
              <a:t>7/4/2016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Kristina Gunne, Sotiris Pavlou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9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2411" y="1027511"/>
            <a:ext cx="4682077" cy="2840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5154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openlab">
      <a:dk1>
        <a:srgbClr val="222268"/>
      </a:dk1>
      <a:lt1>
        <a:sysClr val="window" lastClr="FFFFFF"/>
      </a:lt1>
      <a:dk2>
        <a:srgbClr val="222268"/>
      </a:dk2>
      <a:lt2>
        <a:srgbClr val="A5A5A5"/>
      </a:lt2>
      <a:accent1>
        <a:srgbClr val="4F81BD"/>
      </a:accent1>
      <a:accent2>
        <a:srgbClr val="C0504D"/>
      </a:accent2>
      <a:accent3>
        <a:srgbClr val="9BBB59"/>
      </a:accent3>
      <a:accent4>
        <a:srgbClr val="800080"/>
      </a:accent4>
      <a:accent5>
        <a:srgbClr val="4BACC6"/>
      </a:accent5>
      <a:accent6>
        <a:srgbClr val="E36C09"/>
      </a:accent6>
      <a:hlink>
        <a:srgbClr val="31859B"/>
      </a:hlink>
      <a:folHlink>
        <a:srgbClr val="3F004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1762</TotalTime>
  <Words>589</Words>
  <Application>Microsoft Office PowerPoint</Application>
  <PresentationFormat>On-screen Show (16:9)</PresentationFormat>
  <Paragraphs>145</Paragraphs>
  <Slides>16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Wingdings</vt:lpstr>
      <vt:lpstr>Office Theme</vt:lpstr>
      <vt:lpstr>Welcome to the CERN openlab summer student programme!</vt:lpstr>
      <vt:lpstr>Lecture programme</vt:lpstr>
      <vt:lpstr>Events, Programme</vt:lpstr>
      <vt:lpstr>Reminders</vt:lpstr>
      <vt:lpstr>Insurance</vt:lpstr>
      <vt:lpstr>Payments</vt:lpstr>
      <vt:lpstr>Cafeteria reduction</vt:lpstr>
      <vt:lpstr>Bike and security</vt:lpstr>
      <vt:lpstr>Suggested map for biking and walking</vt:lpstr>
      <vt:lpstr>Hotel</vt:lpstr>
      <vt:lpstr>A few things to remember…</vt:lpstr>
      <vt:lpstr>PowerPoint Presentation</vt:lpstr>
      <vt:lpstr>Respect instructions</vt:lpstr>
      <vt:lpstr>The “Temple”</vt:lpstr>
      <vt:lpstr>Coffee and Ice-cream meetings</vt:lpstr>
      <vt:lpstr>Questions?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Mélissa Gaillard</dc:creator>
  <cp:lastModifiedBy>Sotirios Pavlou</cp:lastModifiedBy>
  <cp:revision>108</cp:revision>
  <dcterms:created xsi:type="dcterms:W3CDTF">2014-01-28T10:51:30Z</dcterms:created>
  <dcterms:modified xsi:type="dcterms:W3CDTF">2016-07-04T12:25:03Z</dcterms:modified>
</cp:coreProperties>
</file>