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xlsx" ContentType="application/vnd.openxmlformats-officedocument.spreadsheetml.sheet"/>
  <Default Extension="rels" ContentType="application/vnd.openxmlformats-package.relationships+xml"/>
  <Default Extension="gif" ContentType="image/gi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3.xml" ContentType="application/vnd.openxmlformats-officedocument.drawingml.chart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</p:sldMasterIdLst>
  <p:notesMasterIdLst>
    <p:notesMasterId r:id="rId44"/>
  </p:notesMasterIdLst>
  <p:sldIdLst>
    <p:sldId id="256" r:id="rId3"/>
    <p:sldId id="324" r:id="rId4"/>
    <p:sldId id="325" r:id="rId5"/>
    <p:sldId id="302" r:id="rId6"/>
    <p:sldId id="326" r:id="rId7"/>
    <p:sldId id="303" r:id="rId8"/>
    <p:sldId id="323" r:id="rId9"/>
    <p:sldId id="321" r:id="rId10"/>
    <p:sldId id="327" r:id="rId11"/>
    <p:sldId id="328" r:id="rId12"/>
    <p:sldId id="306" r:id="rId13"/>
    <p:sldId id="304" r:id="rId14"/>
    <p:sldId id="329" r:id="rId15"/>
    <p:sldId id="330" r:id="rId16"/>
    <p:sldId id="331" r:id="rId17"/>
    <p:sldId id="333" r:id="rId18"/>
    <p:sldId id="334" r:id="rId19"/>
    <p:sldId id="335" r:id="rId20"/>
    <p:sldId id="336" r:id="rId21"/>
    <p:sldId id="337" r:id="rId22"/>
    <p:sldId id="338" r:id="rId23"/>
    <p:sldId id="339" r:id="rId24"/>
    <p:sldId id="341" r:id="rId25"/>
    <p:sldId id="342" r:id="rId26"/>
    <p:sldId id="343" r:id="rId27"/>
    <p:sldId id="344" r:id="rId28"/>
    <p:sldId id="345" r:id="rId29"/>
    <p:sldId id="309" r:id="rId30"/>
    <p:sldId id="346" r:id="rId31"/>
    <p:sldId id="350" r:id="rId32"/>
    <p:sldId id="347" r:id="rId33"/>
    <p:sldId id="349" r:id="rId34"/>
    <p:sldId id="348" r:id="rId35"/>
    <p:sldId id="351" r:id="rId36"/>
    <p:sldId id="352" r:id="rId37"/>
    <p:sldId id="353" r:id="rId38"/>
    <p:sldId id="354" r:id="rId39"/>
    <p:sldId id="355" r:id="rId40"/>
    <p:sldId id="356" r:id="rId41"/>
    <p:sldId id="357" r:id="rId42"/>
    <p:sldId id="359" r:id="rId43"/>
  </p:sldIdLst>
  <p:sldSz cx="13004800" cy="97536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4200" kern="1200">
        <a:solidFill>
          <a:schemeClr val="tx1"/>
        </a:solidFill>
        <a:latin typeface="Gill Sans" charset="0"/>
        <a:ea typeface="ヒラギノ角ゴ Pro W3" charset="-128"/>
        <a:cs typeface="+mn-cs"/>
        <a:sym typeface="Gill Sans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4200" kern="1200">
        <a:solidFill>
          <a:schemeClr val="tx1"/>
        </a:solidFill>
        <a:latin typeface="Gill Sans" charset="0"/>
        <a:ea typeface="ヒラギノ角ゴ Pro W3" charset="-128"/>
        <a:cs typeface="+mn-cs"/>
        <a:sym typeface="Gill Sans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4200" kern="1200">
        <a:solidFill>
          <a:schemeClr val="tx1"/>
        </a:solidFill>
        <a:latin typeface="Gill Sans" charset="0"/>
        <a:ea typeface="ヒラギノ角ゴ Pro W3" charset="-128"/>
        <a:cs typeface="+mn-cs"/>
        <a:sym typeface="Gill Sans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4200" kern="1200">
        <a:solidFill>
          <a:schemeClr val="tx1"/>
        </a:solidFill>
        <a:latin typeface="Gill Sans" charset="0"/>
        <a:ea typeface="ヒラギノ角ゴ Pro W3" charset="-128"/>
        <a:cs typeface="+mn-cs"/>
        <a:sym typeface="Gill Sans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4200" kern="1200">
        <a:solidFill>
          <a:schemeClr val="tx1"/>
        </a:solidFill>
        <a:latin typeface="Gill Sans" charset="0"/>
        <a:ea typeface="ヒラギノ角ゴ Pro W3" charset="-128"/>
        <a:cs typeface="+mn-cs"/>
        <a:sym typeface="Gill Sans" charset="0"/>
      </a:defRPr>
    </a:lvl5pPr>
    <a:lvl6pPr marL="2286000" algn="l" defTabSz="914400" rtl="0" eaLnBrk="1" latinLnBrk="0" hangingPunct="1">
      <a:defRPr sz="4200" kern="1200">
        <a:solidFill>
          <a:schemeClr val="tx1"/>
        </a:solidFill>
        <a:latin typeface="Gill Sans" charset="0"/>
        <a:ea typeface="ヒラギノ角ゴ Pro W3" charset="-128"/>
        <a:cs typeface="+mn-cs"/>
        <a:sym typeface="Gill Sans" charset="0"/>
      </a:defRPr>
    </a:lvl6pPr>
    <a:lvl7pPr marL="2743200" algn="l" defTabSz="914400" rtl="0" eaLnBrk="1" latinLnBrk="0" hangingPunct="1">
      <a:defRPr sz="4200" kern="1200">
        <a:solidFill>
          <a:schemeClr val="tx1"/>
        </a:solidFill>
        <a:latin typeface="Gill Sans" charset="0"/>
        <a:ea typeface="ヒラギノ角ゴ Pro W3" charset="-128"/>
        <a:cs typeface="+mn-cs"/>
        <a:sym typeface="Gill Sans" charset="0"/>
      </a:defRPr>
    </a:lvl7pPr>
    <a:lvl8pPr marL="3200400" algn="l" defTabSz="914400" rtl="0" eaLnBrk="1" latinLnBrk="0" hangingPunct="1">
      <a:defRPr sz="4200" kern="1200">
        <a:solidFill>
          <a:schemeClr val="tx1"/>
        </a:solidFill>
        <a:latin typeface="Gill Sans" charset="0"/>
        <a:ea typeface="ヒラギノ角ゴ Pro W3" charset="-128"/>
        <a:cs typeface="+mn-cs"/>
        <a:sym typeface="Gill Sans" charset="0"/>
      </a:defRPr>
    </a:lvl8pPr>
    <a:lvl9pPr marL="3657600" algn="l" defTabSz="914400" rtl="0" eaLnBrk="1" latinLnBrk="0" hangingPunct="1">
      <a:defRPr sz="4200" kern="1200">
        <a:solidFill>
          <a:schemeClr val="tx1"/>
        </a:solidFill>
        <a:latin typeface="Gill Sans" charset="0"/>
        <a:ea typeface="ヒラギノ角ゴ Pro W3" charset="-128"/>
        <a:cs typeface="+mn-cs"/>
        <a:sym typeface="Gill Sans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78C9"/>
    <a:srgbClr val="57ACC9"/>
    <a:srgbClr val="C995A9"/>
    <a:srgbClr val="FFC13C"/>
    <a:srgbClr val="D3FABD"/>
    <a:srgbClr val="6A9BE6"/>
    <a:srgbClr val="98E6E6"/>
    <a:srgbClr val="A4C1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70" autoAdjust="0"/>
    <p:restoredTop sz="90750" autoAdjust="0"/>
  </p:normalViewPr>
  <p:slideViewPr>
    <p:cSldViewPr>
      <p:cViewPr>
        <p:scale>
          <a:sx n="63" d="100"/>
          <a:sy n="63" d="100"/>
        </p:scale>
        <p:origin x="1520" y="160"/>
      </p:cViewPr>
      <p:guideLst>
        <p:guide orient="horz" pos="3072"/>
        <p:guide pos="4096"/>
      </p:guideLst>
    </p:cSldViewPr>
  </p:slideViewPr>
  <p:outlineViewPr>
    <p:cViewPr>
      <p:scale>
        <a:sx n="66" d="100"/>
        <a:sy n="66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notesMaster" Target="notesMasters/notesMaster1.xml"/><Relationship Id="rId4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ianfisk:Dropbox%20(Simons%20Foundation):CHEPTalk:UsageChar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ianfisk:Dropbox%20(Simons%20Foundation):CHEPTalk:UsageChart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ianfisk:Library:Application%20Support:Microsoft:Office:Office%202011%20AutoRecovery:Workbook1%20(version%201).xlsb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>
        <c:manualLayout>
          <c:xMode val="edge"/>
          <c:yMode val="edge"/>
          <c:x val="0.355574869522416"/>
          <c:y val="0.284982728531979"/>
        </c:manualLayout>
      </c:layout>
      <c:overlay val="0"/>
    </c:title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Size </c:v>
                </c:pt>
              </c:strCache>
            </c:strRef>
          </c:tx>
          <c:spPr>
            <a:solidFill>
              <a:srgbClr val="3366FF"/>
            </a:solidFill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2010.0</c:v>
                </c:pt>
                <c:pt idx="1">
                  <c:v>2012.0</c:v>
                </c:pt>
                <c:pt idx="2">
                  <c:v>2015.0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0.6</c:v>
                </c:pt>
                <c:pt idx="1">
                  <c:v>5.0</c:v>
                </c:pt>
                <c:pt idx="2">
                  <c:v>12.0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2131179728"/>
        <c:axId val="-2131176896"/>
        <c:axId val="0"/>
      </c:bar3DChart>
      <c:catAx>
        <c:axId val="-21311797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31176896"/>
        <c:crosses val="autoZero"/>
        <c:auto val="1"/>
        <c:lblAlgn val="ctr"/>
        <c:lblOffset val="100"/>
        <c:noMultiLvlLbl val="0"/>
      </c:catAx>
      <c:valAx>
        <c:axId val="-213117689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File</a:t>
                </a:r>
                <a:r>
                  <a:rPr lang="en-US" baseline="0"/>
                  <a:t>system Size (TB)</a:t>
                </a:r>
                <a:endParaRPr lang="en-US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-21311797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>
        <c:manualLayout>
          <c:xMode val="edge"/>
          <c:yMode val="edge"/>
          <c:x val="0.350647694373325"/>
          <c:y val="0.318894256422255"/>
        </c:manualLayout>
      </c:layout>
      <c:overlay val="0"/>
    </c:title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Objects</c:v>
                </c:pt>
              </c:strCache>
            </c:strRef>
          </c:tx>
          <c:spPr>
            <a:solidFill>
              <a:srgbClr val="FF061F"/>
            </a:solidFill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2010.0</c:v>
                </c:pt>
                <c:pt idx="1">
                  <c:v>2012.0</c:v>
                </c:pt>
                <c:pt idx="2">
                  <c:v>2015.0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18.0</c:v>
                </c:pt>
                <c:pt idx="1">
                  <c:v>75.0</c:v>
                </c:pt>
                <c:pt idx="2">
                  <c:v>240.0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2133843792"/>
        <c:axId val="-2133846640"/>
        <c:axId val="0"/>
      </c:bar3DChart>
      <c:catAx>
        <c:axId val="-21338437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33846640"/>
        <c:crosses val="autoZero"/>
        <c:auto val="1"/>
        <c:lblAlgn val="ctr"/>
        <c:lblOffset val="100"/>
        <c:noMultiLvlLbl val="0"/>
      </c:catAx>
      <c:valAx>
        <c:axId val="-213384664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Millions</a:t>
                </a:r>
                <a:r>
                  <a:rPr lang="en-US" baseline="0"/>
                  <a:t> of Objects</a:t>
                </a:r>
                <a:endParaRPr lang="en-US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-21338437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5867284399476"/>
          <c:y val="0.0675065942616533"/>
          <c:w val="0.676472274738745"/>
          <c:h val="0.828464558220246"/>
        </c:manualLayout>
      </c:layout>
      <c:bar3DChart>
        <c:barDir val="col"/>
        <c:grouping val="clustered"/>
        <c:varyColors val="0"/>
        <c:ser>
          <c:idx val="0"/>
          <c:order val="0"/>
          <c:tx>
            <c:v>Unique Data</c:v>
          </c:tx>
          <c:spPr>
            <a:solidFill>
              <a:schemeClr val="tx1">
                <a:lumMod val="60000"/>
                <a:lumOff val="40000"/>
              </a:schemeClr>
            </a:solidFill>
            <a:ln>
              <a:solidFill>
                <a:srgbClr val="0055A0"/>
              </a:solidFill>
            </a:ln>
          </c:spPr>
          <c:invertIfNegative val="0"/>
          <c:cat>
            <c:strRef>
              <c:f>Sheet1!$G$1:$J$1</c:f>
              <c:strCache>
                <c:ptCount val="4"/>
                <c:pt idx="0">
                  <c:v>ALICE</c:v>
                </c:pt>
                <c:pt idx="1">
                  <c:v>ATLAS</c:v>
                </c:pt>
                <c:pt idx="2">
                  <c:v>CMS</c:v>
                </c:pt>
                <c:pt idx="3">
                  <c:v>LHCb</c:v>
                </c:pt>
              </c:strCache>
            </c:strRef>
          </c:cat>
          <c:val>
            <c:numRef>
              <c:f>Sheet1!$G$2:$J$2</c:f>
              <c:numCache>
                <c:formatCode>General</c:formatCode>
                <c:ptCount val="4"/>
                <c:pt idx="0">
                  <c:v>20.0</c:v>
                </c:pt>
                <c:pt idx="1">
                  <c:v>88.0</c:v>
                </c:pt>
                <c:pt idx="2">
                  <c:v>29.0</c:v>
                </c:pt>
                <c:pt idx="3">
                  <c:v>13.0</c:v>
                </c:pt>
              </c:numCache>
            </c:numRef>
          </c:val>
        </c:ser>
        <c:ser>
          <c:idx val="1"/>
          <c:order val="1"/>
          <c:tx>
            <c:v>Data Under Management</c:v>
          </c:tx>
          <c:spPr>
            <a:solidFill>
              <a:srgbClr val="FF0000"/>
            </a:solidFill>
          </c:spPr>
          <c:invertIfNegative val="0"/>
          <c:cat>
            <c:strRef>
              <c:f>Sheet1!$G$1:$J$1</c:f>
              <c:strCache>
                <c:ptCount val="4"/>
                <c:pt idx="0">
                  <c:v>ALICE</c:v>
                </c:pt>
                <c:pt idx="1">
                  <c:v>ATLAS</c:v>
                </c:pt>
                <c:pt idx="2">
                  <c:v>CMS</c:v>
                </c:pt>
                <c:pt idx="3">
                  <c:v>LHCb</c:v>
                </c:pt>
              </c:strCache>
            </c:strRef>
          </c:cat>
          <c:val>
            <c:numRef>
              <c:f>Sheet1!$G$3:$J$3</c:f>
              <c:numCache>
                <c:formatCode>General</c:formatCode>
                <c:ptCount val="4"/>
                <c:pt idx="0">
                  <c:v>54.0</c:v>
                </c:pt>
                <c:pt idx="1">
                  <c:v>138.0</c:v>
                </c:pt>
                <c:pt idx="2">
                  <c:v>84.0</c:v>
                </c:pt>
                <c:pt idx="3">
                  <c:v>29.0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2136393568"/>
        <c:axId val="-2136258864"/>
        <c:axId val="0"/>
      </c:bar3DChart>
      <c:catAx>
        <c:axId val="-21363935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2136258864"/>
        <c:crosses val="autoZero"/>
        <c:auto val="1"/>
        <c:lblAlgn val="ctr"/>
        <c:lblOffset val="100"/>
        <c:noMultiLvlLbl val="0"/>
      </c:catAx>
      <c:valAx>
        <c:axId val="-213625886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/>
                  <a:t>PB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-21363935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73312554680665"/>
          <c:y val="0.0783198454359872"/>
          <c:w val="0.343887353790539"/>
          <c:h val="0.197880595513653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c:style val="18"/>
  <c:chart>
    <c:autoTitleDeleted val="1"/>
    <c:plotArea>
      <c:layout>
        <c:manualLayout>
          <c:layoutTarget val="inner"/>
          <c:xMode val="edge"/>
          <c:yMode val="edge"/>
          <c:x val="0.117576"/>
          <c:y val="0.197162"/>
          <c:w val="0.24"/>
          <c:h val="0.790338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2009</c:v>
                </c:pt>
              </c:strCache>
            </c:strRef>
          </c:tx>
          <c:spPr>
            <a:solidFill>
              <a:srgbClr val="C6E6E9"/>
            </a:solidFill>
            <a:ln w="9525" cap="flat">
              <a:noFill/>
              <a:round/>
            </a:ln>
            <a:effectLst>
              <a:outerShdw blurRad="50800" dist="38100" dir="5400000" algn="tl">
                <a:srgbClr val="000000">
                  <a:alpha val="100000"/>
                </a:srgbClr>
              </a:outerShdw>
            </a:effectLst>
          </c:spPr>
          <c:dPt>
            <c:idx val="0"/>
            <c:bubble3D val="0"/>
          </c:dPt>
          <c:dPt>
            <c:idx val="1"/>
            <c:bubble3D val="0"/>
            <c:spPr>
              <a:solidFill>
                <a:srgbClr val="4349AA"/>
              </a:solidFill>
              <a:ln w="9525" cap="flat">
                <a:noFill/>
                <a:round/>
              </a:ln>
              <a:effectLst>
                <a:outerShdw blurRad="50800" dist="38100" dir="5400000" algn="tl">
                  <a:srgbClr val="000000">
                    <a:alpha val="100000"/>
                  </a:srgbClr>
                </a:outerShdw>
              </a:effectLst>
            </c:spPr>
          </c:dPt>
          <c:dPt>
            <c:idx val="2"/>
            <c:bubble3D val="0"/>
            <c:spPr>
              <a:solidFill>
                <a:srgbClr val="FFFFFF"/>
              </a:solidFill>
              <a:ln w="9525" cap="flat">
                <a:noFill/>
                <a:round/>
              </a:ln>
              <a:effectLst>
                <a:outerShdw blurRad="50800" dist="38100" dir="5400000" algn="tl">
                  <a:srgbClr val="000000">
                    <a:alpha val="100000"/>
                  </a:srgbClr>
                </a:outerShdw>
              </a:effectLst>
            </c:spPr>
          </c:dPt>
          <c:dLbls>
            <c:dLbl>
              <c:idx val="0"/>
              <c:numFmt formatCode="0%" sourceLinked="0"/>
              <c:spPr/>
              <c:txPr>
                <a:bodyPr/>
                <a:lstStyle/>
                <a:p>
                  <a:pPr>
                    <a:defRPr sz="1400" b="0" i="0" u="none" strike="noStrike">
                      <a:solidFill>
                        <a:srgbClr val="000000"/>
                      </a:solidFill>
                      <a:effectLst>
                        <a:outerShdw blurRad="190500" dist="25400" dir="5400000" algn="tl">
                          <a:srgbClr val="000000">
                            <a:alpha val="50000"/>
                          </a:srgbClr>
                        </a:outerShdw>
                      </a:effectLst>
                      <a:latin typeface="Arial"/>
                    </a:defRPr>
                  </a:pPr>
                  <a:endParaRPr lang="en-US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numFmt formatCode="0%" sourceLinked="0"/>
              <c:spPr/>
              <c:txPr>
                <a:bodyPr/>
                <a:lstStyle/>
                <a:p>
                  <a:pPr>
                    <a:defRPr sz="1400" b="0" i="0" u="none" strike="noStrike">
                      <a:solidFill>
                        <a:srgbClr val="000000"/>
                      </a:solidFill>
                      <a:effectLst>
                        <a:outerShdw blurRad="190500" dist="25400" dir="5400000" algn="tl">
                          <a:srgbClr val="000000">
                            <a:alpha val="50000"/>
                          </a:srgbClr>
                        </a:outerShdw>
                      </a:effectLst>
                      <a:latin typeface="Arial"/>
                    </a:defRPr>
                  </a:pPr>
                  <a:endParaRPr lang="en-US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numFmt formatCode="0%" sourceLinked="0"/>
              <c:spPr/>
              <c:txPr>
                <a:bodyPr/>
                <a:lstStyle/>
                <a:p>
                  <a:pPr>
                    <a:defRPr sz="1400" b="0" i="0" u="none" strike="noStrike">
                      <a:solidFill>
                        <a:srgbClr val="000000"/>
                      </a:solidFill>
                      <a:effectLst>
                        <a:outerShdw blurRad="190500" dist="25400" dir="5400000" algn="tl">
                          <a:srgbClr val="000000">
                            <a:alpha val="50000"/>
                          </a:srgbClr>
                        </a:outerShdw>
                      </a:effectLst>
                      <a:latin typeface="Arial"/>
                    </a:defRPr>
                  </a:pPr>
                  <a:endParaRPr lang="en-US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0" i="0" u="none" strike="noStrike">
                    <a:solidFill>
                      <a:srgbClr val="000000"/>
                    </a:solidFill>
                    <a:effectLst>
                      <a:outerShdw blurRad="190500" dist="25400" dir="5400000" algn="tl">
                        <a:srgbClr val="000000">
                          <a:alpha val="50000"/>
                        </a:srgbClr>
                      </a:outerShdw>
                    </a:effectLst>
                    <a:latin typeface="Arial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Sheet1!$B$1:$D$1</c:f>
              <c:strCache>
                <c:ptCount val="3"/>
                <c:pt idx="0">
                  <c:v>Tier-0</c:v>
                </c:pt>
                <c:pt idx="1">
                  <c:v>Tier-1</c:v>
                </c:pt>
                <c:pt idx="2">
                  <c:v>Tier-2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132.0</c:v>
                </c:pt>
                <c:pt idx="1">
                  <c:v>278.0</c:v>
                </c:pt>
                <c:pt idx="2">
                  <c:v>323.0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legend>
      <c:legendPos val="t"/>
      <c:layout>
        <c:manualLayout>
          <c:xMode val="edge"/>
          <c:yMode val="edge"/>
          <c:x val="0.0"/>
          <c:y val="0.0"/>
          <c:w val="1.0"/>
          <c:h val="0.191244"/>
        </c:manualLayout>
      </c:layout>
      <c:overlay val="1"/>
      <c:spPr>
        <a:noFill/>
        <a:ln w="9525" cap="flat">
          <a:noFill/>
          <a:round/>
        </a:ln>
        <a:effectLst/>
      </c:spPr>
      <c:txPr>
        <a:bodyPr rot="0"/>
        <a:lstStyle/>
        <a:p>
          <a:pPr>
            <a:defRPr sz="3600" b="0" i="0" u="none" strike="noStrike">
              <a:solidFill>
                <a:schemeClr val="tx1"/>
              </a:solidFill>
              <a:latin typeface="Gill Sans"/>
            </a:defRPr>
          </a:pPr>
          <a:endParaRPr lang="en-U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c:style val="18"/>
  <c:chart>
    <c:autoTitleDeleted val="1"/>
    <c:plotArea>
      <c:layout>
        <c:manualLayout>
          <c:layoutTarget val="inner"/>
          <c:xMode val="edge"/>
          <c:yMode val="edge"/>
          <c:x val="0.005"/>
          <c:y val="0.005"/>
          <c:w val="0.99"/>
          <c:h val="0.9875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2009</c:v>
                </c:pt>
              </c:strCache>
            </c:strRef>
          </c:tx>
          <c:spPr>
            <a:solidFill>
              <a:srgbClr val="C6E6E9"/>
            </a:solidFill>
            <a:ln w="9525" cap="flat">
              <a:noFill/>
              <a:round/>
            </a:ln>
            <a:effectLst>
              <a:outerShdw blurRad="50800" dist="38100" dir="5400000" algn="tl">
                <a:srgbClr val="000000">
                  <a:alpha val="100000"/>
                </a:srgbClr>
              </a:outerShdw>
            </a:effectLst>
          </c:spPr>
          <c:dPt>
            <c:idx val="0"/>
            <c:bubble3D val="0"/>
          </c:dPt>
          <c:dPt>
            <c:idx val="1"/>
            <c:bubble3D val="0"/>
            <c:spPr>
              <a:solidFill>
                <a:srgbClr val="4349AA"/>
              </a:solidFill>
              <a:ln w="9525" cap="flat">
                <a:noFill/>
                <a:round/>
              </a:ln>
              <a:effectLst>
                <a:outerShdw blurRad="50800" dist="38100" dir="5400000" algn="tl">
                  <a:srgbClr val="000000">
                    <a:alpha val="100000"/>
                  </a:srgbClr>
                </a:outerShdw>
              </a:effectLst>
            </c:spPr>
          </c:dPt>
          <c:dPt>
            <c:idx val="2"/>
            <c:bubble3D val="0"/>
            <c:spPr>
              <a:solidFill>
                <a:srgbClr val="FFFFFF"/>
              </a:solidFill>
              <a:ln w="9525" cap="flat">
                <a:noFill/>
                <a:round/>
              </a:ln>
              <a:effectLst>
                <a:outerShdw blurRad="50800" dist="38100" dir="5400000" algn="tl">
                  <a:srgbClr val="000000">
                    <a:alpha val="100000"/>
                  </a:srgbClr>
                </a:outerShdw>
              </a:effectLst>
            </c:spPr>
          </c:dPt>
          <c:dLbls>
            <c:dLbl>
              <c:idx val="0"/>
              <c:numFmt formatCode="0%" sourceLinked="0"/>
              <c:spPr/>
              <c:txPr>
                <a:bodyPr/>
                <a:lstStyle/>
                <a:p>
                  <a:pPr>
                    <a:defRPr sz="1400" b="0" i="0" u="none" strike="noStrike">
                      <a:solidFill>
                        <a:srgbClr val="000000"/>
                      </a:solidFill>
                      <a:effectLst>
                        <a:outerShdw blurRad="190500" dist="25400" dir="5400000" algn="tl">
                          <a:srgbClr val="000000">
                            <a:alpha val="50000"/>
                          </a:srgbClr>
                        </a:outerShdw>
                      </a:effectLst>
                      <a:latin typeface="Arial"/>
                    </a:defRPr>
                  </a:pPr>
                  <a:endParaRPr lang="en-US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numFmt formatCode="0%" sourceLinked="0"/>
              <c:spPr/>
              <c:txPr>
                <a:bodyPr/>
                <a:lstStyle/>
                <a:p>
                  <a:pPr>
                    <a:defRPr sz="1400" b="0" i="0" u="none" strike="noStrike">
                      <a:solidFill>
                        <a:srgbClr val="000000"/>
                      </a:solidFill>
                      <a:effectLst>
                        <a:outerShdw blurRad="190500" dist="25400" dir="5400000" algn="tl">
                          <a:srgbClr val="000000">
                            <a:alpha val="50000"/>
                          </a:srgbClr>
                        </a:outerShdw>
                      </a:effectLst>
                      <a:latin typeface="Arial"/>
                    </a:defRPr>
                  </a:pPr>
                  <a:endParaRPr lang="en-US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numFmt formatCode="0%" sourceLinked="0"/>
              <c:spPr/>
              <c:txPr>
                <a:bodyPr/>
                <a:lstStyle/>
                <a:p>
                  <a:pPr>
                    <a:defRPr sz="1400" b="0" i="0" u="none" strike="noStrike">
                      <a:solidFill>
                        <a:srgbClr val="000000"/>
                      </a:solidFill>
                      <a:effectLst>
                        <a:outerShdw blurRad="190500" dist="25400" dir="5400000" algn="tl">
                          <a:srgbClr val="000000">
                            <a:alpha val="50000"/>
                          </a:srgbClr>
                        </a:outerShdw>
                      </a:effectLst>
                      <a:latin typeface="Arial"/>
                    </a:defRPr>
                  </a:pPr>
                  <a:endParaRPr lang="en-US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0" i="0" u="none" strike="noStrike">
                    <a:solidFill>
                      <a:srgbClr val="000000"/>
                    </a:solidFill>
                    <a:effectLst>
                      <a:outerShdw blurRad="190500" dist="25400" dir="5400000" algn="tl">
                        <a:srgbClr val="000000">
                          <a:alpha val="50000"/>
                        </a:srgbClr>
                      </a:outerShdw>
                    </a:effectLst>
                    <a:latin typeface="Arial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Sheet1!$B$1:$D$1</c:f>
              <c:strCache>
                <c:ptCount val="3"/>
                <c:pt idx="0">
                  <c:v>Tier-0</c:v>
                </c:pt>
                <c:pt idx="1">
                  <c:v>Tier-1</c:v>
                </c:pt>
                <c:pt idx="2">
                  <c:v>Tier-2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391.0</c:v>
                </c:pt>
                <c:pt idx="1">
                  <c:v>628.0</c:v>
                </c:pt>
                <c:pt idx="2">
                  <c:v>911.0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jpeg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2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7043" name="Rectangle 3"/>
          <p:cNvSpPr>
            <a:spLocks noGrp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2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70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7045" name="Rectangle 5"/>
          <p:cNvSpPr>
            <a:spLocks noGrp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2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87046" name="Rectangle 6"/>
          <p:cNvSpPr>
            <a:spLocks noGrp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2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7047" name="Rectangle 7"/>
          <p:cNvSpPr>
            <a:spLocks noGrp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2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4D44ABD6-71DB-0B4F-8B3C-83371B67393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79701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B664C99-F7EC-484B-8E0C-EEAA31CBAC8C}" type="slidenum">
              <a:rPr lang="en-US" altLang="en-US"/>
              <a:pPr>
                <a:defRPr/>
              </a:pPr>
              <a:t>1</a:t>
            </a:fld>
            <a:endParaRPr lang="en-US" altLang="en-US"/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0076712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6D38A-D6F3-1C4F-A72D-C7B3FB4C7AA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5616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6D38A-D6F3-1C4F-A72D-C7B3FB4C7AA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1956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6D38A-D6F3-1C4F-A72D-C7B3FB4C7AA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3515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6D38A-D6F3-1C4F-A72D-C7B3FB4C7AA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6529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6D38A-D6F3-1C4F-A72D-C7B3FB4C7AA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1324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6D38A-D6F3-1C4F-A72D-C7B3FB4C7AA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3059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6D38A-D6F3-1C4F-A72D-C7B3FB4C7AA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940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6D38A-D6F3-1C4F-A72D-C7B3FB4C7AA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8435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6D38A-D6F3-1C4F-A72D-C7B3FB4C7AA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1622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6D38A-D6F3-1C4F-A72D-C7B3FB4C7AA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8971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7B08B8-872E-2142-A5CA-83F932CDF3DD}" type="slidenum">
              <a:rPr lang="en-US" altLang="en-US"/>
              <a:pPr>
                <a:defRPr/>
              </a:pPr>
              <a:t>4</a:t>
            </a:fld>
            <a:endParaRPr lang="en-US" altLang="en-US"/>
          </a:p>
        </p:txBody>
      </p:sp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6678723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6D38A-D6F3-1C4F-A72D-C7B3FB4C7AA3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15691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51AB55-AC80-7F48-9F2F-BFEFF0DC6B38}" type="slidenum">
              <a:rPr lang="en-US" altLang="en-US"/>
              <a:pPr>
                <a:defRPr/>
              </a:pPr>
              <a:t>28</a:t>
            </a:fld>
            <a:endParaRPr lang="en-US" altLang="en-US"/>
          </a:p>
        </p:txBody>
      </p:sp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6527257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Takes</a:t>
            </a:r>
            <a:r>
              <a:rPr lang="en-US" baseline="0" dirty="0" smtClean="0"/>
              <a:t> </a:t>
            </a:r>
            <a:r>
              <a:rPr lang="en-US" dirty="0" smtClean="0"/>
              <a:t>weeks and involves</a:t>
            </a:r>
            <a:r>
              <a:rPr lang="en-US" baseline="0" dirty="0" smtClean="0"/>
              <a:t> a big central operation team and large user community. Data is touched several times and by different sets of teams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A12C8-2C28-4570-BF40-EA4A75B97A09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8332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txBody>
          <a:bodyPr/>
          <a:lstStyle/>
          <a:p>
            <a:r>
              <a:rPr lang="en-US" altLang="en-US" sz="16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Just making the simulation is hard</a:t>
            </a:r>
          </a:p>
          <a:p>
            <a:r>
              <a:rPr lang="en-US" altLang="en-US" sz="16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The detector is sensative to multiple crossings</a:t>
            </a:r>
          </a:p>
        </p:txBody>
      </p:sp>
    </p:spTree>
    <p:extLst>
      <p:ext uri="{BB962C8B-B14F-4D97-AF65-F5344CB8AC3E}">
        <p14:creationId xmlns:p14="http://schemas.microsoft.com/office/powerpoint/2010/main" val="84588148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6D38A-D6F3-1C4F-A72D-C7B3FB4C7AA3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8035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6D38A-D6F3-1C4F-A72D-C7B3FB4C7AA3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19927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6D38A-D6F3-1C4F-A72D-C7B3FB4C7AA3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18612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6D38A-D6F3-1C4F-A72D-C7B3FB4C7AA3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80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0DE8AAB-9649-7543-AAA2-7863F9AC56FF}" type="slidenum">
              <a:rPr lang="en-US" altLang="en-US"/>
              <a:pPr>
                <a:defRPr/>
              </a:pPr>
              <a:t>6</a:t>
            </a:fld>
            <a:endParaRPr lang="en-US" altLang="en-US"/>
          </a:p>
        </p:txBody>
      </p:sp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8271135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FC997F-079B-F84A-9937-B23D2E4DFFE8}" type="slidenum">
              <a:rPr lang="en-US" altLang="en-US"/>
              <a:pPr>
                <a:defRPr/>
              </a:pPr>
              <a:t>7</a:t>
            </a:fld>
            <a:endParaRPr lang="en-US" altLang="en-US"/>
          </a:p>
        </p:txBody>
      </p:sp>
      <p:sp>
        <p:nvSpPr>
          <p:cNvPr id="180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022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6365777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E98B605-15E6-EE45-8CF3-B15D0EEE2B10}" type="slidenum">
              <a:rPr lang="en-US" altLang="en-US"/>
              <a:pPr>
                <a:defRPr/>
              </a:pPr>
              <a:t>8</a:t>
            </a:fld>
            <a:endParaRPr lang="en-US" altLang="en-US"/>
          </a:p>
        </p:txBody>
      </p:sp>
      <p:sp>
        <p:nvSpPr>
          <p:cNvPr id="172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203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986812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B59EE38-3A02-7E46-BE63-535B22091E5E}" type="slidenum">
              <a:rPr lang="en-US" altLang="en-US"/>
              <a:pPr>
                <a:defRPr/>
              </a:pPr>
              <a:t>11</a:t>
            </a:fld>
            <a:endParaRPr lang="en-US" altLang="en-US"/>
          </a:p>
        </p:txBody>
      </p:sp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0467191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5600520-7F8C-E849-87E3-F4DB5B075DD0}" type="slidenum">
              <a:rPr lang="en-US" altLang="en-US"/>
              <a:pPr>
                <a:defRPr/>
              </a:pPr>
              <a:t>12</a:t>
            </a:fld>
            <a:endParaRPr lang="en-US" altLang="en-US"/>
          </a:p>
        </p:txBody>
      </p:sp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8154611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6D38A-D6F3-1C4F-A72D-C7B3FB4C7AA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0045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6D38A-D6F3-1C4F-A72D-C7B3FB4C7AA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678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19912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54646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1638300"/>
            <a:ext cx="2616200" cy="452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1638300"/>
            <a:ext cx="7696200" cy="452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733186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9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C1F52B-C97A-A44A-A37A-A385D613C5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91851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9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53C9AE-F2E6-2C4E-803D-EA9CD2EA1B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7615724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9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B5554C-A0DE-974D-8902-ED55060356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8442717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600" y="1066800"/>
            <a:ext cx="6324600" cy="825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066800"/>
            <a:ext cx="6324600" cy="825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9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4797FB-CA58-BF4C-B61D-C6D0531AF1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8871717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9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E898C8-5F50-334C-BE59-24951E8400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5201908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9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E51871-7D4F-6A49-9FD0-18A4DCC6BC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9335631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EFEAB6-D594-FD40-AAF2-FDD986998C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2913431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9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143A3E-8463-5149-BCF5-E6735767744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814182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850935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9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30398A-3CD0-3D4A-93DC-DEDB6C620A4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9739724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9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2F9DA9-B2F7-1E43-A951-595D3BF1C1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4525696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69475" y="76200"/>
            <a:ext cx="3222625" cy="9245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1600" y="76200"/>
            <a:ext cx="9515475" cy="9245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9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26D0F4-031C-EE41-B6D5-6312DA865E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2042094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54101" y="-132822"/>
            <a:ext cx="11704320" cy="1271434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50240" y="1805907"/>
            <a:ext cx="5746045" cy="5243243"/>
          </a:xfrm>
        </p:spPr>
        <p:txBody>
          <a:bodyPr/>
          <a:lstStyle>
            <a:lvl1pPr>
              <a:defRPr sz="3413"/>
            </a:lvl1pPr>
            <a:lvl2pPr>
              <a:defRPr sz="2844"/>
            </a:lvl2pPr>
            <a:lvl3pPr>
              <a:defRPr sz="2560"/>
            </a:lvl3pPr>
            <a:lvl4pPr>
              <a:defRPr sz="2276"/>
            </a:lvl4pPr>
            <a:lvl5pPr>
              <a:defRPr sz="2276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606261" y="1805907"/>
            <a:ext cx="5748302" cy="5243243"/>
          </a:xfrm>
        </p:spPr>
        <p:txBody>
          <a:bodyPr/>
          <a:lstStyle>
            <a:lvl1pPr>
              <a:defRPr sz="3413"/>
            </a:lvl1pPr>
            <a:lvl2pPr>
              <a:defRPr sz="2844"/>
            </a:lvl2pPr>
            <a:lvl3pPr>
              <a:defRPr sz="2560"/>
            </a:lvl3pPr>
            <a:lvl4pPr>
              <a:defRPr sz="2276"/>
            </a:lvl4pPr>
            <a:lvl5pPr>
              <a:defRPr sz="2276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641424" y="9040144"/>
            <a:ext cx="713136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21173" y="9040144"/>
            <a:ext cx="10568044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8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50240" y="388341"/>
            <a:ext cx="11704320" cy="1271434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47985" y="7256131"/>
            <a:ext cx="11706577" cy="847787"/>
          </a:xfrm>
        </p:spPr>
        <p:txBody>
          <a:bodyPr anchor="t"/>
          <a:lstStyle>
            <a:lvl1pPr marL="0" indent="0">
              <a:buNone/>
              <a:defRPr sz="3413" b="1">
                <a:solidFill>
                  <a:schemeClr val="tx1"/>
                </a:solidFill>
              </a:defRPr>
            </a:lvl1pPr>
            <a:lvl2pPr>
              <a:buNone/>
              <a:defRPr sz="2844" b="1"/>
            </a:lvl2pPr>
            <a:lvl3pPr>
              <a:buNone/>
              <a:defRPr sz="2560" b="1"/>
            </a:lvl3pPr>
            <a:lvl4pPr>
              <a:buNone/>
              <a:defRPr sz="2276" b="1"/>
            </a:lvl4pPr>
            <a:lvl5pPr>
              <a:buNone/>
              <a:defRPr sz="2276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50240" y="1805907"/>
            <a:ext cx="5746045" cy="5243243"/>
          </a:xfrm>
        </p:spPr>
        <p:txBody>
          <a:bodyPr/>
          <a:lstStyle>
            <a:lvl1pPr>
              <a:defRPr sz="3413"/>
            </a:lvl1pPr>
            <a:lvl2pPr>
              <a:defRPr sz="2844"/>
            </a:lvl2pPr>
            <a:lvl3pPr>
              <a:defRPr sz="2560"/>
            </a:lvl3pPr>
            <a:lvl4pPr>
              <a:defRPr sz="2276"/>
            </a:lvl4pPr>
            <a:lvl5pPr>
              <a:defRPr sz="2276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606261" y="1805907"/>
            <a:ext cx="5748302" cy="5243243"/>
          </a:xfrm>
        </p:spPr>
        <p:txBody>
          <a:bodyPr/>
          <a:lstStyle>
            <a:lvl1pPr>
              <a:defRPr sz="3413"/>
            </a:lvl1pPr>
            <a:lvl2pPr>
              <a:defRPr sz="2844"/>
            </a:lvl2pPr>
            <a:lvl3pPr>
              <a:defRPr sz="2560"/>
            </a:lvl3pPr>
            <a:lvl4pPr>
              <a:defRPr sz="2276"/>
            </a:lvl4pPr>
            <a:lvl5pPr>
              <a:defRPr sz="2276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641424" y="9040144"/>
            <a:ext cx="713136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21173" y="9040144"/>
            <a:ext cx="10568044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650240" y="1669598"/>
            <a:ext cx="11700415" cy="0"/>
          </a:xfrm>
          <a:prstGeom prst="line">
            <a:avLst/>
          </a:prstGeom>
          <a:ln w="28575" cmpd="sng">
            <a:solidFill>
              <a:schemeClr val="tx1"/>
            </a:solidFill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77881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50240" y="388341"/>
            <a:ext cx="11704320" cy="1271434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47985" y="7256131"/>
            <a:ext cx="11706577" cy="847787"/>
          </a:xfrm>
        </p:spPr>
        <p:txBody>
          <a:bodyPr anchor="t"/>
          <a:lstStyle>
            <a:lvl1pPr marL="0" indent="0">
              <a:buNone/>
              <a:defRPr sz="3413" b="1">
                <a:solidFill>
                  <a:schemeClr val="tx1"/>
                </a:solidFill>
              </a:defRPr>
            </a:lvl1pPr>
            <a:lvl2pPr>
              <a:buNone/>
              <a:defRPr sz="2844" b="1"/>
            </a:lvl2pPr>
            <a:lvl3pPr>
              <a:buNone/>
              <a:defRPr sz="2560" b="1"/>
            </a:lvl3pPr>
            <a:lvl4pPr>
              <a:buNone/>
              <a:defRPr sz="2276" b="1"/>
            </a:lvl4pPr>
            <a:lvl5pPr>
              <a:buNone/>
              <a:defRPr sz="2276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50240" y="1805907"/>
            <a:ext cx="5746045" cy="5243243"/>
          </a:xfrm>
        </p:spPr>
        <p:txBody>
          <a:bodyPr/>
          <a:lstStyle>
            <a:lvl1pPr>
              <a:defRPr sz="3413"/>
            </a:lvl1pPr>
            <a:lvl2pPr>
              <a:defRPr sz="2844"/>
            </a:lvl2pPr>
            <a:lvl3pPr>
              <a:defRPr sz="2560"/>
            </a:lvl3pPr>
            <a:lvl4pPr>
              <a:defRPr sz="2276"/>
            </a:lvl4pPr>
            <a:lvl5pPr>
              <a:defRPr sz="2276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606261" y="1805907"/>
            <a:ext cx="5748302" cy="5243243"/>
          </a:xfrm>
        </p:spPr>
        <p:txBody>
          <a:bodyPr/>
          <a:lstStyle>
            <a:lvl1pPr>
              <a:defRPr sz="3413"/>
            </a:lvl1pPr>
            <a:lvl2pPr>
              <a:defRPr sz="2844"/>
            </a:lvl2pPr>
            <a:lvl3pPr>
              <a:defRPr sz="2560"/>
            </a:lvl3pPr>
            <a:lvl4pPr>
              <a:defRPr sz="2276"/>
            </a:lvl4pPr>
            <a:lvl5pPr>
              <a:defRPr sz="2276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641424" y="9040144"/>
            <a:ext cx="713136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21173" y="9040144"/>
            <a:ext cx="10568044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650240" y="1669598"/>
            <a:ext cx="11700415" cy="0"/>
          </a:xfrm>
          <a:prstGeom prst="line">
            <a:avLst/>
          </a:prstGeom>
          <a:ln w="28575" cmpd="sng">
            <a:solidFill>
              <a:schemeClr val="tx1"/>
            </a:solidFill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59568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 - Title and Content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/>
        </p:nvSpPr>
        <p:spPr>
          <a:xfrm>
            <a:off x="1498600" y="-12700"/>
            <a:ext cx="11518900" cy="1155700"/>
          </a:xfrm>
          <a:prstGeom prst="rect">
            <a:avLst/>
          </a:prstGeom>
          <a:solidFill>
            <a:srgbClr val="2E5B76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295400">
              <a:buClr>
                <a:srgbClr val="000000"/>
              </a:buClr>
              <a:defRPr sz="2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pic>
        <p:nvPicPr>
          <p:cNvPr id="32" name="548477_10151111317168969_1606309814_n.png"/>
          <p:cNvPicPr>
            <a:picLocks noChangeAspect="1"/>
          </p:cNvPicPr>
          <p:nvPr/>
        </p:nvPicPr>
        <p:blipFill>
          <a:blip r:embed="rId2">
            <a:extLst/>
          </a:blip>
          <a:srcRect l="334" t="35651" r="7950" b="40329"/>
          <a:stretch>
            <a:fillRect/>
          </a:stretch>
        </p:blipFill>
        <p:spPr>
          <a:xfrm rot="16199956">
            <a:off x="-3887284" y="3786497"/>
            <a:ext cx="9376396" cy="1574801"/>
          </a:xfrm>
          <a:prstGeom prst="rect">
            <a:avLst/>
          </a:prstGeom>
          <a:ln w="12700">
            <a:miter lim="400000"/>
          </a:ln>
        </p:spPr>
      </p:pic>
      <p:sp>
        <p:nvSpPr>
          <p:cNvPr id="33" name="Shape 33"/>
          <p:cNvSpPr/>
          <p:nvPr/>
        </p:nvSpPr>
        <p:spPr>
          <a:xfrm>
            <a:off x="228600" y="8610600"/>
            <a:ext cx="1066925" cy="6021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/>
          <a:p>
            <a:pPr defTabSz="1295400">
              <a:buClr>
                <a:srgbClr val="000000"/>
              </a:buClr>
              <a:defRPr sz="18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Ian Fisk</a:t>
            </a:r>
          </a:p>
          <a:p>
            <a:pPr defTabSz="1295400">
              <a:buClr>
                <a:srgbClr val="000000"/>
              </a:buClr>
              <a:defRPr sz="18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FNAL/CD</a:t>
            </a:r>
          </a:p>
        </p:txBody>
      </p:sp>
      <p:sp>
        <p:nvSpPr>
          <p:cNvPr id="34" name="Shape 34"/>
          <p:cNvSpPr>
            <a:spLocks noGrp="1"/>
          </p:cNvSpPr>
          <p:nvPr>
            <p:ph type="title"/>
          </p:nvPr>
        </p:nvSpPr>
        <p:spPr>
          <a:xfrm>
            <a:off x="1676400" y="-38100"/>
            <a:ext cx="7912100" cy="1193800"/>
          </a:xfrm>
          <a:prstGeom prst="rect">
            <a:avLst/>
          </a:prstGeom>
          <a:ln w="9525">
            <a:round/>
          </a:ln>
        </p:spPr>
        <p:txBody>
          <a:bodyPr lIns="38100" tIns="38100" rIns="38100" bIns="38100"/>
          <a:lstStyle>
            <a:lvl1pPr defTabSz="1295400">
              <a:defRPr sz="4400"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>
              <a:defRPr>
                <a:effectLst/>
              </a:defRPr>
            </a:pPr>
            <a:r>
              <a:t>Title Text</a:t>
            </a:r>
          </a:p>
        </p:txBody>
      </p:sp>
      <p:sp>
        <p:nvSpPr>
          <p:cNvPr id="35" name="Shape 35"/>
          <p:cNvSpPr>
            <a:spLocks noGrp="1"/>
          </p:cNvSpPr>
          <p:nvPr>
            <p:ph type="body" idx="1"/>
          </p:nvPr>
        </p:nvSpPr>
        <p:spPr>
          <a:xfrm>
            <a:off x="1892300" y="1244600"/>
            <a:ext cx="10731500" cy="8242300"/>
          </a:xfrm>
          <a:prstGeom prst="rect">
            <a:avLst/>
          </a:prstGeom>
          <a:ln w="9525">
            <a:round/>
          </a:ln>
        </p:spPr>
        <p:txBody>
          <a:bodyPr lIns="38100" tIns="38100" rIns="38100" bIns="38100" anchor="t"/>
          <a:lstStyle>
            <a:lvl1pPr marL="342899" indent="-342899" defTabSz="1295400">
              <a:spcBef>
                <a:spcPts val="900"/>
              </a:spcBef>
              <a:buSzPct val="100000"/>
              <a:buChar char="•"/>
              <a:defRPr sz="3800">
                <a:solidFill>
                  <a:srgbClr val="D69D00"/>
                </a:solidFill>
                <a:uFill>
                  <a:solidFill>
                    <a:srgbClr val="D69D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  <a:lvl2pPr marL="742950" indent="-285750" defTabSz="1295400">
              <a:spcBef>
                <a:spcPts val="800"/>
              </a:spcBef>
              <a:buSzPct val="100000"/>
              <a:buChar char="–"/>
              <a:defRPr sz="3400">
                <a:solidFill>
                  <a:srgbClr val="EBEBEB"/>
                </a:solidFill>
                <a:uFill>
                  <a:solidFill>
                    <a:srgbClr val="EBEBEB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2pPr>
            <a:lvl3pPr marL="1143000" indent="-228600" defTabSz="1295400">
              <a:spcBef>
                <a:spcPts val="600"/>
              </a:spcBef>
              <a:buSzPct val="100000"/>
              <a:buChar char="•"/>
              <a:defRPr sz="2800">
                <a:solidFill>
                  <a:srgbClr val="D6D6D6"/>
                </a:solidFill>
                <a:uFill>
                  <a:solidFill>
                    <a:srgbClr val="D6D6D6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3pPr>
            <a:lvl4pPr marL="1600200" indent="-228600" defTabSz="1295400">
              <a:spcBef>
                <a:spcPts val="600"/>
              </a:spcBef>
              <a:buSzPct val="100000"/>
              <a:buChar char="–"/>
              <a:defRPr sz="2400">
                <a:solidFill>
                  <a:srgbClr val="C0C0C0"/>
                </a:solidFill>
                <a:uFill>
                  <a:solidFill>
                    <a:srgbClr val="C0C0C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4pPr>
            <a:lvl5pPr marL="2057400" indent="-228600" defTabSz="1295400">
              <a:spcBef>
                <a:spcPts val="600"/>
              </a:spcBef>
              <a:buSzPct val="100000"/>
              <a:buChar char="»"/>
              <a:defRPr sz="2400">
                <a:solidFill>
                  <a:srgbClr val="C0C0C0"/>
                </a:solidFill>
                <a:uFill>
                  <a:solidFill>
                    <a:srgbClr val="C0C0C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5pPr>
          </a:lstStyle>
          <a:p>
            <a:pPr>
              <a:defRPr>
                <a:effectLst/>
              </a:defRPr>
            </a:pPr>
            <a:r>
              <a:t>Body Level One</a:t>
            </a:r>
          </a:p>
          <a:p>
            <a:pPr lvl="1">
              <a:defRPr>
                <a:effectLst/>
              </a:defRPr>
            </a:pPr>
            <a:r>
              <a:t>Body Level Two</a:t>
            </a:r>
          </a:p>
          <a:p>
            <a:pPr lvl="2">
              <a:defRPr>
                <a:effectLst/>
              </a:defRPr>
            </a:pPr>
            <a:r>
              <a:t>Body Level Three</a:t>
            </a:r>
          </a:p>
          <a:p>
            <a:pPr lvl="3">
              <a:defRPr>
                <a:effectLst/>
              </a:defRPr>
            </a:pPr>
            <a:r>
              <a:t>Body Level Four</a:t>
            </a:r>
          </a:p>
          <a:p>
            <a:pPr lvl="4">
              <a:defRPr>
                <a:effectLst/>
              </a:defRPr>
            </a:pPr>
            <a:r>
              <a:t>Body Level Five</a:t>
            </a:r>
          </a:p>
        </p:txBody>
      </p:sp>
      <p:sp>
        <p:nvSpPr>
          <p:cNvPr id="36" name="Shape 36"/>
          <p:cNvSpPr>
            <a:spLocks noGrp="1"/>
          </p:cNvSpPr>
          <p:nvPr>
            <p:ph type="sldNum" sz="quarter" idx="2"/>
          </p:nvPr>
        </p:nvSpPr>
        <p:spPr>
          <a:xfrm>
            <a:off x="12364759" y="9321878"/>
            <a:ext cx="314922" cy="298153"/>
          </a:xfrm>
          <a:prstGeom prst="rect">
            <a:avLst/>
          </a:prstGeom>
          <a:ln>
            <a:round/>
          </a:ln>
        </p:spPr>
        <p:txBody>
          <a:bodyPr lIns="38100" tIns="38100" rIns="38100" bIns="38100" anchor="ctr"/>
          <a:lstStyle>
            <a:lvl1pPr defTabSz="1295400">
              <a:defRPr sz="1600" b="0">
                <a:solidFill>
                  <a:srgbClr val="9A9A9A"/>
                </a:solidFill>
                <a:uFill>
                  <a:solidFill>
                    <a:srgbClr val="9A9A9A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70839209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014467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113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113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56478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4296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05083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637119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0661000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1114474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26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1638300"/>
            <a:ext cx="104648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Gill Sans" charset="0"/>
              </a:rPr>
              <a:t>Click to edit Master title style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113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Gill Sans" charset="0"/>
              </a:rPr>
              <a:t>Second level</a:t>
            </a:r>
          </a:p>
          <a:p>
            <a:pPr lvl="2"/>
            <a:r>
              <a:rPr lang="en-US" altLang="en-US">
                <a:sym typeface="Gill Sans" charset="0"/>
              </a:rPr>
              <a:t>Third level</a:t>
            </a:r>
          </a:p>
          <a:p>
            <a:pPr lvl="3"/>
            <a:r>
              <a:rPr lang="en-US" altLang="en-US">
                <a:sym typeface="Gill Sans" charset="0"/>
              </a:rPr>
              <a:t>Fourth level</a:t>
            </a:r>
          </a:p>
          <a:p>
            <a:pPr lvl="4"/>
            <a:r>
              <a:rPr lang="en-US" altLang="en-US">
                <a:sym typeface="Gill Sans" charset="0"/>
              </a:rPr>
              <a:t>Fifth level</a:t>
            </a:r>
          </a:p>
        </p:txBody>
      </p:sp>
      <p:sp>
        <p:nvSpPr>
          <p:cNvPr id="1028" name="Rectangle 3"/>
          <p:cNvSpPr>
            <a:spLocks/>
          </p:cNvSpPr>
          <p:nvPr/>
        </p:nvSpPr>
        <p:spPr bwMode="auto">
          <a:xfrm>
            <a:off x="0" y="0"/>
            <a:ext cx="13017500" cy="1270000"/>
          </a:xfrm>
          <a:prstGeom prst="rect">
            <a:avLst/>
          </a:prstGeom>
          <a:gradFill rotWithShape="0">
            <a:gsLst>
              <a:gs pos="0">
                <a:srgbClr val="2800FF"/>
              </a:gs>
              <a:gs pos="100000">
                <a:srgbClr val="2ECC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1pPr>
            <a:lvl2pPr marL="742950" indent="-285750" algn="ctr"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2pPr>
            <a:lvl3pPr marL="1143000" indent="-228600" algn="ctr"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3pPr>
            <a:lvl4pPr marL="1600200" indent="-228600" algn="ctr"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4pPr>
            <a:lvl5pPr marL="2057400" indent="-228600" algn="ctr"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29" name="Rectangle 4"/>
          <p:cNvSpPr>
            <a:spLocks/>
          </p:cNvSpPr>
          <p:nvPr/>
        </p:nvSpPr>
        <p:spPr bwMode="auto">
          <a:xfrm>
            <a:off x="-12700" y="9423400"/>
            <a:ext cx="13017500" cy="368300"/>
          </a:xfrm>
          <a:prstGeom prst="rect">
            <a:avLst/>
          </a:prstGeom>
          <a:gradFill rotWithShape="0">
            <a:gsLst>
              <a:gs pos="0">
                <a:srgbClr val="2800FF"/>
              </a:gs>
              <a:gs pos="100000">
                <a:srgbClr val="2ECC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1pPr>
            <a:lvl2pPr marL="742950" indent="-285750" algn="ctr"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2pPr>
            <a:lvl3pPr marL="1143000" indent="-228600" algn="ctr"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3pPr>
            <a:lvl4pPr marL="1600200" indent="-228600" algn="ctr"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4pPr>
            <a:lvl5pPr marL="2057400" indent="-228600" algn="ctr"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/>
  <p:txStyles>
    <p:titleStyle>
      <a:lvl1pPr algn="l" rtl="0" eaLnBrk="0" fontAlgn="base" hangingPunct="0">
        <a:spcBef>
          <a:spcPts val="200"/>
        </a:spcBef>
        <a:spcAft>
          <a:spcPct val="0"/>
        </a:spcAft>
        <a:defRPr sz="8400" kern="1200">
          <a:solidFill>
            <a:srgbClr val="140089"/>
          </a:solidFill>
          <a:latin typeface="+mj-lt"/>
          <a:ea typeface="+mj-ea"/>
          <a:cs typeface="+mj-cs"/>
          <a:sym typeface="Gill Sans" charset="0"/>
        </a:defRPr>
      </a:lvl1pPr>
      <a:lvl2pPr algn="l" rtl="0" eaLnBrk="0" fontAlgn="base" hangingPunct="0">
        <a:spcBef>
          <a:spcPts val="200"/>
        </a:spcBef>
        <a:spcAft>
          <a:spcPct val="0"/>
        </a:spcAft>
        <a:defRPr sz="8400">
          <a:solidFill>
            <a:srgbClr val="140089"/>
          </a:solidFill>
          <a:latin typeface="Gill Sans" charset="0"/>
          <a:ea typeface="ヒラギノ角ゴ Pro W3" charset="-128"/>
          <a:sym typeface="Gill Sans" charset="0"/>
        </a:defRPr>
      </a:lvl2pPr>
      <a:lvl3pPr algn="l" rtl="0" eaLnBrk="0" fontAlgn="base" hangingPunct="0">
        <a:spcBef>
          <a:spcPts val="200"/>
        </a:spcBef>
        <a:spcAft>
          <a:spcPct val="0"/>
        </a:spcAft>
        <a:defRPr sz="8400">
          <a:solidFill>
            <a:srgbClr val="140089"/>
          </a:solidFill>
          <a:latin typeface="Gill Sans" charset="0"/>
          <a:ea typeface="ヒラギノ角ゴ Pro W3" charset="-128"/>
          <a:sym typeface="Gill Sans" charset="0"/>
        </a:defRPr>
      </a:lvl3pPr>
      <a:lvl4pPr algn="l" rtl="0" eaLnBrk="0" fontAlgn="base" hangingPunct="0">
        <a:spcBef>
          <a:spcPts val="200"/>
        </a:spcBef>
        <a:spcAft>
          <a:spcPct val="0"/>
        </a:spcAft>
        <a:defRPr sz="8400">
          <a:solidFill>
            <a:srgbClr val="140089"/>
          </a:solidFill>
          <a:latin typeface="Gill Sans" charset="0"/>
          <a:ea typeface="ヒラギノ角ゴ Pro W3" charset="-128"/>
          <a:sym typeface="Gill Sans" charset="0"/>
        </a:defRPr>
      </a:lvl4pPr>
      <a:lvl5pPr algn="l" rtl="0" eaLnBrk="0" fontAlgn="base" hangingPunct="0">
        <a:spcBef>
          <a:spcPts val="200"/>
        </a:spcBef>
        <a:spcAft>
          <a:spcPct val="0"/>
        </a:spcAft>
        <a:defRPr sz="8400">
          <a:solidFill>
            <a:srgbClr val="140089"/>
          </a:solidFill>
          <a:latin typeface="Gill Sans" charset="0"/>
          <a:ea typeface="ヒラギノ角ゴ Pro W3" charset="-128"/>
          <a:sym typeface="Gill Sans" charset="0"/>
        </a:defRPr>
      </a:lvl5pPr>
      <a:lvl6pPr marL="457200" fontAlgn="base">
        <a:spcBef>
          <a:spcPts val="200"/>
        </a:spcBef>
        <a:spcAft>
          <a:spcPct val="0"/>
        </a:spcAft>
        <a:defRPr sz="8400">
          <a:solidFill>
            <a:srgbClr val="140089"/>
          </a:solidFill>
          <a:latin typeface="Gill Sans" charset="0"/>
          <a:ea typeface="ヒラギノ角ゴ Pro W3" charset="-128"/>
          <a:sym typeface="Gill Sans" charset="0"/>
        </a:defRPr>
      </a:lvl6pPr>
      <a:lvl7pPr marL="914400" fontAlgn="base">
        <a:spcBef>
          <a:spcPts val="200"/>
        </a:spcBef>
        <a:spcAft>
          <a:spcPct val="0"/>
        </a:spcAft>
        <a:defRPr sz="8400">
          <a:solidFill>
            <a:srgbClr val="140089"/>
          </a:solidFill>
          <a:latin typeface="Gill Sans" charset="0"/>
          <a:ea typeface="ヒラギノ角ゴ Pro W3" charset="-128"/>
          <a:sym typeface="Gill Sans" charset="0"/>
        </a:defRPr>
      </a:lvl7pPr>
      <a:lvl8pPr marL="1371600" fontAlgn="base">
        <a:spcBef>
          <a:spcPts val="200"/>
        </a:spcBef>
        <a:spcAft>
          <a:spcPct val="0"/>
        </a:spcAft>
        <a:defRPr sz="8400">
          <a:solidFill>
            <a:srgbClr val="140089"/>
          </a:solidFill>
          <a:latin typeface="Gill Sans" charset="0"/>
          <a:ea typeface="ヒラギノ角ゴ Pro W3" charset="-128"/>
          <a:sym typeface="Gill Sans" charset="0"/>
        </a:defRPr>
      </a:lvl8pPr>
      <a:lvl9pPr marL="1828800" fontAlgn="base">
        <a:spcBef>
          <a:spcPts val="200"/>
        </a:spcBef>
        <a:spcAft>
          <a:spcPct val="0"/>
        </a:spcAft>
        <a:defRPr sz="8400">
          <a:solidFill>
            <a:srgbClr val="140089"/>
          </a:solidFill>
          <a:latin typeface="Gill Sans" charset="0"/>
          <a:ea typeface="ヒラギノ角ゴ Pro W3" charset="-128"/>
          <a:sym typeface="Gill Sans" charset="0"/>
        </a:defRPr>
      </a:lvl9pPr>
    </p:titleStyle>
    <p:bodyStyle>
      <a:lvl1pPr marL="228600" indent="-228600" algn="l" rtl="0" eaLnBrk="0" fontAlgn="base" hangingPunct="0">
        <a:spcBef>
          <a:spcPts val="200"/>
        </a:spcBef>
        <a:spcAft>
          <a:spcPct val="0"/>
        </a:spcAft>
        <a:buFont typeface="Arial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685800" indent="-228600" algn="l" rtl="0" eaLnBrk="0" fontAlgn="base" hangingPunct="0">
        <a:spcBef>
          <a:spcPts val="200"/>
        </a:spcBef>
        <a:spcAft>
          <a:spcPct val="0"/>
        </a:spcAft>
        <a:buFont typeface="Arial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43000" indent="-228600" algn="l" rtl="0" eaLnBrk="0" fontAlgn="base" hangingPunct="0">
        <a:spcBef>
          <a:spcPts val="200"/>
        </a:spcBef>
        <a:spcAft>
          <a:spcPct val="0"/>
        </a:spcAft>
        <a:buFont typeface="Arial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00200" indent="-228600" algn="l" rtl="0" eaLnBrk="0" fontAlgn="base" hangingPunct="0">
        <a:spcBef>
          <a:spcPts val="200"/>
        </a:spcBef>
        <a:spcAft>
          <a:spcPct val="0"/>
        </a:spcAft>
        <a:buFont typeface="Arial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57400" indent="-228600" algn="l" rtl="0" eaLnBrk="0" fontAlgn="base" hangingPunct="0">
        <a:spcBef>
          <a:spcPts val="200"/>
        </a:spcBef>
        <a:spcAft>
          <a:spcPct val="0"/>
        </a:spcAft>
        <a:buFont typeface="Arial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/>
          </p:cNvSpPr>
          <p:nvPr/>
        </p:nvSpPr>
        <p:spPr bwMode="auto">
          <a:xfrm>
            <a:off x="0" y="0"/>
            <a:ext cx="13004800" cy="977900"/>
          </a:xfrm>
          <a:prstGeom prst="rect">
            <a:avLst/>
          </a:prstGeom>
          <a:gradFill rotWithShape="0">
            <a:gsLst>
              <a:gs pos="0">
                <a:srgbClr val="2800FF"/>
              </a:gs>
              <a:gs pos="100000">
                <a:srgbClr val="2ECC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1pPr>
            <a:lvl2pPr marL="742950" indent="-285750" algn="ctr"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2pPr>
            <a:lvl3pPr marL="1143000" indent="-228600" algn="ctr"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3pPr>
            <a:lvl4pPr marL="1600200" indent="-228600" algn="ctr"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4pPr>
            <a:lvl5pPr marL="2057400" indent="-228600" algn="ctr"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76200"/>
            <a:ext cx="119253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Gill Sans" charset="0"/>
              </a:rPr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1600" y="1066800"/>
            <a:ext cx="12801600" cy="825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Gill Sans" charset="0"/>
              </a:rPr>
              <a:t>Second level</a:t>
            </a:r>
          </a:p>
          <a:p>
            <a:pPr lvl="2"/>
            <a:r>
              <a:rPr lang="en-US" altLang="en-US">
                <a:sym typeface="Gill Sans" charset="0"/>
              </a:rPr>
              <a:t>Third level</a:t>
            </a:r>
          </a:p>
          <a:p>
            <a:pPr lvl="3"/>
            <a:r>
              <a:rPr lang="en-US" altLang="en-US">
                <a:sym typeface="Gill Sans" charset="0"/>
              </a:rPr>
              <a:t>Fourth level</a:t>
            </a:r>
          </a:p>
          <a:p>
            <a:pPr lvl="4"/>
            <a:r>
              <a:rPr lang="en-US" altLang="en-US">
                <a:sym typeface="Gill Sans" charset="0"/>
              </a:rPr>
              <a:t>Fifth level</a:t>
            </a:r>
          </a:p>
        </p:txBody>
      </p:sp>
      <p:sp>
        <p:nvSpPr>
          <p:cNvPr id="2053" name="Rectangle 4"/>
          <p:cNvSpPr>
            <a:spLocks/>
          </p:cNvSpPr>
          <p:nvPr/>
        </p:nvSpPr>
        <p:spPr bwMode="auto">
          <a:xfrm>
            <a:off x="-12700" y="9423400"/>
            <a:ext cx="13017500" cy="368300"/>
          </a:xfrm>
          <a:prstGeom prst="rect">
            <a:avLst/>
          </a:prstGeom>
          <a:gradFill rotWithShape="0">
            <a:gsLst>
              <a:gs pos="0">
                <a:srgbClr val="2800FF"/>
              </a:gs>
              <a:gs pos="100000">
                <a:srgbClr val="2ECC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1pPr>
            <a:lvl2pPr marL="742950" indent="-285750" algn="ctr"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2pPr>
            <a:lvl3pPr marL="1143000" indent="-228600" algn="ctr"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3pPr>
            <a:lvl4pPr marL="1600200" indent="-228600" algn="ctr"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4pPr>
            <a:lvl5pPr marL="2057400" indent="-228600" algn="ctr"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" name="Rectangle 5"/>
          <p:cNvSpPr>
            <a:spLocks/>
          </p:cNvSpPr>
          <p:nvPr/>
        </p:nvSpPr>
        <p:spPr bwMode="auto">
          <a:xfrm>
            <a:off x="304800" y="9448800"/>
            <a:ext cx="3784600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>
              <a:tabLst>
                <a:tab pos="1066800" algn="l"/>
                <a:tab pos="381635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tabLst>
                <a:tab pos="1066800" algn="l"/>
                <a:tab pos="381635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tabLst>
                <a:tab pos="1066800" algn="l"/>
                <a:tab pos="381635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tabLst>
                <a:tab pos="1066800" algn="l"/>
                <a:tab pos="381635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tabLst>
                <a:tab pos="1066800" algn="l"/>
                <a:tab pos="381635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1066800" algn="l"/>
                <a:tab pos="381635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1066800" algn="l"/>
                <a:tab pos="381635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1066800" algn="l"/>
                <a:tab pos="381635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1066800" algn="l"/>
                <a:tab pos="381635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eaLnBrk="1" hangingPunct="1">
              <a:defRPr/>
            </a:pPr>
            <a:r>
              <a:rPr lang="en-US" altLang="en-US" sz="2000" dirty="0" smtClean="0">
                <a:ea typeface="Gill Sans" charset="0"/>
                <a:cs typeface="Gill Sans" charset="0"/>
              </a:rPr>
              <a:t>Ian M. Fisk </a:t>
            </a:r>
            <a:r>
              <a:rPr lang="en-US" altLang="en-US" sz="2000" i="1" dirty="0" smtClean="0">
                <a:ea typeface="Gill Sans" charset="0"/>
                <a:cs typeface="Gill Sans" charset="0"/>
              </a:rPr>
              <a:t>Simons Foundation</a:t>
            </a:r>
          </a:p>
        </p:txBody>
      </p:sp>
      <p:sp>
        <p:nvSpPr>
          <p:cNvPr id="2054" name="Rectangle 6"/>
          <p:cNvSpPr>
            <a:spLocks/>
          </p:cNvSpPr>
          <p:nvPr/>
        </p:nvSpPr>
        <p:spPr bwMode="auto">
          <a:xfrm>
            <a:off x="4232275" y="9398000"/>
            <a:ext cx="49022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>
              <a:tabLst>
                <a:tab pos="1066800" algn="l"/>
                <a:tab pos="493395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tabLst>
                <a:tab pos="1066800" algn="l"/>
                <a:tab pos="493395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tabLst>
                <a:tab pos="1066800" algn="l"/>
                <a:tab pos="493395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tabLst>
                <a:tab pos="1066800" algn="l"/>
                <a:tab pos="493395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tabLst>
                <a:tab pos="1066800" algn="l"/>
                <a:tab pos="493395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1066800" algn="l"/>
                <a:tab pos="493395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1066800" algn="l"/>
                <a:tab pos="493395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1066800" algn="l"/>
                <a:tab pos="493395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1066800" algn="l"/>
                <a:tab pos="493395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2000" dirty="0" smtClean="0">
                <a:ea typeface="Gill Sans" charset="0"/>
                <a:cs typeface="Gill Sans" charset="0"/>
              </a:rPr>
              <a:t>CERN </a:t>
            </a:r>
            <a:r>
              <a:rPr lang="en-US" altLang="en-US" sz="2000" dirty="0" err="1" smtClean="0">
                <a:ea typeface="Gill Sans" charset="0"/>
                <a:cs typeface="Gill Sans" charset="0"/>
              </a:rPr>
              <a:t>openlab</a:t>
            </a:r>
            <a:endParaRPr lang="en-US" altLang="en-US" sz="2000" dirty="0" smtClean="0">
              <a:ea typeface="Gill Sans" charset="0"/>
              <a:cs typeface="Gill Sans" charset="0"/>
            </a:endParaRPr>
          </a:p>
        </p:txBody>
      </p:sp>
      <p:sp>
        <p:nvSpPr>
          <p:cNvPr id="2055" name="Rectangle 7"/>
          <p:cNvSpPr>
            <a:spLocks/>
          </p:cNvSpPr>
          <p:nvPr/>
        </p:nvSpPr>
        <p:spPr bwMode="auto">
          <a:xfrm>
            <a:off x="9512300" y="9398000"/>
            <a:ext cx="24003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>
              <a:tabLst>
                <a:tab pos="1066800" algn="l"/>
                <a:tab pos="24257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tabLst>
                <a:tab pos="1066800" algn="l"/>
                <a:tab pos="24257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tabLst>
                <a:tab pos="1066800" algn="l"/>
                <a:tab pos="24257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tabLst>
                <a:tab pos="1066800" algn="l"/>
                <a:tab pos="24257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tabLst>
                <a:tab pos="1066800" algn="l"/>
                <a:tab pos="24257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1066800" algn="l"/>
                <a:tab pos="24257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1066800" algn="l"/>
                <a:tab pos="24257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1066800" algn="l"/>
                <a:tab pos="24257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1066800" algn="l"/>
                <a:tab pos="24257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r" eaLnBrk="1" hangingPunct="1">
              <a:defRPr/>
            </a:pPr>
            <a:r>
              <a:rPr lang="en-US" altLang="en-US" sz="2000" dirty="0" smtClean="0">
                <a:ea typeface="Gill Sans" charset="0"/>
                <a:cs typeface="Gill Sans" charset="0"/>
              </a:rPr>
              <a:t> July 19, 2016</a:t>
            </a:r>
          </a:p>
        </p:txBody>
      </p:sp>
      <p:sp>
        <p:nvSpPr>
          <p:cNvPr id="2057" name="Text Box 9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12642850" y="9417050"/>
            <a:ext cx="3429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tabLst>
                <a:tab pos="1066800" algn="l"/>
              </a:tabLst>
              <a:defRPr sz="2000"/>
            </a:lvl1pPr>
          </a:lstStyle>
          <a:p>
            <a:fld id="{C39B786F-1555-994C-BA36-9DA4D4EAD85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ransition/>
  <p:hf hdr="0" ftr="0" dt="0"/>
  <p:txStyles>
    <p:titleStyle>
      <a:lvl1pPr algn="ctr" rtl="0" eaLnBrk="0" fontAlgn="base" hangingPunct="0">
        <a:spcBef>
          <a:spcPts val="200"/>
        </a:spcBef>
        <a:spcAft>
          <a:spcPct val="0"/>
        </a:spcAft>
        <a:defRPr sz="4800" kern="12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ts val="200"/>
        </a:spcBef>
        <a:spcAft>
          <a:spcPct val="0"/>
        </a:spcAft>
        <a:defRPr sz="4800">
          <a:solidFill>
            <a:schemeClr val="tx1"/>
          </a:solidFill>
          <a:latin typeface="Gill Sans" charset="0"/>
          <a:ea typeface="ヒラギノ角ゴ Pro W3" charset="-128"/>
          <a:sym typeface="Gill Sans" charset="0"/>
        </a:defRPr>
      </a:lvl2pPr>
      <a:lvl3pPr algn="ctr" rtl="0" eaLnBrk="0" fontAlgn="base" hangingPunct="0">
        <a:spcBef>
          <a:spcPts val="200"/>
        </a:spcBef>
        <a:spcAft>
          <a:spcPct val="0"/>
        </a:spcAft>
        <a:defRPr sz="4800">
          <a:solidFill>
            <a:schemeClr val="tx1"/>
          </a:solidFill>
          <a:latin typeface="Gill Sans" charset="0"/>
          <a:ea typeface="ヒラギノ角ゴ Pro W3" charset="-128"/>
          <a:sym typeface="Gill Sans" charset="0"/>
        </a:defRPr>
      </a:lvl3pPr>
      <a:lvl4pPr algn="ctr" rtl="0" eaLnBrk="0" fontAlgn="base" hangingPunct="0">
        <a:spcBef>
          <a:spcPts val="200"/>
        </a:spcBef>
        <a:spcAft>
          <a:spcPct val="0"/>
        </a:spcAft>
        <a:defRPr sz="4800">
          <a:solidFill>
            <a:schemeClr val="tx1"/>
          </a:solidFill>
          <a:latin typeface="Gill Sans" charset="0"/>
          <a:ea typeface="ヒラギノ角ゴ Pro W3" charset="-128"/>
          <a:sym typeface="Gill Sans" charset="0"/>
        </a:defRPr>
      </a:lvl4pPr>
      <a:lvl5pPr algn="ctr" rtl="0" eaLnBrk="0" fontAlgn="base" hangingPunct="0">
        <a:spcBef>
          <a:spcPts val="200"/>
        </a:spcBef>
        <a:spcAft>
          <a:spcPct val="0"/>
        </a:spcAft>
        <a:defRPr sz="4800">
          <a:solidFill>
            <a:schemeClr val="tx1"/>
          </a:solidFill>
          <a:latin typeface="Gill Sans" charset="0"/>
          <a:ea typeface="ヒラギノ角ゴ Pro W3" charset="-128"/>
          <a:sym typeface="Gill Sans" charset="0"/>
        </a:defRPr>
      </a:lvl5pPr>
      <a:lvl6pPr marL="457200" algn="ctr" rtl="0" fontAlgn="base">
        <a:spcBef>
          <a:spcPts val="200"/>
        </a:spcBef>
        <a:spcAft>
          <a:spcPct val="0"/>
        </a:spcAft>
        <a:defRPr sz="4800">
          <a:solidFill>
            <a:schemeClr val="tx1"/>
          </a:solidFill>
          <a:latin typeface="Gill Sans" charset="0"/>
          <a:ea typeface="ヒラギノ角ゴ Pro W3" charset="-128"/>
          <a:sym typeface="Gill Sans" charset="0"/>
        </a:defRPr>
      </a:lvl6pPr>
      <a:lvl7pPr marL="914400" algn="ctr" rtl="0" fontAlgn="base">
        <a:spcBef>
          <a:spcPts val="200"/>
        </a:spcBef>
        <a:spcAft>
          <a:spcPct val="0"/>
        </a:spcAft>
        <a:defRPr sz="4800">
          <a:solidFill>
            <a:schemeClr val="tx1"/>
          </a:solidFill>
          <a:latin typeface="Gill Sans" charset="0"/>
          <a:ea typeface="ヒラギノ角ゴ Pro W3" charset="-128"/>
          <a:sym typeface="Gill Sans" charset="0"/>
        </a:defRPr>
      </a:lvl7pPr>
      <a:lvl8pPr marL="1371600" algn="ctr" rtl="0" fontAlgn="base">
        <a:spcBef>
          <a:spcPts val="200"/>
        </a:spcBef>
        <a:spcAft>
          <a:spcPct val="0"/>
        </a:spcAft>
        <a:defRPr sz="4800">
          <a:solidFill>
            <a:schemeClr val="tx1"/>
          </a:solidFill>
          <a:latin typeface="Gill Sans" charset="0"/>
          <a:ea typeface="ヒラギノ角ゴ Pro W3" charset="-128"/>
          <a:sym typeface="Gill Sans" charset="0"/>
        </a:defRPr>
      </a:lvl8pPr>
      <a:lvl9pPr marL="1828800" algn="ctr" rtl="0" fontAlgn="base">
        <a:spcBef>
          <a:spcPts val="200"/>
        </a:spcBef>
        <a:spcAft>
          <a:spcPct val="0"/>
        </a:spcAft>
        <a:defRPr sz="4800">
          <a:solidFill>
            <a:schemeClr val="tx1"/>
          </a:solidFill>
          <a:latin typeface="Gill Sans" charset="0"/>
          <a:ea typeface="ヒラギノ角ゴ Pro W3" charset="-128"/>
          <a:sym typeface="Gill Sans" charset="0"/>
        </a:defRPr>
      </a:lvl9pPr>
    </p:titleStyle>
    <p:bodyStyle>
      <a:lvl1pPr marL="88900" indent="-88900" algn="l" rtl="0" eaLnBrk="0" fontAlgn="base" hangingPunct="0">
        <a:spcBef>
          <a:spcPts val="1000"/>
        </a:spcBef>
        <a:spcAft>
          <a:spcPct val="0"/>
        </a:spcAft>
        <a:defRPr sz="3200" kern="1200">
          <a:solidFill>
            <a:srgbClr val="140089"/>
          </a:solidFill>
          <a:latin typeface="+mn-lt"/>
          <a:ea typeface="+mn-ea"/>
          <a:cs typeface="+mn-cs"/>
          <a:sym typeface="Gill Sans" charset="0"/>
        </a:defRPr>
      </a:lvl1pPr>
      <a:lvl2pPr marL="819150" indent="-587375" algn="l" rtl="0" eaLnBrk="0" fontAlgn="base" hangingPunct="0">
        <a:spcBef>
          <a:spcPts val="1000"/>
        </a:spcBef>
        <a:spcAft>
          <a:spcPct val="0"/>
        </a:spcAft>
        <a:buClr>
          <a:srgbClr val="960000"/>
        </a:buClr>
        <a:buSzPct val="100000"/>
        <a:buFont typeface="Zapf Dingbats" charset="0"/>
        <a:buChar char="➨"/>
        <a:defRPr sz="3200" kern="1200">
          <a:solidFill>
            <a:srgbClr val="140089"/>
          </a:solidFill>
          <a:latin typeface="+mn-lt"/>
          <a:ea typeface="+mn-ea"/>
          <a:cs typeface="+mn-cs"/>
          <a:sym typeface="Gill Sans" charset="0"/>
        </a:defRPr>
      </a:lvl2pPr>
      <a:lvl3pPr marL="914400" indent="-474663" algn="l" rtl="0" eaLnBrk="0" fontAlgn="base" hangingPunct="0">
        <a:spcBef>
          <a:spcPts val="1000"/>
        </a:spcBef>
        <a:spcAft>
          <a:spcPct val="0"/>
        </a:spcAft>
        <a:buClr>
          <a:srgbClr val="960000"/>
        </a:buClr>
        <a:buSzPct val="140000"/>
        <a:buFont typeface="Times" charset="0"/>
        <a:buChar char="•"/>
        <a:defRPr sz="3200" kern="1200">
          <a:solidFill>
            <a:srgbClr val="140089"/>
          </a:solidFill>
          <a:latin typeface="+mn-lt"/>
          <a:ea typeface="+mn-ea"/>
          <a:cs typeface="+mn-cs"/>
          <a:sym typeface="Gill Sans" charset="0"/>
        </a:defRPr>
      </a:lvl3pPr>
      <a:lvl4pPr marL="2025650" indent="-412750" algn="l" rtl="0" eaLnBrk="0" fontAlgn="base" hangingPunct="0">
        <a:spcBef>
          <a:spcPts val="1000"/>
        </a:spcBef>
        <a:spcAft>
          <a:spcPct val="0"/>
        </a:spcAft>
        <a:buSzPct val="151000"/>
        <a:buFont typeface="Times" charset="0"/>
        <a:buChar char="•"/>
        <a:defRPr sz="2400" kern="1200">
          <a:solidFill>
            <a:srgbClr val="140089"/>
          </a:solidFill>
          <a:latin typeface="+mn-lt"/>
          <a:ea typeface="+mn-ea"/>
          <a:cs typeface="+mn-cs"/>
          <a:sym typeface="Gill Sans" charset="0"/>
        </a:defRPr>
      </a:lvl4pPr>
      <a:lvl5pPr marL="2482850" indent="-412750" algn="l" rtl="0" eaLnBrk="0" fontAlgn="base" hangingPunct="0">
        <a:spcBef>
          <a:spcPts val="1000"/>
        </a:spcBef>
        <a:spcAft>
          <a:spcPct val="0"/>
        </a:spcAft>
        <a:buSzPct val="141000"/>
        <a:buFont typeface="Times" charset="0"/>
        <a:buChar char="•"/>
        <a:defRPr sz="2400" kern="1200">
          <a:solidFill>
            <a:srgbClr val="140089"/>
          </a:solidFill>
          <a:latin typeface="+mn-lt"/>
          <a:ea typeface="+mn-ea"/>
          <a:cs typeface="+mn-cs"/>
          <a:sym typeface="Gill Sans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2.png"/><Relationship Id="rId12" Type="http://schemas.openxmlformats.org/officeDocument/2006/relationships/image" Target="../media/image33.png"/><Relationship Id="rId13" Type="http://schemas.openxmlformats.org/officeDocument/2006/relationships/image" Target="../media/image34.png"/><Relationship Id="rId14" Type="http://schemas.openxmlformats.org/officeDocument/2006/relationships/image" Target="../media/image35.png"/><Relationship Id="rId15" Type="http://schemas.openxmlformats.org/officeDocument/2006/relationships/image" Target="../media/image36.png"/><Relationship Id="rId16" Type="http://schemas.openxmlformats.org/officeDocument/2006/relationships/image" Target="../media/image37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7" Type="http://schemas.openxmlformats.org/officeDocument/2006/relationships/image" Target="../media/image28.png"/><Relationship Id="rId8" Type="http://schemas.openxmlformats.org/officeDocument/2006/relationships/image" Target="../media/image29.png"/><Relationship Id="rId9" Type="http://schemas.openxmlformats.org/officeDocument/2006/relationships/image" Target="../media/image30.png"/><Relationship Id="rId10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tiff"/><Relationship Id="rId4" Type="http://schemas.openxmlformats.org/officeDocument/2006/relationships/hyperlink" Target="http://wlcg.web.cern.ch/news/teg-reports" TargetMode="External"/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chart" Target="../charts/chart2.xml"/><Relationship Id="rId5" Type="http://schemas.openxmlformats.org/officeDocument/2006/relationships/image" Target="../media/image43.jpeg"/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2.png"/><Relationship Id="rId12" Type="http://schemas.openxmlformats.org/officeDocument/2006/relationships/image" Target="../media/image13.png"/><Relationship Id="rId13" Type="http://schemas.openxmlformats.org/officeDocument/2006/relationships/image" Target="../media/image14.png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1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4" Type="http://schemas.openxmlformats.org/officeDocument/2006/relationships/image" Target="../media/image46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4" Type="http://schemas.openxmlformats.org/officeDocument/2006/relationships/image" Target="../media/image48.png"/><Relationship Id="rId5" Type="http://schemas.openxmlformats.org/officeDocument/2006/relationships/image" Target="../media/image49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chart" Target="../charts/chart3.xml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4" Type="http://schemas.openxmlformats.org/officeDocument/2006/relationships/image" Target="../media/image52.emf"/><Relationship Id="rId5" Type="http://schemas.openxmlformats.org/officeDocument/2006/relationships/image" Target="../media/image53.png"/><Relationship Id="rId6" Type="http://schemas.openxmlformats.org/officeDocument/2006/relationships/image" Target="../media/image54.png"/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2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55.png"/><Relationship Id="rId3" Type="http://schemas.openxmlformats.org/officeDocument/2006/relationships/image" Target="../media/image5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gif"/><Relationship Id="rId4" Type="http://schemas.openxmlformats.org/officeDocument/2006/relationships/image" Target="../media/image58.tiff"/><Relationship Id="rId5" Type="http://schemas.openxmlformats.org/officeDocument/2006/relationships/image" Target="../media/image59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4" Type="http://schemas.openxmlformats.org/officeDocument/2006/relationships/image" Target="../media/image60.png"/><Relationship Id="rId1" Type="http://schemas.openxmlformats.org/officeDocument/2006/relationships/slideLayout" Target="../slideLayouts/slideLayout13.xml"/><Relationship Id="rId2" Type="http://schemas.openxmlformats.org/officeDocument/2006/relationships/chart" Target="../charts/char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62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63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4" Type="http://schemas.openxmlformats.org/officeDocument/2006/relationships/image" Target="../media/image65.em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2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6.png"/><Relationship Id="rId3" Type="http://schemas.openxmlformats.org/officeDocument/2006/relationships/image" Target="../media/image6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6.emf"/><Relationship Id="rId3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9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1270000" y="1638300"/>
            <a:ext cx="10464800" cy="3733800"/>
          </a:xfrm>
        </p:spPr>
        <p:txBody>
          <a:bodyPr/>
          <a:lstStyle/>
          <a:p>
            <a:pPr algn="ctr" eaLnBrk="1" hangingPunct="1">
              <a:spcBef>
                <a:spcPct val="0"/>
              </a:spcBef>
              <a:tabLst>
                <a:tab pos="1244600" algn="l"/>
              </a:tabLst>
              <a:defRPr/>
            </a:pPr>
            <a:r>
              <a:rPr lang="en-US" altLang="en-US" dirty="0" smtClean="0"/>
              <a:t>From Grids to Clouds</a:t>
            </a: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70000" y="5422900"/>
            <a:ext cx="10464800" cy="203200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tabLst>
                <a:tab pos="1244600" algn="l"/>
                <a:tab pos="1244600" algn="l"/>
                <a:tab pos="1244600" algn="l"/>
              </a:tabLst>
              <a:defRPr/>
            </a:pPr>
            <a:r>
              <a:rPr lang="en-US" altLang="en-US" sz="3200" dirty="0" smtClean="0"/>
              <a:t>Ian Fisk</a:t>
            </a:r>
          </a:p>
          <a:p>
            <a:pPr marL="0" indent="0" algn="ctr" eaLnBrk="1" hangingPunct="1">
              <a:lnSpc>
                <a:spcPct val="90000"/>
              </a:lnSpc>
              <a:buFontTx/>
              <a:buNone/>
              <a:tabLst>
                <a:tab pos="1244600" algn="l"/>
                <a:tab pos="1244600" algn="l"/>
                <a:tab pos="1244600" algn="l"/>
              </a:tabLst>
              <a:defRPr/>
            </a:pPr>
            <a:r>
              <a:rPr lang="en-US" altLang="en-US" sz="3200" dirty="0" smtClean="0"/>
              <a:t>CERN </a:t>
            </a:r>
            <a:r>
              <a:rPr lang="en-US" altLang="en-US" sz="3200" dirty="0" err="1" smtClean="0"/>
              <a:t>openlab</a:t>
            </a:r>
            <a:r>
              <a:rPr lang="en-US" altLang="en-US" sz="3200" dirty="0" smtClean="0"/>
              <a:t> Summer School</a:t>
            </a:r>
          </a:p>
          <a:p>
            <a:pPr marL="0" indent="0" algn="ctr" eaLnBrk="1" hangingPunct="1">
              <a:lnSpc>
                <a:spcPct val="90000"/>
              </a:lnSpc>
              <a:buFontTx/>
              <a:buNone/>
              <a:tabLst>
                <a:tab pos="1244600" algn="l"/>
                <a:tab pos="1244600" algn="l"/>
                <a:tab pos="1244600" algn="l"/>
              </a:tabLst>
              <a:defRPr/>
            </a:pPr>
            <a:r>
              <a:rPr lang="en-US" altLang="en-US" sz="3200" dirty="0" smtClean="0"/>
              <a:t>July 19, 2016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Problems with the Grid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663" y="1038225"/>
            <a:ext cx="12801600" cy="8255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A lot of services have to function to successfully execute a job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Much of the development effort has been to shield this complexity from the user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1pPr>
            <a:lvl2pPr marL="742950" indent="-285750"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2pPr>
            <a:lvl3pPr marL="1143000" indent="-228600"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3pPr>
            <a:lvl4pPr marL="1600200" indent="-228600"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4pPr>
            <a:lvl5pPr marL="2057400" indent="-228600"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9pPr>
          </a:lstStyle>
          <a:p>
            <a:fld id="{F959CDBC-80A5-D340-9DC4-C472F7003AAB}" type="slidenum">
              <a:rPr lang="en-US" altLang="en-US" sz="2000"/>
              <a:pPr/>
              <a:t>10</a:t>
            </a:fld>
            <a:endParaRPr lang="en-US" altLang="en-US" sz="2000"/>
          </a:p>
        </p:txBody>
      </p:sp>
      <p:sp>
        <p:nvSpPr>
          <p:cNvPr id="47108" name="Shape 306"/>
          <p:cNvSpPr txBox="1">
            <a:spLocks/>
          </p:cNvSpPr>
          <p:nvPr/>
        </p:nvSpPr>
        <p:spPr bwMode="auto">
          <a:xfrm>
            <a:off x="12615863" y="10358438"/>
            <a:ext cx="3921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ts val="1000"/>
              </a:spcBef>
              <a:defRPr sz="3200">
                <a:solidFill>
                  <a:srgbClr val="140089"/>
                </a:solidFill>
                <a:latin typeface="Gill Sans" charset="0"/>
                <a:ea typeface="ヒラギノ角ゴ Pro W3" charset="-128"/>
                <a:sym typeface="Gill Sans" charset="0"/>
              </a:defRPr>
            </a:lvl1pPr>
            <a:lvl2pPr indent="-587375">
              <a:spcBef>
                <a:spcPts val="1000"/>
              </a:spcBef>
              <a:buClr>
                <a:srgbClr val="960000"/>
              </a:buClr>
              <a:buSzPct val="100000"/>
              <a:buFont typeface="Zapf Dingbats" charset="0"/>
              <a:buChar char="➨"/>
              <a:defRPr sz="3200">
                <a:solidFill>
                  <a:srgbClr val="140089"/>
                </a:solidFill>
                <a:latin typeface="Gill Sans" charset="0"/>
                <a:ea typeface="ヒラギノ角ゴ Pro W3" charset="-128"/>
                <a:sym typeface="Gill Sans" charset="0"/>
              </a:defRPr>
            </a:lvl2pPr>
            <a:lvl3pPr indent="-474663">
              <a:spcBef>
                <a:spcPts val="1000"/>
              </a:spcBef>
              <a:buClr>
                <a:srgbClr val="960000"/>
              </a:buClr>
              <a:buSzPct val="140000"/>
              <a:buFont typeface="Times" charset="0"/>
              <a:buChar char="•"/>
              <a:defRPr sz="3200">
                <a:solidFill>
                  <a:srgbClr val="140089"/>
                </a:solidFill>
                <a:latin typeface="Gill Sans" charset="0"/>
                <a:ea typeface="ヒラギノ角ゴ Pro W3" charset="-128"/>
                <a:sym typeface="Gill Sans" charset="0"/>
              </a:defRPr>
            </a:lvl3pPr>
            <a:lvl4pPr indent="-412750">
              <a:spcBef>
                <a:spcPts val="1000"/>
              </a:spcBef>
              <a:buSzPct val="151000"/>
              <a:buFont typeface="Times" charset="0"/>
              <a:buChar char="•"/>
              <a:defRPr sz="2400">
                <a:solidFill>
                  <a:srgbClr val="140089"/>
                </a:solidFill>
                <a:latin typeface="Gill Sans" charset="0"/>
                <a:ea typeface="ヒラギノ角ゴ Pro W3" charset="-128"/>
                <a:sym typeface="Gill Sans" charset="0"/>
              </a:defRPr>
            </a:lvl4pPr>
            <a:lvl5pPr indent="-412750">
              <a:spcBef>
                <a:spcPts val="1000"/>
              </a:spcBef>
              <a:buSzPct val="141000"/>
              <a:buFont typeface="Times" charset="0"/>
              <a:buChar char="•"/>
              <a:defRPr sz="2400">
                <a:solidFill>
                  <a:srgbClr val="140089"/>
                </a:solidFill>
                <a:latin typeface="Gill Sans" charset="0"/>
                <a:ea typeface="ヒラギノ角ゴ Pro W3" charset="-128"/>
                <a:sym typeface="Gill Sans" charset="0"/>
              </a:defRPr>
            </a:lvl5pPr>
            <a:lvl6pPr indent="-412750" eaLnBrk="0" fontAlgn="base" hangingPunct="0">
              <a:spcBef>
                <a:spcPts val="1000"/>
              </a:spcBef>
              <a:spcAft>
                <a:spcPct val="0"/>
              </a:spcAft>
              <a:buSzPct val="141000"/>
              <a:buFont typeface="Times" charset="0"/>
              <a:buChar char="•"/>
              <a:defRPr sz="2400">
                <a:solidFill>
                  <a:srgbClr val="140089"/>
                </a:solidFill>
                <a:latin typeface="Gill Sans" charset="0"/>
                <a:ea typeface="ヒラギノ角ゴ Pro W3" charset="-128"/>
                <a:sym typeface="Gill Sans" charset="0"/>
              </a:defRPr>
            </a:lvl6pPr>
            <a:lvl7pPr indent="-412750" eaLnBrk="0" fontAlgn="base" hangingPunct="0">
              <a:spcBef>
                <a:spcPts val="1000"/>
              </a:spcBef>
              <a:spcAft>
                <a:spcPct val="0"/>
              </a:spcAft>
              <a:buSzPct val="141000"/>
              <a:buFont typeface="Times" charset="0"/>
              <a:buChar char="•"/>
              <a:defRPr sz="2400">
                <a:solidFill>
                  <a:srgbClr val="140089"/>
                </a:solidFill>
                <a:latin typeface="Gill Sans" charset="0"/>
                <a:ea typeface="ヒラギノ角ゴ Pro W3" charset="-128"/>
                <a:sym typeface="Gill Sans" charset="0"/>
              </a:defRPr>
            </a:lvl7pPr>
            <a:lvl8pPr indent="-412750" eaLnBrk="0" fontAlgn="base" hangingPunct="0">
              <a:spcBef>
                <a:spcPts val="1000"/>
              </a:spcBef>
              <a:spcAft>
                <a:spcPct val="0"/>
              </a:spcAft>
              <a:buSzPct val="141000"/>
              <a:buFont typeface="Times" charset="0"/>
              <a:buChar char="•"/>
              <a:defRPr sz="2400">
                <a:solidFill>
                  <a:srgbClr val="140089"/>
                </a:solidFill>
                <a:latin typeface="Gill Sans" charset="0"/>
                <a:ea typeface="ヒラギノ角ゴ Pro W3" charset="-128"/>
                <a:sym typeface="Gill Sans" charset="0"/>
              </a:defRPr>
            </a:lvl8pPr>
            <a:lvl9pPr indent="-412750" eaLnBrk="0" fontAlgn="base" hangingPunct="0">
              <a:spcBef>
                <a:spcPts val="1000"/>
              </a:spcBef>
              <a:spcAft>
                <a:spcPct val="0"/>
              </a:spcAft>
              <a:buSzPct val="141000"/>
              <a:buFont typeface="Times" charset="0"/>
              <a:buChar char="•"/>
              <a:defRPr sz="2400">
                <a:solidFill>
                  <a:srgbClr val="140089"/>
                </a:solidFill>
                <a:latin typeface="Gill Sans" charset="0"/>
                <a:ea typeface="ヒラギノ角ゴ Pro W3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fld id="{2A724951-7846-7443-9688-2539782223B8}" type="slidenum">
              <a:rPr lang="en-US" altLang="en-US" sz="4200">
                <a:solidFill>
                  <a:schemeClr val="tx1"/>
                </a:solidFill>
              </a:rPr>
              <a:pPr algn="ctr" eaLnBrk="1" hangingPunct="1">
                <a:spcBef>
                  <a:spcPct val="0"/>
                </a:spcBef>
              </a:pPr>
              <a:t>10</a:t>
            </a:fld>
            <a:endParaRPr lang="en-US" altLang="en-US" sz="4200">
              <a:solidFill>
                <a:schemeClr val="tx1"/>
              </a:solidFill>
            </a:endParaRPr>
          </a:p>
        </p:txBody>
      </p:sp>
      <p:pic>
        <p:nvPicPr>
          <p:cNvPr id="47109" name="image29.pn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89" t="28954" r="15761" b="7732"/>
          <a:stretch>
            <a:fillRect/>
          </a:stretch>
        </p:blipFill>
        <p:spPr bwMode="auto">
          <a:xfrm>
            <a:off x="3040063" y="3276600"/>
            <a:ext cx="3179762" cy="170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47110" name="Shape 308"/>
          <p:cNvSpPr>
            <a:spLocks noChangeShapeType="1"/>
          </p:cNvSpPr>
          <p:nvPr/>
        </p:nvSpPr>
        <p:spPr bwMode="auto">
          <a:xfrm flipH="1" flipV="1">
            <a:off x="6137275" y="4241800"/>
            <a:ext cx="1806575" cy="14288"/>
          </a:xfrm>
          <a:prstGeom prst="line">
            <a:avLst/>
          </a:prstGeom>
          <a:noFill/>
          <a:ln w="38100">
            <a:solidFill>
              <a:srgbClr val="000000"/>
            </a:solidFill>
            <a:miter lim="400000"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50800" tIns="50800" rIns="50800" bIns="50800" anchor="ctr"/>
          <a:lstStyle/>
          <a:p>
            <a:endParaRPr lang="en-US"/>
          </a:p>
        </p:txBody>
      </p:sp>
      <p:sp>
        <p:nvSpPr>
          <p:cNvPr id="47111" name="Shape 309"/>
          <p:cNvSpPr>
            <a:spLocks noChangeArrowheads="1"/>
          </p:cNvSpPr>
          <p:nvPr/>
        </p:nvSpPr>
        <p:spPr bwMode="auto">
          <a:xfrm>
            <a:off x="8024813" y="3881438"/>
            <a:ext cx="1279525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1pPr>
            <a:lvl2pPr marL="742950" indent="-285750" algn="ctr"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2pPr>
            <a:lvl3pPr marL="1143000" indent="-228600" algn="ctr"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3pPr>
            <a:lvl4pPr marL="1600200" indent="-228600" algn="ctr"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4pPr>
            <a:lvl5pPr marL="2057400" indent="-228600" algn="ctr"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9pPr>
          </a:lstStyle>
          <a:p>
            <a:pPr eaLnBrk="1" hangingPunct="1"/>
            <a:r>
              <a:rPr lang="en-US" altLang="en-US"/>
              <a:t>bsub</a:t>
            </a:r>
          </a:p>
        </p:txBody>
      </p:sp>
      <p:sp>
        <p:nvSpPr>
          <p:cNvPr id="9" name="Shape 310"/>
          <p:cNvSpPr/>
          <p:nvPr/>
        </p:nvSpPr>
        <p:spPr>
          <a:xfrm>
            <a:off x="779463" y="7462838"/>
            <a:ext cx="1727200" cy="1231900"/>
          </a:xfrm>
          <a:prstGeom prst="roundRect">
            <a:avLst>
              <a:gd name="adj" fmla="val 15464"/>
            </a:avLst>
          </a:prstGeom>
          <a:solidFill>
            <a:srgbClr val="FFFC79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lvl1pPr>
          </a:lstStyle>
          <a:p>
            <a:pPr algn="ctr" eaLnBrk="1" hangingPunct="1">
              <a:defRPr sz="2400"/>
            </a:pPr>
            <a:r>
              <a:t>Local Environment Packaged</a:t>
            </a:r>
          </a:p>
        </p:txBody>
      </p:sp>
      <p:sp>
        <p:nvSpPr>
          <p:cNvPr id="10" name="Shape 311"/>
          <p:cNvSpPr/>
          <p:nvPr/>
        </p:nvSpPr>
        <p:spPr>
          <a:xfrm>
            <a:off x="10482263" y="7132638"/>
            <a:ext cx="1887537" cy="1676400"/>
          </a:xfrm>
          <a:prstGeom prst="roundRect">
            <a:avLst>
              <a:gd name="adj" fmla="val 11538"/>
            </a:avLst>
          </a:prstGeom>
          <a:solidFill>
            <a:srgbClr val="FF2F92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lvl1pPr>
          </a:lstStyle>
          <a:p>
            <a:pPr algn="ctr" eaLnBrk="1" hangingPunct="1">
              <a:defRPr sz="2400"/>
            </a:pPr>
            <a:r>
              <a:t>Communicate job status and write results somewhere</a:t>
            </a:r>
          </a:p>
        </p:txBody>
      </p:sp>
      <p:sp>
        <p:nvSpPr>
          <p:cNvPr id="11" name="Shape 312"/>
          <p:cNvSpPr/>
          <p:nvPr/>
        </p:nvSpPr>
        <p:spPr>
          <a:xfrm>
            <a:off x="5630863" y="7094538"/>
            <a:ext cx="1727200" cy="736600"/>
          </a:xfrm>
          <a:prstGeom prst="roundRect">
            <a:avLst>
              <a:gd name="adj" fmla="val 25862"/>
            </a:avLst>
          </a:prstGeom>
          <a:solidFill>
            <a:srgbClr val="FF8AD8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lvl1pPr>
          </a:lstStyle>
          <a:p>
            <a:pPr algn="ctr" eaLnBrk="1" hangingPunct="1">
              <a:defRPr sz="2400"/>
            </a:pPr>
            <a:r>
              <a:t>Arrival at Batch farm</a:t>
            </a:r>
          </a:p>
        </p:txBody>
      </p:sp>
      <p:sp>
        <p:nvSpPr>
          <p:cNvPr id="12" name="Shape 313"/>
          <p:cNvSpPr/>
          <p:nvPr/>
        </p:nvSpPr>
        <p:spPr>
          <a:xfrm>
            <a:off x="4017963" y="7234238"/>
            <a:ext cx="1727200" cy="1460500"/>
          </a:xfrm>
          <a:prstGeom prst="roundRect">
            <a:avLst>
              <a:gd name="adj" fmla="val 13043"/>
            </a:avLst>
          </a:prstGeom>
          <a:solidFill>
            <a:srgbClr val="73FD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lvl1pPr>
          </a:lstStyle>
          <a:p>
            <a:pPr algn="ctr" eaLnBrk="1" hangingPunct="1">
              <a:defRPr sz="2400"/>
            </a:pPr>
            <a:r>
              <a:t>Success submission through site grid interface</a:t>
            </a:r>
          </a:p>
        </p:txBody>
      </p:sp>
      <p:sp>
        <p:nvSpPr>
          <p:cNvPr id="13" name="Shape 314"/>
          <p:cNvSpPr/>
          <p:nvPr/>
        </p:nvSpPr>
        <p:spPr>
          <a:xfrm>
            <a:off x="2392363" y="7056438"/>
            <a:ext cx="1727200" cy="1676400"/>
          </a:xfrm>
          <a:prstGeom prst="roundRect">
            <a:avLst>
              <a:gd name="adj" fmla="val 12605"/>
            </a:avLst>
          </a:prstGeom>
          <a:solidFill>
            <a:srgbClr val="0096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lvl1pPr>
          </a:lstStyle>
          <a:p>
            <a:pPr algn="ctr" eaLnBrk="1" hangingPunct="1">
              <a:defRPr sz="2400"/>
            </a:pPr>
            <a:r>
              <a:t>Choice of site(s) with the desired data files or resources</a:t>
            </a:r>
          </a:p>
        </p:txBody>
      </p:sp>
      <p:sp>
        <p:nvSpPr>
          <p:cNvPr id="14" name="Shape 315"/>
          <p:cNvSpPr/>
          <p:nvPr/>
        </p:nvSpPr>
        <p:spPr>
          <a:xfrm>
            <a:off x="8869363" y="7132638"/>
            <a:ext cx="1727200" cy="1676400"/>
          </a:xfrm>
          <a:prstGeom prst="roundRect">
            <a:avLst>
              <a:gd name="adj" fmla="val 12605"/>
            </a:avLst>
          </a:prstGeom>
          <a:solidFill>
            <a:srgbClr val="4F8F00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lvl1pPr>
          </a:lstStyle>
          <a:p>
            <a:pPr algn="ctr" eaLnBrk="1" hangingPunct="1">
              <a:defRPr sz="2400"/>
            </a:pPr>
            <a:r>
              <a:t>Discovery and open local data file or remote file</a:t>
            </a:r>
          </a:p>
        </p:txBody>
      </p:sp>
      <p:sp>
        <p:nvSpPr>
          <p:cNvPr id="15" name="Shape 316"/>
          <p:cNvSpPr/>
          <p:nvPr/>
        </p:nvSpPr>
        <p:spPr>
          <a:xfrm>
            <a:off x="5630863" y="7983538"/>
            <a:ext cx="1727200" cy="876300"/>
          </a:xfrm>
          <a:prstGeom prst="roundRect">
            <a:avLst>
              <a:gd name="adj" fmla="val 21739"/>
            </a:avLst>
          </a:prstGeom>
          <a:solidFill>
            <a:srgbClr val="FF9300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lvl1pPr>
          </a:lstStyle>
          <a:p>
            <a:pPr algn="ctr" eaLnBrk="1" hangingPunct="1">
              <a:defRPr sz="2400"/>
            </a:pPr>
            <a:r>
              <a:t>Authenticate User and VO</a:t>
            </a:r>
          </a:p>
        </p:txBody>
      </p:sp>
      <p:sp>
        <p:nvSpPr>
          <p:cNvPr id="16" name="Shape 317"/>
          <p:cNvSpPr/>
          <p:nvPr/>
        </p:nvSpPr>
        <p:spPr>
          <a:xfrm>
            <a:off x="7243763" y="7450138"/>
            <a:ext cx="1727200" cy="1028700"/>
          </a:xfrm>
          <a:prstGeom prst="roundRect">
            <a:avLst>
              <a:gd name="adj" fmla="val 18519"/>
            </a:avLst>
          </a:prstGeom>
          <a:solidFill>
            <a:srgbClr val="00FA92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lvl1pPr>
          </a:lstStyle>
          <a:p>
            <a:pPr algn="ctr" eaLnBrk="1" hangingPunct="1">
              <a:defRPr sz="2400"/>
            </a:pPr>
            <a:r>
              <a:t>Find local environment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1pPr>
            <a:lvl2pPr marL="742950" indent="-285750"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2pPr>
            <a:lvl3pPr marL="1143000" indent="-228600"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3pPr>
            <a:lvl4pPr marL="1600200" indent="-228600"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4pPr>
            <a:lvl5pPr marL="2057400" indent="-228600"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9pPr>
          </a:lstStyle>
          <a:p>
            <a:fld id="{605B3C3F-BBD5-0B4F-8F59-8FBA44BDC1FB}" type="slidenum">
              <a:rPr lang="en-US" altLang="en-US" sz="2000"/>
              <a:pPr/>
              <a:t>11</a:t>
            </a:fld>
            <a:endParaRPr lang="en-US" altLang="en-US" sz="2000"/>
          </a:p>
        </p:txBody>
      </p:sp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smtClean="0"/>
              <a:t>Reliability and Robustness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dirty="0" smtClean="0"/>
              <a:t>The level of distribution and the number of services requires an advanced system to check the health of the globally distributed system</a:t>
            </a:r>
          </a:p>
          <a:p>
            <a:pPr lvl="1" eaLnBrk="1" hangingPunct="1">
              <a:defRPr/>
            </a:pPr>
            <a:r>
              <a:rPr lang="en-US" altLang="en-US" dirty="0" smtClean="0"/>
              <a:t>WLCG has developed a series of Site Availability Monitors (SAM) tests</a:t>
            </a:r>
          </a:p>
          <a:p>
            <a:pPr lvl="1" eaLnBrk="1" hangingPunct="1">
              <a:defRPr/>
            </a:pPr>
            <a:r>
              <a:rPr lang="en-US" altLang="en-US" dirty="0" smtClean="0"/>
              <a:t>Series of automatically submitted and tracked tests</a:t>
            </a:r>
          </a:p>
          <a:p>
            <a:pPr lvl="2" eaLnBrk="1" hangingPunct="1">
              <a:defRPr/>
            </a:pPr>
            <a:r>
              <a:rPr lang="en-US" altLang="en-US" dirty="0" smtClean="0"/>
              <a:t>Validate the processing services all the way down to worker nodes</a:t>
            </a:r>
          </a:p>
          <a:p>
            <a:pPr lvl="2" eaLnBrk="1" hangingPunct="1">
              <a:defRPr/>
            </a:pPr>
            <a:r>
              <a:rPr lang="en-US" altLang="en-US" dirty="0" smtClean="0"/>
              <a:t>Validate storage services</a:t>
            </a:r>
          </a:p>
          <a:p>
            <a:pPr lvl="2" eaLnBrk="1" hangingPunct="1">
              <a:defRPr/>
            </a:pPr>
            <a:r>
              <a:rPr lang="en-US" altLang="en-US" dirty="0" smtClean="0"/>
              <a:t>Information systems</a:t>
            </a:r>
          </a:p>
          <a:p>
            <a:pPr lvl="1" eaLnBrk="1" hangingPunct="1">
              <a:defRPr/>
            </a:pPr>
            <a:r>
              <a:rPr lang="en-US" altLang="en-US" dirty="0" smtClean="0"/>
              <a:t>Tests run every few hours and results are tracked and published</a:t>
            </a:r>
          </a:p>
          <a:p>
            <a:pPr eaLnBrk="1" hangingPunct="1">
              <a:defRPr/>
            </a:pPr>
            <a:r>
              <a:rPr lang="en-US" altLang="en-US" dirty="0" smtClean="0"/>
              <a:t>Experiments (VOs) also introduced their own tests</a:t>
            </a:r>
          </a:p>
          <a:p>
            <a:pPr lvl="1" eaLnBrk="1" hangingPunct="1">
              <a:defRPr/>
            </a:pPr>
            <a:r>
              <a:rPr lang="en-US" altLang="en-US" dirty="0" smtClean="0"/>
              <a:t>Verify the experiment workflows within the SAM framework</a:t>
            </a:r>
          </a:p>
          <a:p>
            <a:pPr lvl="1" eaLnBrk="1" hangingPunct="1">
              <a:defRPr/>
            </a:pPr>
            <a:r>
              <a:rPr lang="en-US" altLang="en-US" dirty="0" smtClean="0"/>
              <a:t>Utilize the experiment submissions systems to update the SAM tests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1pPr>
            <a:lvl2pPr marL="742950" indent="-285750"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2pPr>
            <a:lvl3pPr marL="1143000" indent="-228600"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3pPr>
            <a:lvl4pPr marL="1600200" indent="-228600"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4pPr>
            <a:lvl5pPr marL="2057400" indent="-228600"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9pPr>
          </a:lstStyle>
          <a:p>
            <a:fld id="{9840E6F4-1DC2-EF40-A739-6B11C97FCB55}" type="slidenum">
              <a:rPr lang="en-US" altLang="en-US" sz="2000"/>
              <a:pPr/>
              <a:t>12</a:t>
            </a:fld>
            <a:endParaRPr lang="en-US" altLang="en-US" sz="2000"/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smtClean="0"/>
              <a:t>Results</a:t>
            </a:r>
          </a:p>
        </p:txBody>
      </p:sp>
      <p:grpSp>
        <p:nvGrpSpPr>
          <p:cNvPr id="78881" name="Group 33"/>
          <p:cNvGrpSpPr>
            <a:grpSpLocks/>
          </p:cNvGrpSpPr>
          <p:nvPr/>
        </p:nvGrpSpPr>
        <p:grpSpPr bwMode="auto">
          <a:xfrm>
            <a:off x="406400" y="4340225"/>
            <a:ext cx="12192000" cy="4554538"/>
            <a:chOff x="144" y="2064"/>
            <a:chExt cx="7680" cy="2869"/>
          </a:xfrm>
        </p:grpSpPr>
        <p:pic>
          <p:nvPicPr>
            <p:cNvPr id="17416" name="Picture 19" descr="same_graphs-1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52" y="3984"/>
              <a:ext cx="1872" cy="9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17" name="Picture 21" descr="same_graphs-3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" y="2064"/>
              <a:ext cx="1968" cy="9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18" name="Picture 22" descr="same_graphs-3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2" y="2064"/>
              <a:ext cx="1920" cy="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19" name="Picture 23" descr="same_graphs-3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2" y="2112"/>
              <a:ext cx="1920" cy="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20" name="Picture 24" descr="same_graphs-30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52" y="2112"/>
              <a:ext cx="1872" cy="9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21" name="Picture 25" descr="same_graphs-2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" y="3024"/>
              <a:ext cx="1968" cy="9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22" name="Picture 26" descr="same_graphs-28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2" y="3024"/>
              <a:ext cx="1968" cy="9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23" name="Picture 27" descr="same_graphs-27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0" y="3024"/>
              <a:ext cx="1920" cy="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24" name="Picture 28" descr="same_graphs-26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00" y="3024"/>
              <a:ext cx="1824" cy="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25" name="Picture 29" descr="same_graphs-25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" y="3984"/>
              <a:ext cx="1968" cy="9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26" name="Picture 30" descr="same_graphs-24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2" y="3984"/>
              <a:ext cx="1968" cy="9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27" name="Picture 31" descr="same_graphs-23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0" y="3984"/>
              <a:ext cx="1872" cy="9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7413" name="image48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6788"/>
            <a:ext cx="6846888" cy="294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17414" name="image49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3075" y="957263"/>
            <a:ext cx="6194425" cy="294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17415" name="Shape 192"/>
          <p:cNvSpPr>
            <a:spLocks noChangeArrowheads="1"/>
          </p:cNvSpPr>
          <p:nvPr/>
        </p:nvSpPr>
        <p:spPr bwMode="auto">
          <a:xfrm>
            <a:off x="3051175" y="2012950"/>
            <a:ext cx="3563938" cy="838200"/>
          </a:xfrm>
          <a:prstGeom prst="rect">
            <a:avLst/>
          </a:prstGeom>
          <a:noFill/>
          <a:ln w="12700">
            <a:solidFill>
              <a:srgbClr val="000000"/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1pPr>
            <a:lvl2pPr marL="742950" indent="-285750" algn="ctr"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2pPr>
            <a:lvl3pPr marL="1143000" indent="-228600" algn="ctr"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3pPr>
            <a:lvl4pPr marL="1600200" indent="-228600" algn="ctr"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4pPr>
            <a:lvl5pPr marL="2057400" indent="-228600" algn="ctr"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9pPr>
          </a:lstStyle>
          <a:p>
            <a:pPr eaLnBrk="1" hangingPunct="1"/>
            <a:r>
              <a:rPr lang="en-US" altLang="en-US" sz="2400"/>
              <a:t>Basic Monitoring of WLCG</a:t>
            </a:r>
          </a:p>
          <a:p>
            <a:pPr eaLnBrk="1" hangingPunct="1"/>
            <a:r>
              <a:rPr lang="en-US" altLang="en-US" sz="2400"/>
              <a:t>Services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8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what?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 now you have a consistent set of sites with a consistent way to communicate  with them</a:t>
            </a:r>
          </a:p>
          <a:p>
            <a:pPr marL="457200" indent="-457200">
              <a:buFont typeface="Arial" charset="0"/>
              <a:buChar char="•"/>
            </a:pPr>
            <a:r>
              <a:rPr lang="en-US" dirty="0" smtClean="0"/>
              <a:t>You still need </a:t>
            </a:r>
          </a:p>
          <a:p>
            <a:pPr marL="1187450" lvl="1" indent="-457200">
              <a:buFont typeface="Arial" charset="0"/>
              <a:buChar char="•"/>
            </a:pPr>
            <a:r>
              <a:rPr lang="en-US" dirty="0" smtClean="0"/>
              <a:t>A way to distribute the software environment</a:t>
            </a:r>
          </a:p>
          <a:p>
            <a:pPr marL="1187450" lvl="1" indent="-457200">
              <a:buFont typeface="Arial" charset="0"/>
              <a:buChar char="•"/>
            </a:pPr>
            <a:r>
              <a:rPr lang="en-US" dirty="0" smtClean="0"/>
              <a:t>A way to get common information like conditions</a:t>
            </a:r>
          </a:p>
          <a:p>
            <a:pPr marL="1187450" lvl="1" indent="-457200">
              <a:buFont typeface="Arial" charset="0"/>
              <a:buChar char="•"/>
            </a:pPr>
            <a:r>
              <a:rPr lang="en-US" dirty="0" smtClean="0"/>
              <a:t>A way to track and manage the input and output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53C9AE-F2E6-2C4E-803D-EA9CD2EA1B83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2822797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240" y="-111275"/>
            <a:ext cx="11704320" cy="1271434"/>
          </a:xfrm>
        </p:spPr>
        <p:txBody>
          <a:bodyPr>
            <a:noAutofit/>
          </a:bodyPr>
          <a:lstStyle/>
          <a:p>
            <a:r>
              <a:rPr lang="en-US" sz="5120" dirty="0"/>
              <a:t>Distributing the Software Environment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278711" y="1690252"/>
            <a:ext cx="10297252" cy="6919255"/>
          </a:xfrm>
        </p:spPr>
        <p:txBody>
          <a:bodyPr>
            <a:normAutofit fontScale="92500" lnSpcReduction="20000"/>
          </a:bodyPr>
          <a:lstStyle/>
          <a:p>
            <a:r>
              <a:rPr lang="en-US" sz="3698" dirty="0"/>
              <a:t>At the start of Run 1 there were more solutions for software environment deployment than experiments</a:t>
            </a:r>
          </a:p>
          <a:p>
            <a:pPr lvl="1"/>
            <a:r>
              <a:rPr lang="en-US" sz="3129" dirty="0"/>
              <a:t>Some used grid jobs to deploy the environment</a:t>
            </a:r>
          </a:p>
          <a:p>
            <a:pPr lvl="1"/>
            <a:r>
              <a:rPr lang="en-US" sz="3129" dirty="0"/>
              <a:t>Site admins installed the software locally to NFS at some sites</a:t>
            </a:r>
          </a:p>
          <a:p>
            <a:pPr lvl="1"/>
            <a:endParaRPr lang="en-US" sz="3129" dirty="0"/>
          </a:p>
          <a:p>
            <a:r>
              <a:rPr lang="en-US" sz="3698" dirty="0" err="1"/>
              <a:t>BitTorrent</a:t>
            </a:r>
            <a:r>
              <a:rPr lang="en-US" sz="3698" dirty="0"/>
              <a:t> used by ALICE </a:t>
            </a:r>
          </a:p>
          <a:p>
            <a:endParaRPr lang="en-US" sz="3698" dirty="0"/>
          </a:p>
          <a:p>
            <a:r>
              <a:rPr lang="en-US" sz="3698" dirty="0"/>
              <a:t>AFS used as a local file system and regionally between sites</a:t>
            </a:r>
          </a:p>
          <a:p>
            <a:endParaRPr lang="en-US" sz="2844" dirty="0"/>
          </a:p>
          <a:p>
            <a:r>
              <a:rPr lang="en-US" sz="3698" dirty="0"/>
              <a:t>Many of the solutions were seen as non-scalable, operationally intensive, and/or with high-latency </a:t>
            </a:r>
          </a:p>
          <a:p>
            <a:pPr marL="1066377" lvl="2" indent="0">
              <a:buNone/>
            </a:pPr>
            <a:endParaRPr lang="en-US" sz="2844" dirty="0"/>
          </a:p>
          <a:p>
            <a:r>
              <a:rPr lang="en-US" sz="3698" dirty="0"/>
              <a:t>A better solution was sought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marL="637225" lvl="1" indent="0">
              <a:buNone/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9" name="Picture 8" descr="openafs-log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9573" y="4746329"/>
            <a:ext cx="1638582" cy="124308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75963" y="3096954"/>
            <a:ext cx="1778597" cy="144264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0956490" y="2488015"/>
            <a:ext cx="1821332" cy="1011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973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NFS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08122" y="7383256"/>
            <a:ext cx="2340831" cy="745910"/>
          </a:xfrm>
          <a:prstGeom prst="rect">
            <a:avLst/>
          </a:prstGeom>
        </p:spPr>
      </p:pic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21173" y="9040144"/>
            <a:ext cx="10568044" cy="519289"/>
          </a:xfrm>
        </p:spPr>
        <p:txBody>
          <a:bodyPr/>
          <a:lstStyle/>
          <a:p>
            <a:r>
              <a:rPr lang="en-US" dirty="0" smtClean="0"/>
              <a:t>Courtesy Maria Girone, CHEP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82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EG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339" y="4868744"/>
            <a:ext cx="6984060" cy="16782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025" y="-114014"/>
            <a:ext cx="12607259" cy="1271434"/>
          </a:xfrm>
        </p:spPr>
        <p:txBody>
          <a:bodyPr>
            <a:noAutofit/>
          </a:bodyPr>
          <a:lstStyle/>
          <a:p>
            <a:r>
              <a:rPr lang="en-US" sz="5120" dirty="0"/>
              <a:t>HEP Software Distribution and </a:t>
            </a:r>
            <a:r>
              <a:rPr lang="en-US" sz="5120" dirty="0" err="1"/>
              <a:t>CernVM</a:t>
            </a:r>
            <a:r>
              <a:rPr lang="en-US" sz="5120" dirty="0"/>
              <a:t>-FS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421034" y="1766908"/>
            <a:ext cx="6856742" cy="3602806"/>
          </a:xfrm>
          <a:ln w="19050" cmpd="sng">
            <a:noFill/>
          </a:ln>
        </p:spPr>
        <p:txBody>
          <a:bodyPr>
            <a:noAutofit/>
          </a:bodyPr>
          <a:lstStyle/>
          <a:p>
            <a:r>
              <a:rPr lang="en-US" sz="2844" dirty="0" err="1"/>
              <a:t>CernVM</a:t>
            </a:r>
            <a:r>
              <a:rPr lang="en-US" sz="2844" dirty="0"/>
              <a:t>-FS (gradually) adopted by the Grid</a:t>
            </a:r>
          </a:p>
          <a:p>
            <a:pPr lvl="1"/>
            <a:r>
              <a:rPr lang="en-US" sz="2560" dirty="0"/>
              <a:t>ATLAS was an early adopter</a:t>
            </a:r>
            <a:r>
              <a:rPr lang="en-US" sz="2133" dirty="0"/>
              <a:t> </a:t>
            </a:r>
          </a:p>
          <a:p>
            <a:r>
              <a:rPr lang="en-US" sz="2844" dirty="0"/>
              <a:t>In 2012, the WLCG Operations Technical Evolution Group recommended it </a:t>
            </a:r>
          </a:p>
          <a:p>
            <a:endParaRPr lang="en-US" sz="2418" dirty="0"/>
          </a:p>
          <a:p>
            <a:endParaRPr lang="en-US" sz="2844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>
          <a:xfrm>
            <a:off x="129745" y="1740146"/>
            <a:ext cx="6262748" cy="6310087"/>
          </a:xfrm>
        </p:spPr>
        <p:txBody>
          <a:bodyPr>
            <a:normAutofit/>
          </a:bodyPr>
          <a:lstStyle/>
          <a:p>
            <a:r>
              <a:rPr lang="en-US" sz="2844" dirty="0"/>
              <a:t>Developed (outside the Grid) for Cern Virtual Machines </a:t>
            </a:r>
          </a:p>
          <a:p>
            <a:r>
              <a:rPr lang="en-US" sz="2844" dirty="0"/>
              <a:t> Ideal for replicating the software environment to sites  </a:t>
            </a:r>
          </a:p>
          <a:p>
            <a:pPr lvl="1"/>
            <a:r>
              <a:rPr lang="en-US" sz="2560" dirty="0"/>
              <a:t>Minimization of file transfers</a:t>
            </a:r>
          </a:p>
          <a:p>
            <a:pPr lvl="1"/>
            <a:r>
              <a:rPr lang="it-IT" sz="2560" dirty="0"/>
              <a:t>Aggressive </a:t>
            </a:r>
            <a:r>
              <a:rPr lang="it-IT" sz="2560" dirty="0" err="1"/>
              <a:t>caching</a:t>
            </a:r>
            <a:endParaRPr lang="it-IT" sz="2560" dirty="0"/>
          </a:p>
          <a:p>
            <a:pPr lvl="1"/>
            <a:r>
              <a:rPr lang="it-IT" sz="2560" dirty="0" err="1"/>
              <a:t>Deduplication</a:t>
            </a:r>
            <a:r>
              <a:rPr lang="it-IT" sz="2560" dirty="0"/>
              <a:t> and </a:t>
            </a:r>
            <a:r>
              <a:rPr lang="it-IT" sz="2560" dirty="0" err="1"/>
              <a:t>optimal</a:t>
            </a:r>
            <a:r>
              <a:rPr lang="it-IT" sz="2560" dirty="0"/>
              <a:t> </a:t>
            </a:r>
            <a:r>
              <a:rPr lang="it-IT" sz="2560" dirty="0" err="1"/>
              <a:t>identification</a:t>
            </a:r>
            <a:r>
              <a:rPr lang="it-IT" sz="2560" dirty="0"/>
              <a:t> of </a:t>
            </a:r>
            <a:r>
              <a:rPr lang="it-IT" sz="2560" dirty="0" err="1"/>
              <a:t>changes</a:t>
            </a:r>
            <a:endParaRPr lang="it-IT" sz="2560" dirty="0"/>
          </a:p>
          <a:p>
            <a:pPr lvl="2"/>
            <a:r>
              <a:rPr lang="en-US" sz="2133" dirty="0"/>
              <a:t>Only 10% of new files between releases</a:t>
            </a:r>
          </a:p>
          <a:p>
            <a:pPr lvl="1"/>
            <a:r>
              <a:rPr lang="en-US" sz="2560" dirty="0"/>
              <a:t>Optimized encapsulation of metadata to offload to clients expensive operations (e.g. </a:t>
            </a:r>
            <a:r>
              <a:rPr lang="en-US" sz="2560" dirty="0" err="1"/>
              <a:t>ls</a:t>
            </a:r>
            <a:r>
              <a:rPr lang="en-US" sz="2560" dirty="0"/>
              <a:t>, stat)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8" name="Text Placeholder 14"/>
          <p:cNvSpPr txBox="1">
            <a:spLocks/>
          </p:cNvSpPr>
          <p:nvPr/>
        </p:nvSpPr>
        <p:spPr>
          <a:xfrm>
            <a:off x="5621680" y="8045419"/>
            <a:ext cx="7383121" cy="847787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txBody>
          <a:bodyPr vert="horz" anchor="t">
            <a:normAutofit fontScale="70000" lnSpcReduction="200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413" b="0" dirty="0">
                <a:solidFill>
                  <a:srgbClr val="262626"/>
                </a:solidFill>
                <a:latin typeface="Times"/>
                <a:cs typeface="Times"/>
              </a:rPr>
              <a:t>M. </a:t>
            </a:r>
            <a:r>
              <a:rPr lang="en-US" sz="3413" b="0" dirty="0" err="1">
                <a:solidFill>
                  <a:srgbClr val="262626"/>
                </a:solidFill>
                <a:latin typeface="Times"/>
                <a:cs typeface="Times"/>
              </a:rPr>
              <a:t>Girone</a:t>
            </a:r>
            <a:r>
              <a:rPr lang="en-US" sz="3413" b="0" dirty="0">
                <a:solidFill>
                  <a:srgbClr val="262626"/>
                </a:solidFill>
                <a:latin typeface="Times"/>
                <a:cs typeface="Times"/>
              </a:rPr>
              <a:t> and J. </a:t>
            </a:r>
            <a:r>
              <a:rPr lang="en-US" sz="3413" b="0" dirty="0" err="1">
                <a:solidFill>
                  <a:srgbClr val="262626"/>
                </a:solidFill>
                <a:latin typeface="Times"/>
                <a:cs typeface="Times"/>
              </a:rPr>
              <a:t>Templon</a:t>
            </a:r>
            <a:r>
              <a:rPr lang="en-US" sz="3413" b="0" dirty="0">
                <a:solidFill>
                  <a:srgbClr val="262626"/>
                </a:solidFill>
                <a:latin typeface="Times"/>
                <a:cs typeface="Times"/>
              </a:rPr>
              <a:t>, Final Report on the Operations and Tools TEG  </a:t>
            </a:r>
            <a:r>
              <a:rPr lang="en-US" sz="3413" b="0" dirty="0">
                <a:solidFill>
                  <a:srgbClr val="262626"/>
                </a:solidFill>
                <a:latin typeface="Times"/>
                <a:cs typeface="Times"/>
                <a:hlinkClick r:id="rId4"/>
              </a:rPr>
              <a:t>http://wlcg.web.cern.ch/news/teg-reports</a:t>
            </a:r>
            <a:r>
              <a:rPr lang="en-US" sz="3413" b="0" dirty="0">
                <a:solidFill>
                  <a:srgbClr val="262626"/>
                </a:solidFill>
                <a:latin typeface="Times"/>
                <a:cs typeface="Times"/>
              </a:rPr>
              <a:t> </a:t>
            </a:r>
          </a:p>
          <a:p>
            <a:endParaRPr lang="en-US" sz="3413" b="0" dirty="0">
              <a:solidFill>
                <a:srgbClr val="262626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1662" y="8067048"/>
            <a:ext cx="4214518" cy="661463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849" dirty="0">
                <a:solidFill>
                  <a:schemeClr val="accent6">
                    <a:lumMod val="50000"/>
                  </a:schemeClr>
                </a:solidFill>
                <a:latin typeface="Times New Roman"/>
                <a:cs typeface="Times New Roman"/>
              </a:rPr>
              <a:t>CVMFS: http://</a:t>
            </a:r>
            <a:r>
              <a:rPr lang="en-US" sz="1849" dirty="0" err="1">
                <a:solidFill>
                  <a:schemeClr val="accent6">
                    <a:lumMod val="50000"/>
                  </a:schemeClr>
                </a:solidFill>
                <a:latin typeface="Times New Roman"/>
                <a:cs typeface="Times New Roman"/>
              </a:rPr>
              <a:t>cernvm.cern.ch</a:t>
            </a:r>
            <a:r>
              <a:rPr lang="en-US" sz="1849" dirty="0">
                <a:solidFill>
                  <a:schemeClr val="accent6">
                    <a:lumMod val="50000"/>
                  </a:schemeClr>
                </a:solidFill>
                <a:latin typeface="Times New Roman"/>
                <a:cs typeface="Times New Roman"/>
              </a:rPr>
              <a:t>/portal/</a:t>
            </a:r>
            <a:r>
              <a:rPr lang="en-US" sz="1849" dirty="0" err="1">
                <a:solidFill>
                  <a:schemeClr val="accent6">
                    <a:lumMod val="50000"/>
                  </a:schemeClr>
                </a:solidFill>
                <a:latin typeface="Times New Roman"/>
                <a:cs typeface="Times New Roman"/>
              </a:rPr>
              <a:t>filesystem</a:t>
            </a:r>
            <a:endParaRPr lang="en-US" sz="1849" dirty="0">
              <a:solidFill>
                <a:schemeClr val="accent6">
                  <a:lumMod val="50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21173" y="9040144"/>
            <a:ext cx="10568044" cy="519289"/>
          </a:xfrm>
        </p:spPr>
        <p:txBody>
          <a:bodyPr/>
          <a:lstStyle/>
          <a:p>
            <a:r>
              <a:rPr lang="en-US" dirty="0" smtClean="0"/>
              <a:t>Courtesy Maria Girone, CHEP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01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tratum1s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64" y="2084717"/>
            <a:ext cx="5199137" cy="525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CVMFS </a:t>
            </a:r>
            <a:r>
              <a:rPr lang="en-US" dirty="0"/>
              <a:t>Architecture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208554" y="1214392"/>
            <a:ext cx="8028999" cy="6998928"/>
          </a:xfrm>
        </p:spPr>
        <p:txBody>
          <a:bodyPr>
            <a:noAutofit/>
          </a:bodyPr>
          <a:lstStyle/>
          <a:p>
            <a:pPr>
              <a:spcAft>
                <a:spcPts val="569"/>
              </a:spcAft>
            </a:pPr>
            <a:r>
              <a:rPr lang="en-US" sz="3413" dirty="0"/>
              <a:t>Central publication point (Stratum-0) R/W</a:t>
            </a:r>
          </a:p>
          <a:p>
            <a:pPr>
              <a:spcAft>
                <a:spcPts val="569"/>
              </a:spcAft>
            </a:pPr>
            <a:r>
              <a:rPr lang="en-US" sz="3413" dirty="0"/>
              <a:t>Minimal transfer protocol requirements (HTTP)</a:t>
            </a:r>
          </a:p>
          <a:p>
            <a:pPr>
              <a:spcAft>
                <a:spcPts val="569"/>
              </a:spcAft>
            </a:pPr>
            <a:r>
              <a:rPr lang="en-US" sz="3413" dirty="0"/>
              <a:t>Aggressive hierarchical cache strategy for scalability </a:t>
            </a:r>
          </a:p>
          <a:p>
            <a:pPr lvl="1">
              <a:spcAft>
                <a:spcPts val="569"/>
              </a:spcAft>
            </a:pPr>
            <a:r>
              <a:rPr lang="en-US" sz="2560" dirty="0"/>
              <a:t>Stratum-1, squid at local sites,  read-only </a:t>
            </a:r>
          </a:p>
          <a:p>
            <a:pPr>
              <a:spcAft>
                <a:spcPts val="569"/>
              </a:spcAft>
            </a:pPr>
            <a:r>
              <a:rPr lang="en-US" sz="3413" dirty="0"/>
              <a:t>POSIX mount point on clients</a:t>
            </a:r>
          </a:p>
          <a:p>
            <a:pPr lvl="1">
              <a:spcAft>
                <a:spcPts val="569"/>
              </a:spcAft>
            </a:pPr>
            <a:r>
              <a:rPr lang="en-US" sz="2560" dirty="0"/>
              <a:t>FUSE, local NFS share, Parrot</a:t>
            </a:r>
          </a:p>
          <a:p>
            <a:pPr>
              <a:spcAft>
                <a:spcPts val="569"/>
              </a:spcAft>
            </a:pPr>
            <a:r>
              <a:rPr lang="en-US" sz="3413" dirty="0"/>
              <a:t>Automatic versioning</a:t>
            </a:r>
          </a:p>
          <a:p>
            <a:pPr lvl="1">
              <a:spcAft>
                <a:spcPts val="569"/>
              </a:spcAft>
            </a:pPr>
            <a:r>
              <a:rPr lang="en-US" sz="2560" dirty="0"/>
              <a:t>"Time-machine" for experiment software</a:t>
            </a:r>
          </a:p>
          <a:p>
            <a:pPr lvl="1">
              <a:spcAft>
                <a:spcPts val="569"/>
              </a:spcAft>
            </a:pPr>
            <a:r>
              <a:rPr lang="en-US" sz="2560" dirty="0"/>
              <a:t>E.g. Impact on data preservation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11641424" y="9040144"/>
            <a:ext cx="713136" cy="519289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8075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5458805" y="-52974"/>
            <a:ext cx="7278652" cy="1055427"/>
          </a:xfrm>
        </p:spPr>
        <p:txBody>
          <a:bodyPr>
            <a:noAutofit/>
          </a:bodyPr>
          <a:lstStyle/>
          <a:p>
            <a:r>
              <a:rPr lang="en-US" sz="5689" dirty="0">
                <a:solidFill>
                  <a:srgbClr val="0C377B"/>
                </a:solidFill>
              </a:rPr>
              <a:t>CVMFS Scale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half" idx="2"/>
          </p:nvPr>
        </p:nvSpPr>
        <p:spPr>
          <a:xfrm>
            <a:off x="5458805" y="1855333"/>
            <a:ext cx="7465718" cy="6905947"/>
          </a:xfrm>
        </p:spPr>
        <p:txBody>
          <a:bodyPr>
            <a:noAutofit/>
          </a:bodyPr>
          <a:lstStyle/>
          <a:p>
            <a:r>
              <a:rPr lang="en-US" sz="3271" dirty="0"/>
              <a:t>For 5 years the contents of CVMFS have </a:t>
            </a:r>
            <a:r>
              <a:rPr lang="en-US" sz="3271" dirty="0" smtClean="0"/>
              <a:t>grew </a:t>
            </a:r>
            <a:r>
              <a:rPr lang="en-US" sz="3271" dirty="0"/>
              <a:t>linearly</a:t>
            </a:r>
          </a:p>
          <a:p>
            <a:endParaRPr lang="en-US" sz="3271" dirty="0"/>
          </a:p>
          <a:p>
            <a:r>
              <a:rPr lang="en-US" sz="3271" dirty="0"/>
              <a:t>Number of experiments using the system continuously increasing</a:t>
            </a:r>
          </a:p>
          <a:p>
            <a:pPr marL="406394" indent="-406394">
              <a:buFont typeface="Arial"/>
              <a:buChar char="•"/>
            </a:pPr>
            <a:r>
              <a:rPr lang="en-US" sz="2560" dirty="0"/>
              <a:t>CERN and EGI stratum-0 host more than 30 repositories, including non-HEP experiments</a:t>
            </a:r>
          </a:p>
          <a:p>
            <a:pPr marL="406394" indent="-406394">
              <a:buFont typeface="Arial"/>
              <a:buChar char="•"/>
            </a:pPr>
            <a:endParaRPr lang="en-US" sz="1991" dirty="0"/>
          </a:p>
          <a:p>
            <a:pPr marL="406394" indent="-406394">
              <a:buFont typeface="Arial"/>
              <a:buChar char="•"/>
            </a:pPr>
            <a:endParaRPr lang="en-US" sz="1991" dirty="0"/>
          </a:p>
          <a:p>
            <a:pPr marL="52018"/>
            <a:r>
              <a:rPr lang="en-US" sz="3271" dirty="0"/>
              <a:t>CVMFS has spread to 5 continents and is used on all WLCG resources</a:t>
            </a:r>
            <a:endParaRPr lang="en-GB" sz="3271" dirty="0"/>
          </a:p>
          <a:p>
            <a:pPr marL="406394" indent="-406394">
              <a:buFont typeface="Arial"/>
              <a:buChar char="•"/>
            </a:pPr>
            <a:r>
              <a:rPr lang="en-GB" sz="2560" dirty="0"/>
              <a:t>There are at least 64k nodes at 160 sites</a:t>
            </a:r>
            <a:r>
              <a:rPr lang="en-US" sz="2560" dirty="0"/>
              <a:t> </a:t>
            </a:r>
          </a:p>
          <a:p>
            <a:pPr marL="406394" indent="-406394">
              <a:buFont typeface="Arial"/>
              <a:buChar char="•"/>
            </a:pPr>
            <a:r>
              <a:rPr lang="en-US" sz="2560" dirty="0"/>
              <a:t>Is now a critical service in WLCG</a:t>
            </a:r>
          </a:p>
          <a:p>
            <a:pPr marL="406394" indent="-406394">
              <a:buFont typeface="Arial"/>
              <a:buChar char="•"/>
            </a:pPr>
            <a:endParaRPr lang="en-US" sz="1991" dirty="0"/>
          </a:p>
          <a:p>
            <a:endParaRPr lang="en-US" sz="256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11641424" y="9040144"/>
            <a:ext cx="713136" cy="519289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920395" y="1669598"/>
            <a:ext cx="6430259" cy="0"/>
          </a:xfrm>
          <a:prstGeom prst="line">
            <a:avLst/>
          </a:prstGeom>
          <a:ln w="28575" cmpd="sng">
            <a:solidFill>
              <a:schemeClr val="tx1"/>
            </a:solidFill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4" name="Chart 13"/>
          <p:cNvGraphicFramePr>
            <a:graphicFrameLocks/>
          </p:cNvGraphicFramePr>
          <p:nvPr>
            <p:extLst/>
          </p:nvPr>
        </p:nvGraphicFramePr>
        <p:xfrm>
          <a:off x="-166346" y="-1"/>
          <a:ext cx="5253217" cy="33749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Chart 14"/>
          <p:cNvGraphicFramePr>
            <a:graphicFrameLocks/>
          </p:cNvGraphicFramePr>
          <p:nvPr>
            <p:extLst/>
          </p:nvPr>
        </p:nvGraphicFramePr>
        <p:xfrm>
          <a:off x="1" y="2329218"/>
          <a:ext cx="5003035" cy="33147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0" y="5643276"/>
            <a:ext cx="5181924" cy="3155170"/>
            <a:chOff x="3668889" y="1655706"/>
            <a:chExt cx="5417042" cy="3687831"/>
          </a:xfrm>
        </p:grpSpPr>
        <p:pic>
          <p:nvPicPr>
            <p:cNvPr id="13" name="Picture 12" descr="proxiesgeo.jp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8573" y="1656481"/>
              <a:ext cx="5367358" cy="3687056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3668889" y="1655706"/>
              <a:ext cx="5367359" cy="3644391"/>
            </a:xfrm>
            <a:prstGeom prst="rect">
              <a:avLst/>
            </a:prstGeom>
            <a:noFill/>
            <a:ln w="19050" cmpd="sng">
              <a:solidFill>
                <a:schemeClr val="tx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973"/>
            </a:p>
          </p:txBody>
        </p:sp>
      </p:grpSp>
    </p:spTree>
    <p:extLst>
      <p:ext uri="{BB962C8B-B14F-4D97-AF65-F5344CB8AC3E}">
        <p14:creationId xmlns:p14="http://schemas.microsoft.com/office/powerpoint/2010/main" val="4384555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Frontier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301038" y="1805907"/>
            <a:ext cx="12222104" cy="2903650"/>
          </a:xfrm>
        </p:spPr>
        <p:txBody>
          <a:bodyPr>
            <a:normAutofit/>
          </a:bodyPr>
          <a:lstStyle/>
          <a:p>
            <a:pPr marL="52018" indent="0"/>
            <a:r>
              <a:rPr lang="en-US" dirty="0" smtClean="0"/>
              <a:t>Frontier is an earlier example of introducing  independent services (Distributed Database Cache as a Service)</a:t>
            </a:r>
          </a:p>
          <a:p>
            <a:r>
              <a:rPr lang="en-US" dirty="0" smtClean="0"/>
              <a:t>Before Frontier many Tier-1 sites operated databases</a:t>
            </a:r>
            <a:r>
              <a:rPr lang="en-US" dirty="0"/>
              <a:t> </a:t>
            </a:r>
            <a:r>
              <a:rPr lang="en-US" dirty="0" smtClean="0"/>
              <a:t>for the local processing needs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10175054" y="6502202"/>
            <a:ext cx="1466372" cy="963318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91" dirty="0">
                <a:solidFill>
                  <a:schemeClr val="accent6">
                    <a:lumMod val="50000"/>
                  </a:schemeClr>
                </a:solidFill>
              </a:rPr>
              <a:t>File</a:t>
            </a:r>
          </a:p>
          <a:p>
            <a:pPr algn="ctr"/>
            <a:r>
              <a:rPr lang="en-US" sz="1991" dirty="0">
                <a:solidFill>
                  <a:schemeClr val="accent6">
                    <a:lumMod val="50000"/>
                  </a:schemeClr>
                </a:solidFill>
              </a:rPr>
              <a:t>System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7887173" y="6502202"/>
            <a:ext cx="1341943" cy="96331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91" dirty="0">
                <a:solidFill>
                  <a:schemeClr val="accent6">
                    <a:lumMod val="50000"/>
                  </a:schemeClr>
                </a:solidFill>
              </a:rPr>
              <a:t>Stratum 0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6040809" y="6502202"/>
            <a:ext cx="1257654" cy="96331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91" dirty="0">
                <a:solidFill>
                  <a:schemeClr val="accent6">
                    <a:lumMod val="50000"/>
                  </a:schemeClr>
                </a:solidFill>
              </a:rPr>
              <a:t>Stratum 1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4342964" y="6502202"/>
            <a:ext cx="1075705" cy="96331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91" dirty="0">
                <a:solidFill>
                  <a:schemeClr val="accent6">
                    <a:lumMod val="50000"/>
                  </a:schemeClr>
                </a:solidFill>
              </a:rPr>
              <a:t>Squid</a:t>
            </a:r>
          </a:p>
        </p:txBody>
      </p:sp>
      <p:sp>
        <p:nvSpPr>
          <p:cNvPr id="13" name="Left-Right Arrow 12"/>
          <p:cNvSpPr/>
          <p:nvPr/>
        </p:nvSpPr>
        <p:spPr>
          <a:xfrm>
            <a:off x="9452562" y="6769790"/>
            <a:ext cx="541867" cy="428142"/>
          </a:xfrm>
          <a:prstGeom prst="leftRightArrow">
            <a:avLst/>
          </a:prstGeom>
          <a:solidFill>
            <a:schemeClr val="accent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973"/>
          </a:p>
        </p:txBody>
      </p:sp>
      <p:sp>
        <p:nvSpPr>
          <p:cNvPr id="14" name="Left-Right Arrow 13"/>
          <p:cNvSpPr/>
          <p:nvPr/>
        </p:nvSpPr>
        <p:spPr>
          <a:xfrm>
            <a:off x="7345305" y="6769790"/>
            <a:ext cx="541867" cy="428142"/>
          </a:xfrm>
          <a:prstGeom prst="leftRightArrow">
            <a:avLst/>
          </a:prstGeom>
          <a:solidFill>
            <a:schemeClr val="accent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973"/>
          </a:p>
        </p:txBody>
      </p:sp>
      <p:sp>
        <p:nvSpPr>
          <p:cNvPr id="15" name="Left-Right Arrow 14"/>
          <p:cNvSpPr/>
          <p:nvPr/>
        </p:nvSpPr>
        <p:spPr>
          <a:xfrm>
            <a:off x="5418667" y="6769790"/>
            <a:ext cx="541867" cy="428142"/>
          </a:xfrm>
          <a:prstGeom prst="leftRightArrow">
            <a:avLst/>
          </a:prstGeom>
          <a:solidFill>
            <a:schemeClr val="accent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973"/>
          </a:p>
        </p:txBody>
      </p:sp>
      <p:sp>
        <p:nvSpPr>
          <p:cNvPr id="16" name="Rounded Rectangle 15"/>
          <p:cNvSpPr/>
          <p:nvPr/>
        </p:nvSpPr>
        <p:spPr>
          <a:xfrm>
            <a:off x="1585464" y="6502202"/>
            <a:ext cx="2187536" cy="963318"/>
          </a:xfrm>
          <a:prstGeom prst="round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76" dirty="0">
                <a:solidFill>
                  <a:srgbClr val="262626"/>
                </a:solidFill>
              </a:rPr>
              <a:t>Local Client</a:t>
            </a:r>
          </a:p>
        </p:txBody>
      </p:sp>
      <p:sp>
        <p:nvSpPr>
          <p:cNvPr id="17" name="Left-Right Arrow 16"/>
          <p:cNvSpPr/>
          <p:nvPr/>
        </p:nvSpPr>
        <p:spPr>
          <a:xfrm>
            <a:off x="3801095" y="6769790"/>
            <a:ext cx="541867" cy="428142"/>
          </a:xfrm>
          <a:prstGeom prst="leftRightArrow">
            <a:avLst/>
          </a:prstGeom>
          <a:solidFill>
            <a:schemeClr val="accent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973"/>
          </a:p>
        </p:txBody>
      </p:sp>
      <p:sp>
        <p:nvSpPr>
          <p:cNvPr id="18" name="Content Placeholder 3"/>
          <p:cNvSpPr txBox="1">
            <a:spLocks/>
          </p:cNvSpPr>
          <p:nvPr/>
        </p:nvSpPr>
        <p:spPr>
          <a:xfrm>
            <a:off x="326417" y="8104925"/>
            <a:ext cx="10005968" cy="883042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2018" indent="0">
              <a:buNone/>
            </a:pPr>
            <a:r>
              <a:rPr lang="en-US" sz="3413" dirty="0"/>
              <a:t>Architecture of Frontier and CVMFS are similar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1300482" y="4947511"/>
            <a:ext cx="2500615" cy="963318"/>
          </a:xfrm>
          <a:prstGeom prst="roundRect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64" dirty="0">
                <a:solidFill>
                  <a:srgbClr val="262626"/>
                </a:solidFill>
              </a:rPr>
              <a:t>CMSSW</a:t>
            </a:r>
          </a:p>
          <a:p>
            <a:pPr algn="ctr"/>
            <a:r>
              <a:rPr lang="en-US" sz="1564" dirty="0">
                <a:solidFill>
                  <a:srgbClr val="262626"/>
                </a:solidFill>
              </a:rPr>
              <a:t>POOL CORAL</a:t>
            </a:r>
          </a:p>
          <a:p>
            <a:pPr algn="ctr"/>
            <a:r>
              <a:rPr lang="en-US" sz="1564" dirty="0">
                <a:solidFill>
                  <a:srgbClr val="262626"/>
                </a:solidFill>
              </a:rPr>
              <a:t>Frontier Client</a:t>
            </a:r>
          </a:p>
        </p:txBody>
      </p:sp>
      <p:sp>
        <p:nvSpPr>
          <p:cNvPr id="20" name="Left-Right Arrow 19"/>
          <p:cNvSpPr/>
          <p:nvPr/>
        </p:nvSpPr>
        <p:spPr>
          <a:xfrm>
            <a:off x="3871337" y="5142850"/>
            <a:ext cx="541867" cy="428142"/>
          </a:xfrm>
          <a:prstGeom prst="leftRightArrow">
            <a:avLst/>
          </a:prstGeom>
          <a:solidFill>
            <a:schemeClr val="accent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973"/>
          </a:p>
        </p:txBody>
      </p:sp>
      <p:sp>
        <p:nvSpPr>
          <p:cNvPr id="21" name="Rounded Rectangle 20"/>
          <p:cNvSpPr/>
          <p:nvPr/>
        </p:nvSpPr>
        <p:spPr>
          <a:xfrm>
            <a:off x="4413206" y="4931455"/>
            <a:ext cx="1075705" cy="96331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91" dirty="0">
                <a:solidFill>
                  <a:schemeClr val="accent6">
                    <a:lumMod val="50000"/>
                  </a:schemeClr>
                </a:solidFill>
              </a:rPr>
              <a:t>Squid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6149185" y="4931455"/>
            <a:ext cx="1075705" cy="96331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91" dirty="0">
                <a:solidFill>
                  <a:schemeClr val="accent6">
                    <a:lumMod val="50000"/>
                  </a:schemeClr>
                </a:solidFill>
              </a:rPr>
              <a:t>Squid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7887173" y="4931455"/>
            <a:ext cx="1341943" cy="963318"/>
          </a:xfrm>
          <a:prstGeom prst="round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91" dirty="0">
                <a:solidFill>
                  <a:schemeClr val="accent6">
                    <a:lumMod val="50000"/>
                  </a:schemeClr>
                </a:solidFill>
              </a:rPr>
              <a:t>Frontier</a:t>
            </a:r>
          </a:p>
          <a:p>
            <a:pPr algn="ctr"/>
            <a:r>
              <a:rPr lang="en-US" sz="1991" dirty="0">
                <a:solidFill>
                  <a:schemeClr val="accent6">
                    <a:lumMod val="50000"/>
                  </a:schemeClr>
                </a:solidFill>
              </a:rPr>
              <a:t>Server</a:t>
            </a:r>
          </a:p>
        </p:txBody>
      </p:sp>
      <p:sp>
        <p:nvSpPr>
          <p:cNvPr id="5" name="Oval 4"/>
          <p:cNvSpPr/>
          <p:nvPr/>
        </p:nvSpPr>
        <p:spPr>
          <a:xfrm>
            <a:off x="9994431" y="4947510"/>
            <a:ext cx="2179509" cy="751923"/>
          </a:xfrm>
          <a:prstGeom prst="ellipse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91" dirty="0"/>
              <a:t>Oracle DB</a:t>
            </a:r>
          </a:p>
        </p:txBody>
      </p:sp>
      <p:sp>
        <p:nvSpPr>
          <p:cNvPr id="24" name="Left-Right Arrow 23"/>
          <p:cNvSpPr/>
          <p:nvPr/>
        </p:nvSpPr>
        <p:spPr>
          <a:xfrm>
            <a:off x="5498942" y="5137497"/>
            <a:ext cx="541867" cy="428142"/>
          </a:xfrm>
          <a:prstGeom prst="leftRightArrow">
            <a:avLst/>
          </a:prstGeom>
          <a:solidFill>
            <a:schemeClr val="accent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973"/>
          </a:p>
        </p:txBody>
      </p:sp>
      <p:sp>
        <p:nvSpPr>
          <p:cNvPr id="25" name="Left-Right Arrow 24"/>
          <p:cNvSpPr/>
          <p:nvPr/>
        </p:nvSpPr>
        <p:spPr>
          <a:xfrm>
            <a:off x="7335272" y="5137497"/>
            <a:ext cx="541867" cy="428142"/>
          </a:xfrm>
          <a:prstGeom prst="leftRightArrow">
            <a:avLst/>
          </a:prstGeom>
          <a:solidFill>
            <a:schemeClr val="accent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973"/>
          </a:p>
        </p:txBody>
      </p:sp>
      <p:sp>
        <p:nvSpPr>
          <p:cNvPr id="26" name="Left-Right Arrow 25"/>
          <p:cNvSpPr/>
          <p:nvPr/>
        </p:nvSpPr>
        <p:spPr>
          <a:xfrm>
            <a:off x="9309393" y="5142850"/>
            <a:ext cx="541867" cy="428142"/>
          </a:xfrm>
          <a:prstGeom prst="leftRightArrow">
            <a:avLst/>
          </a:prstGeom>
          <a:solidFill>
            <a:schemeClr val="accent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973"/>
          </a:p>
        </p:txBody>
      </p:sp>
      <p:sp>
        <p:nvSpPr>
          <p:cNvPr id="9" name="TextBox 8"/>
          <p:cNvSpPr txBox="1"/>
          <p:nvPr/>
        </p:nvSpPr>
        <p:spPr>
          <a:xfrm>
            <a:off x="3652586" y="5910830"/>
            <a:ext cx="808235" cy="3986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91" dirty="0"/>
              <a:t>HTTP</a:t>
            </a:r>
            <a:endParaRPr lang="en-US" sz="5973" dirty="0"/>
          </a:p>
        </p:txBody>
      </p:sp>
      <p:sp>
        <p:nvSpPr>
          <p:cNvPr id="27" name="TextBox 26"/>
          <p:cNvSpPr txBox="1"/>
          <p:nvPr/>
        </p:nvSpPr>
        <p:spPr>
          <a:xfrm>
            <a:off x="5219895" y="5910830"/>
            <a:ext cx="808235" cy="3986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91" dirty="0"/>
              <a:t>HTTP</a:t>
            </a:r>
            <a:endParaRPr lang="en-US" sz="5973" dirty="0"/>
          </a:p>
        </p:txBody>
      </p:sp>
      <p:sp>
        <p:nvSpPr>
          <p:cNvPr id="28" name="TextBox 27"/>
          <p:cNvSpPr txBox="1"/>
          <p:nvPr/>
        </p:nvSpPr>
        <p:spPr>
          <a:xfrm>
            <a:off x="7224889" y="5894775"/>
            <a:ext cx="808235" cy="3986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91" dirty="0"/>
              <a:t>HTTP</a:t>
            </a:r>
            <a:endParaRPr lang="en-US" sz="5973" dirty="0"/>
          </a:p>
        </p:txBody>
      </p:sp>
      <p:sp>
        <p:nvSpPr>
          <p:cNvPr id="29" name="TextBox 28"/>
          <p:cNvSpPr txBox="1"/>
          <p:nvPr/>
        </p:nvSpPr>
        <p:spPr>
          <a:xfrm>
            <a:off x="9217165" y="5894775"/>
            <a:ext cx="808235" cy="3986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91" dirty="0"/>
              <a:t>HTTP</a:t>
            </a:r>
            <a:endParaRPr lang="en-US" sz="5973" dirty="0"/>
          </a:p>
        </p:txBody>
      </p:sp>
      <p:sp>
        <p:nvSpPr>
          <p:cNvPr id="3" name="TextBox 2"/>
          <p:cNvSpPr txBox="1"/>
          <p:nvPr/>
        </p:nvSpPr>
        <p:spPr>
          <a:xfrm>
            <a:off x="10656710" y="7572751"/>
            <a:ext cx="2211072" cy="573747"/>
          </a:xfrm>
          <a:prstGeom prst="rect">
            <a:avLst/>
          </a:prstGeom>
          <a:noFill/>
          <a:ln>
            <a:solidFill>
              <a:srgbClr val="262626"/>
            </a:solidFill>
          </a:ln>
        </p:spPr>
        <p:txBody>
          <a:bodyPr wrap="square" rtlCol="0">
            <a:spAutoFit/>
          </a:bodyPr>
          <a:lstStyle/>
          <a:p>
            <a:r>
              <a:rPr lang="en-US" sz="1564" dirty="0">
                <a:solidFill>
                  <a:srgbClr val="262626"/>
                </a:solidFill>
              </a:rPr>
              <a:t>Frontier:</a:t>
            </a:r>
          </a:p>
          <a:p>
            <a:r>
              <a:rPr lang="en-US" sz="1564" dirty="0">
                <a:solidFill>
                  <a:srgbClr val="262626"/>
                </a:solidFill>
              </a:rPr>
              <a:t>http://</a:t>
            </a:r>
            <a:r>
              <a:rPr lang="en-US" sz="1564" dirty="0" err="1">
                <a:solidFill>
                  <a:srgbClr val="262626"/>
                </a:solidFill>
              </a:rPr>
              <a:t>frontier.cern.ch</a:t>
            </a:r>
            <a:endParaRPr lang="en-US" sz="1564" dirty="0">
              <a:solidFill>
                <a:srgbClr val="262626"/>
              </a:solidFill>
            </a:endParaRPr>
          </a:p>
        </p:txBody>
      </p:sp>
      <p:sp>
        <p:nvSpPr>
          <p:cNvPr id="3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21173" y="9040144"/>
            <a:ext cx="10568044" cy="519289"/>
          </a:xfrm>
        </p:spPr>
        <p:txBody>
          <a:bodyPr/>
          <a:lstStyle/>
          <a:p>
            <a:r>
              <a:rPr lang="en-US" dirty="0" smtClean="0"/>
              <a:t>Maria Girone, CHEP 2015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957258" y="4317078"/>
            <a:ext cx="3689343" cy="1011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973" dirty="0"/>
              <a:t>FRONTIER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957259" y="7415352"/>
            <a:ext cx="4188967" cy="1011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973" dirty="0"/>
              <a:t>CERNVM-FS</a:t>
            </a:r>
          </a:p>
        </p:txBody>
      </p:sp>
    </p:spTree>
    <p:extLst>
      <p:ext uri="{BB962C8B-B14F-4D97-AF65-F5344CB8AC3E}">
        <p14:creationId xmlns:p14="http://schemas.microsoft.com/office/powerpoint/2010/main" val="1437108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12161" y="0"/>
            <a:ext cx="12512018" cy="1337519"/>
          </a:xfrm>
        </p:spPr>
        <p:txBody>
          <a:bodyPr>
            <a:noAutofit/>
          </a:bodyPr>
          <a:lstStyle/>
          <a:p>
            <a:r>
              <a:rPr lang="en-US" sz="5120" dirty="0"/>
              <a:t>Software Distribution </a:t>
            </a:r>
            <a:r>
              <a:rPr lang="en-US" sz="5120" dirty="0" err="1"/>
              <a:t>vs</a:t>
            </a:r>
            <a:r>
              <a:rPr lang="en-US" sz="5120" dirty="0"/>
              <a:t> Data Management   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294967295"/>
          </p:nvPr>
        </p:nvSpPr>
        <p:spPr>
          <a:xfrm>
            <a:off x="11641424" y="9040144"/>
            <a:ext cx="713136" cy="519289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312161" y="2040623"/>
          <a:ext cx="12351463" cy="606890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09520"/>
                <a:gridCol w="4780932"/>
                <a:gridCol w="4961011"/>
              </a:tblGrid>
              <a:tr h="1213781">
                <a:tc>
                  <a:txBody>
                    <a:bodyPr/>
                    <a:lstStyle/>
                    <a:p>
                      <a:endParaRPr lang="en-US" sz="3400" dirty="0"/>
                    </a:p>
                  </a:txBody>
                  <a:tcPr marL="130048" marR="130048" marT="86699" marB="86699"/>
                </a:tc>
                <a:tc>
                  <a:txBody>
                    <a:bodyPr/>
                    <a:lstStyle/>
                    <a:p>
                      <a:r>
                        <a:rPr lang="en-US" sz="3400" dirty="0" smtClean="0"/>
                        <a:t>Software</a:t>
                      </a:r>
                      <a:r>
                        <a:rPr lang="en-US" sz="3400" baseline="0" dirty="0" smtClean="0"/>
                        <a:t> Distribution</a:t>
                      </a:r>
                      <a:endParaRPr lang="en-US" sz="3400" dirty="0"/>
                    </a:p>
                  </a:txBody>
                  <a:tcPr marL="130048" marR="130048" marT="86699" marB="86699"/>
                </a:tc>
                <a:tc>
                  <a:txBody>
                    <a:bodyPr/>
                    <a:lstStyle/>
                    <a:p>
                      <a:r>
                        <a:rPr lang="en-US" sz="3400" dirty="0" smtClean="0"/>
                        <a:t>Data Management</a:t>
                      </a:r>
                      <a:endParaRPr lang="en-US" sz="3400" dirty="0"/>
                    </a:p>
                  </a:txBody>
                  <a:tcPr marL="130048" marR="130048" marT="86699" marB="86699"/>
                </a:tc>
              </a:tr>
              <a:tr h="1213781">
                <a:tc>
                  <a:txBody>
                    <a:bodyPr/>
                    <a:lstStyle/>
                    <a:p>
                      <a:r>
                        <a:rPr lang="en-US" sz="3400" dirty="0" smtClean="0"/>
                        <a:t>Size of samples</a:t>
                      </a:r>
                      <a:endParaRPr lang="en-US" sz="3400" dirty="0"/>
                    </a:p>
                  </a:txBody>
                  <a:tcPr marL="130048" marR="130048" marT="86699" marB="86699"/>
                </a:tc>
                <a:tc>
                  <a:txBody>
                    <a:bodyPr/>
                    <a:lstStyle/>
                    <a:p>
                      <a:r>
                        <a:rPr lang="en-US" sz="3400" dirty="0" smtClean="0"/>
                        <a:t>~10TB</a:t>
                      </a:r>
                      <a:endParaRPr lang="en-US" sz="3400" dirty="0"/>
                    </a:p>
                  </a:txBody>
                  <a:tcPr marL="130048" marR="130048" marT="86699" marB="86699"/>
                </a:tc>
                <a:tc>
                  <a:txBody>
                    <a:bodyPr/>
                    <a:lstStyle/>
                    <a:p>
                      <a:r>
                        <a:rPr lang="en-US" sz="3400" dirty="0" smtClean="0"/>
                        <a:t>~100PB</a:t>
                      </a:r>
                      <a:endParaRPr lang="en-US" sz="3400" dirty="0"/>
                    </a:p>
                  </a:txBody>
                  <a:tcPr marL="130048" marR="130048" marT="86699" marB="86699"/>
                </a:tc>
              </a:tr>
              <a:tr h="1213781">
                <a:tc>
                  <a:txBody>
                    <a:bodyPr/>
                    <a:lstStyle/>
                    <a:p>
                      <a:r>
                        <a:rPr lang="en-US" sz="3400" dirty="0" smtClean="0"/>
                        <a:t>Level of Replication</a:t>
                      </a:r>
                      <a:endParaRPr lang="en-US" sz="3400" dirty="0"/>
                    </a:p>
                  </a:txBody>
                  <a:tcPr marL="130048" marR="130048" marT="86699" marB="86699"/>
                </a:tc>
                <a:tc>
                  <a:txBody>
                    <a:bodyPr/>
                    <a:lstStyle/>
                    <a:p>
                      <a:r>
                        <a:rPr lang="en-US" sz="3400" dirty="0" smtClean="0"/>
                        <a:t>All sites </a:t>
                      </a:r>
                      <a:endParaRPr lang="en-US" sz="3400" dirty="0"/>
                    </a:p>
                  </a:txBody>
                  <a:tcPr marL="130048" marR="130048" marT="86699" marB="86699"/>
                </a:tc>
                <a:tc>
                  <a:txBody>
                    <a:bodyPr/>
                    <a:lstStyle/>
                    <a:p>
                      <a:r>
                        <a:rPr lang="en-US" sz="3400" dirty="0" smtClean="0"/>
                        <a:t>Average</a:t>
                      </a:r>
                      <a:r>
                        <a:rPr lang="en-US" sz="3400" baseline="0" dirty="0" smtClean="0"/>
                        <a:t> sample replication factor 2-3</a:t>
                      </a:r>
                      <a:endParaRPr lang="en-US" sz="3400" dirty="0"/>
                    </a:p>
                  </a:txBody>
                  <a:tcPr marL="130048" marR="130048" marT="86699" marB="86699"/>
                </a:tc>
              </a:tr>
              <a:tr h="1213781">
                <a:tc>
                  <a:txBody>
                    <a:bodyPr/>
                    <a:lstStyle/>
                    <a:p>
                      <a:r>
                        <a:rPr lang="en-US" sz="3400" dirty="0" smtClean="0"/>
                        <a:t>Latency</a:t>
                      </a:r>
                      <a:endParaRPr lang="en-US" sz="3400" dirty="0"/>
                    </a:p>
                  </a:txBody>
                  <a:tcPr marL="130048" marR="130048" marT="86699" marB="86699"/>
                </a:tc>
                <a:tc>
                  <a:txBody>
                    <a:bodyPr/>
                    <a:lstStyle/>
                    <a:p>
                      <a:r>
                        <a:rPr lang="en-US" sz="3400" dirty="0" smtClean="0"/>
                        <a:t>Full synchronization</a:t>
                      </a:r>
                      <a:r>
                        <a:rPr lang="en-US" sz="3400" baseline="0" dirty="0" smtClean="0"/>
                        <a:t> in 1 hour</a:t>
                      </a:r>
                      <a:endParaRPr lang="en-US" sz="3400" dirty="0"/>
                    </a:p>
                  </a:txBody>
                  <a:tcPr marL="130048" marR="130048" marT="86699" marB="86699"/>
                </a:tc>
                <a:tc>
                  <a:txBody>
                    <a:bodyPr/>
                    <a:lstStyle/>
                    <a:p>
                      <a:r>
                        <a:rPr lang="en-US" sz="3400" dirty="0" smtClean="0"/>
                        <a:t>Completing a replica</a:t>
                      </a:r>
                      <a:r>
                        <a:rPr lang="en-US" sz="3400" baseline="0" dirty="0" smtClean="0"/>
                        <a:t> can take a week</a:t>
                      </a:r>
                      <a:endParaRPr lang="en-US" sz="3400" dirty="0"/>
                    </a:p>
                  </a:txBody>
                  <a:tcPr marL="130048" marR="130048" marT="86699" marB="86699"/>
                </a:tc>
              </a:tr>
              <a:tr h="1213781">
                <a:tc>
                  <a:txBody>
                    <a:bodyPr/>
                    <a:lstStyle/>
                    <a:p>
                      <a:r>
                        <a:rPr lang="en-US" sz="3400" dirty="0" smtClean="0"/>
                        <a:t>Update</a:t>
                      </a:r>
                      <a:r>
                        <a:rPr lang="en-US" sz="3400" baseline="0" dirty="0" smtClean="0"/>
                        <a:t> rate</a:t>
                      </a:r>
                      <a:endParaRPr lang="en-US" sz="3400" dirty="0"/>
                    </a:p>
                  </a:txBody>
                  <a:tcPr marL="130048" marR="130048" marT="86699" marB="86699"/>
                </a:tc>
                <a:tc>
                  <a:txBody>
                    <a:bodyPr/>
                    <a:lstStyle/>
                    <a:p>
                      <a:r>
                        <a:rPr lang="en-US" sz="3400" dirty="0" smtClean="0"/>
                        <a:t>Packages are</a:t>
                      </a:r>
                      <a:r>
                        <a:rPr lang="en-US" sz="3400" baseline="0" dirty="0" smtClean="0"/>
                        <a:t> updated frequently (incl. nightly)</a:t>
                      </a:r>
                      <a:endParaRPr lang="en-US" sz="3400" dirty="0"/>
                    </a:p>
                  </a:txBody>
                  <a:tcPr marL="130048" marR="130048" marT="86699" marB="86699"/>
                </a:tc>
                <a:tc>
                  <a:txBody>
                    <a:bodyPr/>
                    <a:lstStyle/>
                    <a:p>
                      <a:r>
                        <a:rPr lang="en-US" sz="3400" dirty="0" smtClean="0"/>
                        <a:t>New data</a:t>
                      </a:r>
                      <a:r>
                        <a:rPr lang="en-US" sz="3400" baseline="0" dirty="0" smtClean="0"/>
                        <a:t>sets are created less frequently </a:t>
                      </a:r>
                      <a:endParaRPr lang="en-US" sz="3400" dirty="0"/>
                    </a:p>
                  </a:txBody>
                  <a:tcPr marL="130048" marR="130048" marT="86699" marB="86699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04492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The phrase that pays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Follow the money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6147" name="TextBox 5"/>
          <p:cNvSpPr txBox="1">
            <a:spLocks noChangeArrowheads="1"/>
          </p:cNvSpPr>
          <p:nvPr/>
        </p:nvSpPr>
        <p:spPr bwMode="auto">
          <a:xfrm>
            <a:off x="381000" y="2940050"/>
            <a:ext cx="5181600" cy="138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1pPr>
            <a:lvl2pPr marL="742950" indent="-285750" algn="ctr"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2pPr>
            <a:lvl3pPr marL="1143000" indent="-228600" algn="ctr"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3pPr>
            <a:lvl4pPr marL="1600200" indent="-228600" algn="ctr"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4pPr>
            <a:lvl5pPr marL="2057400" indent="-228600" algn="ctr"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9pPr>
          </a:lstStyle>
          <a:p>
            <a:pPr eaLnBrk="1" hangingPunct="1"/>
            <a:r>
              <a:rPr lang="en-US" altLang="en-US"/>
              <a:t>GRID</a:t>
            </a:r>
          </a:p>
          <a:p>
            <a:pPr eaLnBrk="1" hangingPunct="1"/>
            <a:r>
              <a:rPr lang="en-US" altLang="en-US"/>
              <a:t>2000-2010</a:t>
            </a:r>
          </a:p>
        </p:txBody>
      </p:sp>
      <p:pic>
        <p:nvPicPr>
          <p:cNvPr id="6148" name="Picture 6" descr="Griphyn_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" y="6853238"/>
            <a:ext cx="815975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7" descr="iVDGL_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938" y="6777038"/>
            <a:ext cx="725487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8" descr="ppdg-tran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5138" y="6700838"/>
            <a:ext cx="877887" cy="96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9" descr="osg_logo_4c_whit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9538" y="6548438"/>
            <a:ext cx="1981200" cy="112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10" descr="egee_logo_blue_b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4854575"/>
            <a:ext cx="1165225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11" descr="DataGridLogo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4719638"/>
            <a:ext cx="1344613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Picture 12" descr="LCGlogo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819650"/>
            <a:ext cx="7239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5" name="Picture 13" descr="logo-ng-sheared-web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5710238"/>
            <a:ext cx="1792288" cy="67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6" name="Picture 14" descr="logo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5862638"/>
            <a:ext cx="1658938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7" name="Picture 1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502150"/>
            <a:ext cx="18256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8" name="TextBox 16"/>
          <p:cNvSpPr txBox="1">
            <a:spLocks noChangeArrowheads="1"/>
          </p:cNvSpPr>
          <p:nvPr/>
        </p:nvSpPr>
        <p:spPr bwMode="auto">
          <a:xfrm>
            <a:off x="5359400" y="2901950"/>
            <a:ext cx="5181600" cy="138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1pPr>
            <a:lvl2pPr marL="742950" indent="-285750" algn="ctr"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2pPr>
            <a:lvl3pPr marL="1143000" indent="-228600" algn="ctr"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3pPr>
            <a:lvl4pPr marL="1600200" indent="-228600" algn="ctr"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4pPr>
            <a:lvl5pPr marL="2057400" indent="-228600" algn="ctr"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9pPr>
          </a:lstStyle>
          <a:p>
            <a:pPr eaLnBrk="1" hangingPunct="1"/>
            <a:r>
              <a:rPr lang="en-US" altLang="en-US"/>
              <a:t>CLOUD</a:t>
            </a:r>
          </a:p>
          <a:p>
            <a:pPr eaLnBrk="1" hangingPunct="1"/>
            <a:r>
              <a:rPr lang="en-US" altLang="en-US"/>
              <a:t>2010-2016</a:t>
            </a:r>
          </a:p>
        </p:txBody>
      </p:sp>
      <p:pic>
        <p:nvPicPr>
          <p:cNvPr id="6159" name="Picture 1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600" y="5759450"/>
            <a:ext cx="1547813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60" name="TextBox 18"/>
          <p:cNvSpPr txBox="1">
            <a:spLocks noChangeArrowheads="1"/>
          </p:cNvSpPr>
          <p:nvPr/>
        </p:nvSpPr>
        <p:spPr bwMode="auto">
          <a:xfrm>
            <a:off x="7732713" y="5772150"/>
            <a:ext cx="102711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1pPr>
            <a:lvl2pPr marL="742950" indent="-285750" algn="ctr"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2pPr>
            <a:lvl3pPr marL="1143000" indent="-228600" algn="ctr"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3pPr>
            <a:lvl4pPr marL="1600200" indent="-228600" algn="ctr"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4pPr>
            <a:lvl5pPr marL="2057400" indent="-228600" algn="ctr"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9pPr>
          </a:lstStyle>
          <a:p>
            <a:pPr algn="l" eaLnBrk="1" hangingPunct="1"/>
            <a:r>
              <a:rPr lang="en-US" altLang="en-US" sz="2000"/>
              <a:t>Open </a:t>
            </a:r>
          </a:p>
          <a:p>
            <a:pPr algn="l" eaLnBrk="1" hangingPunct="1"/>
            <a:r>
              <a:rPr lang="en-US" altLang="en-US" sz="2000"/>
              <a:t>Science </a:t>
            </a:r>
          </a:p>
          <a:p>
            <a:pPr algn="l" eaLnBrk="1" hangingPunct="1"/>
            <a:r>
              <a:rPr lang="en-US" altLang="en-US" sz="2000"/>
              <a:t>Cloud</a:t>
            </a:r>
          </a:p>
        </p:txBody>
      </p:sp>
      <p:pic>
        <p:nvPicPr>
          <p:cNvPr id="6161" name="Picture 1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8913" y="6880225"/>
            <a:ext cx="1274762" cy="127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ight Arrow 20"/>
          <p:cNvSpPr/>
          <p:nvPr/>
        </p:nvSpPr>
        <p:spPr bwMode="auto">
          <a:xfrm>
            <a:off x="4764088" y="3352800"/>
            <a:ext cx="1357312" cy="935038"/>
          </a:xfrm>
          <a:prstGeom prst="rightArrow">
            <a:avLst/>
          </a:prstGeom>
          <a:blipFill dpi="0" rotWithShape="0">
            <a:blip r:embed="rId14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tabLst>
                <a:tab pos="1066800" algn="l"/>
              </a:tabLst>
              <a:defRPr/>
            </a:pPr>
            <a:endParaRPr lang="en-US"/>
          </a:p>
        </p:txBody>
      </p:sp>
      <p:sp>
        <p:nvSpPr>
          <p:cNvPr id="22" name="Right Arrow 21"/>
          <p:cNvSpPr/>
          <p:nvPr/>
        </p:nvSpPr>
        <p:spPr bwMode="auto">
          <a:xfrm>
            <a:off x="9786938" y="3390900"/>
            <a:ext cx="1355725" cy="935038"/>
          </a:xfrm>
          <a:prstGeom prst="rightArrow">
            <a:avLst/>
          </a:prstGeom>
          <a:blipFill dpi="0" rotWithShape="0">
            <a:blip r:embed="rId14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tabLst>
                <a:tab pos="1066800" algn="l"/>
              </a:tabLst>
              <a:defRPr/>
            </a:pPr>
            <a:endParaRPr lang="en-US"/>
          </a:p>
        </p:txBody>
      </p:sp>
      <p:sp>
        <p:nvSpPr>
          <p:cNvPr id="6164" name="TextBox 22"/>
          <p:cNvSpPr txBox="1">
            <a:spLocks noChangeArrowheads="1"/>
          </p:cNvSpPr>
          <p:nvPr/>
        </p:nvSpPr>
        <p:spPr bwMode="auto">
          <a:xfrm>
            <a:off x="11393488" y="3149600"/>
            <a:ext cx="1360487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1pPr>
            <a:lvl2pPr marL="742950" indent="-285750" algn="ctr"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2pPr>
            <a:lvl3pPr marL="1143000" indent="-228600" algn="ctr"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3pPr>
            <a:lvl4pPr marL="1600200" indent="-228600" algn="ctr"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4pPr>
            <a:lvl5pPr marL="2057400" indent="-228600" algn="ctr"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9pPr>
          </a:lstStyle>
          <a:p>
            <a:pPr eaLnBrk="1" hangingPunct="1"/>
            <a:r>
              <a:rPr lang="en-US" altLang="en-US" sz="9600">
                <a:latin typeface="Arial Rounded MT Bold" charset="0"/>
                <a:ea typeface="Arial Rounded MT Bold" charset="0"/>
                <a:cs typeface="Arial Rounded MT Bold" charset="0"/>
              </a:rPr>
              <a:t>?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689" dirty="0"/>
              <a:t>Evolution of LHC Data Management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44498" y="1885309"/>
            <a:ext cx="12210062" cy="2593415"/>
          </a:xfrm>
        </p:spPr>
        <p:txBody>
          <a:bodyPr>
            <a:normAutofit/>
          </a:bodyPr>
          <a:lstStyle/>
          <a:p>
            <a:pPr marL="52018" indent="0"/>
            <a:r>
              <a:rPr lang="en-US" sz="3413" dirty="0"/>
              <a:t>Key stages marking the path to evolution of Data Management </a:t>
            </a:r>
          </a:p>
          <a:p>
            <a:r>
              <a:rPr lang="en-US" sz="3413" dirty="0"/>
              <a:t>Starting from tight services and static models, moving towards </a:t>
            </a:r>
            <a:r>
              <a:rPr lang="en-US" sz="3413" b="1" dirty="0"/>
              <a:t>decoupling</a:t>
            </a:r>
            <a:r>
              <a:rPr lang="en-US" sz="3413" dirty="0"/>
              <a:t> and </a:t>
            </a:r>
            <a:r>
              <a:rPr lang="en-US" sz="3413" b="1" dirty="0"/>
              <a:t>dynamism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12319951" y="9393640"/>
            <a:ext cx="713136" cy="519289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z="2800" smtClean="0"/>
              <a:pPr/>
              <a:t>20</a:t>
            </a:fld>
            <a:endParaRPr lang="en-US" sz="2800" dirty="0"/>
          </a:p>
        </p:txBody>
      </p:sp>
      <p:sp>
        <p:nvSpPr>
          <p:cNvPr id="9" name="Right Arrow 8"/>
          <p:cNvSpPr/>
          <p:nvPr/>
        </p:nvSpPr>
        <p:spPr>
          <a:xfrm>
            <a:off x="144497" y="5137702"/>
            <a:ext cx="12860304" cy="2663863"/>
          </a:xfrm>
          <a:prstGeom prst="rightArrow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973" dirty="0">
                <a:solidFill>
                  <a:schemeClr val="bg1"/>
                </a:solidFill>
              </a:rPr>
              <a:t>2010         2011        2012       2013    2014      2015</a:t>
            </a:r>
          </a:p>
          <a:p>
            <a:r>
              <a:rPr lang="en-US" sz="5973" dirty="0">
                <a:solidFill>
                  <a:schemeClr val="bg1"/>
                </a:solidFill>
              </a:rPr>
              <a:t>                                    Run1                             LS1                 Run2  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12874" y="4748190"/>
            <a:ext cx="2471359" cy="1077218"/>
          </a:xfrm>
          <a:prstGeom prst="rect">
            <a:avLst/>
          </a:prstGeom>
          <a:solidFill>
            <a:srgbClr val="9FFF14"/>
          </a:solidFill>
        </p:spPr>
        <p:txBody>
          <a:bodyPr wrap="square" rtlCol="0">
            <a:spAutoFit/>
          </a:bodyPr>
          <a:lstStyle/>
          <a:p>
            <a:r>
              <a:rPr lang="en-US" sz="3200" dirty="0"/>
              <a:t>Flat Static Subscriptions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401064" y="7213148"/>
            <a:ext cx="2738250" cy="1384995"/>
          </a:xfrm>
          <a:prstGeom prst="rect">
            <a:avLst/>
          </a:prstGeom>
          <a:solidFill>
            <a:srgbClr val="FFF27C"/>
          </a:solidFill>
        </p:spPr>
        <p:txBody>
          <a:bodyPr wrap="none" rtlCol="0">
            <a:spAutoFit/>
          </a:bodyPr>
          <a:lstStyle/>
          <a:p>
            <a:r>
              <a:rPr lang="en-US" sz="2800" dirty="0"/>
              <a:t>Introduction</a:t>
            </a:r>
          </a:p>
          <a:p>
            <a:r>
              <a:rPr lang="en-US" sz="2800" dirty="0"/>
              <a:t>Of Dynamic Data</a:t>
            </a:r>
          </a:p>
          <a:p>
            <a:r>
              <a:rPr lang="en-US" sz="2800" dirty="0"/>
              <a:t>Placement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863446" y="4787710"/>
            <a:ext cx="4064446" cy="1077218"/>
          </a:xfrm>
          <a:prstGeom prst="rect">
            <a:avLst/>
          </a:prstGeom>
          <a:solidFill>
            <a:srgbClr val="79FFE3"/>
          </a:solidFill>
        </p:spPr>
        <p:txBody>
          <a:bodyPr wrap="none" rtlCol="0">
            <a:spAutoFit/>
          </a:bodyPr>
          <a:lstStyle/>
          <a:p>
            <a:r>
              <a:rPr lang="en-US" sz="3200" dirty="0"/>
              <a:t>Data Federation and</a:t>
            </a:r>
          </a:p>
          <a:p>
            <a:r>
              <a:rPr lang="en-US" sz="3200" dirty="0"/>
              <a:t>Dynamic Data Delivery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136439" y="7716648"/>
            <a:ext cx="1806135" cy="523220"/>
          </a:xfrm>
          <a:prstGeom prst="rect">
            <a:avLst/>
          </a:prstGeom>
          <a:solidFill>
            <a:srgbClr val="C8A5FF"/>
          </a:solidFill>
        </p:spPr>
        <p:txBody>
          <a:bodyPr wrap="none" rtlCol="0">
            <a:spAutoFit/>
          </a:bodyPr>
          <a:lstStyle/>
          <a:p>
            <a:r>
              <a:rPr lang="en-US" sz="2800" dirty="0"/>
              <a:t>The Future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792112" y="7213149"/>
            <a:ext cx="3307316" cy="1077218"/>
          </a:xfrm>
          <a:prstGeom prst="rect">
            <a:avLst/>
          </a:prstGeom>
          <a:solidFill>
            <a:srgbClr val="FF6198"/>
          </a:solidFill>
        </p:spPr>
        <p:txBody>
          <a:bodyPr wrap="none" rtlCol="0">
            <a:spAutoFit/>
          </a:bodyPr>
          <a:lstStyle/>
          <a:p>
            <a:r>
              <a:rPr lang="en-US" sz="3200" dirty="0"/>
              <a:t>Data Management </a:t>
            </a:r>
          </a:p>
          <a:p>
            <a:r>
              <a:rPr lang="en-US" sz="3200" dirty="0"/>
              <a:t>Changes for Run2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14258" y="7237238"/>
            <a:ext cx="2471359" cy="2062103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sz="3200" dirty="0"/>
              <a:t>Mumbai Agreement for </a:t>
            </a:r>
          </a:p>
          <a:p>
            <a:r>
              <a:rPr lang="en-US" sz="3200" dirty="0"/>
              <a:t>SRM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3832" y="6048894"/>
            <a:ext cx="1717137" cy="1011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973" dirty="0">
                <a:solidFill>
                  <a:schemeClr val="bg1"/>
                </a:solidFill>
              </a:rPr>
              <a:t>2006</a:t>
            </a:r>
          </a:p>
        </p:txBody>
      </p:sp>
    </p:spTree>
    <p:extLst>
      <p:ext uri="{BB962C8B-B14F-4D97-AF65-F5344CB8AC3E}">
        <p14:creationId xmlns:p14="http://schemas.microsoft.com/office/powerpoint/2010/main" val="11190022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Flat Static Subscriptions 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2"/>
          </p:nvPr>
        </p:nvSpPr>
        <p:spPr>
          <a:xfrm>
            <a:off x="212511" y="1805905"/>
            <a:ext cx="6370165" cy="5352562"/>
          </a:xfrm>
        </p:spPr>
        <p:txBody>
          <a:bodyPr>
            <a:normAutofit/>
          </a:bodyPr>
          <a:lstStyle/>
          <a:p>
            <a:r>
              <a:rPr lang="en-US" sz="3982" dirty="0"/>
              <a:t>The primary method for pushing data to sites is by subscription </a:t>
            </a:r>
          </a:p>
          <a:p>
            <a:pPr lvl="1"/>
            <a:r>
              <a:rPr lang="en-US" sz="3413" dirty="0"/>
              <a:t>Processing and storage are coupled and only data available locally is visible   </a:t>
            </a:r>
          </a:p>
          <a:p>
            <a:pPr lvl="1"/>
            <a:endParaRPr lang="en-US" sz="3413" dirty="0"/>
          </a:p>
          <a:p>
            <a:endParaRPr lang="en-US" sz="3982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Maria Girone, CHEP 2015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half" idx="4294967295"/>
          </p:nvPr>
        </p:nvSpPr>
        <p:spPr>
          <a:xfrm>
            <a:off x="817980" y="7668454"/>
            <a:ext cx="11706577" cy="1414205"/>
          </a:xfrm>
        </p:spPr>
        <p:txBody>
          <a:bodyPr>
            <a:normAutofit/>
          </a:bodyPr>
          <a:lstStyle/>
          <a:p>
            <a:r>
              <a:rPr lang="en-US" dirty="0" smtClean="0"/>
              <a:t>Flat static subscriptions assume that most samples have a similar number of access, which unfortunately is wrong 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2393" y="1670871"/>
            <a:ext cx="6239605" cy="585584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846276" y="7234529"/>
            <a:ext cx="1949884" cy="35503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707" dirty="0">
                <a:solidFill>
                  <a:schemeClr val="accent6">
                    <a:lumMod val="50000"/>
                  </a:schemeClr>
                </a:solidFill>
              </a:rPr>
              <a:t>Hours of Access</a:t>
            </a:r>
          </a:p>
        </p:txBody>
      </p:sp>
      <p:sp>
        <p:nvSpPr>
          <p:cNvPr id="16" name="TextBox 15"/>
          <p:cNvSpPr txBox="1"/>
          <p:nvPr/>
        </p:nvSpPr>
        <p:spPr>
          <a:xfrm rot="16200000">
            <a:off x="6457142" y="4464116"/>
            <a:ext cx="1080745" cy="3986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991" dirty="0">
                <a:solidFill>
                  <a:srgbClr val="262626"/>
                </a:solidFill>
              </a:rPr>
              <a:t>Datasets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715813" y="1834492"/>
            <a:ext cx="5228354" cy="64633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3600" dirty="0"/>
              <a:t>CMS Early Use of Datasets</a:t>
            </a:r>
          </a:p>
        </p:txBody>
      </p:sp>
      <p:sp>
        <p:nvSpPr>
          <p:cNvPr id="4" name="Rectangle 3"/>
          <p:cNvSpPr/>
          <p:nvPr/>
        </p:nvSpPr>
        <p:spPr>
          <a:xfrm>
            <a:off x="11954846" y="4360015"/>
            <a:ext cx="1159029" cy="89610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973"/>
          </a:p>
        </p:txBody>
      </p:sp>
      <p:sp>
        <p:nvSpPr>
          <p:cNvPr id="6" name="TextBox 5"/>
          <p:cNvSpPr txBox="1"/>
          <p:nvPr/>
        </p:nvSpPr>
        <p:spPr>
          <a:xfrm>
            <a:off x="10331068" y="4767328"/>
            <a:ext cx="2146742" cy="193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973" dirty="0"/>
              <a:t>CPU</a:t>
            </a:r>
          </a:p>
          <a:p>
            <a:r>
              <a:rPr lang="en-US" sz="5973" dirty="0"/>
              <a:t>Hours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8846276" y="3463698"/>
            <a:ext cx="0" cy="811319"/>
          </a:xfrm>
          <a:prstGeom prst="straightConnector1">
            <a:avLst/>
          </a:prstGeom>
          <a:ln w="28575" cmpd="sng">
            <a:solidFill>
              <a:schemeClr val="accent1">
                <a:lumMod val="1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9530516" y="3463698"/>
            <a:ext cx="0" cy="811319"/>
          </a:xfrm>
          <a:prstGeom prst="straightConnector1">
            <a:avLst/>
          </a:prstGeom>
          <a:ln w="28575" cmpd="sng">
            <a:solidFill>
              <a:schemeClr val="accent1">
                <a:lumMod val="1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597704" y="2708980"/>
            <a:ext cx="1343638" cy="705065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991" dirty="0">
                <a:solidFill>
                  <a:schemeClr val="accent6">
                    <a:lumMod val="50000"/>
                  </a:schemeClr>
                </a:solidFill>
              </a:rPr>
              <a:t>100-1000</a:t>
            </a:r>
          </a:p>
          <a:p>
            <a:r>
              <a:rPr lang="en-US" sz="1991" dirty="0">
                <a:solidFill>
                  <a:schemeClr val="accent6">
                    <a:lumMod val="50000"/>
                  </a:schemeClr>
                </a:solidFill>
              </a:rPr>
              <a:t>CPU hours</a:t>
            </a:r>
          </a:p>
        </p:txBody>
      </p:sp>
    </p:spTree>
    <p:extLst>
      <p:ext uri="{BB962C8B-B14F-4D97-AF65-F5344CB8AC3E}">
        <p14:creationId xmlns:p14="http://schemas.microsoft.com/office/powerpoint/2010/main" val="186156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DP_NAP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813" y="1741627"/>
            <a:ext cx="6141596" cy="6141596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35000" y="25647"/>
            <a:ext cx="12077750" cy="1337519"/>
          </a:xfrm>
        </p:spPr>
        <p:txBody>
          <a:bodyPr>
            <a:noAutofit/>
          </a:bodyPr>
          <a:lstStyle/>
          <a:p>
            <a:r>
              <a:rPr lang="en-US" sz="5120" dirty="0"/>
              <a:t>Introduction of Dynamic Data Placement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2291664" y="9362187"/>
            <a:ext cx="713136" cy="519289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z="2800" smtClean="0"/>
              <a:pPr/>
              <a:t>22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297409" y="1741627"/>
            <a:ext cx="6707391" cy="6219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44" dirty="0"/>
              <a:t>ALICE and ATLAS developed the Dynamic Data Placement  that deploys samples in response to changing processing demands</a:t>
            </a:r>
          </a:p>
          <a:p>
            <a:pPr marL="406394" indent="-406394">
              <a:buFont typeface="Arial"/>
              <a:buChar char="•"/>
            </a:pPr>
            <a:r>
              <a:rPr lang="en-US" sz="2844" dirty="0"/>
              <a:t> The system is still based on subscriptions</a:t>
            </a:r>
          </a:p>
          <a:p>
            <a:pPr marL="1056623" lvl="1" indent="-406394">
              <a:buFont typeface="Arial"/>
              <a:buChar char="•"/>
            </a:pPr>
            <a:r>
              <a:rPr lang="en-US" sz="2844" dirty="0"/>
              <a:t>made when needed and removed when finished</a:t>
            </a:r>
          </a:p>
          <a:p>
            <a:r>
              <a:rPr lang="en-US" sz="2844" dirty="0"/>
              <a:t>ATLAS</a:t>
            </a:r>
          </a:p>
          <a:p>
            <a:pPr marL="406394" indent="-406394">
              <a:buFont typeface="Arial"/>
              <a:buChar char="•"/>
            </a:pPr>
            <a:r>
              <a:rPr lang="en-US" sz="2844" dirty="0"/>
              <a:t>Re-brokering allows jobs to move to another site if the first one is underperforming </a:t>
            </a:r>
          </a:p>
          <a:p>
            <a:r>
              <a:rPr lang="en-US" sz="2844" dirty="0"/>
              <a:t>ALICE</a:t>
            </a:r>
          </a:p>
          <a:p>
            <a:pPr marL="487672" indent="-487672">
              <a:buFont typeface="Arial"/>
              <a:buChar char="•"/>
            </a:pPr>
            <a:r>
              <a:rPr lang="en-US" sz="2844" dirty="0"/>
              <a:t>Goes to nearest replica based on network information</a:t>
            </a:r>
          </a:p>
          <a:p>
            <a:pPr marL="406394" indent="-406394">
              <a:buFont typeface="Arial"/>
              <a:buChar char="•"/>
            </a:pPr>
            <a:endParaRPr lang="en-US" sz="2844" dirty="0"/>
          </a:p>
        </p:txBody>
      </p:sp>
      <p:grpSp>
        <p:nvGrpSpPr>
          <p:cNvPr id="9" name="Group 8"/>
          <p:cNvGrpSpPr/>
          <p:nvPr/>
        </p:nvGrpSpPr>
        <p:grpSpPr>
          <a:xfrm>
            <a:off x="185444" y="1974613"/>
            <a:ext cx="5864910" cy="7584819"/>
            <a:chOff x="5836185" y="464147"/>
            <a:chExt cx="4427864" cy="310758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36185" y="464147"/>
              <a:ext cx="4427864" cy="3107588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6760836" y="965181"/>
              <a:ext cx="1751685" cy="4144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973" dirty="0"/>
                <a:t>ATLAS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77035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120" dirty="0"/>
              <a:t>Data Management Commonalities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idx="1"/>
          </p:nvPr>
        </p:nvSpPr>
        <p:spPr>
          <a:xfrm>
            <a:off x="162561" y="1885308"/>
            <a:ext cx="3028433" cy="6586267"/>
          </a:xfrm>
        </p:spPr>
        <p:txBody>
          <a:bodyPr>
            <a:normAutofit/>
          </a:bodyPr>
          <a:lstStyle/>
          <a:p>
            <a:pPr marL="52018" indent="0"/>
            <a:r>
              <a:rPr lang="en-US" sz="2844" dirty="0"/>
              <a:t>Each LHC experiment has developed  a data management solution </a:t>
            </a:r>
          </a:p>
          <a:p>
            <a:pPr marL="52018" indent="0"/>
            <a:endParaRPr lang="en-US" sz="2844" dirty="0"/>
          </a:p>
          <a:p>
            <a:pPr marL="52018" indent="0"/>
            <a:r>
              <a:rPr lang="en-US" sz="2844" dirty="0"/>
              <a:t>There is a lot commonality in the underlying services and design elements</a:t>
            </a:r>
          </a:p>
          <a:p>
            <a:endParaRPr lang="en-US" sz="3413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11641424" y="9040144"/>
            <a:ext cx="713136" cy="519289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3466672" y="1846531"/>
          <a:ext cx="9324120" cy="7413861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2198824"/>
                <a:gridCol w="1651146"/>
                <a:gridCol w="1631721"/>
                <a:gridCol w="2101855"/>
                <a:gridCol w="1740574"/>
              </a:tblGrid>
              <a:tr h="563541"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Service</a:t>
                      </a:r>
                      <a:endParaRPr lang="en-US" sz="2600" dirty="0">
                        <a:solidFill>
                          <a:srgbClr val="3366FF"/>
                        </a:solidFill>
                      </a:endParaRPr>
                    </a:p>
                  </a:txBody>
                  <a:tcPr marL="130048" marR="130048" marT="86699" marB="86699"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ALICE</a:t>
                      </a:r>
                      <a:endParaRPr lang="en-US" sz="2600" dirty="0">
                        <a:solidFill>
                          <a:srgbClr val="3366FF"/>
                        </a:solidFill>
                      </a:endParaRPr>
                    </a:p>
                  </a:txBody>
                  <a:tcPr marL="130048" marR="130048" marT="86699" marB="86699"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ATLAS</a:t>
                      </a:r>
                      <a:endParaRPr lang="en-US" sz="2600" dirty="0">
                        <a:solidFill>
                          <a:srgbClr val="3366FF"/>
                        </a:solidFill>
                      </a:endParaRPr>
                    </a:p>
                  </a:txBody>
                  <a:tcPr marL="130048" marR="130048" marT="86699" marB="86699"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CMS</a:t>
                      </a:r>
                      <a:endParaRPr lang="en-US" sz="2600" dirty="0">
                        <a:solidFill>
                          <a:srgbClr val="3366FF"/>
                        </a:solidFill>
                      </a:endParaRPr>
                    </a:p>
                  </a:txBody>
                  <a:tcPr marL="130048" marR="130048" marT="86699" marB="86699"/>
                </a:tc>
                <a:tc>
                  <a:txBody>
                    <a:bodyPr/>
                    <a:lstStyle/>
                    <a:p>
                      <a:r>
                        <a:rPr lang="en-US" sz="2600" dirty="0" err="1" smtClean="0"/>
                        <a:t>LHCb</a:t>
                      </a:r>
                      <a:endParaRPr lang="en-US" sz="2600" dirty="0">
                        <a:solidFill>
                          <a:srgbClr val="3366FF"/>
                        </a:solidFill>
                      </a:endParaRPr>
                    </a:p>
                  </a:txBody>
                  <a:tcPr marL="130048" marR="130048" marT="86699" marB="86699"/>
                </a:tc>
              </a:tr>
              <a:tr h="929539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2F2F2"/>
                          </a:solidFill>
                        </a:rPr>
                        <a:t>File</a:t>
                      </a:r>
                      <a:r>
                        <a:rPr lang="en-US" sz="2400" baseline="0" dirty="0" smtClean="0">
                          <a:solidFill>
                            <a:srgbClr val="F2F2F2"/>
                          </a:solidFill>
                        </a:rPr>
                        <a:t> Transfer Tool</a:t>
                      </a:r>
                      <a:endParaRPr lang="en-US" sz="2400" dirty="0">
                        <a:solidFill>
                          <a:srgbClr val="F2F2F2"/>
                        </a:solidFill>
                      </a:endParaRPr>
                    </a:p>
                  </a:txBody>
                  <a:tcPr marL="130048" marR="130048" marT="86699" marB="86699">
                    <a:solidFill>
                      <a:srgbClr val="006EC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Xrootd</a:t>
                      </a:r>
                      <a:endParaRPr lang="en-US" sz="2400" dirty="0"/>
                    </a:p>
                  </a:txBody>
                  <a:tcPr marL="130048" marR="130048" marT="86699" marB="86699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FTS/</a:t>
                      </a:r>
                    </a:p>
                    <a:p>
                      <a:r>
                        <a:rPr lang="en-US" sz="2400" dirty="0" smtClean="0"/>
                        <a:t>SRM</a:t>
                      </a:r>
                      <a:endParaRPr lang="en-US" sz="2400" dirty="0"/>
                    </a:p>
                  </a:txBody>
                  <a:tcPr marL="130048" marR="130048" marT="86699" marB="86699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FTS/</a:t>
                      </a:r>
                    </a:p>
                    <a:p>
                      <a:r>
                        <a:rPr lang="en-US" sz="2400" dirty="0" smtClean="0"/>
                        <a:t>SRM</a:t>
                      </a:r>
                      <a:endParaRPr lang="en-US" sz="2400" dirty="0"/>
                    </a:p>
                  </a:txBody>
                  <a:tcPr marL="130048" marR="130048" marT="86699" marB="86699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FTS/</a:t>
                      </a:r>
                    </a:p>
                    <a:p>
                      <a:r>
                        <a:rPr lang="en-US" sz="2400" dirty="0" smtClean="0"/>
                        <a:t>SRM</a:t>
                      </a:r>
                      <a:endParaRPr lang="en-US" sz="2400" dirty="0"/>
                    </a:p>
                  </a:txBody>
                  <a:tcPr marL="130048" marR="130048" marT="86699" marB="86699"/>
                </a:tc>
              </a:tr>
              <a:tr h="929539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2F2F2"/>
                          </a:solidFill>
                        </a:rPr>
                        <a:t>Technology</a:t>
                      </a:r>
                      <a:r>
                        <a:rPr lang="en-US" sz="2400" baseline="0" dirty="0" smtClean="0">
                          <a:solidFill>
                            <a:srgbClr val="F2F2F2"/>
                          </a:solidFill>
                        </a:rPr>
                        <a:t> for Catalogs</a:t>
                      </a:r>
                      <a:endParaRPr lang="en-US" sz="2400" dirty="0">
                        <a:solidFill>
                          <a:srgbClr val="F2F2F2"/>
                        </a:solidFill>
                      </a:endParaRPr>
                    </a:p>
                  </a:txBody>
                  <a:tcPr marL="130048" marR="130048" marT="86699" marB="86699">
                    <a:solidFill>
                      <a:srgbClr val="006EC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MySQL</a:t>
                      </a:r>
                      <a:endParaRPr lang="en-US" sz="2400" dirty="0"/>
                    </a:p>
                  </a:txBody>
                  <a:tcPr marL="130048" marR="130048" marT="86699" marB="86699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Central </a:t>
                      </a:r>
                    </a:p>
                    <a:p>
                      <a:r>
                        <a:rPr lang="en-US" sz="2400" dirty="0" smtClean="0"/>
                        <a:t>Oracle</a:t>
                      </a:r>
                      <a:endParaRPr lang="en-US" sz="2400" dirty="0"/>
                    </a:p>
                  </a:txBody>
                  <a:tcPr marL="130048" marR="130048" marT="86699" marB="86699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Central</a:t>
                      </a:r>
                      <a:r>
                        <a:rPr lang="en-US" sz="2400" baseline="0" dirty="0" smtClean="0"/>
                        <a:t> Oracle</a:t>
                      </a:r>
                      <a:endParaRPr lang="en-US" sz="2400" dirty="0"/>
                    </a:p>
                  </a:txBody>
                  <a:tcPr marL="130048" marR="130048" marT="86699" marB="86699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Central</a:t>
                      </a:r>
                    </a:p>
                    <a:p>
                      <a:r>
                        <a:rPr lang="en-US" sz="2400" dirty="0" smtClean="0"/>
                        <a:t>Oracle</a:t>
                      </a:r>
                      <a:endParaRPr lang="en-US" sz="2400" dirty="0"/>
                    </a:p>
                  </a:txBody>
                  <a:tcPr marL="130048" marR="130048" marT="86699" marB="86699"/>
                </a:tc>
              </a:tr>
              <a:tr h="1300452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2F2F2"/>
                          </a:solidFill>
                        </a:rPr>
                        <a:t>Information</a:t>
                      </a:r>
                      <a:r>
                        <a:rPr lang="en-US" sz="2400" baseline="0" dirty="0" smtClean="0">
                          <a:solidFill>
                            <a:srgbClr val="F2F2F2"/>
                          </a:solidFill>
                        </a:rPr>
                        <a:t> System</a:t>
                      </a:r>
                      <a:endParaRPr lang="en-US" sz="2400" dirty="0">
                        <a:solidFill>
                          <a:srgbClr val="F2F2F2"/>
                        </a:solidFill>
                      </a:endParaRPr>
                    </a:p>
                  </a:txBody>
                  <a:tcPr marL="130048" marR="130048" marT="86699" marB="86699">
                    <a:solidFill>
                      <a:srgbClr val="006EC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ALIEN</a:t>
                      </a:r>
                      <a:endParaRPr lang="en-US" sz="2400" dirty="0"/>
                    </a:p>
                  </a:txBody>
                  <a:tcPr marL="130048" marR="130048" marT="86699" marB="86699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AGIS</a:t>
                      </a:r>
                      <a:endParaRPr lang="en-US" sz="2400" dirty="0"/>
                    </a:p>
                  </a:txBody>
                  <a:tcPr marL="130048" marR="130048" marT="86699" marB="86699"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SiteDB</a:t>
                      </a:r>
                      <a:endParaRPr lang="en-US" sz="2400" dirty="0"/>
                    </a:p>
                  </a:txBody>
                  <a:tcPr marL="130048" marR="130048" marT="86699" marB="86699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Dirac from BDII</a:t>
                      </a:r>
                      <a:endParaRPr lang="en-US" sz="2400" dirty="0"/>
                    </a:p>
                  </a:txBody>
                  <a:tcPr marL="130048" marR="130048" marT="86699" marB="86699"/>
                </a:tc>
              </a:tr>
              <a:tr h="3684693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2F2F2"/>
                          </a:solidFill>
                        </a:rPr>
                        <a:t>Primary</a:t>
                      </a:r>
                      <a:r>
                        <a:rPr lang="en-US" sz="2400" baseline="0" dirty="0" smtClean="0">
                          <a:solidFill>
                            <a:srgbClr val="F2F2F2"/>
                          </a:solidFill>
                        </a:rPr>
                        <a:t> File Access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400" baseline="0" dirty="0" smtClean="0">
                          <a:solidFill>
                            <a:srgbClr val="F2F2F2"/>
                          </a:solidFill>
                        </a:rPr>
                        <a:t>Local Access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400" baseline="0" dirty="0" smtClean="0">
                          <a:solidFill>
                            <a:srgbClr val="F2F2F2"/>
                          </a:solidFill>
                        </a:rPr>
                        <a:t>Copy to disk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400" baseline="0" dirty="0" smtClean="0">
                          <a:solidFill>
                            <a:srgbClr val="F2F2F2"/>
                          </a:solidFill>
                        </a:rPr>
                        <a:t>Served Remotely</a:t>
                      </a:r>
                      <a:endParaRPr lang="en-US" sz="2400" dirty="0">
                        <a:solidFill>
                          <a:srgbClr val="F2F2F2"/>
                        </a:solidFill>
                      </a:endParaRPr>
                    </a:p>
                  </a:txBody>
                  <a:tcPr marL="130048" marR="130048" marT="86699" marB="86699">
                    <a:solidFill>
                      <a:srgbClr val="006EC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600" dirty="0" smtClean="0">
                        <a:latin typeface="Zapf Dingbats"/>
                        <a:ea typeface="Zapf Dingbats"/>
                        <a:cs typeface="Zapf Dingbats"/>
                        <a:sym typeface="Zapf Dingbats"/>
                      </a:endParaRPr>
                    </a:p>
                    <a:p>
                      <a:endParaRPr lang="en-US" sz="2600" dirty="0" smtClean="0">
                        <a:latin typeface="Zapf Dingbats"/>
                        <a:ea typeface="Zapf Dingbats"/>
                        <a:cs typeface="Zapf Dingbats"/>
                        <a:sym typeface="Zapf Dingbats"/>
                      </a:endParaRPr>
                    </a:p>
                    <a:p>
                      <a:pPr marL="285750" indent="-285750">
                        <a:buFont typeface="Wingdings" charset="2"/>
                        <a:buChar char="ü"/>
                      </a:pPr>
                      <a:r>
                        <a:rPr lang="en-US" sz="2600" dirty="0" err="1" smtClean="0"/>
                        <a:t>Xrootd</a:t>
                      </a:r>
                      <a:endParaRPr lang="en-US" sz="2600" dirty="0" smtClean="0"/>
                    </a:p>
                    <a:p>
                      <a:pPr marL="285750" indent="-285750">
                        <a:buFont typeface="Wingdings" charset="2"/>
                        <a:buChar char="ü"/>
                      </a:pPr>
                      <a:endParaRPr lang="en-US" sz="2600" dirty="0" smtClean="0"/>
                    </a:p>
                    <a:p>
                      <a:pPr marL="285750" indent="-285750">
                        <a:buFont typeface="Wingdings" charset="2"/>
                        <a:buChar char="ü"/>
                      </a:pPr>
                      <a:endParaRPr lang="en-US" sz="2600" dirty="0" smtClean="0"/>
                    </a:p>
                    <a:p>
                      <a:pPr marL="285750" indent="-285750">
                        <a:buFont typeface="Wingdings" charset="2"/>
                        <a:buChar char="ü"/>
                      </a:pPr>
                      <a:endParaRPr lang="en-US" sz="2600" dirty="0" smtClean="0"/>
                    </a:p>
                    <a:p>
                      <a:pPr marL="285750" indent="-285750">
                        <a:buFont typeface="Wingdings" charset="2"/>
                        <a:buChar char="ü"/>
                      </a:pPr>
                      <a:endParaRPr lang="en-US" sz="2600" dirty="0" smtClean="0"/>
                    </a:p>
                    <a:p>
                      <a:pPr marL="285750" indent="-285750">
                        <a:buFont typeface="Wingdings" charset="2"/>
                        <a:buChar char="ü"/>
                      </a:pPr>
                      <a:r>
                        <a:rPr lang="en-US" sz="2600" dirty="0" err="1" smtClean="0"/>
                        <a:t>Xrootd</a:t>
                      </a:r>
                      <a:endParaRPr lang="en-US" sz="2600" dirty="0" smtClean="0"/>
                    </a:p>
                  </a:txBody>
                  <a:tcPr marL="130048" marR="130048" marT="86699" marB="86699"/>
                </a:tc>
                <a:tc>
                  <a:txBody>
                    <a:bodyPr/>
                    <a:lstStyle/>
                    <a:p>
                      <a:endParaRPr lang="en-US" sz="2600" dirty="0" smtClean="0"/>
                    </a:p>
                    <a:p>
                      <a:endParaRPr lang="en-US" sz="2600" dirty="0" smtClean="0"/>
                    </a:p>
                    <a:p>
                      <a:pPr marL="285750" indent="-285750">
                        <a:buFont typeface="Wingdings" charset="2"/>
                        <a:buChar char="ü"/>
                      </a:pPr>
                      <a:r>
                        <a:rPr lang="en-US" sz="2600" dirty="0" smtClean="0"/>
                        <a:t>Misc.</a:t>
                      </a:r>
                    </a:p>
                    <a:p>
                      <a:pPr marL="285750" indent="-285750">
                        <a:buFont typeface="Wingdings" charset="2"/>
                        <a:buChar char="ü"/>
                      </a:pPr>
                      <a:endParaRPr lang="en-US" sz="2600" dirty="0" smtClean="0"/>
                    </a:p>
                    <a:p>
                      <a:pPr marL="285750" indent="-285750">
                        <a:buFont typeface="Wingdings" charset="2"/>
                        <a:buChar char="ü"/>
                      </a:pPr>
                      <a:r>
                        <a:rPr lang="en-US" sz="2600" dirty="0" smtClean="0"/>
                        <a:t>Misc.</a:t>
                      </a:r>
                    </a:p>
                    <a:p>
                      <a:pPr marL="285750" indent="-285750">
                        <a:buFont typeface="Wingdings" charset="2"/>
                        <a:buChar char="ü"/>
                      </a:pPr>
                      <a:endParaRPr lang="en-US" sz="2600" dirty="0" smtClean="0"/>
                    </a:p>
                    <a:p>
                      <a:pPr marL="285750" indent="-285750">
                        <a:buFont typeface="Wingdings" charset="2"/>
                        <a:buChar char="ü"/>
                      </a:pPr>
                      <a:endParaRPr lang="en-US" sz="2600" dirty="0" smtClean="0"/>
                    </a:p>
                    <a:p>
                      <a:pPr marL="285750" indent="-285750">
                        <a:buFont typeface="Wingdings" charset="2"/>
                        <a:buChar char="ü"/>
                      </a:pPr>
                      <a:r>
                        <a:rPr lang="en-US" sz="2600" dirty="0" err="1" smtClean="0"/>
                        <a:t>Xrootd</a:t>
                      </a:r>
                      <a:endParaRPr lang="en-US" sz="2600" dirty="0"/>
                    </a:p>
                  </a:txBody>
                  <a:tcPr marL="130048" marR="130048" marT="86699" marB="86699"/>
                </a:tc>
                <a:tc>
                  <a:txBody>
                    <a:bodyPr/>
                    <a:lstStyle/>
                    <a:p>
                      <a:endParaRPr lang="en-US" sz="2600" dirty="0" smtClean="0"/>
                    </a:p>
                    <a:p>
                      <a:endParaRPr lang="en-US" sz="2600" dirty="0" smtClean="0"/>
                    </a:p>
                    <a:p>
                      <a:pPr marL="285750" indent="-285750">
                        <a:buFont typeface="Wingdings" charset="2"/>
                        <a:buChar char="ü"/>
                      </a:pPr>
                      <a:r>
                        <a:rPr lang="en-US" sz="2600" dirty="0" smtClean="0"/>
                        <a:t>Misc.</a:t>
                      </a:r>
                    </a:p>
                    <a:p>
                      <a:pPr marL="285750" indent="-285750">
                        <a:buFont typeface="Wingdings" charset="2"/>
                        <a:buChar char="ü"/>
                      </a:pPr>
                      <a:endParaRPr lang="en-US" sz="2600" dirty="0" smtClean="0"/>
                    </a:p>
                    <a:p>
                      <a:pPr marL="285750" indent="-285750">
                        <a:buFont typeface="Wingdings" charset="2"/>
                        <a:buChar char="ü"/>
                      </a:pPr>
                      <a:endParaRPr lang="en-US" sz="2600" dirty="0" smtClean="0"/>
                    </a:p>
                    <a:p>
                      <a:pPr marL="285750" indent="-285750">
                        <a:buFont typeface="Wingdings" charset="2"/>
                        <a:buChar char="ü"/>
                      </a:pPr>
                      <a:endParaRPr lang="en-US" sz="2600" dirty="0" smtClean="0"/>
                    </a:p>
                    <a:p>
                      <a:pPr marL="285750" indent="-285750">
                        <a:buFont typeface="Wingdings" charset="2"/>
                        <a:buChar char="ü"/>
                      </a:pPr>
                      <a:endParaRPr lang="en-US" sz="2600" dirty="0" smtClean="0"/>
                    </a:p>
                    <a:p>
                      <a:pPr marL="285750" indent="-285750">
                        <a:buFont typeface="Wingdings" charset="2"/>
                        <a:buChar char="ü"/>
                      </a:pPr>
                      <a:r>
                        <a:rPr lang="en-US" sz="2600" dirty="0" err="1" smtClean="0"/>
                        <a:t>Xrootd</a:t>
                      </a:r>
                      <a:endParaRPr lang="en-US" sz="2600" dirty="0" smtClean="0"/>
                    </a:p>
                  </a:txBody>
                  <a:tcPr marL="130048" marR="130048" marT="86699" marB="8669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6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600" dirty="0" smtClean="0"/>
                    </a:p>
                    <a:p>
                      <a:pPr marL="285750" indent="-285750">
                        <a:buFont typeface="Wingdings" charset="2"/>
                        <a:buChar char="ü"/>
                      </a:pPr>
                      <a:r>
                        <a:rPr lang="en-US" sz="2600" dirty="0" err="1" smtClean="0"/>
                        <a:t>Xrootd</a:t>
                      </a:r>
                      <a:endParaRPr lang="en-US" sz="2600" dirty="0" smtClean="0"/>
                    </a:p>
                    <a:p>
                      <a:pPr marL="0" indent="0">
                        <a:buFont typeface="Wingdings" charset="2"/>
                        <a:buNone/>
                      </a:pPr>
                      <a:endParaRPr lang="en-US" sz="2600" dirty="0" smtClean="0"/>
                    </a:p>
                    <a:p>
                      <a:pPr marL="285750" indent="-285750">
                        <a:buFont typeface="Wingdings" charset="2"/>
                        <a:buChar char="ü"/>
                      </a:pPr>
                      <a:r>
                        <a:rPr lang="en-US" sz="2600" dirty="0" smtClean="0"/>
                        <a:t>SRM</a:t>
                      </a:r>
                    </a:p>
                    <a:p>
                      <a:pPr marL="285750" indent="-285750">
                        <a:buFont typeface="Wingdings" charset="2"/>
                        <a:buChar char="ü"/>
                      </a:pPr>
                      <a:endParaRPr lang="en-US" sz="2600" dirty="0" smtClean="0"/>
                    </a:p>
                    <a:p>
                      <a:pPr marL="285750" indent="-285750">
                        <a:buFont typeface="Wingdings" charset="2"/>
                        <a:buChar char="ü"/>
                      </a:pPr>
                      <a:endParaRPr lang="en-US" sz="2600" dirty="0" smtClean="0"/>
                    </a:p>
                    <a:p>
                      <a:pPr marL="285750" indent="-285750">
                        <a:buFont typeface="Wingdings" charset="2"/>
                        <a:buChar char="ü"/>
                      </a:pPr>
                      <a:r>
                        <a:rPr lang="en-US" sz="2600" dirty="0" err="1" smtClean="0"/>
                        <a:t>Xrootd</a:t>
                      </a:r>
                      <a:endParaRPr lang="en-US" sz="2600" dirty="0" smtClean="0"/>
                    </a:p>
                  </a:txBody>
                  <a:tcPr marL="130048" marR="130048" marT="86699" marB="86699"/>
                </a:tc>
              </a:tr>
            </a:tbl>
          </a:graphicData>
        </a:graphic>
      </p:graphicFrame>
      <p:cxnSp>
        <p:nvCxnSpPr>
          <p:cNvPr id="5" name="Straight Connector 4"/>
          <p:cNvCxnSpPr/>
          <p:nvPr/>
        </p:nvCxnSpPr>
        <p:spPr>
          <a:xfrm>
            <a:off x="3466672" y="7127111"/>
            <a:ext cx="9324120" cy="0"/>
          </a:xfrm>
          <a:prstGeom prst="line">
            <a:avLst/>
          </a:prstGeom>
          <a:ln>
            <a:solidFill>
              <a:srgbClr val="002A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466672" y="7856977"/>
            <a:ext cx="9324120" cy="21249"/>
          </a:xfrm>
          <a:prstGeom prst="line">
            <a:avLst/>
          </a:prstGeom>
          <a:ln>
            <a:solidFill>
              <a:srgbClr val="002A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341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Management in Run 2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99910" y="1651284"/>
            <a:ext cx="7204890" cy="7018677"/>
          </a:xfrm>
        </p:spPr>
        <p:txBody>
          <a:bodyPr>
            <a:noAutofit/>
          </a:bodyPr>
          <a:lstStyle/>
          <a:p>
            <a:pPr marL="52018" indent="0"/>
            <a:r>
              <a:rPr lang="en-US" sz="2560" dirty="0"/>
              <a:t>The functional elements of the Data Management system are similar for the 4 experiments</a:t>
            </a:r>
          </a:p>
          <a:p>
            <a:pPr lvl="1"/>
            <a:r>
              <a:rPr lang="en-US" sz="2276" dirty="0"/>
              <a:t>Bookkeeping – how files relate to each other and what samples are contained (metadata)</a:t>
            </a:r>
          </a:p>
          <a:p>
            <a:pPr lvl="1"/>
            <a:r>
              <a:rPr lang="en-US" sz="2276" dirty="0"/>
              <a:t>File catalogs – the list of files</a:t>
            </a:r>
          </a:p>
          <a:p>
            <a:pPr lvl="2"/>
            <a:r>
              <a:rPr lang="en-US" sz="1991" dirty="0"/>
              <a:t>The independent file catalog LFC has largely been replaced by replica services integrated in the experiments DM system</a:t>
            </a:r>
          </a:p>
          <a:p>
            <a:pPr lvl="1"/>
            <a:r>
              <a:rPr lang="en-US" sz="2276" dirty="0"/>
              <a:t>Replica catalogs – if a dataset is subscribed in multiple locations</a:t>
            </a:r>
          </a:p>
          <a:p>
            <a:pPr lvl="1"/>
            <a:r>
              <a:rPr lang="en-US" sz="2276" dirty="0"/>
              <a:t>FTS – The file transfer system for moving files</a:t>
            </a:r>
          </a:p>
          <a:p>
            <a:pPr lvl="1"/>
            <a:r>
              <a:rPr lang="en-US" sz="2276" dirty="0"/>
              <a:t>Requests - Interface to request subscriptions and file movement</a:t>
            </a:r>
          </a:p>
          <a:p>
            <a:pPr lvl="1"/>
            <a:r>
              <a:rPr lang="en-US" sz="1991" dirty="0"/>
              <a:t>Accounting – system for generating reports of usage</a:t>
            </a:r>
            <a:endParaRPr lang="en-US" sz="1564" dirty="0"/>
          </a:p>
          <a:p>
            <a:pPr lvl="1"/>
            <a:endParaRPr lang="en-US" sz="199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1641424" y="9040144"/>
            <a:ext cx="713136" cy="519289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593" y="1701721"/>
            <a:ext cx="5235772" cy="669700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562158" y="7959420"/>
            <a:ext cx="1673614" cy="407182"/>
          </a:xfrm>
          <a:prstGeom prst="rect">
            <a:avLst/>
          </a:prstGeom>
          <a:solidFill>
            <a:srgbClr val="F1DF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973"/>
          </a:p>
        </p:txBody>
      </p:sp>
      <p:sp>
        <p:nvSpPr>
          <p:cNvPr id="8" name="Rectangle 7"/>
          <p:cNvSpPr/>
          <p:nvPr/>
        </p:nvSpPr>
        <p:spPr>
          <a:xfrm>
            <a:off x="0" y="7977923"/>
            <a:ext cx="1673614" cy="407182"/>
          </a:xfrm>
          <a:prstGeom prst="rect">
            <a:avLst/>
          </a:prstGeom>
          <a:solidFill>
            <a:srgbClr val="F1DF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973"/>
          </a:p>
        </p:txBody>
      </p:sp>
      <p:sp>
        <p:nvSpPr>
          <p:cNvPr id="9" name="TextBox 8"/>
          <p:cNvSpPr txBox="1"/>
          <p:nvPr/>
        </p:nvSpPr>
        <p:spPr>
          <a:xfrm>
            <a:off x="3950908" y="7609238"/>
            <a:ext cx="2042547" cy="1011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973" dirty="0" err="1"/>
              <a:t>LHCb</a:t>
            </a:r>
            <a:endParaRPr lang="en-US" sz="5973" dirty="0"/>
          </a:p>
        </p:txBody>
      </p:sp>
      <p:grpSp>
        <p:nvGrpSpPr>
          <p:cNvPr id="36" name="Group 35"/>
          <p:cNvGrpSpPr/>
          <p:nvPr/>
        </p:nvGrpSpPr>
        <p:grpSpPr>
          <a:xfrm>
            <a:off x="1673616" y="1737407"/>
            <a:ext cx="2845140" cy="4122735"/>
            <a:chOff x="1103950" y="981932"/>
            <a:chExt cx="2000489" cy="2174101"/>
          </a:xfrm>
        </p:grpSpPr>
        <p:sp>
          <p:nvSpPr>
            <p:cNvPr id="30" name="Rectangle 29"/>
            <p:cNvSpPr/>
            <p:nvPr/>
          </p:nvSpPr>
          <p:spPr>
            <a:xfrm>
              <a:off x="1103950" y="2852778"/>
              <a:ext cx="900419" cy="303255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80" dirty="0">
                  <a:solidFill>
                    <a:srgbClr val="191919"/>
                  </a:solidFill>
                </a:rPr>
                <a:t>Requests</a:t>
              </a: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2204020" y="2793836"/>
              <a:ext cx="900419" cy="303255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80" dirty="0">
                  <a:solidFill>
                    <a:srgbClr val="191919"/>
                  </a:solidFill>
                </a:rPr>
                <a:t>FTS</a:t>
              </a: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434166" y="981932"/>
              <a:ext cx="900419" cy="303255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80" dirty="0">
                  <a:solidFill>
                    <a:srgbClr val="191919"/>
                  </a:solidFill>
                </a:rPr>
                <a:t>Bookkeeping</a:t>
              </a:r>
            </a:p>
          </p:txBody>
        </p:sp>
        <p:sp>
          <p:nvSpPr>
            <p:cNvPr id="33" name="Rectangle 32"/>
            <p:cNvSpPr/>
            <p:nvPr/>
          </p:nvSpPr>
          <p:spPr>
            <a:xfrm rot="5400000">
              <a:off x="1005019" y="1733566"/>
              <a:ext cx="900419" cy="303255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80" dirty="0">
                  <a:solidFill>
                    <a:srgbClr val="191919"/>
                  </a:solidFill>
                </a:rPr>
                <a:t>Catalogs</a:t>
              </a:r>
            </a:p>
          </p:txBody>
        </p:sp>
        <p:sp>
          <p:nvSpPr>
            <p:cNvPr id="34" name="Rectangle 33"/>
            <p:cNvSpPr/>
            <p:nvPr/>
          </p:nvSpPr>
          <p:spPr>
            <a:xfrm rot="5400000">
              <a:off x="1424103" y="1733566"/>
              <a:ext cx="900419" cy="303255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80" dirty="0">
                  <a:solidFill>
                    <a:srgbClr val="191919"/>
                  </a:solidFill>
                </a:rPr>
                <a:t>Accounting</a:t>
              </a:r>
            </a:p>
          </p:txBody>
        </p:sp>
        <p:sp>
          <p:nvSpPr>
            <p:cNvPr id="35" name="Rectangle 34"/>
            <p:cNvSpPr/>
            <p:nvPr/>
          </p:nvSpPr>
          <p:spPr>
            <a:xfrm rot="5400000">
              <a:off x="1881748" y="1733566"/>
              <a:ext cx="900419" cy="303255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80" dirty="0">
                  <a:solidFill>
                    <a:srgbClr val="191919"/>
                  </a:solidFill>
                </a:rPr>
                <a:t>Replicas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27782" y="1651285"/>
            <a:ext cx="5797396" cy="6940403"/>
            <a:chOff x="33819" y="1161059"/>
            <a:chExt cx="4076294" cy="4879971"/>
          </a:xfrm>
        </p:grpSpPr>
        <p:pic>
          <p:nvPicPr>
            <p:cNvPr id="12" name="Picture 11" descr="phedex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19" y="1161059"/>
              <a:ext cx="4041048" cy="4879971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2932056" y="1712364"/>
              <a:ext cx="1178057" cy="7112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973" dirty="0"/>
                <a:t>CMS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94640" y="1764904"/>
            <a:ext cx="3922216" cy="4939637"/>
            <a:chOff x="171085" y="362249"/>
            <a:chExt cx="2757808" cy="2604888"/>
          </a:xfrm>
        </p:grpSpPr>
        <p:sp>
          <p:nvSpPr>
            <p:cNvPr id="19" name="Rectangle 18"/>
            <p:cNvSpPr/>
            <p:nvPr/>
          </p:nvSpPr>
          <p:spPr>
            <a:xfrm rot="16200000">
              <a:off x="1936997" y="677877"/>
              <a:ext cx="900419" cy="303255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80" dirty="0">
                  <a:solidFill>
                    <a:srgbClr val="191919"/>
                  </a:solidFill>
                </a:rPr>
                <a:t>Bookkeeping</a:t>
              </a:r>
            </a:p>
          </p:txBody>
        </p:sp>
        <p:sp>
          <p:nvSpPr>
            <p:cNvPr id="22" name="Rectangle 21"/>
            <p:cNvSpPr/>
            <p:nvPr/>
          </p:nvSpPr>
          <p:spPr>
            <a:xfrm rot="16200000">
              <a:off x="1543385" y="660831"/>
              <a:ext cx="900419" cy="303255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80" dirty="0">
                  <a:solidFill>
                    <a:srgbClr val="191919"/>
                  </a:solidFill>
                </a:rPr>
                <a:t>Replicas</a:t>
              </a: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71085" y="619613"/>
              <a:ext cx="900419" cy="303255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80" dirty="0">
                  <a:solidFill>
                    <a:srgbClr val="191919"/>
                  </a:solidFill>
                </a:rPr>
                <a:t>Requests</a:t>
              </a:r>
            </a:p>
          </p:txBody>
        </p:sp>
        <p:sp>
          <p:nvSpPr>
            <p:cNvPr id="24" name="Rectangle 23"/>
            <p:cNvSpPr/>
            <p:nvPr/>
          </p:nvSpPr>
          <p:spPr>
            <a:xfrm rot="16200000">
              <a:off x="1150228" y="660832"/>
              <a:ext cx="900419" cy="303255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80" dirty="0">
                  <a:solidFill>
                    <a:srgbClr val="191919"/>
                  </a:solidFill>
                </a:rPr>
                <a:t>Accounting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503723" y="2663882"/>
              <a:ext cx="900419" cy="303255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80" dirty="0">
                  <a:solidFill>
                    <a:srgbClr val="191919"/>
                  </a:solidFill>
                </a:rPr>
                <a:t>FTS</a:t>
              </a:r>
            </a:p>
          </p:txBody>
        </p:sp>
        <p:sp>
          <p:nvSpPr>
            <p:cNvPr id="27" name="Rectangle 26"/>
            <p:cNvSpPr/>
            <p:nvPr/>
          </p:nvSpPr>
          <p:spPr>
            <a:xfrm rot="16200000">
              <a:off x="2327056" y="677877"/>
              <a:ext cx="900419" cy="303255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80" dirty="0">
                  <a:solidFill>
                    <a:srgbClr val="191919"/>
                  </a:solidFill>
                </a:rPr>
                <a:t>Catalogs</a:t>
              </a: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06514" y="1817083"/>
            <a:ext cx="6530531" cy="6629195"/>
            <a:chOff x="74892" y="1277636"/>
            <a:chExt cx="4591780" cy="4661153"/>
          </a:xfrm>
        </p:grpSpPr>
        <p:grpSp>
          <p:nvGrpSpPr>
            <p:cNvPr id="37" name="Group 36"/>
            <p:cNvGrpSpPr/>
            <p:nvPr/>
          </p:nvGrpSpPr>
          <p:grpSpPr>
            <a:xfrm>
              <a:off x="74892" y="1277636"/>
              <a:ext cx="4041049" cy="4661153"/>
              <a:chOff x="-16156" y="974043"/>
              <a:chExt cx="4041049" cy="3495865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-16156" y="981932"/>
                <a:ext cx="4041049" cy="348797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5973"/>
              </a:p>
            </p:txBody>
          </p:sp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4359" y="974043"/>
                <a:ext cx="3940019" cy="3487976"/>
              </a:xfrm>
              <a:prstGeom prst="rect">
                <a:avLst/>
              </a:prstGeom>
            </p:spPr>
          </p:pic>
        </p:grpSp>
        <p:sp>
          <p:nvSpPr>
            <p:cNvPr id="26" name="TextBox 25"/>
            <p:cNvSpPr txBox="1"/>
            <p:nvPr/>
          </p:nvSpPr>
          <p:spPr>
            <a:xfrm>
              <a:off x="3035290" y="1709254"/>
              <a:ext cx="1631382" cy="7112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973" dirty="0"/>
                <a:t>ATLAS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94640" y="2409553"/>
            <a:ext cx="5590370" cy="4541648"/>
            <a:chOff x="187315" y="1466838"/>
            <a:chExt cx="3930729" cy="2394997"/>
          </a:xfrm>
        </p:grpSpPr>
        <p:sp>
          <p:nvSpPr>
            <p:cNvPr id="13" name="Rectangle 12"/>
            <p:cNvSpPr/>
            <p:nvPr/>
          </p:nvSpPr>
          <p:spPr>
            <a:xfrm>
              <a:off x="3115177" y="1911825"/>
              <a:ext cx="1002867" cy="304800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22" dirty="0">
                  <a:solidFill>
                    <a:schemeClr val="accent1">
                      <a:lumMod val="10000"/>
                    </a:schemeClr>
                  </a:solidFill>
                </a:rPr>
                <a:t>FTS</a:t>
              </a:r>
              <a:endParaRPr lang="en-US" sz="1707" dirty="0">
                <a:solidFill>
                  <a:schemeClr val="accent1">
                    <a:lumMod val="10000"/>
                  </a:schemeClr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87315" y="2502797"/>
              <a:ext cx="1002867" cy="304800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22" dirty="0">
                  <a:solidFill>
                    <a:schemeClr val="accent1">
                      <a:lumMod val="10000"/>
                    </a:schemeClr>
                  </a:solidFill>
                </a:rPr>
                <a:t>Bookkeepin</a:t>
              </a:r>
              <a:r>
                <a:rPr lang="en-US" sz="1564" dirty="0">
                  <a:solidFill>
                    <a:schemeClr val="accent1">
                      <a:lumMod val="10000"/>
                    </a:schemeClr>
                  </a:solidFill>
                </a:rPr>
                <a:t>g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985082" y="2493720"/>
              <a:ext cx="1002867" cy="304800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22" dirty="0">
                  <a:solidFill>
                    <a:schemeClr val="accent1">
                      <a:lumMod val="10000"/>
                    </a:schemeClr>
                  </a:solidFill>
                </a:rPr>
                <a:t>Replicas</a:t>
              </a:r>
              <a:endParaRPr lang="en-US" sz="1707" dirty="0">
                <a:solidFill>
                  <a:schemeClr val="accent1">
                    <a:lumMod val="10000"/>
                  </a:schemeClr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703734" y="3557035"/>
              <a:ext cx="1002867" cy="304800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22" dirty="0">
                  <a:solidFill>
                    <a:schemeClr val="accent1">
                      <a:lumMod val="10000"/>
                    </a:schemeClr>
                  </a:solidFill>
                </a:rPr>
                <a:t>Accounting</a:t>
              </a:r>
              <a:endParaRPr lang="en-US" sz="1707" dirty="0">
                <a:solidFill>
                  <a:schemeClr val="accent1">
                    <a:lumMod val="10000"/>
                  </a:schemeClr>
                </a:solidFill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402732" y="1466838"/>
              <a:ext cx="900419" cy="303255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80" dirty="0">
                  <a:solidFill>
                    <a:srgbClr val="191919"/>
                  </a:solidFill>
                </a:rPr>
                <a:t>Requests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76352" y="2166077"/>
              <a:ext cx="1002867" cy="304800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22" dirty="0">
                  <a:solidFill>
                    <a:schemeClr val="accent1">
                      <a:lumMod val="10000"/>
                    </a:schemeClr>
                  </a:solidFill>
                </a:rPr>
                <a:t>Catalogs</a:t>
              </a:r>
              <a:endParaRPr lang="en-US" sz="1707" dirty="0">
                <a:solidFill>
                  <a:schemeClr val="accent1">
                    <a:lumMod val="1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2614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689" dirty="0"/>
              <a:t>The Data Management Problem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240" y="1806226"/>
            <a:ext cx="5201920" cy="2552794"/>
          </a:xfrm>
        </p:spPr>
        <p:txBody>
          <a:bodyPr>
            <a:normAutofit fontScale="92500" lnSpcReduction="10000"/>
          </a:bodyPr>
          <a:lstStyle/>
          <a:p>
            <a:pPr marL="52018" indent="0"/>
            <a:r>
              <a:rPr lang="en-US" dirty="0"/>
              <a:t>There are close to 200 sites in WLCG</a:t>
            </a:r>
          </a:p>
          <a:p>
            <a:r>
              <a:rPr lang="en-US" dirty="0" smtClean="0"/>
              <a:t>246 </a:t>
            </a:r>
            <a:r>
              <a:rPr lang="en-US" dirty="0"/>
              <a:t>PB of disk</a:t>
            </a:r>
          </a:p>
          <a:p>
            <a:r>
              <a:rPr lang="en-US" dirty="0" smtClean="0"/>
              <a:t>267 </a:t>
            </a:r>
            <a:r>
              <a:rPr lang="en-US" dirty="0"/>
              <a:t>PB of tape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15066" y="1806226"/>
            <a:ext cx="6683022" cy="2077905"/>
          </a:xfrm>
        </p:spPr>
        <p:txBody>
          <a:bodyPr>
            <a:normAutofit fontScale="92500" lnSpcReduction="10000"/>
          </a:bodyPr>
          <a:lstStyle/>
          <a:p>
            <a:pPr marL="52018" indent="0"/>
            <a:r>
              <a:rPr lang="en-US" dirty="0"/>
              <a:t>WLCG has </a:t>
            </a:r>
            <a:r>
              <a:rPr lang="en-US" dirty="0" smtClean="0"/>
              <a:t>140PB </a:t>
            </a:r>
            <a:r>
              <a:rPr lang="en-US" dirty="0"/>
              <a:t>of unique data and </a:t>
            </a:r>
            <a:r>
              <a:rPr lang="en-US" dirty="0" smtClean="0"/>
              <a:t>280PB under management</a:t>
            </a:r>
          </a:p>
          <a:p>
            <a:pPr lvl="1"/>
            <a:r>
              <a:rPr lang="en-US" dirty="0" smtClean="0"/>
              <a:t>More than 1B </a:t>
            </a:r>
            <a:r>
              <a:rPr lang="en-US" dirty="0"/>
              <a:t>files</a:t>
            </a:r>
          </a:p>
          <a:p>
            <a:pPr lvl="1"/>
            <a:r>
              <a:rPr lang="en-US" dirty="0"/>
              <a:t>Average file size </a:t>
            </a:r>
            <a:r>
              <a:rPr lang="en-US" dirty="0" smtClean="0"/>
              <a:t>0.2GB to 2.5GB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11641424" y="9040144"/>
            <a:ext cx="713136" cy="519289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343" y="4140478"/>
            <a:ext cx="5901239" cy="4119349"/>
          </a:xfrm>
          <a:prstGeom prst="rect">
            <a:avLst/>
          </a:prstGeom>
          <a:ln w="19050" cmpd="sng">
            <a:solidFill>
              <a:schemeClr val="tx1"/>
            </a:solidFill>
          </a:ln>
        </p:spPr>
      </p:pic>
      <p:graphicFrame>
        <p:nvGraphicFramePr>
          <p:cNvPr id="10" name="Chart 9"/>
          <p:cNvGraphicFramePr>
            <a:graphicFrameLocks/>
          </p:cNvGraphicFramePr>
          <p:nvPr>
            <p:extLst/>
          </p:nvPr>
        </p:nvGraphicFramePr>
        <p:xfrm>
          <a:off x="6917831" y="3756944"/>
          <a:ext cx="6845582" cy="46377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Rectangle 5"/>
          <p:cNvSpPr/>
          <p:nvPr/>
        </p:nvSpPr>
        <p:spPr>
          <a:xfrm>
            <a:off x="389343" y="4106573"/>
            <a:ext cx="5901239" cy="4119349"/>
          </a:xfrm>
          <a:prstGeom prst="rect">
            <a:avLst/>
          </a:prstGeom>
          <a:noFill/>
          <a:ln w="12700" cmpd="sng"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973"/>
          </a:p>
        </p:txBody>
      </p:sp>
    </p:spTree>
    <p:extLst>
      <p:ext uri="{BB962C8B-B14F-4D97-AF65-F5344CB8AC3E}">
        <p14:creationId xmlns:p14="http://schemas.microsoft.com/office/powerpoint/2010/main" val="1810366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5508" y="-56607"/>
            <a:ext cx="6976553" cy="1028402"/>
          </a:xfrm>
        </p:spPr>
        <p:txBody>
          <a:bodyPr>
            <a:noAutofit/>
          </a:bodyPr>
          <a:lstStyle/>
          <a:p>
            <a:r>
              <a:rPr lang="en-US" sz="5689" dirty="0">
                <a:solidFill>
                  <a:srgbClr val="0C377B"/>
                </a:solidFill>
              </a:rPr>
              <a:t>Scale of Movement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12031660" y="9303327"/>
            <a:ext cx="956976" cy="457200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z="3200" smtClean="0"/>
              <a:pPr/>
              <a:t>26</a:t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2204" y="227859"/>
            <a:ext cx="2731008" cy="609649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606" y="161245"/>
            <a:ext cx="2591302" cy="607709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293375"/>
            <a:ext cx="6068907" cy="2624619"/>
          </a:xfrm>
          <a:prstGeom prst="rect">
            <a:avLst/>
          </a:prstGeom>
        </p:spPr>
      </p:pic>
      <p:pic>
        <p:nvPicPr>
          <p:cNvPr id="4" name="Picture 3" descr="getPlotImgFromCache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669" y="4275113"/>
            <a:ext cx="4830191" cy="4830191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type="body" sz="half" idx="2"/>
          </p:nvPr>
        </p:nvSpPr>
        <p:spPr>
          <a:xfrm>
            <a:off x="5920396" y="1899877"/>
            <a:ext cx="7084406" cy="3499526"/>
          </a:xfrm>
        </p:spPr>
        <p:txBody>
          <a:bodyPr>
            <a:noAutofit/>
          </a:bodyPr>
          <a:lstStyle/>
          <a:p>
            <a:pPr marL="406394" indent="-406394">
              <a:buFont typeface="Arial"/>
              <a:buChar char="•"/>
            </a:pPr>
            <a:r>
              <a:rPr lang="en-US" sz="2844" dirty="0"/>
              <a:t>Over all of LS1 the LHC experiments (mostly ATLAS and CMS) have been moving more than </a:t>
            </a:r>
            <a:r>
              <a:rPr lang="en-US" sz="2844" b="1" dirty="0"/>
              <a:t>0.5PB/day </a:t>
            </a:r>
          </a:p>
          <a:p>
            <a:pPr marL="406394" indent="-406394">
              <a:lnSpc>
                <a:spcPct val="60000"/>
              </a:lnSpc>
              <a:buFont typeface="Arial"/>
              <a:buChar char="•"/>
            </a:pPr>
            <a:endParaRPr lang="en-US" sz="2844" dirty="0"/>
          </a:p>
          <a:p>
            <a:pPr marL="406394" indent="-406394">
              <a:buFont typeface="Arial"/>
              <a:buChar char="•"/>
            </a:pPr>
            <a:r>
              <a:rPr lang="en-US" sz="2844" dirty="0"/>
              <a:t>In total, </a:t>
            </a:r>
            <a:r>
              <a:rPr lang="en-US" sz="2844" b="1" dirty="0"/>
              <a:t>1</a:t>
            </a:r>
            <a:r>
              <a:rPr lang="en-US" sz="2844" dirty="0"/>
              <a:t> </a:t>
            </a:r>
            <a:r>
              <a:rPr lang="en-US" sz="2844" b="1" dirty="0"/>
              <a:t>EB</a:t>
            </a:r>
            <a:r>
              <a:rPr lang="en-US" sz="2844" dirty="0"/>
              <a:t>  over the long shutdown</a:t>
            </a:r>
          </a:p>
          <a:p>
            <a:endParaRPr lang="en-US" sz="2844" dirty="0"/>
          </a:p>
        </p:txBody>
      </p:sp>
      <p:sp>
        <p:nvSpPr>
          <p:cNvPr id="3" name="TextBox 2"/>
          <p:cNvSpPr txBox="1"/>
          <p:nvPr/>
        </p:nvSpPr>
        <p:spPr>
          <a:xfrm>
            <a:off x="5773488" y="7479611"/>
            <a:ext cx="1130291" cy="573747"/>
          </a:xfrm>
          <a:prstGeom prst="rect">
            <a:avLst/>
          </a:prstGeom>
          <a:solidFill>
            <a:srgbClr val="40E7A8"/>
          </a:solidFill>
          <a:ln>
            <a:solidFill>
              <a:srgbClr val="00CC99"/>
            </a:solidFill>
          </a:ln>
        </p:spPr>
        <p:txBody>
          <a:bodyPr wrap="square" rtlCol="0">
            <a:spAutoFit/>
          </a:bodyPr>
          <a:lstStyle/>
          <a:p>
            <a:r>
              <a:rPr lang="en-US" sz="1564" b="1" dirty="0">
                <a:solidFill>
                  <a:schemeClr val="accent6">
                    <a:lumMod val="50000"/>
                  </a:schemeClr>
                </a:solidFill>
                <a:latin typeface="Times New Roman"/>
                <a:cs typeface="Times New Roman"/>
              </a:rPr>
              <a:t>Full-mesh transfers</a:t>
            </a:r>
          </a:p>
        </p:txBody>
      </p:sp>
      <p:sp>
        <p:nvSpPr>
          <p:cNvPr id="6" name="Rectangle 5"/>
          <p:cNvSpPr/>
          <p:nvPr/>
        </p:nvSpPr>
        <p:spPr>
          <a:xfrm>
            <a:off x="2882731" y="2427564"/>
            <a:ext cx="274546" cy="16602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973"/>
          </a:p>
        </p:txBody>
      </p:sp>
      <p:sp>
        <p:nvSpPr>
          <p:cNvPr id="18" name="Rectangle 17"/>
          <p:cNvSpPr/>
          <p:nvPr/>
        </p:nvSpPr>
        <p:spPr>
          <a:xfrm rot="16200000">
            <a:off x="-2061476" y="2974248"/>
            <a:ext cx="4460164" cy="3901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07" dirty="0">
                <a:solidFill>
                  <a:schemeClr val="tx1">
                    <a:lumMod val="50000"/>
                  </a:schemeClr>
                </a:solidFill>
              </a:rPr>
              <a:t>Throughput MB/s</a:t>
            </a:r>
          </a:p>
        </p:txBody>
      </p:sp>
      <p:sp>
        <p:nvSpPr>
          <p:cNvPr id="20" name="Rectangle 19"/>
          <p:cNvSpPr/>
          <p:nvPr/>
        </p:nvSpPr>
        <p:spPr>
          <a:xfrm rot="16200000">
            <a:off x="847722" y="3157413"/>
            <a:ext cx="4460164" cy="3901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07" dirty="0">
                <a:solidFill>
                  <a:schemeClr val="tx1">
                    <a:lumMod val="50000"/>
                  </a:schemeClr>
                </a:solidFill>
              </a:rPr>
              <a:t>Files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505744" y="2161449"/>
            <a:ext cx="2254164" cy="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05744" y="1124035"/>
            <a:ext cx="944489" cy="3986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91" dirty="0"/>
              <a:t>10GB/s</a:t>
            </a:r>
          </a:p>
        </p:txBody>
      </p:sp>
      <p:sp>
        <p:nvSpPr>
          <p:cNvPr id="12" name="TextBox 11"/>
          <p:cNvSpPr txBox="1"/>
          <p:nvPr/>
        </p:nvSpPr>
        <p:spPr>
          <a:xfrm rot="16200000">
            <a:off x="8261208" y="5840808"/>
            <a:ext cx="420308" cy="3550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7" dirty="0">
                <a:solidFill>
                  <a:srgbClr val="262626"/>
                </a:solidFill>
              </a:rPr>
              <a:t>PB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907037" y="5441315"/>
            <a:ext cx="2042547" cy="1011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973" dirty="0" err="1"/>
              <a:t>LHCb</a:t>
            </a:r>
            <a:endParaRPr lang="en-US" sz="5973" dirty="0"/>
          </a:p>
        </p:txBody>
      </p:sp>
      <p:sp>
        <p:nvSpPr>
          <p:cNvPr id="21" name="TextBox 20"/>
          <p:cNvSpPr txBox="1"/>
          <p:nvPr/>
        </p:nvSpPr>
        <p:spPr>
          <a:xfrm>
            <a:off x="3272875" y="6478076"/>
            <a:ext cx="1675459" cy="1011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973" dirty="0"/>
              <a:t>CMS</a:t>
            </a:r>
          </a:p>
        </p:txBody>
      </p:sp>
      <p:cxnSp>
        <p:nvCxnSpPr>
          <p:cNvPr id="24" name="Straight Connector 23"/>
          <p:cNvCxnSpPr/>
          <p:nvPr/>
        </p:nvCxnSpPr>
        <p:spPr>
          <a:xfrm>
            <a:off x="5920395" y="1669598"/>
            <a:ext cx="6430259" cy="0"/>
          </a:xfrm>
          <a:prstGeom prst="line">
            <a:avLst/>
          </a:prstGeom>
          <a:ln w="28575" cmpd="sng">
            <a:solidFill>
              <a:schemeClr val="tx1"/>
            </a:solidFill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37951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Shape 445"/>
          <p:cNvSpPr/>
          <p:nvPr/>
        </p:nvSpPr>
        <p:spPr>
          <a:xfrm>
            <a:off x="228600" y="8610600"/>
            <a:ext cx="952736" cy="6021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defTabSz="1295400">
              <a:buClr>
                <a:srgbClr val="000000"/>
              </a:buClr>
              <a:defRPr sz="18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Ian Fisk</a:t>
            </a:r>
          </a:p>
        </p:txBody>
      </p:sp>
      <p:sp>
        <p:nvSpPr>
          <p:cNvPr id="446" name="Shape 446"/>
          <p:cNvSpPr>
            <a:spLocks noGrp="1"/>
          </p:cNvSpPr>
          <p:nvPr>
            <p:ph type="title"/>
          </p:nvPr>
        </p:nvSpPr>
        <p:spPr>
          <a:xfrm>
            <a:off x="-648513" y="-332126"/>
            <a:ext cx="4194175" cy="2274888"/>
          </a:xfrm>
          <a:prstGeom prst="rect">
            <a:avLst/>
          </a:prstGeom>
        </p:spPr>
        <p:txBody>
          <a:bodyPr/>
          <a:lstStyle/>
          <a:p>
            <a:pPr>
              <a:defRPr>
                <a:effectLst/>
              </a:defRPr>
            </a:pPr>
            <a:r>
              <a:t>Networking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47" name="Shape 447"/>
          <p:cNvSpPr>
            <a:spLocks noGrp="1"/>
          </p:cNvSpPr>
          <p:nvPr>
            <p:ph type="body" sz="half" idx="2"/>
          </p:nvPr>
        </p:nvSpPr>
        <p:spPr>
          <a:xfrm>
            <a:off x="228600" y="1942762"/>
            <a:ext cx="4194175" cy="5421312"/>
          </a:xfrm>
          <a:prstGeom prst="rect">
            <a:avLst/>
          </a:prstGeom>
        </p:spPr>
        <p:txBody>
          <a:bodyPr/>
          <a:lstStyle/>
          <a:p>
            <a:pPr marL="776567" indent="-319367">
              <a:defRPr>
                <a:effectLst/>
              </a:defRPr>
            </a:pPr>
            <a:r>
              <a:rPr sz="2800" dirty="0"/>
              <a:t>Wide Area networks allow us to move the data to remote sites for archiving and processing</a:t>
            </a:r>
          </a:p>
          <a:p>
            <a:pPr marL="1191985" lvl="1" indent="-277585">
              <a:defRPr>
                <a:effectLst/>
              </a:defRPr>
            </a:pPr>
            <a:r>
              <a:rPr sz="2400" dirty="0"/>
              <a:t>A dedicated network to for initial distribution </a:t>
            </a:r>
          </a:p>
          <a:p>
            <a:pPr marL="1191985" lvl="1" indent="-277585">
              <a:defRPr>
                <a:effectLst/>
              </a:defRPr>
            </a:pPr>
            <a:r>
              <a:rPr sz="2400" dirty="0"/>
              <a:t>Much shared use R&amp;E networking to analysis centers</a:t>
            </a:r>
          </a:p>
        </p:txBody>
      </p:sp>
      <p:sp>
        <p:nvSpPr>
          <p:cNvPr id="448" name="Shape 448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27</a:t>
            </a:fld>
            <a:endParaRPr/>
          </a:p>
        </p:txBody>
      </p:sp>
      <p:pic>
        <p:nvPicPr>
          <p:cNvPr id="449" name="image4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556500" y="1803400"/>
            <a:ext cx="5816601" cy="4362451"/>
          </a:xfrm>
          <a:prstGeom prst="rect">
            <a:avLst/>
          </a:prstGeom>
          <a:ln w="12700"/>
        </p:spPr>
      </p:pic>
      <p:pic>
        <p:nvPicPr>
          <p:cNvPr id="451" name="Network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810665" y="6375400"/>
            <a:ext cx="9592823" cy="3606801"/>
          </a:xfrm>
          <a:prstGeom prst="rect">
            <a:avLst/>
          </a:prstGeom>
          <a:ln w="12700">
            <a:miter lim="400000"/>
          </a:ln>
        </p:spPr>
      </p:pic>
      <p:sp>
        <p:nvSpPr>
          <p:cNvPr id="452" name="Shape 452"/>
          <p:cNvSpPr/>
          <p:nvPr/>
        </p:nvSpPr>
        <p:spPr>
          <a:xfrm>
            <a:off x="3541044" y="7332054"/>
            <a:ext cx="7784863" cy="13981"/>
          </a:xfrm>
          <a:prstGeom prst="lin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453" name="Shape 453"/>
          <p:cNvSpPr/>
          <p:nvPr/>
        </p:nvSpPr>
        <p:spPr>
          <a:xfrm>
            <a:off x="10477500" y="6692900"/>
            <a:ext cx="1190080" cy="4218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defTabSz="1295400">
              <a:buClr>
                <a:srgbClr val="000000"/>
              </a:buClr>
              <a:defRPr sz="2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2.5GB/s</a:t>
            </a:r>
          </a:p>
        </p:txBody>
      </p:sp>
    </p:spTree>
    <p:extLst>
      <p:ext uri="{BB962C8B-B14F-4D97-AF65-F5344CB8AC3E}">
        <p14:creationId xmlns:p14="http://schemas.microsoft.com/office/powerpoint/2010/main" val="1264367973"/>
      </p:ext>
    </p:extLst>
  </p:cSld>
  <p:clrMapOvr>
    <a:masterClrMapping/>
  </p:clrMapOvr>
  <p:transition spd="slow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1pPr>
            <a:lvl2pPr marL="742950" indent="-285750"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2pPr>
            <a:lvl3pPr marL="1143000" indent="-228600"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3pPr>
            <a:lvl4pPr marL="1600200" indent="-228600"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4pPr>
            <a:lvl5pPr marL="2057400" indent="-228600"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9pPr>
          </a:lstStyle>
          <a:p>
            <a:fld id="{E67FD8B6-1B32-994B-B251-EF49E273D551}" type="slidenum">
              <a:rPr lang="en-US" altLang="en-US" sz="2000"/>
              <a:pPr/>
              <a:t>28</a:t>
            </a:fld>
            <a:endParaRPr lang="en-US" altLang="en-US" sz="2000"/>
          </a:p>
        </p:txBody>
      </p:sp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smtClean="0"/>
              <a:t>Submission Techniques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dirty="0" smtClean="0"/>
              <a:t>Both ALICE and </a:t>
            </a:r>
            <a:r>
              <a:rPr lang="en-US" altLang="en-US" dirty="0" err="1" smtClean="0"/>
              <a:t>LHCb</a:t>
            </a:r>
            <a:r>
              <a:rPr lang="en-US" altLang="en-US" dirty="0" smtClean="0"/>
              <a:t> have developed pull based job submission systems for both Production and Analysis</a:t>
            </a:r>
          </a:p>
          <a:p>
            <a:pPr lvl="1" eaLnBrk="1" hangingPunct="1">
              <a:defRPr/>
            </a:pPr>
            <a:r>
              <a:rPr lang="en-US" altLang="en-US" dirty="0" smtClean="0"/>
              <a:t>Eventually all </a:t>
            </a:r>
            <a:r>
              <a:rPr lang="en-US" altLang="en-US" dirty="0" err="1" smtClean="0"/>
              <a:t>experiements</a:t>
            </a:r>
            <a:r>
              <a:rPr lang="en-US" altLang="en-US" dirty="0" smtClean="0"/>
              <a:t> did</a:t>
            </a:r>
          </a:p>
        </p:txBody>
      </p:sp>
      <p:sp>
        <p:nvSpPr>
          <p:cNvPr id="83998" name="AutoShape 30"/>
          <p:cNvSpPr>
            <a:spLocks/>
          </p:cNvSpPr>
          <p:nvPr/>
        </p:nvSpPr>
        <p:spPr bwMode="auto">
          <a:xfrm>
            <a:off x="10845800" y="8024668"/>
            <a:ext cx="1295400" cy="381000"/>
          </a:xfrm>
          <a:prstGeom prst="roundRect">
            <a:avLst>
              <a:gd name="adj" fmla="val 16667"/>
            </a:avLst>
          </a:prstGeom>
          <a:solidFill>
            <a:srgbClr val="DFA000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US" altLang="en-US" sz="2400"/>
              <a:t>WN</a:t>
            </a:r>
            <a:endParaRPr lang="en-US" altLang="en-US"/>
          </a:p>
        </p:txBody>
      </p:sp>
      <p:sp>
        <p:nvSpPr>
          <p:cNvPr id="83999" name="AutoShape 31"/>
          <p:cNvSpPr>
            <a:spLocks/>
          </p:cNvSpPr>
          <p:nvPr/>
        </p:nvSpPr>
        <p:spPr bwMode="auto">
          <a:xfrm>
            <a:off x="10998200" y="8177068"/>
            <a:ext cx="1295400" cy="381000"/>
          </a:xfrm>
          <a:prstGeom prst="roundRect">
            <a:avLst>
              <a:gd name="adj" fmla="val 16667"/>
            </a:avLst>
          </a:prstGeom>
          <a:solidFill>
            <a:srgbClr val="DFA000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US" altLang="en-US" sz="2400"/>
              <a:t>WN</a:t>
            </a:r>
            <a:endParaRPr lang="en-US" altLang="en-US"/>
          </a:p>
        </p:txBody>
      </p:sp>
      <p:sp>
        <p:nvSpPr>
          <p:cNvPr id="84000" name="AutoShape 32"/>
          <p:cNvSpPr>
            <a:spLocks/>
          </p:cNvSpPr>
          <p:nvPr/>
        </p:nvSpPr>
        <p:spPr bwMode="auto">
          <a:xfrm>
            <a:off x="11150600" y="8329468"/>
            <a:ext cx="1295400" cy="381000"/>
          </a:xfrm>
          <a:prstGeom prst="roundRect">
            <a:avLst>
              <a:gd name="adj" fmla="val 16667"/>
            </a:avLst>
          </a:prstGeom>
          <a:solidFill>
            <a:srgbClr val="DFA000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US" altLang="en-US" sz="2400"/>
              <a:t>WN</a:t>
            </a:r>
            <a:endParaRPr lang="en-US" altLang="en-US"/>
          </a:p>
        </p:txBody>
      </p:sp>
      <p:sp>
        <p:nvSpPr>
          <p:cNvPr id="84001" name="Oval 33"/>
          <p:cNvSpPr>
            <a:spLocks/>
          </p:cNvSpPr>
          <p:nvPr/>
        </p:nvSpPr>
        <p:spPr bwMode="auto">
          <a:xfrm>
            <a:off x="8255000" y="8024668"/>
            <a:ext cx="1219200" cy="914400"/>
          </a:xfrm>
          <a:prstGeom prst="ellipse">
            <a:avLst/>
          </a:prstGeom>
          <a:solidFill>
            <a:srgbClr val="00FF7F">
              <a:alpha val="50000"/>
            </a:srgbClr>
          </a:solidFill>
          <a:ln w="25400">
            <a:solidFill>
              <a:srgbClr val="000000"/>
            </a:solidFill>
            <a:round/>
            <a:headEnd/>
            <a:tailEnd/>
          </a:ln>
          <a:effectLst>
            <a:outerShdw blurRad="571500" dist="38099" dir="2700000" algn="ctr" rotWithShape="0">
              <a:schemeClr val="bg2">
                <a:alpha val="57001"/>
              </a:schemeClr>
            </a:outerShdw>
          </a:effec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US" altLang="en-US" sz="2400"/>
              <a:t>Job Agent</a:t>
            </a:r>
            <a:endParaRPr lang="en-US" altLang="en-US"/>
          </a:p>
        </p:txBody>
      </p:sp>
      <p:sp>
        <p:nvSpPr>
          <p:cNvPr id="84002" name="Oval 34"/>
          <p:cNvSpPr>
            <a:spLocks/>
          </p:cNvSpPr>
          <p:nvPr/>
        </p:nvSpPr>
        <p:spPr bwMode="auto">
          <a:xfrm>
            <a:off x="1397000" y="7719868"/>
            <a:ext cx="2895600" cy="838200"/>
          </a:xfrm>
          <a:prstGeom prst="ellipse">
            <a:avLst/>
          </a:prstGeom>
          <a:solidFill>
            <a:srgbClr val="7F3CFF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US" altLang="en-US" sz="2400"/>
              <a:t>Central Task Queue</a:t>
            </a:r>
            <a:endParaRPr lang="en-US" altLang="en-US"/>
          </a:p>
        </p:txBody>
      </p:sp>
      <p:sp>
        <p:nvSpPr>
          <p:cNvPr id="84003" name="Oval 35"/>
          <p:cNvSpPr>
            <a:spLocks/>
          </p:cNvSpPr>
          <p:nvPr/>
        </p:nvSpPr>
        <p:spPr bwMode="auto">
          <a:xfrm>
            <a:off x="2997200" y="6576868"/>
            <a:ext cx="1676400" cy="685800"/>
          </a:xfrm>
          <a:prstGeom prst="ellipse">
            <a:avLst/>
          </a:prstGeom>
          <a:solidFill>
            <a:srgbClr val="E66266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US" altLang="en-US" sz="2400" dirty="0"/>
              <a:t>Pilots</a:t>
            </a:r>
            <a:endParaRPr lang="en-US" altLang="en-US" dirty="0"/>
          </a:p>
        </p:txBody>
      </p:sp>
      <p:sp>
        <p:nvSpPr>
          <p:cNvPr id="84004" name="Oval 36"/>
          <p:cNvSpPr>
            <a:spLocks/>
          </p:cNvSpPr>
          <p:nvPr/>
        </p:nvSpPr>
        <p:spPr bwMode="auto">
          <a:xfrm>
            <a:off x="5435600" y="6576868"/>
            <a:ext cx="1447800" cy="685800"/>
          </a:xfrm>
          <a:prstGeom prst="ellipse">
            <a:avLst/>
          </a:prstGeom>
          <a:solidFill>
            <a:srgbClr val="2728E6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US" altLang="en-US" sz="2400"/>
              <a:t>RB</a:t>
            </a:r>
            <a:endParaRPr lang="en-US" altLang="en-US"/>
          </a:p>
        </p:txBody>
      </p:sp>
      <p:sp>
        <p:nvSpPr>
          <p:cNvPr id="84005" name="Freeform 37"/>
          <p:cNvSpPr>
            <a:spLocks/>
          </p:cNvSpPr>
          <p:nvPr/>
        </p:nvSpPr>
        <p:spPr bwMode="auto">
          <a:xfrm>
            <a:off x="8001000" y="5662468"/>
            <a:ext cx="4445000" cy="3733800"/>
          </a:xfrm>
          <a:custGeom>
            <a:avLst/>
            <a:gdLst>
              <a:gd name="T0" fmla="*/ 2800 w 2800"/>
              <a:gd name="T1" fmla="*/ 0 h 2352"/>
              <a:gd name="T2" fmla="*/ 1984 w 2800"/>
              <a:gd name="T3" fmla="*/ 96 h 2352"/>
              <a:gd name="T4" fmla="*/ 1216 w 2800"/>
              <a:gd name="T5" fmla="*/ 288 h 2352"/>
              <a:gd name="T6" fmla="*/ 736 w 2800"/>
              <a:gd name="T7" fmla="*/ 480 h 2352"/>
              <a:gd name="T8" fmla="*/ 352 w 2800"/>
              <a:gd name="T9" fmla="*/ 912 h 2352"/>
              <a:gd name="T10" fmla="*/ 64 w 2800"/>
              <a:gd name="T11" fmla="*/ 1488 h 2352"/>
              <a:gd name="T12" fmla="*/ 16 w 2800"/>
              <a:gd name="T13" fmla="*/ 2064 h 2352"/>
              <a:gd name="T14" fmla="*/ 160 w 2800"/>
              <a:gd name="T15" fmla="*/ 2352 h 2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00" h="2352">
                <a:moveTo>
                  <a:pt x="2800" y="0"/>
                </a:moveTo>
                <a:cubicBezTo>
                  <a:pt x="2524" y="24"/>
                  <a:pt x="2248" y="48"/>
                  <a:pt x="1984" y="96"/>
                </a:cubicBezTo>
                <a:cubicBezTo>
                  <a:pt x="1720" y="144"/>
                  <a:pt x="1424" y="224"/>
                  <a:pt x="1216" y="288"/>
                </a:cubicBezTo>
                <a:cubicBezTo>
                  <a:pt x="1008" y="352"/>
                  <a:pt x="880" y="376"/>
                  <a:pt x="736" y="480"/>
                </a:cubicBezTo>
                <a:cubicBezTo>
                  <a:pt x="592" y="584"/>
                  <a:pt x="464" y="744"/>
                  <a:pt x="352" y="912"/>
                </a:cubicBezTo>
                <a:cubicBezTo>
                  <a:pt x="240" y="1080"/>
                  <a:pt x="120" y="1296"/>
                  <a:pt x="64" y="1488"/>
                </a:cubicBezTo>
                <a:cubicBezTo>
                  <a:pt x="8" y="1680"/>
                  <a:pt x="0" y="1920"/>
                  <a:pt x="16" y="2064"/>
                </a:cubicBezTo>
                <a:cubicBezTo>
                  <a:pt x="32" y="2208"/>
                  <a:pt x="136" y="2304"/>
                  <a:pt x="160" y="2352"/>
                </a:cubicBezTo>
              </a:path>
            </a:pathLst>
          </a:custGeom>
          <a:noFill/>
          <a:ln w="25400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3"/>
                  <a:srcRect/>
                  <a:tile tx="0" ty="0" sx="100000" sy="100000" flip="none" algn="tl"/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4006" name="Text Box 38"/>
          <p:cNvSpPr txBox="1">
            <a:spLocks/>
          </p:cNvSpPr>
          <p:nvPr/>
        </p:nvSpPr>
        <p:spPr bwMode="auto">
          <a:xfrm>
            <a:off x="8843963" y="7051531"/>
            <a:ext cx="7143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3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altLang="en-US" sz="2800"/>
              <a:t>Site</a:t>
            </a:r>
            <a:endParaRPr lang="en-US" altLang="en-US"/>
          </a:p>
        </p:txBody>
      </p:sp>
      <p:sp>
        <p:nvSpPr>
          <p:cNvPr id="84007" name="Text Box 39"/>
          <p:cNvSpPr txBox="1">
            <a:spLocks/>
          </p:cNvSpPr>
          <p:nvPr/>
        </p:nvSpPr>
        <p:spPr bwMode="auto">
          <a:xfrm>
            <a:off x="482600" y="6729268"/>
            <a:ext cx="1354138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3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altLang="en-US" sz="2800"/>
              <a:t>Central</a:t>
            </a:r>
          </a:p>
          <a:p>
            <a:pPr algn="ctr" eaLnBrk="1" hangingPunct="1">
              <a:defRPr/>
            </a:pPr>
            <a:r>
              <a:rPr lang="en-US" altLang="en-US" sz="2800"/>
              <a:t>Services</a:t>
            </a:r>
            <a:endParaRPr lang="en-US" altLang="en-US"/>
          </a:p>
        </p:txBody>
      </p:sp>
      <p:sp>
        <p:nvSpPr>
          <p:cNvPr id="84008" name="Line 40"/>
          <p:cNvSpPr>
            <a:spLocks noChangeShapeType="1"/>
          </p:cNvSpPr>
          <p:nvPr/>
        </p:nvSpPr>
        <p:spPr bwMode="auto">
          <a:xfrm>
            <a:off x="4749800" y="6881668"/>
            <a:ext cx="6096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4009" name="Line 41"/>
          <p:cNvSpPr>
            <a:spLocks noChangeShapeType="1"/>
          </p:cNvSpPr>
          <p:nvPr/>
        </p:nvSpPr>
        <p:spPr bwMode="auto">
          <a:xfrm>
            <a:off x="7112000" y="6805468"/>
            <a:ext cx="28194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4010" name="Line 42"/>
          <p:cNvSpPr>
            <a:spLocks noChangeShapeType="1"/>
          </p:cNvSpPr>
          <p:nvPr/>
        </p:nvSpPr>
        <p:spPr bwMode="auto">
          <a:xfrm>
            <a:off x="10845800" y="7415068"/>
            <a:ext cx="304800" cy="5334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4011" name="Line 43"/>
          <p:cNvSpPr>
            <a:spLocks noChangeShapeType="1"/>
          </p:cNvSpPr>
          <p:nvPr/>
        </p:nvSpPr>
        <p:spPr bwMode="auto">
          <a:xfrm flipH="1">
            <a:off x="9702800" y="8253268"/>
            <a:ext cx="1143000" cy="2286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4012" name="Line 44"/>
          <p:cNvSpPr>
            <a:spLocks noChangeShapeType="1"/>
          </p:cNvSpPr>
          <p:nvPr/>
        </p:nvSpPr>
        <p:spPr bwMode="auto">
          <a:xfrm>
            <a:off x="4292600" y="8253268"/>
            <a:ext cx="3733800" cy="2286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4013" name="Line 45"/>
          <p:cNvSpPr>
            <a:spLocks noChangeShapeType="1"/>
          </p:cNvSpPr>
          <p:nvPr/>
        </p:nvSpPr>
        <p:spPr bwMode="auto">
          <a:xfrm flipH="1" flipV="1">
            <a:off x="4445000" y="8024668"/>
            <a:ext cx="6248400" cy="1524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4015" name="Oval 47"/>
          <p:cNvSpPr>
            <a:spLocks/>
          </p:cNvSpPr>
          <p:nvPr/>
        </p:nvSpPr>
        <p:spPr bwMode="auto">
          <a:xfrm>
            <a:off x="10007600" y="6424468"/>
            <a:ext cx="1447800" cy="914400"/>
          </a:xfrm>
          <a:prstGeom prst="ellipse">
            <a:avLst/>
          </a:prstGeom>
          <a:solidFill>
            <a:srgbClr val="6A9BE6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US" altLang="en-US"/>
              <a:t>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Shape 457"/>
          <p:cNvSpPr/>
          <p:nvPr/>
        </p:nvSpPr>
        <p:spPr>
          <a:xfrm>
            <a:off x="228600" y="8610600"/>
            <a:ext cx="952736" cy="6021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defTabSz="1295400">
              <a:buClr>
                <a:srgbClr val="000000"/>
              </a:buClr>
              <a:defRPr sz="18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Ian Fisk</a:t>
            </a:r>
          </a:p>
        </p:txBody>
      </p:sp>
      <p:sp>
        <p:nvSpPr>
          <p:cNvPr id="458" name="Shape 45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>
                <a:effectLst/>
              </a:defRPr>
            </a:pPr>
            <a:r>
              <a:t>Processing Data</a:t>
            </a:r>
          </a:p>
        </p:txBody>
      </p:sp>
      <p:sp>
        <p:nvSpPr>
          <p:cNvPr id="459" name="Shape 459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pPr marL="776567" indent="-319367">
              <a:defRPr>
                <a:effectLst/>
              </a:defRPr>
            </a:pPr>
            <a:r>
              <a:rPr lang="en-US" dirty="0" smtClean="0"/>
              <a:t>  Most of what we do is process files of groups of files in embarrassing parallel high throughput computing (HTC)</a:t>
            </a:r>
          </a:p>
          <a:p>
            <a:pPr marL="776567" indent="-319367">
              <a:defRPr>
                <a:effectLst/>
              </a:defRPr>
            </a:pPr>
            <a:endParaRPr lang="en-US" dirty="0"/>
          </a:p>
          <a:p>
            <a:pPr marL="776567" indent="-319367">
              <a:defRPr>
                <a:effectLst/>
              </a:defRPr>
            </a:pPr>
            <a:r>
              <a:rPr lang="en-US" dirty="0" smtClean="0"/>
              <a:t>With data it’s important to process every file </a:t>
            </a:r>
          </a:p>
          <a:p>
            <a:pPr marL="914400" indent="-457200">
              <a:buFont typeface="Arial" charset="0"/>
              <a:buChar char="•"/>
              <a:defRPr>
                <a:effectLst/>
              </a:defRPr>
            </a:pPr>
            <a:r>
              <a:rPr lang="en-US" dirty="0" smtClean="0"/>
              <a:t>Important not to have systematic failures in the processing system</a:t>
            </a:r>
          </a:p>
          <a:p>
            <a:pPr marL="914400" indent="-457200">
              <a:buFont typeface="Arial" charset="0"/>
              <a:buChar char="•"/>
              <a:defRPr>
                <a:effectLst/>
              </a:defRPr>
            </a:pPr>
            <a:endParaRPr lang="en-US" dirty="0"/>
          </a:p>
          <a:p>
            <a:pPr marL="457200" indent="0">
              <a:defRPr>
                <a:effectLst/>
              </a:defRPr>
            </a:pPr>
            <a:r>
              <a:rPr lang="en-US" dirty="0" smtClean="0"/>
              <a:t>All the experiments have some sort of a DB that keeps track of the pieces of split workflows</a:t>
            </a:r>
          </a:p>
          <a:p>
            <a:pPr marL="914400" indent="-457200">
              <a:buFont typeface="Arial" charset="0"/>
              <a:buChar char="•"/>
              <a:defRPr>
                <a:effectLst/>
              </a:defRPr>
            </a:pPr>
            <a:r>
              <a:rPr lang="en-US" dirty="0" smtClean="0"/>
              <a:t>Oracle, Couch. MySQL are all used</a:t>
            </a:r>
          </a:p>
          <a:p>
            <a:pPr marL="776567" indent="-319367">
              <a:defRPr>
                <a:effectLst/>
              </a:defRPr>
            </a:pPr>
            <a:endParaRPr lang="en-US" dirty="0"/>
          </a:p>
        </p:txBody>
      </p:sp>
      <p:sp>
        <p:nvSpPr>
          <p:cNvPr id="460" name="Shape 460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6694877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“Technical” Choices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eaLnBrk="1" hangingPunct="1">
              <a:buFont typeface="Arial" charset="0"/>
              <a:buChar char="•"/>
              <a:defRPr/>
            </a:pPr>
            <a:r>
              <a:rPr lang="en-US" dirty="0" smtClean="0"/>
              <a:t>A lot of the choices we make are motivated by non-technical reasons</a:t>
            </a:r>
          </a:p>
          <a:p>
            <a:pPr marL="1187450" lvl="1" indent="-457200" eaLnBrk="1" hangingPunct="1">
              <a:buFont typeface="Arial" charset="0"/>
              <a:buChar char="•"/>
              <a:defRPr/>
            </a:pPr>
            <a:r>
              <a:rPr lang="en-US" dirty="0" smtClean="0"/>
              <a:t>What development can be supported at a particular moment in time</a:t>
            </a:r>
          </a:p>
          <a:p>
            <a:pPr marL="1187450" lvl="1" indent="-457200" eaLnBrk="1" hangingPunct="1">
              <a:buFont typeface="Arial" charset="0"/>
              <a:buChar char="•"/>
              <a:defRPr/>
            </a:pPr>
            <a:r>
              <a:rPr lang="en-US" dirty="0" smtClean="0"/>
              <a:t>Where people choose to work and where people choose to invest</a:t>
            </a:r>
          </a:p>
          <a:p>
            <a:pPr marL="1187450" lvl="1" indent="-457200" eaLnBrk="1" hangingPunct="1">
              <a:buFont typeface="Arial" charset="0"/>
              <a:buChar char="•"/>
              <a:defRPr/>
            </a:pPr>
            <a:endParaRPr lang="en-US" dirty="0" smtClean="0"/>
          </a:p>
          <a:p>
            <a:pPr marL="457200" indent="-457200" eaLnBrk="1" hangingPunct="1">
              <a:buFont typeface="Arial" charset="0"/>
              <a:buChar char="•"/>
              <a:defRPr/>
            </a:pPr>
            <a:r>
              <a:rPr lang="en-US" dirty="0" smtClean="0"/>
              <a:t>Some choices are motivated by a need to scale at a determined or undetermined time in the future</a:t>
            </a:r>
          </a:p>
          <a:p>
            <a:pPr marL="457200" indent="-457200" eaLnBrk="1" hangingPunct="1">
              <a:buFont typeface="Arial" charset="0"/>
              <a:buChar char="•"/>
              <a:defRPr/>
            </a:pPr>
            <a:endParaRPr lang="en-US" dirty="0" smtClean="0"/>
          </a:p>
          <a:p>
            <a:pPr marL="457200" indent="-457200" eaLnBrk="1" hangingPunct="1">
              <a:buFont typeface="Arial" charset="0"/>
              <a:buChar char="•"/>
              <a:defRPr/>
            </a:pPr>
            <a:r>
              <a:rPr lang="en-US" dirty="0" smtClean="0"/>
              <a:t>Some choices are designed to push R&amp;D in distributed computing that might be generally beneficial</a:t>
            </a:r>
          </a:p>
          <a:p>
            <a:pPr marL="1187450" lvl="1" indent="-457200" eaLnBrk="1" hangingPunct="1">
              <a:buFont typeface="Arial" charset="0"/>
              <a:buChar char="•"/>
              <a:defRPr/>
            </a:pPr>
            <a:endParaRPr lang="en-US" dirty="0" smtClean="0"/>
          </a:p>
          <a:p>
            <a:pPr marL="457200" indent="-457200" eaLnBrk="1" hangingPunct="1">
              <a:buFont typeface="Arial" charset="0"/>
              <a:buChar char="•"/>
              <a:defRPr/>
            </a:pPr>
            <a:r>
              <a:rPr lang="en-US" dirty="0" smtClean="0"/>
              <a:t>As we discuss Grids and Clouds you will see that sometimes the simplest solution is not the one chosen</a:t>
            </a:r>
          </a:p>
          <a:p>
            <a:pPr marL="1187450" lvl="1" indent="-457200" eaLnBrk="1" hangingPunct="1">
              <a:buFont typeface="Arial" charset="0"/>
              <a:buChar char="•"/>
              <a:defRPr/>
            </a:pPr>
            <a:r>
              <a:rPr lang="en-US" dirty="0" smtClean="0"/>
              <a:t>All of the systems we will discuss have been successfully operated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1pPr>
            <a:lvl2pPr marL="742950" indent="-285750"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2pPr>
            <a:lvl3pPr marL="1143000" indent="-228600"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3pPr>
            <a:lvl4pPr marL="1600200" indent="-228600"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4pPr>
            <a:lvl5pPr marL="2057400" indent="-228600"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9pPr>
          </a:lstStyle>
          <a:p>
            <a:fld id="{4F8A6B13-1182-8144-ACCF-C644C10D48FE}" type="slidenum">
              <a:rPr lang="en-US" altLang="en-US" sz="2000"/>
              <a:pPr/>
              <a:t>3</a:t>
            </a:fld>
            <a:endParaRPr lang="en-US" altLang="en-US" sz="2000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1842347" y="975360"/>
            <a:ext cx="433493" cy="41523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973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Path Through LHC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4453" y="2167467"/>
            <a:ext cx="9796540" cy="5445760"/>
          </a:xfrm>
        </p:spPr>
        <p:txBody>
          <a:bodyPr/>
          <a:lstStyle/>
          <a:p>
            <a:pPr marL="0" indent="0"/>
            <a:r>
              <a:rPr lang="en-US" sz="2560" dirty="0" smtClean="0"/>
              <a:t>Data Path through LHC mostly servers to reduce the data to more manageable pieces</a:t>
            </a:r>
            <a:endParaRPr lang="en-US" sz="2276" dirty="0"/>
          </a:p>
        </p:txBody>
      </p:sp>
      <p:pic>
        <p:nvPicPr>
          <p:cNvPr id="5" name="Picture 2" descr="C:\NSS_talk_material\Event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8888" y="4551680"/>
            <a:ext cx="1496772" cy="839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30000" r="-30000"/>
          <a:stretch/>
        </p:blipFill>
        <p:spPr>
          <a:xfrm>
            <a:off x="2806262" y="4551680"/>
            <a:ext cx="1300480" cy="86677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30000" r="-30000"/>
          <a:stretch/>
        </p:blipFill>
        <p:spPr>
          <a:xfrm>
            <a:off x="4907858" y="4551680"/>
            <a:ext cx="1300480" cy="86677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30000" r="-30000"/>
          <a:stretch/>
        </p:blipFill>
        <p:spPr>
          <a:xfrm>
            <a:off x="7222356" y="4538242"/>
            <a:ext cx="1300480" cy="86677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30000" r="-30000"/>
          <a:stretch/>
        </p:blipFill>
        <p:spPr>
          <a:xfrm>
            <a:off x="9536853" y="4551680"/>
            <a:ext cx="1300480" cy="86677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38609" y="4718539"/>
            <a:ext cx="885588" cy="53305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68889" y="3793067"/>
            <a:ext cx="844077" cy="6177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7" dirty="0"/>
              <a:t>Data </a:t>
            </a:r>
          </a:p>
          <a:p>
            <a:r>
              <a:rPr lang="en-US" sz="1707" dirty="0"/>
              <a:t>Volume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68889" y="5540114"/>
            <a:ext cx="1333608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7" dirty="0"/>
              <a:t>Processing and people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789698" y="5540115"/>
            <a:ext cx="1333608" cy="355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7"/>
              <a:t>HLT</a:t>
            </a:r>
            <a:endParaRPr lang="en-US" sz="1707" dirty="0"/>
          </a:p>
        </p:txBody>
      </p:sp>
      <p:sp>
        <p:nvSpPr>
          <p:cNvPr id="16" name="TextBox 15"/>
          <p:cNvSpPr txBox="1"/>
          <p:nvPr/>
        </p:nvSpPr>
        <p:spPr>
          <a:xfrm>
            <a:off x="4573746" y="5504808"/>
            <a:ext cx="1968705" cy="355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7" dirty="0"/>
              <a:t>Reconstruction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986779" y="5475453"/>
            <a:ext cx="1968705" cy="355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7"/>
              <a:t>Reprocessing</a:t>
            </a:r>
            <a:endParaRPr lang="en-US" sz="1707" dirty="0"/>
          </a:p>
        </p:txBody>
      </p:sp>
      <p:sp>
        <p:nvSpPr>
          <p:cNvPr id="18" name="TextBox 17"/>
          <p:cNvSpPr txBox="1"/>
          <p:nvPr/>
        </p:nvSpPr>
        <p:spPr>
          <a:xfrm>
            <a:off x="9399812" y="5475454"/>
            <a:ext cx="1968705" cy="355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7"/>
              <a:t>Organized Analysis</a:t>
            </a:r>
            <a:endParaRPr lang="en-US" sz="1707" dirty="0"/>
          </a:p>
        </p:txBody>
      </p:sp>
      <p:sp>
        <p:nvSpPr>
          <p:cNvPr id="19" name="TextBox 18"/>
          <p:cNvSpPr txBox="1"/>
          <p:nvPr/>
        </p:nvSpPr>
        <p:spPr>
          <a:xfrm>
            <a:off x="11866880" y="5471581"/>
            <a:ext cx="1517227" cy="355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7"/>
              <a:t>Final Selection</a:t>
            </a:r>
            <a:endParaRPr lang="en-US" sz="1707" dirty="0"/>
          </a:p>
        </p:txBody>
      </p:sp>
      <p:sp>
        <p:nvSpPr>
          <p:cNvPr id="23" name="Rounded Rectangle 22"/>
          <p:cNvSpPr/>
          <p:nvPr/>
        </p:nvSpPr>
        <p:spPr>
          <a:xfrm>
            <a:off x="5143693" y="5993227"/>
            <a:ext cx="433493" cy="1159413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973"/>
          </a:p>
        </p:txBody>
      </p:sp>
      <p:sp>
        <p:nvSpPr>
          <p:cNvPr id="24" name="TextBox 23"/>
          <p:cNvSpPr txBox="1"/>
          <p:nvPr/>
        </p:nvSpPr>
        <p:spPr>
          <a:xfrm rot="16200000">
            <a:off x="4730544" y="5728220"/>
            <a:ext cx="1301467" cy="53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22" dirty="0"/>
              <a:t>4</a:t>
            </a:r>
            <a:r>
              <a:rPr lang="en-US" sz="1422"/>
              <a:t>0k </a:t>
            </a:r>
            <a:endParaRPr lang="en-US" sz="1422" dirty="0"/>
          </a:p>
          <a:p>
            <a:r>
              <a:rPr lang="en-US" sz="1422" dirty="0"/>
              <a:t>cores</a:t>
            </a:r>
            <a:endParaRPr lang="en-US" sz="1707" dirty="0"/>
          </a:p>
        </p:txBody>
      </p:sp>
      <p:sp>
        <p:nvSpPr>
          <p:cNvPr id="25" name="Rounded Rectangle 24"/>
          <p:cNvSpPr/>
          <p:nvPr/>
        </p:nvSpPr>
        <p:spPr>
          <a:xfrm>
            <a:off x="7455266" y="5934806"/>
            <a:ext cx="433493" cy="1033582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973"/>
          </a:p>
        </p:txBody>
      </p:sp>
      <p:sp>
        <p:nvSpPr>
          <p:cNvPr id="26" name="Rounded Rectangle 25"/>
          <p:cNvSpPr/>
          <p:nvPr/>
        </p:nvSpPr>
        <p:spPr>
          <a:xfrm>
            <a:off x="9799076" y="6114096"/>
            <a:ext cx="433493" cy="2013904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973"/>
          </a:p>
        </p:txBody>
      </p:sp>
      <p:sp>
        <p:nvSpPr>
          <p:cNvPr id="27" name="TextBox 26"/>
          <p:cNvSpPr txBox="1"/>
          <p:nvPr/>
        </p:nvSpPr>
        <p:spPr>
          <a:xfrm rot="16200000">
            <a:off x="8991451" y="6358707"/>
            <a:ext cx="1968705" cy="355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7" dirty="0"/>
              <a:t>60k cores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3037756" y="5934069"/>
            <a:ext cx="433493" cy="645582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973"/>
          </a:p>
        </p:txBody>
      </p:sp>
      <p:sp>
        <p:nvSpPr>
          <p:cNvPr id="29" name="TextBox 28"/>
          <p:cNvSpPr txBox="1"/>
          <p:nvPr/>
        </p:nvSpPr>
        <p:spPr>
          <a:xfrm rot="16200000">
            <a:off x="2255457" y="5331575"/>
            <a:ext cx="1968705" cy="53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22" dirty="0"/>
              <a:t>20k </a:t>
            </a:r>
          </a:p>
          <a:p>
            <a:r>
              <a:rPr lang="en-US" sz="1422" dirty="0"/>
              <a:t>cores</a:t>
            </a:r>
            <a:endParaRPr lang="en-US" sz="1707" dirty="0"/>
          </a:p>
        </p:txBody>
      </p:sp>
      <p:sp>
        <p:nvSpPr>
          <p:cNvPr id="30" name="TextBox 29"/>
          <p:cNvSpPr txBox="1"/>
          <p:nvPr/>
        </p:nvSpPr>
        <p:spPr>
          <a:xfrm rot="16200000">
            <a:off x="6702257" y="5665783"/>
            <a:ext cx="1968705" cy="53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22" dirty="0"/>
              <a:t>30k</a:t>
            </a:r>
          </a:p>
          <a:p>
            <a:r>
              <a:rPr lang="en-US" sz="1422" dirty="0"/>
              <a:t>cores</a:t>
            </a:r>
            <a:endParaRPr lang="en-US" sz="1707" dirty="0"/>
          </a:p>
        </p:txBody>
      </p:sp>
      <p:sp>
        <p:nvSpPr>
          <p:cNvPr id="31" name="TextBox 30"/>
          <p:cNvSpPr txBox="1"/>
          <p:nvPr/>
        </p:nvSpPr>
        <p:spPr>
          <a:xfrm rot="16200000">
            <a:off x="2853888" y="6233558"/>
            <a:ext cx="1968705" cy="53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22" dirty="0"/>
              <a:t>DAQ  and Trigger (less than 200)</a:t>
            </a:r>
            <a:endParaRPr lang="en-US" sz="1707" dirty="0"/>
          </a:p>
        </p:txBody>
      </p:sp>
      <p:sp>
        <p:nvSpPr>
          <p:cNvPr id="32" name="TextBox 31"/>
          <p:cNvSpPr txBox="1"/>
          <p:nvPr/>
        </p:nvSpPr>
        <p:spPr>
          <a:xfrm rot="16200000">
            <a:off x="5002569" y="6315926"/>
            <a:ext cx="1968705" cy="53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22" dirty="0"/>
              <a:t>Operations </a:t>
            </a:r>
          </a:p>
          <a:p>
            <a:r>
              <a:rPr lang="en-US" sz="1422" dirty="0"/>
              <a:t>(less than 100)</a:t>
            </a:r>
            <a:endParaRPr lang="en-US" sz="1707" dirty="0"/>
          </a:p>
        </p:txBody>
      </p:sp>
      <p:sp>
        <p:nvSpPr>
          <p:cNvPr id="33" name="TextBox 32"/>
          <p:cNvSpPr txBox="1"/>
          <p:nvPr/>
        </p:nvSpPr>
        <p:spPr>
          <a:xfrm rot="16200000">
            <a:off x="7256336" y="6233557"/>
            <a:ext cx="1968705" cy="53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22" dirty="0"/>
              <a:t>Operations </a:t>
            </a:r>
          </a:p>
          <a:p>
            <a:r>
              <a:rPr lang="en-US" sz="1422" dirty="0"/>
              <a:t>(less than100)</a:t>
            </a:r>
            <a:endParaRPr lang="en-US" sz="1707" dirty="0"/>
          </a:p>
        </p:txBody>
      </p:sp>
      <p:sp>
        <p:nvSpPr>
          <p:cNvPr id="34" name="TextBox 33"/>
          <p:cNvSpPr txBox="1"/>
          <p:nvPr/>
        </p:nvSpPr>
        <p:spPr>
          <a:xfrm rot="16200000">
            <a:off x="9496326" y="6116542"/>
            <a:ext cx="1968705" cy="53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22" dirty="0"/>
              <a:t>Analysis Users</a:t>
            </a:r>
          </a:p>
          <a:p>
            <a:r>
              <a:rPr lang="en-US" sz="1422" dirty="0"/>
              <a:t>(</a:t>
            </a:r>
            <a:r>
              <a:rPr lang="en-US" sz="1422" dirty="0" err="1"/>
              <a:t>lMore</a:t>
            </a:r>
            <a:r>
              <a:rPr lang="en-US" sz="1422" dirty="0"/>
              <a:t> than 1000)</a:t>
            </a:r>
            <a:endParaRPr lang="en-US" sz="1707" dirty="0"/>
          </a:p>
        </p:txBody>
      </p:sp>
      <p:sp>
        <p:nvSpPr>
          <p:cNvPr id="35" name="TextBox 34"/>
          <p:cNvSpPr txBox="1"/>
          <p:nvPr/>
        </p:nvSpPr>
        <p:spPr>
          <a:xfrm rot="16200000">
            <a:off x="11568800" y="6431287"/>
            <a:ext cx="1968705" cy="53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22" dirty="0"/>
              <a:t>Analysis Users</a:t>
            </a:r>
          </a:p>
          <a:p>
            <a:r>
              <a:rPr lang="en-US" sz="1422" dirty="0"/>
              <a:t>(</a:t>
            </a:r>
            <a:r>
              <a:rPr lang="en-US" sz="1422" dirty="0" err="1"/>
              <a:t>lMore</a:t>
            </a:r>
            <a:r>
              <a:rPr lang="en-US" sz="1422" dirty="0"/>
              <a:t> than 1000)</a:t>
            </a:r>
            <a:endParaRPr lang="en-US" sz="1707" dirty="0"/>
          </a:p>
        </p:txBody>
      </p:sp>
      <p:sp>
        <p:nvSpPr>
          <p:cNvPr id="36" name="Rounded Rectangle 35"/>
          <p:cNvSpPr/>
          <p:nvPr/>
        </p:nvSpPr>
        <p:spPr>
          <a:xfrm>
            <a:off x="4192406" y="3901440"/>
            <a:ext cx="433493" cy="11178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973"/>
          </a:p>
        </p:txBody>
      </p:sp>
      <p:sp>
        <p:nvSpPr>
          <p:cNvPr id="37" name="Rounded Rectangle 36"/>
          <p:cNvSpPr/>
          <p:nvPr/>
        </p:nvSpPr>
        <p:spPr>
          <a:xfrm>
            <a:off x="6338994" y="3467946"/>
            <a:ext cx="433493" cy="15513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973"/>
          </a:p>
        </p:txBody>
      </p:sp>
      <p:sp>
        <p:nvSpPr>
          <p:cNvPr id="38" name="Rounded Rectangle 37"/>
          <p:cNvSpPr/>
          <p:nvPr/>
        </p:nvSpPr>
        <p:spPr>
          <a:xfrm>
            <a:off x="8639980" y="3479704"/>
            <a:ext cx="433493" cy="15513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973"/>
          </a:p>
        </p:txBody>
      </p:sp>
      <p:sp>
        <p:nvSpPr>
          <p:cNvPr id="39" name="Rounded Rectangle 38"/>
          <p:cNvSpPr/>
          <p:nvPr/>
        </p:nvSpPr>
        <p:spPr>
          <a:xfrm>
            <a:off x="11065333" y="4768426"/>
            <a:ext cx="433493" cy="2626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973"/>
          </a:p>
        </p:txBody>
      </p:sp>
      <p:sp>
        <p:nvSpPr>
          <p:cNvPr id="40" name="TextBox 39"/>
          <p:cNvSpPr txBox="1"/>
          <p:nvPr/>
        </p:nvSpPr>
        <p:spPr>
          <a:xfrm rot="16200000">
            <a:off x="799113" y="3425229"/>
            <a:ext cx="2609953" cy="311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22" dirty="0"/>
              <a:t>From Detector (1PB/s)</a:t>
            </a:r>
            <a:endParaRPr lang="en-US" sz="1707" dirty="0"/>
          </a:p>
        </p:txBody>
      </p:sp>
      <p:sp>
        <p:nvSpPr>
          <p:cNvPr id="41" name="TextBox 40"/>
          <p:cNvSpPr txBox="1"/>
          <p:nvPr/>
        </p:nvSpPr>
        <p:spPr>
          <a:xfrm rot="16200000">
            <a:off x="3473637" y="3878218"/>
            <a:ext cx="1968705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80" dirty="0"/>
              <a:t>Selected RAW</a:t>
            </a:r>
          </a:p>
          <a:p>
            <a:r>
              <a:rPr lang="en-US" sz="1280" dirty="0"/>
              <a:t>(1GB/s)</a:t>
            </a:r>
            <a:endParaRPr lang="en-US" sz="1564" dirty="0"/>
          </a:p>
        </p:txBody>
      </p:sp>
      <p:sp>
        <p:nvSpPr>
          <p:cNvPr id="42" name="TextBox 41"/>
          <p:cNvSpPr txBox="1"/>
          <p:nvPr/>
        </p:nvSpPr>
        <p:spPr>
          <a:xfrm rot="16200000">
            <a:off x="5559379" y="3832447"/>
            <a:ext cx="1968705" cy="53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22" dirty="0"/>
              <a:t>Derived Data</a:t>
            </a:r>
          </a:p>
          <a:p>
            <a:r>
              <a:rPr lang="en-US" sz="1422" dirty="0"/>
              <a:t>(2GB/s)</a:t>
            </a:r>
            <a:endParaRPr lang="en-US" sz="1707" dirty="0"/>
          </a:p>
        </p:txBody>
      </p:sp>
      <p:sp>
        <p:nvSpPr>
          <p:cNvPr id="43" name="TextBox 42"/>
          <p:cNvSpPr txBox="1"/>
          <p:nvPr/>
        </p:nvSpPr>
        <p:spPr>
          <a:xfrm rot="16200000">
            <a:off x="7869456" y="3799603"/>
            <a:ext cx="1968705" cy="53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22" dirty="0"/>
              <a:t>Derived Data</a:t>
            </a:r>
          </a:p>
          <a:p>
            <a:r>
              <a:rPr lang="en-US" sz="1422" dirty="0"/>
              <a:t>(2GB/s)</a:t>
            </a:r>
            <a:endParaRPr lang="en-US" sz="1707" dirty="0"/>
          </a:p>
        </p:txBody>
      </p:sp>
      <p:sp>
        <p:nvSpPr>
          <p:cNvPr id="44" name="TextBox 43"/>
          <p:cNvSpPr txBox="1"/>
          <p:nvPr/>
        </p:nvSpPr>
        <p:spPr>
          <a:xfrm rot="16200000">
            <a:off x="10274825" y="3451645"/>
            <a:ext cx="1968705" cy="53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22" dirty="0"/>
              <a:t>Analysis Selection</a:t>
            </a:r>
          </a:p>
          <a:p>
            <a:r>
              <a:rPr lang="en-US" sz="1422" dirty="0"/>
              <a:t>(100MB/s)</a:t>
            </a:r>
            <a:endParaRPr lang="en-US" sz="1707" dirty="0"/>
          </a:p>
        </p:txBody>
      </p:sp>
      <p:sp>
        <p:nvSpPr>
          <p:cNvPr id="45" name="Right Arrow 44"/>
          <p:cNvSpPr/>
          <p:nvPr/>
        </p:nvSpPr>
        <p:spPr>
          <a:xfrm>
            <a:off x="3949356" y="5250384"/>
            <a:ext cx="715674" cy="344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973"/>
          </a:p>
        </p:txBody>
      </p:sp>
      <p:sp>
        <p:nvSpPr>
          <p:cNvPr id="46" name="Right Arrow 45"/>
          <p:cNvSpPr/>
          <p:nvPr/>
        </p:nvSpPr>
        <p:spPr>
          <a:xfrm>
            <a:off x="2111374" y="5295843"/>
            <a:ext cx="715674" cy="344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973"/>
          </a:p>
        </p:txBody>
      </p:sp>
      <p:sp>
        <p:nvSpPr>
          <p:cNvPr id="47" name="Right Arrow 46"/>
          <p:cNvSpPr/>
          <p:nvPr/>
        </p:nvSpPr>
        <p:spPr>
          <a:xfrm>
            <a:off x="6304771" y="5295843"/>
            <a:ext cx="715674" cy="344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973"/>
          </a:p>
        </p:txBody>
      </p:sp>
      <p:sp>
        <p:nvSpPr>
          <p:cNvPr id="48" name="Right Arrow 47"/>
          <p:cNvSpPr/>
          <p:nvPr/>
        </p:nvSpPr>
        <p:spPr>
          <a:xfrm>
            <a:off x="8463051" y="5250384"/>
            <a:ext cx="715674" cy="344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973"/>
          </a:p>
        </p:txBody>
      </p:sp>
      <p:sp>
        <p:nvSpPr>
          <p:cNvPr id="49" name="Right Arrow 48"/>
          <p:cNvSpPr/>
          <p:nvPr/>
        </p:nvSpPr>
        <p:spPr>
          <a:xfrm>
            <a:off x="10873931" y="5208816"/>
            <a:ext cx="715674" cy="344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973"/>
          </a:p>
        </p:txBody>
      </p:sp>
      <p:sp>
        <p:nvSpPr>
          <p:cNvPr id="51" name="Rounded Rectangle 50"/>
          <p:cNvSpPr/>
          <p:nvPr/>
        </p:nvSpPr>
        <p:spPr>
          <a:xfrm>
            <a:off x="2384214" y="1842347"/>
            <a:ext cx="433493" cy="32853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973"/>
          </a:p>
        </p:txBody>
      </p:sp>
      <p:sp>
        <p:nvSpPr>
          <p:cNvPr id="52" name="TextBox 51"/>
          <p:cNvSpPr txBox="1"/>
          <p:nvPr/>
        </p:nvSpPr>
        <p:spPr>
          <a:xfrm rot="16200000">
            <a:off x="1232610" y="3316856"/>
            <a:ext cx="2826699" cy="311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22" dirty="0"/>
              <a:t>After </a:t>
            </a:r>
            <a:r>
              <a:rPr lang="en-US" sz="1422" dirty="0" err="1"/>
              <a:t>HardwareTrigger</a:t>
            </a:r>
            <a:r>
              <a:rPr lang="en-US" sz="1422" dirty="0"/>
              <a:t>  (TB/s)</a:t>
            </a:r>
            <a:endParaRPr lang="en-US" sz="1707" dirty="0"/>
          </a:p>
        </p:txBody>
      </p:sp>
    </p:spTree>
    <p:extLst>
      <p:ext uri="{BB962C8B-B14F-4D97-AF65-F5344CB8AC3E}">
        <p14:creationId xmlns:p14="http://schemas.microsoft.com/office/powerpoint/2010/main" val="147197016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Shape 464"/>
          <p:cNvSpPr/>
          <p:nvPr/>
        </p:nvSpPr>
        <p:spPr>
          <a:xfrm>
            <a:off x="228600" y="8610600"/>
            <a:ext cx="952736" cy="6021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defTabSz="1295400">
              <a:buClr>
                <a:srgbClr val="000000"/>
              </a:buClr>
              <a:defRPr sz="18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Ian Fisk</a:t>
            </a:r>
          </a:p>
        </p:txBody>
      </p:sp>
      <p:sp>
        <p:nvSpPr>
          <p:cNvPr id="465" name="Shape 46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>
                <a:effectLst/>
              </a:defRPr>
            </a:pPr>
            <a:r>
              <a:t>Analysis Centers</a:t>
            </a:r>
          </a:p>
        </p:txBody>
      </p:sp>
      <p:sp>
        <p:nvSpPr>
          <p:cNvPr id="466" name="Shape 466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>
            <a:lvl1pPr marL="776567" indent="-319367"/>
            <a:lvl2pPr marL="1191985" indent="-277585"/>
          </a:lstStyle>
          <a:p>
            <a:pPr>
              <a:defRPr>
                <a:effectLst/>
              </a:defRPr>
            </a:pPr>
            <a:r>
              <a:t>When the WLCG started there was a lot of concern about the viability of the Tier-2 Program</a:t>
            </a:r>
          </a:p>
          <a:p>
            <a:pPr lvl="1">
              <a:defRPr>
                <a:effectLst/>
              </a:defRPr>
            </a:pPr>
            <a:r>
              <a:t>A university based grid of often small sites</a:t>
            </a:r>
          </a:p>
        </p:txBody>
      </p:sp>
      <p:sp>
        <p:nvSpPr>
          <p:cNvPr id="467" name="Shape 467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31</a:t>
            </a:fld>
            <a:endParaRPr/>
          </a:p>
        </p:txBody>
      </p:sp>
      <p:graphicFrame>
        <p:nvGraphicFramePr>
          <p:cNvPr id="468" name="Chart 468"/>
          <p:cNvGraphicFramePr/>
          <p:nvPr>
            <p:extLst>
              <p:ext uri="{D42A27DB-BD31-4B8C-83A1-F6EECF244321}">
                <p14:modId xmlns:p14="http://schemas.microsoft.com/office/powerpoint/2010/main" val="999212607"/>
              </p:ext>
            </p:extLst>
          </p:nvPr>
        </p:nvGraphicFramePr>
        <p:xfrm>
          <a:off x="1612900" y="3192462"/>
          <a:ext cx="10477500" cy="31321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69" name="Chart 469"/>
          <p:cNvGraphicFramePr/>
          <p:nvPr/>
        </p:nvGraphicFramePr>
        <p:xfrm>
          <a:off x="9144000" y="3810000"/>
          <a:ext cx="2514600" cy="251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70" name="Shape 470"/>
          <p:cNvSpPr/>
          <p:nvPr/>
        </p:nvSpPr>
        <p:spPr>
          <a:xfrm>
            <a:off x="1905000" y="3987800"/>
            <a:ext cx="766961" cy="4218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defTabSz="1295400">
              <a:buClr>
                <a:srgbClr val="000000"/>
              </a:buClr>
              <a:defRPr sz="2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2009</a:t>
            </a:r>
          </a:p>
        </p:txBody>
      </p:sp>
      <p:sp>
        <p:nvSpPr>
          <p:cNvPr id="471" name="Shape 471"/>
          <p:cNvSpPr/>
          <p:nvPr/>
        </p:nvSpPr>
        <p:spPr>
          <a:xfrm>
            <a:off x="8559800" y="3987800"/>
            <a:ext cx="766961" cy="4218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defTabSz="1295400">
              <a:buClr>
                <a:srgbClr val="000000"/>
              </a:buClr>
              <a:defRPr sz="2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2013</a:t>
            </a:r>
          </a:p>
        </p:txBody>
      </p:sp>
      <p:sp>
        <p:nvSpPr>
          <p:cNvPr id="472" name="Shape 472"/>
          <p:cNvSpPr/>
          <p:nvPr/>
        </p:nvSpPr>
        <p:spPr>
          <a:xfrm flipH="1" flipV="1">
            <a:off x="5998152" y="5503647"/>
            <a:ext cx="2516588" cy="10819"/>
          </a:xfrm>
          <a:prstGeom prst="line">
            <a:avLst/>
          </a:prstGeom>
          <a:ln w="38100">
            <a:solidFill>
              <a:srgbClr val="FFFFFF"/>
            </a:solidFill>
            <a:miter lim="400000"/>
            <a:headEnd type="stealth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473" name="Shape 473"/>
          <p:cNvSpPr/>
          <p:nvPr/>
        </p:nvSpPr>
        <p:spPr>
          <a:xfrm>
            <a:off x="6324600" y="4013200"/>
            <a:ext cx="1460798" cy="11330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/>
          <a:p>
            <a:pPr defTabSz="1295400">
              <a:buClr>
                <a:srgbClr val="000000"/>
              </a:buClr>
              <a:defRPr sz="2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Capacity </a:t>
            </a:r>
          </a:p>
          <a:p>
            <a:pPr defTabSz="1295400">
              <a:buClr>
                <a:srgbClr val="000000"/>
              </a:buClr>
              <a:defRPr sz="2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Grows by</a:t>
            </a:r>
          </a:p>
          <a:p>
            <a:pPr defTabSz="1295400">
              <a:buClr>
                <a:srgbClr val="000000"/>
              </a:buClr>
              <a:defRPr sz="2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factor 2.5</a:t>
            </a:r>
          </a:p>
        </p:txBody>
      </p:sp>
      <p:pic>
        <p:nvPicPr>
          <p:cNvPr id="474" name="dropped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235200" y="6552519"/>
            <a:ext cx="10388601" cy="315028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777663428"/>
      </p:ext>
    </p:extLst>
  </p:cSld>
  <p:clrMapOvr>
    <a:masterClrMapping/>
  </p:clrMapOvr>
  <p:transition spd="slow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E3B84-5911-F74D-9464-5F22569A4B79}" type="slidenum">
              <a:rPr lang="en-US" altLang="en-US"/>
              <a:pPr/>
              <a:t>32</a:t>
            </a:fld>
            <a:endParaRPr lang="en-US" altLang="en-US"/>
          </a:p>
        </p:txBody>
      </p:sp>
      <p:sp>
        <p:nvSpPr>
          <p:cNvPr id="66561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1219200" algn="l"/>
              </a:tabLst>
            </a:pPr>
            <a:r>
              <a:rPr lang="en-US" altLang="en-US"/>
              <a:t>Simulation Challenges</a:t>
            </a:r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-50800" y="965200"/>
            <a:ext cx="12801600" cy="8420100"/>
          </a:xfrm>
          <a:ln/>
        </p:spPr>
        <p:txBody>
          <a:bodyPr/>
          <a:lstStyle/>
          <a:p>
            <a:pPr marL="869950" lvl="1">
              <a:tabLst>
                <a:tab pos="736600" algn="l"/>
                <a:tab pos="1517650" algn="l"/>
                <a:tab pos="1612900" algn="l"/>
                <a:tab pos="1517650" algn="l"/>
                <a:tab pos="1612900" algn="l"/>
                <a:tab pos="2724150" algn="l"/>
                <a:tab pos="736600" algn="l"/>
                <a:tab pos="736600" algn="l"/>
                <a:tab pos="736600" algn="l"/>
                <a:tab pos="736600" algn="l"/>
                <a:tab pos="736600" algn="l"/>
                <a:tab pos="1517650" algn="l"/>
              </a:tabLst>
            </a:pPr>
            <a:endParaRPr lang="en-US" altLang="en-US" dirty="0" smtClean="0"/>
          </a:p>
          <a:p>
            <a:pPr marL="869950" lvl="1">
              <a:tabLst>
                <a:tab pos="736600" algn="l"/>
                <a:tab pos="1517650" algn="l"/>
                <a:tab pos="1612900" algn="l"/>
                <a:tab pos="1517650" algn="l"/>
                <a:tab pos="1612900" algn="l"/>
                <a:tab pos="2724150" algn="l"/>
                <a:tab pos="736600" algn="l"/>
                <a:tab pos="736600" algn="l"/>
                <a:tab pos="736600" algn="l"/>
                <a:tab pos="736600" algn="l"/>
                <a:tab pos="736600" algn="l"/>
                <a:tab pos="1517650" algn="l"/>
              </a:tabLst>
            </a:pPr>
            <a:endParaRPr lang="en-US" altLang="en-US" dirty="0"/>
          </a:p>
          <a:p>
            <a:pPr marL="869950" lvl="1">
              <a:tabLst>
                <a:tab pos="736600" algn="l"/>
                <a:tab pos="1517650" algn="l"/>
                <a:tab pos="1612900" algn="l"/>
                <a:tab pos="1517650" algn="l"/>
                <a:tab pos="1612900" algn="l"/>
                <a:tab pos="2724150" algn="l"/>
                <a:tab pos="736600" algn="l"/>
                <a:tab pos="736600" algn="l"/>
                <a:tab pos="736600" algn="l"/>
                <a:tab pos="736600" algn="l"/>
                <a:tab pos="736600" algn="l"/>
                <a:tab pos="1517650" algn="l"/>
              </a:tabLst>
            </a:pPr>
            <a:endParaRPr lang="en-US" altLang="en-US" dirty="0" smtClean="0"/>
          </a:p>
          <a:p>
            <a:pPr marL="869950" lvl="1">
              <a:tabLst>
                <a:tab pos="736600" algn="l"/>
                <a:tab pos="1517650" algn="l"/>
                <a:tab pos="1612900" algn="l"/>
                <a:tab pos="1517650" algn="l"/>
                <a:tab pos="1612900" algn="l"/>
                <a:tab pos="2724150" algn="l"/>
                <a:tab pos="736600" algn="l"/>
                <a:tab pos="736600" algn="l"/>
                <a:tab pos="736600" algn="l"/>
                <a:tab pos="736600" algn="l"/>
                <a:tab pos="736600" algn="l"/>
                <a:tab pos="1517650" algn="l"/>
              </a:tabLst>
            </a:pPr>
            <a:r>
              <a:rPr lang="en-US" altLang="en-US" dirty="0" smtClean="0"/>
              <a:t>Beams </a:t>
            </a:r>
            <a:r>
              <a:rPr lang="en-US" altLang="en-US" dirty="0"/>
              <a:t>contain many particles and beam collisions are frequent</a:t>
            </a:r>
          </a:p>
          <a:p>
            <a:pPr marL="965200" lvl="2">
              <a:tabLst>
                <a:tab pos="736600" algn="l"/>
                <a:tab pos="1517650" algn="l"/>
                <a:tab pos="1612900" algn="l"/>
                <a:tab pos="1517650" algn="l"/>
                <a:tab pos="1612900" algn="l"/>
                <a:tab pos="2724150" algn="l"/>
                <a:tab pos="736600" algn="l"/>
                <a:tab pos="736600" algn="l"/>
                <a:tab pos="736600" algn="l"/>
                <a:tab pos="736600" algn="l"/>
                <a:tab pos="736600" algn="l"/>
                <a:tab pos="1517650" algn="l"/>
              </a:tabLst>
            </a:pPr>
            <a:r>
              <a:rPr lang="en-US" altLang="en-US" dirty="0"/>
              <a:t>For every signal event at High Luminosity there are </a:t>
            </a:r>
            <a:r>
              <a:rPr lang="en-US" altLang="en-US" dirty="0" smtClean="0"/>
              <a:t>35 minimum </a:t>
            </a:r>
            <a:r>
              <a:rPr lang="en-US" altLang="en-US" dirty="0"/>
              <a:t>bias events from that crossing.   The calorimeters are sensitive to the preceding </a:t>
            </a:r>
            <a:r>
              <a:rPr lang="en-US" altLang="en-US" dirty="0" smtClean="0"/>
              <a:t>10 </a:t>
            </a:r>
            <a:r>
              <a:rPr lang="en-US" altLang="en-US" dirty="0"/>
              <a:t>and following 5 crossings</a:t>
            </a:r>
          </a:p>
          <a:p>
            <a:pPr marL="2076450" lvl="3">
              <a:tabLst>
                <a:tab pos="736600" algn="l"/>
                <a:tab pos="1517650" algn="l"/>
                <a:tab pos="1612900" algn="l"/>
                <a:tab pos="1517650" algn="l"/>
                <a:tab pos="1612900" algn="l"/>
                <a:tab pos="2724150" algn="l"/>
                <a:tab pos="736600" algn="l"/>
                <a:tab pos="736600" algn="l"/>
                <a:tab pos="736600" algn="l"/>
                <a:tab pos="736600" algn="l"/>
                <a:tab pos="736600" algn="l"/>
                <a:tab pos="1517650" algn="l"/>
              </a:tabLst>
            </a:pPr>
            <a:r>
              <a:rPr lang="en-US" altLang="en-US" dirty="0"/>
              <a:t>For every event we simulate we provide 100MB of minimum bias events</a:t>
            </a:r>
          </a:p>
          <a:p>
            <a:pPr marL="0" indent="0">
              <a:tabLst>
                <a:tab pos="736600" algn="l"/>
                <a:tab pos="1517650" algn="l"/>
                <a:tab pos="1612900" algn="l"/>
                <a:tab pos="1517650" algn="l"/>
                <a:tab pos="1612900" algn="l"/>
                <a:tab pos="2724150" algn="l"/>
                <a:tab pos="736600" algn="l"/>
                <a:tab pos="736600" algn="l"/>
                <a:tab pos="736600" algn="l"/>
                <a:tab pos="736600" algn="l"/>
                <a:tab pos="736600" algn="l"/>
                <a:tab pos="1517650" algn="l"/>
              </a:tabLst>
            </a:pPr>
            <a:endParaRPr lang="en-US" altLang="en-US" dirty="0"/>
          </a:p>
          <a:p>
            <a:pPr marL="0" indent="0">
              <a:tabLst>
                <a:tab pos="736600" algn="l"/>
                <a:tab pos="1517650" algn="l"/>
                <a:tab pos="1612900" algn="l"/>
                <a:tab pos="1517650" algn="l"/>
                <a:tab pos="1612900" algn="l"/>
                <a:tab pos="2724150" algn="l"/>
                <a:tab pos="736600" algn="l"/>
                <a:tab pos="736600" algn="l"/>
                <a:tab pos="736600" algn="l"/>
                <a:tab pos="736600" algn="l"/>
                <a:tab pos="736600" algn="l"/>
                <a:tab pos="1517650" algn="l"/>
              </a:tabLst>
            </a:pPr>
            <a:endParaRPr lang="en-US" altLang="en-US" dirty="0"/>
          </a:p>
          <a:p>
            <a:pPr marL="0" indent="0">
              <a:tabLst>
                <a:tab pos="736600" algn="l"/>
                <a:tab pos="1517650" algn="l"/>
                <a:tab pos="1612900" algn="l"/>
                <a:tab pos="1517650" algn="l"/>
                <a:tab pos="1612900" algn="l"/>
                <a:tab pos="2724150" algn="l"/>
                <a:tab pos="736600" algn="l"/>
                <a:tab pos="736600" algn="l"/>
                <a:tab pos="736600" algn="l"/>
                <a:tab pos="736600" algn="l"/>
                <a:tab pos="736600" algn="l"/>
                <a:tab pos="1517650" algn="l"/>
              </a:tabLst>
            </a:pPr>
            <a:endParaRPr lang="en-US" altLang="en-US" dirty="0"/>
          </a:p>
          <a:p>
            <a:pPr marL="0" indent="0">
              <a:tabLst>
                <a:tab pos="736600" algn="l"/>
                <a:tab pos="1517650" algn="l"/>
                <a:tab pos="1612900" algn="l"/>
                <a:tab pos="1517650" algn="l"/>
                <a:tab pos="1612900" algn="l"/>
                <a:tab pos="2724150" algn="l"/>
                <a:tab pos="736600" algn="l"/>
                <a:tab pos="736600" algn="l"/>
                <a:tab pos="736600" algn="l"/>
                <a:tab pos="736600" algn="l"/>
                <a:tab pos="736600" algn="l"/>
                <a:tab pos="1517650" algn="l"/>
              </a:tabLst>
            </a:pPr>
            <a:endParaRPr lang="en-US" altLang="en-US" dirty="0"/>
          </a:p>
        </p:txBody>
      </p:sp>
      <p:sp>
        <p:nvSpPr>
          <p:cNvPr id="66563" name="Line 3"/>
          <p:cNvSpPr>
            <a:spLocks noChangeShapeType="1"/>
          </p:cNvSpPr>
          <p:nvPr/>
        </p:nvSpPr>
        <p:spPr bwMode="auto">
          <a:xfrm>
            <a:off x="5938838" y="6616700"/>
            <a:ext cx="388937" cy="693738"/>
          </a:xfrm>
          <a:prstGeom prst="line">
            <a:avLst/>
          </a:prstGeom>
          <a:noFill/>
          <a:ln w="25400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6564" name="Line 4"/>
          <p:cNvSpPr>
            <a:spLocks noChangeShapeType="1"/>
          </p:cNvSpPr>
          <p:nvPr/>
        </p:nvSpPr>
        <p:spPr bwMode="auto">
          <a:xfrm rot="10800000" flipH="1">
            <a:off x="5651500" y="6751638"/>
            <a:ext cx="981075" cy="406400"/>
          </a:xfrm>
          <a:prstGeom prst="line">
            <a:avLst/>
          </a:prstGeom>
          <a:noFill/>
          <a:ln w="25400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6565" name="Rectangle 5"/>
          <p:cNvSpPr>
            <a:spLocks/>
          </p:cNvSpPr>
          <p:nvPr/>
        </p:nvSpPr>
        <p:spPr bwMode="auto">
          <a:xfrm>
            <a:off x="6215063" y="6870700"/>
            <a:ext cx="2794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>
            <a:lvl1pPr algn="l">
              <a:tabLst>
                <a:tab pos="10668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tabLst>
                <a:tab pos="10668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tabLst>
                <a:tab pos="10668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tabLst>
                <a:tab pos="10668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tabLst>
                <a:tab pos="10668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ctr"/>
            <a:r>
              <a:rPr lang="en-US" altLang="en-US" sz="2000">
                <a:ea typeface="Gill Sans" charset="0"/>
                <a:cs typeface="Gill Sans" charset="0"/>
              </a:rPr>
              <a:t>H</a:t>
            </a:r>
          </a:p>
        </p:txBody>
      </p:sp>
      <p:sp>
        <p:nvSpPr>
          <p:cNvPr id="66566" name="Rectangle 6"/>
          <p:cNvSpPr>
            <a:spLocks/>
          </p:cNvSpPr>
          <p:nvPr/>
        </p:nvSpPr>
        <p:spPr bwMode="auto">
          <a:xfrm>
            <a:off x="5426075" y="6845300"/>
            <a:ext cx="438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>
              <a:tabLst>
                <a:tab pos="10668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tabLst>
                <a:tab pos="10668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tabLst>
                <a:tab pos="10668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tabLst>
                <a:tab pos="10668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tabLst>
                <a:tab pos="10668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ctr"/>
            <a:r>
              <a:rPr lang="en-US" altLang="en-US" sz="2400">
                <a:ea typeface="Gill Sans" charset="0"/>
                <a:cs typeface="Gill Sans" charset="0"/>
              </a:rPr>
              <a:t>e+</a:t>
            </a:r>
          </a:p>
        </p:txBody>
      </p:sp>
      <p:sp>
        <p:nvSpPr>
          <p:cNvPr id="66567" name="Rectangle 7"/>
          <p:cNvSpPr>
            <a:spLocks/>
          </p:cNvSpPr>
          <p:nvPr/>
        </p:nvSpPr>
        <p:spPr bwMode="auto">
          <a:xfrm>
            <a:off x="6507163" y="6515100"/>
            <a:ext cx="358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>
              <a:tabLst>
                <a:tab pos="10668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tabLst>
                <a:tab pos="10668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tabLst>
                <a:tab pos="10668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tabLst>
                <a:tab pos="10668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tabLst>
                <a:tab pos="10668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ctr"/>
            <a:r>
              <a:rPr lang="en-US" altLang="en-US" sz="2400">
                <a:ea typeface="Gill Sans" charset="0"/>
                <a:cs typeface="Gill Sans" charset="0"/>
              </a:rPr>
              <a:t>e-</a:t>
            </a:r>
          </a:p>
        </p:txBody>
      </p:sp>
      <p:sp>
        <p:nvSpPr>
          <p:cNvPr id="66568" name="Rectangle 8"/>
          <p:cNvSpPr>
            <a:spLocks/>
          </p:cNvSpPr>
          <p:nvPr/>
        </p:nvSpPr>
        <p:spPr bwMode="auto">
          <a:xfrm>
            <a:off x="5680075" y="6248400"/>
            <a:ext cx="438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>
              <a:tabLst>
                <a:tab pos="10668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tabLst>
                <a:tab pos="10668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tabLst>
                <a:tab pos="10668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tabLst>
                <a:tab pos="10668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tabLst>
                <a:tab pos="10668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ctr"/>
            <a:r>
              <a:rPr lang="en-US" altLang="en-US" sz="2400">
                <a:ea typeface="Gill Sans" charset="0"/>
                <a:cs typeface="Gill Sans" charset="0"/>
              </a:rPr>
              <a:t>e+</a:t>
            </a:r>
          </a:p>
        </p:txBody>
      </p:sp>
      <p:sp>
        <p:nvSpPr>
          <p:cNvPr id="66569" name="Rectangle 9"/>
          <p:cNvSpPr>
            <a:spLocks/>
          </p:cNvSpPr>
          <p:nvPr/>
        </p:nvSpPr>
        <p:spPr bwMode="auto">
          <a:xfrm>
            <a:off x="6164263" y="7099300"/>
            <a:ext cx="358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>
              <a:tabLst>
                <a:tab pos="10668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tabLst>
                <a:tab pos="10668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tabLst>
                <a:tab pos="10668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tabLst>
                <a:tab pos="10668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tabLst>
                <a:tab pos="10668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ctr"/>
            <a:r>
              <a:rPr lang="en-US" altLang="en-US" sz="2400">
                <a:ea typeface="Gill Sans" charset="0"/>
                <a:cs typeface="Gill Sans" charset="0"/>
              </a:rPr>
              <a:t>e-</a:t>
            </a:r>
          </a:p>
        </p:txBody>
      </p:sp>
      <p:grpSp>
        <p:nvGrpSpPr>
          <p:cNvPr id="66570" name="Group 10"/>
          <p:cNvGrpSpPr>
            <a:grpSpLocks/>
          </p:cNvGrpSpPr>
          <p:nvPr/>
        </p:nvGrpSpPr>
        <p:grpSpPr bwMode="auto">
          <a:xfrm>
            <a:off x="139700" y="6340475"/>
            <a:ext cx="12712700" cy="771525"/>
            <a:chOff x="0" y="0"/>
            <a:chExt cx="8008" cy="485"/>
          </a:xfrm>
        </p:grpSpPr>
        <p:grpSp>
          <p:nvGrpSpPr>
            <p:cNvPr id="66571" name="Group 11"/>
            <p:cNvGrpSpPr>
              <a:grpSpLocks/>
            </p:cNvGrpSpPr>
            <p:nvPr/>
          </p:nvGrpSpPr>
          <p:grpSpPr bwMode="auto">
            <a:xfrm>
              <a:off x="4677" y="0"/>
              <a:ext cx="3331" cy="429"/>
              <a:chOff x="0" y="0"/>
              <a:chExt cx="3330" cy="429"/>
            </a:xfrm>
          </p:grpSpPr>
          <p:sp>
            <p:nvSpPr>
              <p:cNvPr id="66572" name="Line 12"/>
              <p:cNvSpPr>
                <a:spLocks noChangeShapeType="1"/>
              </p:cNvSpPr>
              <p:nvPr/>
            </p:nvSpPr>
            <p:spPr bwMode="auto">
              <a:xfrm>
                <a:off x="50" y="37"/>
                <a:ext cx="654" cy="368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573" name="Line 13"/>
              <p:cNvSpPr>
                <a:spLocks noChangeShapeType="1"/>
              </p:cNvSpPr>
              <p:nvPr/>
            </p:nvSpPr>
            <p:spPr bwMode="auto">
              <a:xfrm rot="10800000" flipH="1">
                <a:off x="0" y="117"/>
                <a:ext cx="682" cy="181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574" name="Line 14"/>
              <p:cNvSpPr>
                <a:spLocks noChangeShapeType="1"/>
              </p:cNvSpPr>
              <p:nvPr/>
            </p:nvSpPr>
            <p:spPr bwMode="auto">
              <a:xfrm>
                <a:off x="0" y="170"/>
                <a:ext cx="714" cy="96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575" name="Line 15"/>
              <p:cNvSpPr>
                <a:spLocks noChangeShapeType="1"/>
              </p:cNvSpPr>
              <p:nvPr/>
            </p:nvSpPr>
            <p:spPr bwMode="auto">
              <a:xfrm rot="10800000" flipH="1">
                <a:off x="64" y="0"/>
                <a:ext cx="650" cy="384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576" name="Line 16"/>
              <p:cNvSpPr>
                <a:spLocks noChangeShapeType="1"/>
              </p:cNvSpPr>
              <p:nvPr/>
            </p:nvSpPr>
            <p:spPr bwMode="auto">
              <a:xfrm>
                <a:off x="922" y="45"/>
                <a:ext cx="654" cy="368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577" name="Line 17"/>
              <p:cNvSpPr>
                <a:spLocks noChangeShapeType="1"/>
              </p:cNvSpPr>
              <p:nvPr/>
            </p:nvSpPr>
            <p:spPr bwMode="auto">
              <a:xfrm rot="10800000" flipH="1">
                <a:off x="872" y="125"/>
                <a:ext cx="682" cy="181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578" name="Line 18"/>
              <p:cNvSpPr>
                <a:spLocks noChangeShapeType="1"/>
              </p:cNvSpPr>
              <p:nvPr/>
            </p:nvSpPr>
            <p:spPr bwMode="auto">
              <a:xfrm>
                <a:off x="872" y="178"/>
                <a:ext cx="714" cy="96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579" name="Line 19"/>
              <p:cNvSpPr>
                <a:spLocks noChangeShapeType="1"/>
              </p:cNvSpPr>
              <p:nvPr/>
            </p:nvSpPr>
            <p:spPr bwMode="auto">
              <a:xfrm rot="10800000" flipH="1">
                <a:off x="936" y="8"/>
                <a:ext cx="650" cy="384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580" name="Line 20"/>
              <p:cNvSpPr>
                <a:spLocks noChangeShapeType="1"/>
              </p:cNvSpPr>
              <p:nvPr/>
            </p:nvSpPr>
            <p:spPr bwMode="auto">
              <a:xfrm>
                <a:off x="1794" y="53"/>
                <a:ext cx="654" cy="368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581" name="Line 21"/>
              <p:cNvSpPr>
                <a:spLocks noChangeShapeType="1"/>
              </p:cNvSpPr>
              <p:nvPr/>
            </p:nvSpPr>
            <p:spPr bwMode="auto">
              <a:xfrm rot="10800000" flipH="1">
                <a:off x="1744" y="133"/>
                <a:ext cx="682" cy="181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582" name="Line 22"/>
              <p:cNvSpPr>
                <a:spLocks noChangeShapeType="1"/>
              </p:cNvSpPr>
              <p:nvPr/>
            </p:nvSpPr>
            <p:spPr bwMode="auto">
              <a:xfrm>
                <a:off x="1744" y="186"/>
                <a:ext cx="714" cy="96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583" name="Line 23"/>
              <p:cNvSpPr>
                <a:spLocks noChangeShapeType="1"/>
              </p:cNvSpPr>
              <p:nvPr/>
            </p:nvSpPr>
            <p:spPr bwMode="auto">
              <a:xfrm rot="10800000" flipH="1">
                <a:off x="1808" y="16"/>
                <a:ext cx="650" cy="384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584" name="Line 24"/>
              <p:cNvSpPr>
                <a:spLocks noChangeShapeType="1"/>
              </p:cNvSpPr>
              <p:nvPr/>
            </p:nvSpPr>
            <p:spPr bwMode="auto">
              <a:xfrm>
                <a:off x="2666" y="61"/>
                <a:ext cx="654" cy="368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585" name="Line 25"/>
              <p:cNvSpPr>
                <a:spLocks noChangeShapeType="1"/>
              </p:cNvSpPr>
              <p:nvPr/>
            </p:nvSpPr>
            <p:spPr bwMode="auto">
              <a:xfrm rot="10800000" flipH="1">
                <a:off x="2616" y="141"/>
                <a:ext cx="682" cy="181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586" name="Line 26"/>
              <p:cNvSpPr>
                <a:spLocks noChangeShapeType="1"/>
              </p:cNvSpPr>
              <p:nvPr/>
            </p:nvSpPr>
            <p:spPr bwMode="auto">
              <a:xfrm>
                <a:off x="2616" y="194"/>
                <a:ext cx="714" cy="96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587" name="Line 27"/>
              <p:cNvSpPr>
                <a:spLocks noChangeShapeType="1"/>
              </p:cNvSpPr>
              <p:nvPr/>
            </p:nvSpPr>
            <p:spPr bwMode="auto">
              <a:xfrm rot="10800000" flipH="1">
                <a:off x="2680" y="24"/>
                <a:ext cx="650" cy="384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66588" name="Group 28"/>
            <p:cNvGrpSpPr>
              <a:grpSpLocks/>
            </p:cNvGrpSpPr>
            <p:nvPr/>
          </p:nvGrpSpPr>
          <p:grpSpPr bwMode="auto">
            <a:xfrm>
              <a:off x="0" y="40"/>
              <a:ext cx="2968" cy="445"/>
              <a:chOff x="0" y="0"/>
              <a:chExt cx="2968" cy="445"/>
            </a:xfrm>
          </p:grpSpPr>
          <p:sp>
            <p:nvSpPr>
              <p:cNvPr id="66589" name="Line 29"/>
              <p:cNvSpPr>
                <a:spLocks noChangeShapeType="1"/>
              </p:cNvSpPr>
              <p:nvPr/>
            </p:nvSpPr>
            <p:spPr bwMode="auto">
              <a:xfrm>
                <a:off x="0" y="69"/>
                <a:ext cx="653" cy="368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590" name="Line 30"/>
              <p:cNvSpPr>
                <a:spLocks noChangeShapeType="1"/>
              </p:cNvSpPr>
              <p:nvPr/>
            </p:nvSpPr>
            <p:spPr bwMode="auto">
              <a:xfrm rot="10800000" flipH="1">
                <a:off x="133" y="149"/>
                <a:ext cx="683" cy="181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591" name="Line 31"/>
              <p:cNvSpPr>
                <a:spLocks noChangeShapeType="1"/>
              </p:cNvSpPr>
              <p:nvPr/>
            </p:nvSpPr>
            <p:spPr bwMode="auto">
              <a:xfrm>
                <a:off x="133" y="202"/>
                <a:ext cx="715" cy="96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592" name="Line 32"/>
              <p:cNvSpPr>
                <a:spLocks noChangeShapeType="1"/>
              </p:cNvSpPr>
              <p:nvPr/>
            </p:nvSpPr>
            <p:spPr bwMode="auto">
              <a:xfrm rot="10800000" flipH="1">
                <a:off x="197" y="32"/>
                <a:ext cx="651" cy="384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593" name="Line 33"/>
              <p:cNvSpPr>
                <a:spLocks noChangeShapeType="1"/>
              </p:cNvSpPr>
              <p:nvPr/>
            </p:nvSpPr>
            <p:spPr bwMode="auto">
              <a:xfrm>
                <a:off x="1176" y="77"/>
                <a:ext cx="653" cy="368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594" name="Line 34"/>
              <p:cNvSpPr>
                <a:spLocks noChangeShapeType="1"/>
              </p:cNvSpPr>
              <p:nvPr/>
            </p:nvSpPr>
            <p:spPr bwMode="auto">
              <a:xfrm rot="10800000" flipH="1">
                <a:off x="1125" y="157"/>
                <a:ext cx="683" cy="181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595" name="Line 35"/>
              <p:cNvSpPr>
                <a:spLocks noChangeShapeType="1"/>
              </p:cNvSpPr>
              <p:nvPr/>
            </p:nvSpPr>
            <p:spPr bwMode="auto">
              <a:xfrm>
                <a:off x="1125" y="210"/>
                <a:ext cx="715" cy="96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596" name="Line 36"/>
              <p:cNvSpPr>
                <a:spLocks noChangeShapeType="1"/>
              </p:cNvSpPr>
              <p:nvPr/>
            </p:nvSpPr>
            <p:spPr bwMode="auto">
              <a:xfrm rot="10800000" flipH="1">
                <a:off x="1173" y="48"/>
                <a:ext cx="651" cy="384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597" name="Line 37"/>
              <p:cNvSpPr>
                <a:spLocks noChangeShapeType="1"/>
              </p:cNvSpPr>
              <p:nvPr/>
            </p:nvSpPr>
            <p:spPr bwMode="auto">
              <a:xfrm>
                <a:off x="2304" y="37"/>
                <a:ext cx="653" cy="368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598" name="Line 38"/>
              <p:cNvSpPr>
                <a:spLocks noChangeShapeType="1"/>
              </p:cNvSpPr>
              <p:nvPr/>
            </p:nvSpPr>
            <p:spPr bwMode="auto">
              <a:xfrm rot="10800000" flipH="1">
                <a:off x="2253" y="117"/>
                <a:ext cx="683" cy="181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599" name="Line 39"/>
              <p:cNvSpPr>
                <a:spLocks noChangeShapeType="1"/>
              </p:cNvSpPr>
              <p:nvPr/>
            </p:nvSpPr>
            <p:spPr bwMode="auto">
              <a:xfrm>
                <a:off x="2253" y="170"/>
                <a:ext cx="715" cy="96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00" name="Line 40"/>
              <p:cNvSpPr>
                <a:spLocks noChangeShapeType="1"/>
              </p:cNvSpPr>
              <p:nvPr/>
            </p:nvSpPr>
            <p:spPr bwMode="auto">
              <a:xfrm rot="10800000" flipH="1">
                <a:off x="2317" y="0"/>
                <a:ext cx="651" cy="384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  <p:grpSp>
        <p:nvGrpSpPr>
          <p:cNvPr id="66601" name="Group 41"/>
          <p:cNvGrpSpPr>
            <a:grpSpLocks/>
          </p:cNvGrpSpPr>
          <p:nvPr/>
        </p:nvGrpSpPr>
        <p:grpSpPr bwMode="auto">
          <a:xfrm>
            <a:off x="139700" y="5718175"/>
            <a:ext cx="12712700" cy="2168525"/>
            <a:chOff x="0" y="0"/>
            <a:chExt cx="8008" cy="1365"/>
          </a:xfrm>
        </p:grpSpPr>
        <p:grpSp>
          <p:nvGrpSpPr>
            <p:cNvPr id="66602" name="Group 42"/>
            <p:cNvGrpSpPr>
              <a:grpSpLocks/>
            </p:cNvGrpSpPr>
            <p:nvPr/>
          </p:nvGrpSpPr>
          <p:grpSpPr bwMode="auto">
            <a:xfrm>
              <a:off x="0" y="879"/>
              <a:ext cx="8008" cy="486"/>
              <a:chOff x="0" y="0"/>
              <a:chExt cx="8008" cy="485"/>
            </a:xfrm>
          </p:grpSpPr>
          <p:sp>
            <p:nvSpPr>
              <p:cNvPr id="66603" name="Line 43"/>
              <p:cNvSpPr>
                <a:spLocks noChangeShapeType="1"/>
              </p:cNvSpPr>
              <p:nvPr/>
            </p:nvSpPr>
            <p:spPr bwMode="auto">
              <a:xfrm>
                <a:off x="4728" y="37"/>
                <a:ext cx="653" cy="368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04" name="Line 44"/>
              <p:cNvSpPr>
                <a:spLocks noChangeShapeType="1"/>
              </p:cNvSpPr>
              <p:nvPr/>
            </p:nvSpPr>
            <p:spPr bwMode="auto">
              <a:xfrm rot="10800000" flipH="1">
                <a:off x="4677" y="117"/>
                <a:ext cx="683" cy="181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05" name="Line 45"/>
              <p:cNvSpPr>
                <a:spLocks noChangeShapeType="1"/>
              </p:cNvSpPr>
              <p:nvPr/>
            </p:nvSpPr>
            <p:spPr bwMode="auto">
              <a:xfrm>
                <a:off x="4677" y="170"/>
                <a:ext cx="715" cy="96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06" name="Line 46"/>
              <p:cNvSpPr>
                <a:spLocks noChangeShapeType="1"/>
              </p:cNvSpPr>
              <p:nvPr/>
            </p:nvSpPr>
            <p:spPr bwMode="auto">
              <a:xfrm rot="10800000" flipH="1">
                <a:off x="4741" y="0"/>
                <a:ext cx="651" cy="384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07" name="Line 47"/>
              <p:cNvSpPr>
                <a:spLocks noChangeShapeType="1"/>
              </p:cNvSpPr>
              <p:nvPr/>
            </p:nvSpPr>
            <p:spPr bwMode="auto">
              <a:xfrm>
                <a:off x="5600" y="45"/>
                <a:ext cx="653" cy="368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08" name="Line 48"/>
              <p:cNvSpPr>
                <a:spLocks noChangeShapeType="1"/>
              </p:cNvSpPr>
              <p:nvPr/>
            </p:nvSpPr>
            <p:spPr bwMode="auto">
              <a:xfrm rot="10800000" flipH="1">
                <a:off x="5549" y="125"/>
                <a:ext cx="683" cy="181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09" name="Line 49"/>
              <p:cNvSpPr>
                <a:spLocks noChangeShapeType="1"/>
              </p:cNvSpPr>
              <p:nvPr/>
            </p:nvSpPr>
            <p:spPr bwMode="auto">
              <a:xfrm>
                <a:off x="5549" y="178"/>
                <a:ext cx="715" cy="96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10" name="Line 50"/>
              <p:cNvSpPr>
                <a:spLocks noChangeShapeType="1"/>
              </p:cNvSpPr>
              <p:nvPr/>
            </p:nvSpPr>
            <p:spPr bwMode="auto">
              <a:xfrm rot="10800000" flipH="1">
                <a:off x="5613" y="8"/>
                <a:ext cx="651" cy="384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11" name="Line 51"/>
              <p:cNvSpPr>
                <a:spLocks noChangeShapeType="1"/>
              </p:cNvSpPr>
              <p:nvPr/>
            </p:nvSpPr>
            <p:spPr bwMode="auto">
              <a:xfrm>
                <a:off x="6472" y="53"/>
                <a:ext cx="653" cy="368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12" name="Line 52"/>
              <p:cNvSpPr>
                <a:spLocks noChangeShapeType="1"/>
              </p:cNvSpPr>
              <p:nvPr/>
            </p:nvSpPr>
            <p:spPr bwMode="auto">
              <a:xfrm rot="10800000" flipH="1">
                <a:off x="6421" y="133"/>
                <a:ext cx="683" cy="181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13" name="Line 53"/>
              <p:cNvSpPr>
                <a:spLocks noChangeShapeType="1"/>
              </p:cNvSpPr>
              <p:nvPr/>
            </p:nvSpPr>
            <p:spPr bwMode="auto">
              <a:xfrm>
                <a:off x="6421" y="186"/>
                <a:ext cx="715" cy="96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14" name="Line 54"/>
              <p:cNvSpPr>
                <a:spLocks noChangeShapeType="1"/>
              </p:cNvSpPr>
              <p:nvPr/>
            </p:nvSpPr>
            <p:spPr bwMode="auto">
              <a:xfrm rot="10800000" flipH="1">
                <a:off x="6485" y="16"/>
                <a:ext cx="651" cy="384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15" name="Line 55"/>
              <p:cNvSpPr>
                <a:spLocks noChangeShapeType="1"/>
              </p:cNvSpPr>
              <p:nvPr/>
            </p:nvSpPr>
            <p:spPr bwMode="auto">
              <a:xfrm>
                <a:off x="7344" y="61"/>
                <a:ext cx="653" cy="368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16" name="Line 56"/>
              <p:cNvSpPr>
                <a:spLocks noChangeShapeType="1"/>
              </p:cNvSpPr>
              <p:nvPr/>
            </p:nvSpPr>
            <p:spPr bwMode="auto">
              <a:xfrm rot="10800000" flipH="1">
                <a:off x="7293" y="141"/>
                <a:ext cx="683" cy="181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17" name="Line 57"/>
              <p:cNvSpPr>
                <a:spLocks noChangeShapeType="1"/>
              </p:cNvSpPr>
              <p:nvPr/>
            </p:nvSpPr>
            <p:spPr bwMode="auto">
              <a:xfrm>
                <a:off x="7293" y="194"/>
                <a:ext cx="715" cy="96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18" name="Line 58"/>
              <p:cNvSpPr>
                <a:spLocks noChangeShapeType="1"/>
              </p:cNvSpPr>
              <p:nvPr/>
            </p:nvSpPr>
            <p:spPr bwMode="auto">
              <a:xfrm rot="10800000" flipH="1">
                <a:off x="7357" y="24"/>
                <a:ext cx="651" cy="384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19" name="Line 59"/>
              <p:cNvSpPr>
                <a:spLocks noChangeShapeType="1"/>
              </p:cNvSpPr>
              <p:nvPr/>
            </p:nvSpPr>
            <p:spPr bwMode="auto">
              <a:xfrm>
                <a:off x="0" y="109"/>
                <a:ext cx="653" cy="368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20" name="Line 60"/>
              <p:cNvSpPr>
                <a:spLocks noChangeShapeType="1"/>
              </p:cNvSpPr>
              <p:nvPr/>
            </p:nvSpPr>
            <p:spPr bwMode="auto">
              <a:xfrm rot="10800000" flipH="1">
                <a:off x="133" y="189"/>
                <a:ext cx="683" cy="181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21" name="Line 61"/>
              <p:cNvSpPr>
                <a:spLocks noChangeShapeType="1"/>
              </p:cNvSpPr>
              <p:nvPr/>
            </p:nvSpPr>
            <p:spPr bwMode="auto">
              <a:xfrm>
                <a:off x="133" y="242"/>
                <a:ext cx="715" cy="96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22" name="Line 62"/>
              <p:cNvSpPr>
                <a:spLocks noChangeShapeType="1"/>
              </p:cNvSpPr>
              <p:nvPr/>
            </p:nvSpPr>
            <p:spPr bwMode="auto">
              <a:xfrm rot="10800000" flipH="1">
                <a:off x="197" y="72"/>
                <a:ext cx="651" cy="384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23" name="Line 63"/>
              <p:cNvSpPr>
                <a:spLocks noChangeShapeType="1"/>
              </p:cNvSpPr>
              <p:nvPr/>
            </p:nvSpPr>
            <p:spPr bwMode="auto">
              <a:xfrm>
                <a:off x="1176" y="117"/>
                <a:ext cx="653" cy="368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24" name="Line 64"/>
              <p:cNvSpPr>
                <a:spLocks noChangeShapeType="1"/>
              </p:cNvSpPr>
              <p:nvPr/>
            </p:nvSpPr>
            <p:spPr bwMode="auto">
              <a:xfrm rot="10800000" flipH="1">
                <a:off x="1125" y="197"/>
                <a:ext cx="683" cy="181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25" name="Line 65"/>
              <p:cNvSpPr>
                <a:spLocks noChangeShapeType="1"/>
              </p:cNvSpPr>
              <p:nvPr/>
            </p:nvSpPr>
            <p:spPr bwMode="auto">
              <a:xfrm>
                <a:off x="1125" y="250"/>
                <a:ext cx="715" cy="96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26" name="Line 66"/>
              <p:cNvSpPr>
                <a:spLocks noChangeShapeType="1"/>
              </p:cNvSpPr>
              <p:nvPr/>
            </p:nvSpPr>
            <p:spPr bwMode="auto">
              <a:xfrm rot="10800000" flipH="1">
                <a:off x="1173" y="88"/>
                <a:ext cx="651" cy="384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27" name="Line 67"/>
              <p:cNvSpPr>
                <a:spLocks noChangeShapeType="1"/>
              </p:cNvSpPr>
              <p:nvPr/>
            </p:nvSpPr>
            <p:spPr bwMode="auto">
              <a:xfrm>
                <a:off x="2304" y="77"/>
                <a:ext cx="653" cy="368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28" name="Line 68"/>
              <p:cNvSpPr>
                <a:spLocks noChangeShapeType="1"/>
              </p:cNvSpPr>
              <p:nvPr/>
            </p:nvSpPr>
            <p:spPr bwMode="auto">
              <a:xfrm rot="10800000" flipH="1">
                <a:off x="2253" y="157"/>
                <a:ext cx="683" cy="181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29" name="Line 69"/>
              <p:cNvSpPr>
                <a:spLocks noChangeShapeType="1"/>
              </p:cNvSpPr>
              <p:nvPr/>
            </p:nvSpPr>
            <p:spPr bwMode="auto">
              <a:xfrm>
                <a:off x="2253" y="210"/>
                <a:ext cx="715" cy="96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30" name="Line 70"/>
              <p:cNvSpPr>
                <a:spLocks noChangeShapeType="1"/>
              </p:cNvSpPr>
              <p:nvPr/>
            </p:nvSpPr>
            <p:spPr bwMode="auto">
              <a:xfrm rot="10800000" flipH="1">
                <a:off x="2317" y="40"/>
                <a:ext cx="651" cy="384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31" name="Line 71"/>
              <p:cNvSpPr>
                <a:spLocks noChangeShapeType="1"/>
              </p:cNvSpPr>
              <p:nvPr/>
            </p:nvSpPr>
            <p:spPr bwMode="auto">
              <a:xfrm>
                <a:off x="3480" y="93"/>
                <a:ext cx="653" cy="368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32" name="Line 72"/>
              <p:cNvSpPr>
                <a:spLocks noChangeShapeType="1"/>
              </p:cNvSpPr>
              <p:nvPr/>
            </p:nvSpPr>
            <p:spPr bwMode="auto">
              <a:xfrm rot="10800000" flipH="1">
                <a:off x="3429" y="173"/>
                <a:ext cx="683" cy="181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33" name="Line 73"/>
              <p:cNvSpPr>
                <a:spLocks noChangeShapeType="1"/>
              </p:cNvSpPr>
              <p:nvPr/>
            </p:nvSpPr>
            <p:spPr bwMode="auto">
              <a:xfrm>
                <a:off x="3429" y="226"/>
                <a:ext cx="715" cy="96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34" name="Line 74"/>
              <p:cNvSpPr>
                <a:spLocks noChangeShapeType="1"/>
              </p:cNvSpPr>
              <p:nvPr/>
            </p:nvSpPr>
            <p:spPr bwMode="auto">
              <a:xfrm rot="10800000" flipH="1">
                <a:off x="3493" y="56"/>
                <a:ext cx="651" cy="384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66635" name="Group 75"/>
            <p:cNvGrpSpPr>
              <a:grpSpLocks/>
            </p:cNvGrpSpPr>
            <p:nvPr/>
          </p:nvGrpSpPr>
          <p:grpSpPr bwMode="auto">
            <a:xfrm>
              <a:off x="0" y="0"/>
              <a:ext cx="8008" cy="485"/>
              <a:chOff x="0" y="0"/>
              <a:chExt cx="8008" cy="485"/>
            </a:xfrm>
          </p:grpSpPr>
          <p:sp>
            <p:nvSpPr>
              <p:cNvPr id="66636" name="Line 76"/>
              <p:cNvSpPr>
                <a:spLocks noChangeShapeType="1"/>
              </p:cNvSpPr>
              <p:nvPr/>
            </p:nvSpPr>
            <p:spPr bwMode="auto">
              <a:xfrm>
                <a:off x="4728" y="37"/>
                <a:ext cx="653" cy="368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37" name="Line 77"/>
              <p:cNvSpPr>
                <a:spLocks noChangeShapeType="1"/>
              </p:cNvSpPr>
              <p:nvPr/>
            </p:nvSpPr>
            <p:spPr bwMode="auto">
              <a:xfrm rot="10800000" flipH="1">
                <a:off x="4677" y="117"/>
                <a:ext cx="683" cy="181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38" name="Line 78"/>
              <p:cNvSpPr>
                <a:spLocks noChangeShapeType="1"/>
              </p:cNvSpPr>
              <p:nvPr/>
            </p:nvSpPr>
            <p:spPr bwMode="auto">
              <a:xfrm>
                <a:off x="4677" y="170"/>
                <a:ext cx="715" cy="96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39" name="Line 79"/>
              <p:cNvSpPr>
                <a:spLocks noChangeShapeType="1"/>
              </p:cNvSpPr>
              <p:nvPr/>
            </p:nvSpPr>
            <p:spPr bwMode="auto">
              <a:xfrm rot="10800000" flipH="1">
                <a:off x="4741" y="0"/>
                <a:ext cx="651" cy="384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40" name="Line 80"/>
              <p:cNvSpPr>
                <a:spLocks noChangeShapeType="1"/>
              </p:cNvSpPr>
              <p:nvPr/>
            </p:nvSpPr>
            <p:spPr bwMode="auto">
              <a:xfrm>
                <a:off x="5600" y="45"/>
                <a:ext cx="653" cy="368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41" name="Line 81"/>
              <p:cNvSpPr>
                <a:spLocks noChangeShapeType="1"/>
              </p:cNvSpPr>
              <p:nvPr/>
            </p:nvSpPr>
            <p:spPr bwMode="auto">
              <a:xfrm rot="10800000" flipH="1">
                <a:off x="5549" y="125"/>
                <a:ext cx="683" cy="181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42" name="Line 82"/>
              <p:cNvSpPr>
                <a:spLocks noChangeShapeType="1"/>
              </p:cNvSpPr>
              <p:nvPr/>
            </p:nvSpPr>
            <p:spPr bwMode="auto">
              <a:xfrm>
                <a:off x="5549" y="178"/>
                <a:ext cx="715" cy="96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43" name="Line 83"/>
              <p:cNvSpPr>
                <a:spLocks noChangeShapeType="1"/>
              </p:cNvSpPr>
              <p:nvPr/>
            </p:nvSpPr>
            <p:spPr bwMode="auto">
              <a:xfrm rot="10800000" flipH="1">
                <a:off x="5613" y="8"/>
                <a:ext cx="651" cy="384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44" name="Line 84"/>
              <p:cNvSpPr>
                <a:spLocks noChangeShapeType="1"/>
              </p:cNvSpPr>
              <p:nvPr/>
            </p:nvSpPr>
            <p:spPr bwMode="auto">
              <a:xfrm>
                <a:off x="6472" y="53"/>
                <a:ext cx="653" cy="368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45" name="Line 85"/>
              <p:cNvSpPr>
                <a:spLocks noChangeShapeType="1"/>
              </p:cNvSpPr>
              <p:nvPr/>
            </p:nvSpPr>
            <p:spPr bwMode="auto">
              <a:xfrm rot="10800000" flipH="1">
                <a:off x="6421" y="133"/>
                <a:ext cx="683" cy="181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46" name="Line 86"/>
              <p:cNvSpPr>
                <a:spLocks noChangeShapeType="1"/>
              </p:cNvSpPr>
              <p:nvPr/>
            </p:nvSpPr>
            <p:spPr bwMode="auto">
              <a:xfrm>
                <a:off x="6421" y="186"/>
                <a:ext cx="715" cy="96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47" name="Line 87"/>
              <p:cNvSpPr>
                <a:spLocks noChangeShapeType="1"/>
              </p:cNvSpPr>
              <p:nvPr/>
            </p:nvSpPr>
            <p:spPr bwMode="auto">
              <a:xfrm rot="10800000" flipH="1">
                <a:off x="6485" y="16"/>
                <a:ext cx="651" cy="384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48" name="Line 88"/>
              <p:cNvSpPr>
                <a:spLocks noChangeShapeType="1"/>
              </p:cNvSpPr>
              <p:nvPr/>
            </p:nvSpPr>
            <p:spPr bwMode="auto">
              <a:xfrm>
                <a:off x="7344" y="61"/>
                <a:ext cx="653" cy="368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49" name="Line 89"/>
              <p:cNvSpPr>
                <a:spLocks noChangeShapeType="1"/>
              </p:cNvSpPr>
              <p:nvPr/>
            </p:nvSpPr>
            <p:spPr bwMode="auto">
              <a:xfrm rot="10800000" flipH="1">
                <a:off x="7293" y="141"/>
                <a:ext cx="683" cy="181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50" name="Line 90"/>
              <p:cNvSpPr>
                <a:spLocks noChangeShapeType="1"/>
              </p:cNvSpPr>
              <p:nvPr/>
            </p:nvSpPr>
            <p:spPr bwMode="auto">
              <a:xfrm>
                <a:off x="7293" y="194"/>
                <a:ext cx="715" cy="96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51" name="Line 91"/>
              <p:cNvSpPr>
                <a:spLocks noChangeShapeType="1"/>
              </p:cNvSpPr>
              <p:nvPr/>
            </p:nvSpPr>
            <p:spPr bwMode="auto">
              <a:xfrm rot="10800000" flipH="1">
                <a:off x="7357" y="24"/>
                <a:ext cx="651" cy="384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52" name="Line 92"/>
              <p:cNvSpPr>
                <a:spLocks noChangeShapeType="1"/>
              </p:cNvSpPr>
              <p:nvPr/>
            </p:nvSpPr>
            <p:spPr bwMode="auto">
              <a:xfrm>
                <a:off x="0" y="109"/>
                <a:ext cx="653" cy="368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53" name="Line 93"/>
              <p:cNvSpPr>
                <a:spLocks noChangeShapeType="1"/>
              </p:cNvSpPr>
              <p:nvPr/>
            </p:nvSpPr>
            <p:spPr bwMode="auto">
              <a:xfrm rot="10800000" flipH="1">
                <a:off x="133" y="189"/>
                <a:ext cx="683" cy="181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54" name="Line 94"/>
              <p:cNvSpPr>
                <a:spLocks noChangeShapeType="1"/>
              </p:cNvSpPr>
              <p:nvPr/>
            </p:nvSpPr>
            <p:spPr bwMode="auto">
              <a:xfrm>
                <a:off x="133" y="242"/>
                <a:ext cx="715" cy="96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55" name="Line 95"/>
              <p:cNvSpPr>
                <a:spLocks noChangeShapeType="1"/>
              </p:cNvSpPr>
              <p:nvPr/>
            </p:nvSpPr>
            <p:spPr bwMode="auto">
              <a:xfrm rot="10800000" flipH="1">
                <a:off x="197" y="72"/>
                <a:ext cx="651" cy="384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56" name="Line 96"/>
              <p:cNvSpPr>
                <a:spLocks noChangeShapeType="1"/>
              </p:cNvSpPr>
              <p:nvPr/>
            </p:nvSpPr>
            <p:spPr bwMode="auto">
              <a:xfrm>
                <a:off x="1176" y="117"/>
                <a:ext cx="653" cy="368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57" name="Line 97"/>
              <p:cNvSpPr>
                <a:spLocks noChangeShapeType="1"/>
              </p:cNvSpPr>
              <p:nvPr/>
            </p:nvSpPr>
            <p:spPr bwMode="auto">
              <a:xfrm rot="10800000" flipH="1">
                <a:off x="1125" y="197"/>
                <a:ext cx="683" cy="181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58" name="Line 98"/>
              <p:cNvSpPr>
                <a:spLocks noChangeShapeType="1"/>
              </p:cNvSpPr>
              <p:nvPr/>
            </p:nvSpPr>
            <p:spPr bwMode="auto">
              <a:xfrm>
                <a:off x="1125" y="250"/>
                <a:ext cx="715" cy="96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59" name="Line 99"/>
              <p:cNvSpPr>
                <a:spLocks noChangeShapeType="1"/>
              </p:cNvSpPr>
              <p:nvPr/>
            </p:nvSpPr>
            <p:spPr bwMode="auto">
              <a:xfrm rot="10800000" flipH="1">
                <a:off x="1173" y="88"/>
                <a:ext cx="651" cy="384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60" name="Line 100"/>
              <p:cNvSpPr>
                <a:spLocks noChangeShapeType="1"/>
              </p:cNvSpPr>
              <p:nvPr/>
            </p:nvSpPr>
            <p:spPr bwMode="auto">
              <a:xfrm>
                <a:off x="2304" y="77"/>
                <a:ext cx="653" cy="368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61" name="Line 101"/>
              <p:cNvSpPr>
                <a:spLocks noChangeShapeType="1"/>
              </p:cNvSpPr>
              <p:nvPr/>
            </p:nvSpPr>
            <p:spPr bwMode="auto">
              <a:xfrm rot="10800000" flipH="1">
                <a:off x="2253" y="157"/>
                <a:ext cx="683" cy="181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62" name="Line 102"/>
              <p:cNvSpPr>
                <a:spLocks noChangeShapeType="1"/>
              </p:cNvSpPr>
              <p:nvPr/>
            </p:nvSpPr>
            <p:spPr bwMode="auto">
              <a:xfrm>
                <a:off x="2253" y="210"/>
                <a:ext cx="715" cy="96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63" name="Line 103"/>
              <p:cNvSpPr>
                <a:spLocks noChangeShapeType="1"/>
              </p:cNvSpPr>
              <p:nvPr/>
            </p:nvSpPr>
            <p:spPr bwMode="auto">
              <a:xfrm rot="10800000" flipH="1">
                <a:off x="2317" y="40"/>
                <a:ext cx="651" cy="384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64" name="Line 104"/>
              <p:cNvSpPr>
                <a:spLocks noChangeShapeType="1"/>
              </p:cNvSpPr>
              <p:nvPr/>
            </p:nvSpPr>
            <p:spPr bwMode="auto">
              <a:xfrm>
                <a:off x="3440" y="93"/>
                <a:ext cx="653" cy="368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65" name="Line 105"/>
              <p:cNvSpPr>
                <a:spLocks noChangeShapeType="1"/>
              </p:cNvSpPr>
              <p:nvPr/>
            </p:nvSpPr>
            <p:spPr bwMode="auto">
              <a:xfrm rot="10800000" flipH="1">
                <a:off x="3389" y="173"/>
                <a:ext cx="683" cy="181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66" name="Line 106"/>
              <p:cNvSpPr>
                <a:spLocks noChangeShapeType="1"/>
              </p:cNvSpPr>
              <p:nvPr/>
            </p:nvSpPr>
            <p:spPr bwMode="auto">
              <a:xfrm>
                <a:off x="3389" y="226"/>
                <a:ext cx="715" cy="96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667" name="Line 107"/>
              <p:cNvSpPr>
                <a:spLocks noChangeShapeType="1"/>
              </p:cNvSpPr>
              <p:nvPr/>
            </p:nvSpPr>
            <p:spPr bwMode="auto">
              <a:xfrm rot="10800000" flipH="1">
                <a:off x="3453" y="56"/>
                <a:ext cx="651" cy="384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024772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Shape 478"/>
          <p:cNvSpPr/>
          <p:nvPr/>
        </p:nvSpPr>
        <p:spPr>
          <a:xfrm>
            <a:off x="228600" y="8610600"/>
            <a:ext cx="952736" cy="6021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defTabSz="1295400">
              <a:buClr>
                <a:srgbClr val="000000"/>
              </a:buClr>
              <a:defRPr sz="18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Ian Fisk</a:t>
            </a:r>
          </a:p>
        </p:txBody>
      </p:sp>
      <p:sp>
        <p:nvSpPr>
          <p:cNvPr id="479" name="Shape 47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>
                <a:effectLst/>
              </a:defRPr>
            </a:pPr>
            <a:r>
              <a:t>Scale of the final system</a:t>
            </a:r>
          </a:p>
        </p:txBody>
      </p:sp>
      <p:sp>
        <p:nvSpPr>
          <p:cNvPr id="480" name="Shape 480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pPr marL="776567" indent="-319367">
              <a:defRPr>
                <a:effectLst/>
              </a:defRPr>
            </a:pPr>
            <a:r>
              <a:rPr dirty="0"/>
              <a:t>Progress in distributed computing and evolution of computing capacity</a:t>
            </a:r>
          </a:p>
          <a:p>
            <a:pPr marL="1191985" lvl="1" indent="-277585">
              <a:defRPr>
                <a:effectLst/>
              </a:defRPr>
            </a:pPr>
            <a:r>
              <a:rPr dirty="0"/>
              <a:t>WLCG processes </a:t>
            </a:r>
            <a:r>
              <a:rPr lang="en-US" dirty="0" smtClean="0"/>
              <a:t>~4M </a:t>
            </a:r>
            <a:r>
              <a:rPr dirty="0" smtClean="0"/>
              <a:t>jobs </a:t>
            </a:r>
            <a:r>
              <a:rPr dirty="0"/>
              <a:t>on the grid per day</a:t>
            </a:r>
          </a:p>
          <a:p>
            <a:pPr marL="1191985" lvl="1" indent="-277585">
              <a:defRPr>
                <a:effectLst/>
              </a:defRPr>
            </a:pPr>
            <a:r>
              <a:rPr lang="en-US" dirty="0" smtClean="0"/>
              <a:t>Disk and tape combined are now close to an Exabyte of storage</a:t>
            </a:r>
          </a:p>
          <a:p>
            <a:pPr marL="1191985" lvl="1" indent="-277585">
              <a:defRPr>
                <a:effectLst/>
              </a:defRPr>
            </a:pPr>
            <a:endParaRPr lang="en-US" dirty="0"/>
          </a:p>
          <a:p>
            <a:pPr marL="914400" lvl="1" indent="0">
              <a:buNone/>
              <a:defRPr>
                <a:effectLst/>
              </a:defRPr>
            </a:pPr>
            <a:r>
              <a:rPr lang="en-US" dirty="0" smtClean="0"/>
              <a:t>Essentially a leadership class super computer distributed over 5 continents </a:t>
            </a:r>
          </a:p>
          <a:p>
            <a:pPr marL="914400" lvl="1" indent="0">
              <a:buNone/>
              <a:defRPr>
                <a:effectLst/>
              </a:defRPr>
            </a:pPr>
            <a:endParaRPr lang="en-US" dirty="0"/>
          </a:p>
          <a:p>
            <a:pPr marL="914400" lvl="1" indent="0">
              <a:buNone/>
              <a:defRPr>
                <a:effectLst/>
              </a:defRPr>
            </a:pPr>
            <a:endParaRPr lang="en-US" dirty="0"/>
          </a:p>
        </p:txBody>
      </p:sp>
      <p:sp>
        <p:nvSpPr>
          <p:cNvPr id="481" name="Shape 481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03758754"/>
      </p:ext>
    </p:extLst>
  </p:cSld>
  <p:clrMapOvr>
    <a:masterClrMapping/>
  </p:clrMapOvr>
  <p:transition spd="slow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 to Federation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352" y="1710240"/>
            <a:ext cx="13004800" cy="3084671"/>
          </a:xfrm>
        </p:spPr>
        <p:txBody>
          <a:bodyPr>
            <a:normAutofit fontScale="92500" lnSpcReduction="20000"/>
          </a:bodyPr>
          <a:lstStyle/>
          <a:p>
            <a:pPr marL="52018" indent="0"/>
            <a:r>
              <a:rPr lang="en-US" dirty="0"/>
              <a:t>From the beginning ALICE based their data management on </a:t>
            </a:r>
            <a:r>
              <a:rPr lang="en-US" dirty="0" err="1" smtClean="0"/>
              <a:t>Xrootd</a:t>
            </a:r>
            <a:endParaRPr lang="en-US" dirty="0" smtClean="0"/>
          </a:p>
          <a:p>
            <a:pPr lvl="1"/>
            <a:r>
              <a:rPr lang="en-US" dirty="0" smtClean="0"/>
              <a:t>Other experiments have subsequently been deploying data federations and similar techniques</a:t>
            </a:r>
          </a:p>
          <a:p>
            <a:pPr lvl="2"/>
            <a:r>
              <a:rPr lang="en-US" dirty="0" smtClean="0"/>
              <a:t>ALICE and </a:t>
            </a:r>
            <a:r>
              <a:rPr lang="en-US" dirty="0" err="1" smtClean="0"/>
              <a:t>LHCb</a:t>
            </a:r>
            <a:r>
              <a:rPr lang="en-US" dirty="0"/>
              <a:t> </a:t>
            </a:r>
            <a:r>
              <a:rPr lang="en-US" dirty="0" smtClean="0"/>
              <a:t>use experiments catalogs to identify the file location and mainly open files locally </a:t>
            </a:r>
          </a:p>
          <a:p>
            <a:pPr lvl="2"/>
            <a:r>
              <a:rPr lang="en-US" dirty="0" smtClean="0"/>
              <a:t>ATLAS and CMS have data federations fully based on </a:t>
            </a:r>
            <a:r>
              <a:rPr lang="en-US" dirty="0" err="1"/>
              <a:t>X</a:t>
            </a:r>
            <a:r>
              <a:rPr lang="en-US" dirty="0" err="1" smtClean="0"/>
              <a:t>rootd</a:t>
            </a:r>
            <a:r>
              <a:rPr lang="en-US" dirty="0" smtClean="0"/>
              <a:t> and separate from the data management and transfer systems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1641424" y="9040144"/>
            <a:ext cx="713136" cy="519289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6203" y="5059039"/>
            <a:ext cx="5008246" cy="32380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655" y="4694552"/>
            <a:ext cx="6078848" cy="3686810"/>
          </a:xfrm>
          <a:prstGeom prst="rect">
            <a:avLst/>
          </a:prstGeom>
          <a:ln w="19050" cmpd="sng">
            <a:solidFill>
              <a:schemeClr val="tx1"/>
            </a:solidFill>
          </a:ln>
        </p:spPr>
      </p:pic>
      <p:cxnSp>
        <p:nvCxnSpPr>
          <p:cNvPr id="9" name="Straight Connector 8"/>
          <p:cNvCxnSpPr/>
          <p:nvPr/>
        </p:nvCxnSpPr>
        <p:spPr>
          <a:xfrm flipV="1">
            <a:off x="884310" y="6012292"/>
            <a:ext cx="5531329" cy="38532"/>
          </a:xfrm>
          <a:prstGeom prst="line">
            <a:avLst/>
          </a:prstGeom>
          <a:ln>
            <a:solidFill>
              <a:schemeClr val="accent1">
                <a:lumMod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351319" y="5383013"/>
            <a:ext cx="724878" cy="3550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7" dirty="0"/>
              <a:t>1GB/s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21175" y="4774174"/>
            <a:ext cx="2186817" cy="1011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973" dirty="0"/>
              <a:t>ALICE</a:t>
            </a:r>
          </a:p>
        </p:txBody>
      </p:sp>
      <p:sp>
        <p:nvSpPr>
          <p:cNvPr id="5" name="TextBox 4"/>
          <p:cNvSpPr txBox="1"/>
          <p:nvPr/>
        </p:nvSpPr>
        <p:spPr>
          <a:xfrm rot="16200000">
            <a:off x="-1045497" y="5967828"/>
            <a:ext cx="2572499" cy="44255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276" dirty="0"/>
              <a:t>Transfer Out (MB/s)</a:t>
            </a:r>
          </a:p>
        </p:txBody>
      </p:sp>
    </p:spTree>
    <p:extLst>
      <p:ext uri="{BB962C8B-B14F-4D97-AF65-F5344CB8AC3E}">
        <p14:creationId xmlns:p14="http://schemas.microsoft.com/office/powerpoint/2010/main" val="18224837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240" y="-135329"/>
            <a:ext cx="12194007" cy="1271434"/>
          </a:xfrm>
        </p:spPr>
        <p:txBody>
          <a:bodyPr>
            <a:normAutofit/>
          </a:bodyPr>
          <a:lstStyle/>
          <a:p>
            <a:r>
              <a:rPr lang="en-US" dirty="0" err="1"/>
              <a:t>Xrootd</a:t>
            </a:r>
            <a:r>
              <a:rPr lang="en-US" dirty="0"/>
              <a:t> </a:t>
            </a:r>
            <a:r>
              <a:rPr lang="en-US" dirty="0" smtClean="0"/>
              <a:t>as a Distributed File </a:t>
            </a:r>
            <a:r>
              <a:rPr lang="en-US" dirty="0"/>
              <a:t>S</a:t>
            </a:r>
            <a:r>
              <a:rPr lang="en-US" dirty="0" smtClean="0"/>
              <a:t>ystem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140486" y="1805909"/>
            <a:ext cx="8994485" cy="2448752"/>
          </a:xfrm>
        </p:spPr>
        <p:txBody>
          <a:bodyPr>
            <a:normAutofit/>
          </a:bodyPr>
          <a:lstStyle/>
          <a:p>
            <a:pPr marL="52018" indent="0"/>
            <a:r>
              <a:rPr lang="en-US" dirty="0"/>
              <a:t>The way </a:t>
            </a:r>
            <a:r>
              <a:rPr lang="en-US" dirty="0" err="1"/>
              <a:t>Xrootd</a:t>
            </a:r>
            <a:r>
              <a:rPr lang="en-US" dirty="0"/>
              <a:t> maintains a file system is simple and clever</a:t>
            </a:r>
          </a:p>
          <a:p>
            <a:r>
              <a:rPr lang="en-US" dirty="0"/>
              <a:t>All servers have the same </a:t>
            </a:r>
            <a:r>
              <a:rPr lang="en-US" dirty="0" smtClean="0"/>
              <a:t>name space, </a:t>
            </a:r>
            <a:r>
              <a:rPr lang="en-US" dirty="0"/>
              <a:t>though they don’t have to have the same contents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>
          <a:xfrm>
            <a:off x="9134972" y="2314327"/>
            <a:ext cx="3709275" cy="4589456"/>
          </a:xfrm>
          <a:solidFill>
            <a:srgbClr val="F1DF8D"/>
          </a:solidFill>
          <a:ln>
            <a:solidFill>
              <a:schemeClr val="tx1">
                <a:lumMod val="50000"/>
              </a:schemeClr>
            </a:solidFill>
          </a:ln>
        </p:spPr>
        <p:txBody>
          <a:bodyPr>
            <a:normAutofit fontScale="62500" lnSpcReduction="20000"/>
          </a:bodyPr>
          <a:lstStyle/>
          <a:p>
            <a:pPr marL="52018" indent="0"/>
            <a:r>
              <a:rPr lang="en-US" dirty="0"/>
              <a:t>Site </a:t>
            </a:r>
            <a:r>
              <a:rPr lang="en-US" dirty="0" smtClean="0"/>
              <a:t>1</a:t>
            </a:r>
            <a:endParaRPr lang="en-US" dirty="0"/>
          </a:p>
          <a:p>
            <a:pPr marL="52018" indent="0"/>
            <a:r>
              <a:rPr lang="en-US" dirty="0">
                <a:latin typeface="Arial Rounded MT Bold"/>
              </a:rPr>
              <a:t>/data/items/files/file1</a:t>
            </a:r>
          </a:p>
          <a:p>
            <a:endParaRPr lang="en-US" dirty="0"/>
          </a:p>
          <a:p>
            <a:pPr marL="52018" indent="0"/>
            <a:r>
              <a:rPr lang="en-US" dirty="0"/>
              <a:t>Site </a:t>
            </a:r>
            <a:r>
              <a:rPr lang="en-US" dirty="0" smtClean="0"/>
              <a:t>2</a:t>
            </a:r>
            <a:endParaRPr lang="en-US" dirty="0"/>
          </a:p>
          <a:p>
            <a:pPr marL="52018" indent="0"/>
            <a:r>
              <a:rPr lang="en-US" dirty="0">
                <a:latin typeface="Arial Rounded MT Bold"/>
              </a:rPr>
              <a:t>/data/items/files/file1</a:t>
            </a:r>
          </a:p>
          <a:p>
            <a:pPr marL="52018" indent="0"/>
            <a:r>
              <a:rPr lang="en-US" dirty="0">
                <a:latin typeface="Arial Rounded MT Bold"/>
              </a:rPr>
              <a:t>                                file2</a:t>
            </a:r>
          </a:p>
          <a:p>
            <a:endParaRPr lang="en-US" dirty="0"/>
          </a:p>
          <a:p>
            <a:pPr marL="52018" indent="0"/>
            <a:r>
              <a:rPr lang="en-US" dirty="0"/>
              <a:t>Site 3</a:t>
            </a:r>
          </a:p>
          <a:p>
            <a:pPr marL="52018" indent="0"/>
            <a:r>
              <a:rPr lang="en-US" dirty="0">
                <a:latin typeface="Arial Rounded MT Bold"/>
              </a:rPr>
              <a:t>/data/items/files/file1</a:t>
            </a:r>
          </a:p>
          <a:p>
            <a:pPr marL="52018" indent="0"/>
            <a:r>
              <a:rPr lang="en-US" dirty="0">
                <a:latin typeface="Arial Rounded MT Bold"/>
              </a:rPr>
              <a:t>                                </a:t>
            </a:r>
            <a:r>
              <a:rPr lang="en-US" dirty="0" smtClean="0">
                <a:latin typeface="Arial Rounded MT Bold"/>
              </a:rPr>
              <a:t>file3</a:t>
            </a:r>
          </a:p>
          <a:p>
            <a:pPr marL="52018" indent="0"/>
            <a:r>
              <a:rPr lang="en-US" dirty="0">
                <a:latin typeface="Arial Rounded MT Bold"/>
              </a:rPr>
              <a:t>	 </a:t>
            </a:r>
            <a:r>
              <a:rPr lang="en-US" dirty="0" smtClean="0">
                <a:latin typeface="Arial Rounded MT Bold"/>
              </a:rPr>
              <a:t>             file4</a:t>
            </a:r>
            <a:endParaRPr lang="en-US" dirty="0">
              <a:latin typeface="Arial Rounded MT Bold"/>
            </a:endParaRP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1954" y="3923923"/>
            <a:ext cx="5235851" cy="5346662"/>
          </a:xfrm>
          <a:prstGeom prst="rect">
            <a:avLst/>
          </a:prstGeom>
          <a:ln w="12700" cmpd="sng">
            <a:solidFill>
              <a:schemeClr val="tx2"/>
            </a:solidFill>
          </a:ln>
        </p:spPr>
      </p:pic>
      <p:sp>
        <p:nvSpPr>
          <p:cNvPr id="10" name="Text Placeholder 9"/>
          <p:cNvSpPr>
            <a:spLocks noGrp="1"/>
          </p:cNvSpPr>
          <p:nvPr>
            <p:ph type="body" sz="half" idx="3"/>
          </p:nvPr>
        </p:nvSpPr>
        <p:spPr>
          <a:xfrm>
            <a:off x="467362" y="5900693"/>
            <a:ext cx="3024668" cy="229691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Files can be opened at a rate of hundreds of Hz</a:t>
            </a: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389451" y="5240831"/>
            <a:ext cx="2210862" cy="1011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973" dirty="0"/>
              <a:t>200Hz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21173" y="9040144"/>
            <a:ext cx="10568044" cy="519289"/>
          </a:xfrm>
        </p:spPr>
        <p:txBody>
          <a:bodyPr/>
          <a:lstStyle/>
          <a:p>
            <a:r>
              <a:rPr lang="en-US" dirty="0" smtClean="0"/>
              <a:t>Maria Girone, CHEP 2015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052651" y="3923923"/>
            <a:ext cx="9396740" cy="101149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5973" dirty="0">
                <a:solidFill>
                  <a:schemeClr val="accent1">
                    <a:lumMod val="10000"/>
                  </a:schemeClr>
                </a:solidFill>
              </a:rPr>
              <a:t>SINGLE SITE SCALING TEST</a:t>
            </a:r>
          </a:p>
        </p:txBody>
      </p:sp>
    </p:spTree>
    <p:extLst>
      <p:ext uri="{BB962C8B-B14F-4D97-AF65-F5344CB8AC3E}">
        <p14:creationId xmlns:p14="http://schemas.microsoft.com/office/powerpoint/2010/main" val="196368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921173" y="9040144"/>
            <a:ext cx="10568044" cy="519289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Maria Girone, CHEP 2015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Successes </a:t>
            </a:r>
            <a:r>
              <a:rPr lang="en-US" dirty="0" smtClean="0"/>
              <a:t>in Connectivity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xxx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1641424" y="9040144"/>
            <a:ext cx="713136" cy="519289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411" y="1737097"/>
            <a:ext cx="12096980" cy="8052686"/>
          </a:xfrm>
          <a:prstGeom prst="rect">
            <a:avLst/>
          </a:prstGeom>
        </p:spPr>
      </p:pic>
      <p:sp>
        <p:nvSpPr>
          <p:cNvPr id="19" name="Content Placeholder 1"/>
          <p:cNvSpPr txBox="1">
            <a:spLocks/>
          </p:cNvSpPr>
          <p:nvPr/>
        </p:nvSpPr>
        <p:spPr>
          <a:xfrm>
            <a:off x="390145" y="3126788"/>
            <a:ext cx="11923583" cy="45327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267" b="1" dirty="0">
                <a:solidFill>
                  <a:srgbClr val="800000"/>
                </a:solidFill>
              </a:rPr>
              <a:t>Aggregate bandwidth &gt; 2GB/s</a:t>
            </a:r>
          </a:p>
        </p:txBody>
      </p:sp>
      <p:sp>
        <p:nvSpPr>
          <p:cNvPr id="20" name="Content Placeholder 3"/>
          <p:cNvSpPr txBox="1">
            <a:spLocks/>
          </p:cNvSpPr>
          <p:nvPr/>
        </p:nvSpPr>
        <p:spPr>
          <a:xfrm>
            <a:off x="426412" y="7441808"/>
            <a:ext cx="3062970" cy="1082829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2018" indent="0">
              <a:buNone/>
            </a:pPr>
            <a:r>
              <a:rPr lang="en-US" sz="1991" dirty="0">
                <a:solidFill>
                  <a:schemeClr val="accent6">
                    <a:lumMod val="50000"/>
                  </a:schemeClr>
                </a:solidFill>
              </a:rPr>
              <a:t>Each site has delivered PBs over the last year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1307" y="7006663"/>
            <a:ext cx="3220315" cy="27469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0145" y="6103575"/>
            <a:ext cx="1675459" cy="1011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973" dirty="0"/>
              <a:t>CMS</a:t>
            </a:r>
          </a:p>
        </p:txBody>
      </p:sp>
    </p:spTree>
    <p:extLst>
      <p:ext uri="{BB962C8B-B14F-4D97-AF65-F5344CB8AC3E}">
        <p14:creationId xmlns:p14="http://schemas.microsoft.com/office/powerpoint/2010/main" val="10973117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9805" y="-28282"/>
            <a:ext cx="11704320" cy="1271434"/>
          </a:xfrm>
        </p:spPr>
        <p:txBody>
          <a:bodyPr>
            <a:normAutofit/>
          </a:bodyPr>
          <a:lstStyle/>
          <a:p>
            <a:r>
              <a:rPr lang="en-US" dirty="0" smtClean="0"/>
              <a:t>Transitional Federation</a:t>
            </a:r>
            <a:endParaRPr lang="en-US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half" idx="3"/>
          </p:nvPr>
        </p:nvSpPr>
        <p:spPr>
          <a:xfrm>
            <a:off x="647985" y="7256133"/>
            <a:ext cx="12356817" cy="1558234"/>
          </a:xfrm>
        </p:spPr>
        <p:txBody>
          <a:bodyPr>
            <a:normAutofit/>
          </a:bodyPr>
          <a:lstStyle/>
          <a:p>
            <a:endParaRPr lang="en-US" sz="3982" b="0" dirty="0"/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337872" y="1805907"/>
            <a:ext cx="12348187" cy="2131267"/>
          </a:xfrm>
        </p:spPr>
        <p:txBody>
          <a:bodyPr>
            <a:normAutofit lnSpcReduction="10000"/>
          </a:bodyPr>
          <a:lstStyle/>
          <a:p>
            <a:pPr marL="52018" indent="0"/>
            <a:r>
              <a:rPr lang="en-US" dirty="0"/>
              <a:t>The use of data federation adds enormous functionality but </a:t>
            </a:r>
            <a:r>
              <a:rPr lang="en-US" dirty="0" smtClean="0"/>
              <a:t>also </a:t>
            </a:r>
            <a:r>
              <a:rPr lang="en-US" dirty="0"/>
              <a:t>complexity</a:t>
            </a:r>
          </a:p>
          <a:p>
            <a:pPr lvl="1"/>
            <a:r>
              <a:rPr lang="en-US" dirty="0"/>
              <a:t>Now there is another site that has to successfully perform an action </a:t>
            </a:r>
            <a:r>
              <a:rPr lang="en-US" sz="2987" dirty="0"/>
              <a:t>and not all sites are equal  </a:t>
            </a:r>
          </a:p>
          <a:p>
            <a:endParaRPr lang="en-US" sz="2844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grpSp>
        <p:nvGrpSpPr>
          <p:cNvPr id="78" name="Group 77"/>
          <p:cNvGrpSpPr/>
          <p:nvPr/>
        </p:nvGrpSpPr>
        <p:grpSpPr>
          <a:xfrm>
            <a:off x="697322" y="4359980"/>
            <a:ext cx="11097956" cy="3891632"/>
            <a:chOff x="384458" y="1599642"/>
            <a:chExt cx="8574492" cy="2322258"/>
          </a:xfrm>
        </p:grpSpPr>
        <p:sp>
          <p:nvSpPr>
            <p:cNvPr id="56" name="Oval 55"/>
            <p:cNvSpPr/>
            <p:nvPr/>
          </p:nvSpPr>
          <p:spPr>
            <a:xfrm>
              <a:off x="1248555" y="1653648"/>
              <a:ext cx="1728192" cy="540060"/>
            </a:xfrm>
            <a:prstGeom prst="ellipse">
              <a:avLst/>
            </a:prstGeom>
            <a:gradFill rotWithShape="1">
              <a:gsLst>
                <a:gs pos="0">
                  <a:srgbClr val="00CC99">
                    <a:shade val="60000"/>
                  </a:srgbClr>
                </a:gs>
                <a:gs pos="33000">
                  <a:srgbClr val="00CC99">
                    <a:tint val="86500"/>
                  </a:srgbClr>
                </a:gs>
                <a:gs pos="46750">
                  <a:srgbClr val="00CC99">
                    <a:tint val="71000"/>
                    <a:satMod val="112000"/>
                  </a:srgbClr>
                </a:gs>
                <a:gs pos="53000">
                  <a:srgbClr val="00CC99">
                    <a:tint val="71000"/>
                    <a:satMod val="112000"/>
                  </a:srgbClr>
                </a:gs>
                <a:gs pos="68000">
                  <a:srgbClr val="00CC99">
                    <a:tint val="86000"/>
                  </a:srgbClr>
                </a:gs>
                <a:gs pos="100000">
                  <a:srgbClr val="00CC99">
                    <a:shade val="60000"/>
                  </a:srgbClr>
                </a:gs>
              </a:gsLst>
              <a:lin ang="8350000" scaled="1"/>
            </a:gradFill>
            <a:ln w="9525" cap="flat" cmpd="sng" algn="ctr">
              <a:solidFill>
                <a:srgbClr val="00CC99">
                  <a:shade val="48000"/>
                  <a:satMod val="110000"/>
                </a:srgbClr>
              </a:solidFill>
              <a:prstDash val="solid"/>
            </a:ln>
            <a:effectLst>
              <a:outerShdw blurRad="190500" dist="228600" dir="2700000" sy="90000" rotWithShape="0">
                <a:srgbClr val="000000">
                  <a:alpha val="25500"/>
                </a:srgbClr>
              </a:outerShdw>
            </a:effectLst>
          </p:spPr>
          <p:txBody>
            <a:bodyPr lIns="110814" tIns="55407" rIns="110814" bIns="55407" rtlCol="0" anchor="ctr"/>
            <a:lstStyle/>
            <a:p>
              <a:pPr algn="ctr" defTabSz="1105785" eaLnBrk="1" hangingPunct="1">
                <a:defRPr/>
              </a:pPr>
              <a:r>
                <a:rPr lang="en-US" sz="2276" kern="0" dirty="0">
                  <a:solidFill>
                    <a:srgbClr val="FFFFFF"/>
                  </a:solidFill>
                  <a:latin typeface="Corbel"/>
                  <a:ea typeface="+mn-ea"/>
                </a:rPr>
                <a:t>Redirector</a:t>
              </a:r>
            </a:p>
          </p:txBody>
        </p:sp>
        <p:sp>
          <p:nvSpPr>
            <p:cNvPr id="57" name="Oval 56"/>
            <p:cNvSpPr/>
            <p:nvPr/>
          </p:nvSpPr>
          <p:spPr>
            <a:xfrm>
              <a:off x="384458" y="2463738"/>
              <a:ext cx="1728192" cy="540060"/>
            </a:xfrm>
            <a:prstGeom prst="ellipse">
              <a:avLst/>
            </a:prstGeom>
            <a:gradFill rotWithShape="1">
              <a:gsLst>
                <a:gs pos="0">
                  <a:srgbClr val="00CC99">
                    <a:shade val="60000"/>
                  </a:srgbClr>
                </a:gs>
                <a:gs pos="33000">
                  <a:srgbClr val="00CC99">
                    <a:tint val="86500"/>
                  </a:srgbClr>
                </a:gs>
                <a:gs pos="46750">
                  <a:srgbClr val="00CC99">
                    <a:tint val="71000"/>
                    <a:satMod val="112000"/>
                  </a:srgbClr>
                </a:gs>
                <a:gs pos="53000">
                  <a:srgbClr val="00CC99">
                    <a:tint val="71000"/>
                    <a:satMod val="112000"/>
                  </a:srgbClr>
                </a:gs>
                <a:gs pos="68000">
                  <a:srgbClr val="00CC99">
                    <a:tint val="86000"/>
                  </a:srgbClr>
                </a:gs>
                <a:gs pos="100000">
                  <a:srgbClr val="00CC99">
                    <a:shade val="60000"/>
                  </a:srgbClr>
                </a:gs>
              </a:gsLst>
              <a:lin ang="8350000" scaled="1"/>
            </a:gradFill>
            <a:ln w="9525" cap="flat" cmpd="sng" algn="ctr">
              <a:solidFill>
                <a:srgbClr val="00CC99">
                  <a:shade val="48000"/>
                  <a:satMod val="110000"/>
                </a:srgbClr>
              </a:solidFill>
              <a:prstDash val="solid"/>
            </a:ln>
            <a:effectLst>
              <a:outerShdw blurRad="190500" dist="228600" dir="2700000" sy="90000" rotWithShape="0">
                <a:srgbClr val="000000">
                  <a:alpha val="25500"/>
                </a:srgbClr>
              </a:outerShdw>
            </a:effectLst>
          </p:spPr>
          <p:txBody>
            <a:bodyPr lIns="110814" tIns="55407" rIns="110814" bIns="55407" rtlCol="0" anchor="ctr"/>
            <a:lstStyle/>
            <a:p>
              <a:pPr algn="ctr" defTabSz="1105785" eaLnBrk="1" hangingPunct="1">
                <a:defRPr/>
              </a:pPr>
              <a:r>
                <a:rPr lang="en-US" sz="2276" kern="0" dirty="0">
                  <a:solidFill>
                    <a:srgbClr val="FFFFFF"/>
                  </a:solidFill>
                  <a:latin typeface="Corbel"/>
                  <a:ea typeface="+mn-ea"/>
                </a:rPr>
                <a:t>Redirector</a:t>
              </a:r>
            </a:p>
          </p:txBody>
        </p:sp>
        <p:sp>
          <p:nvSpPr>
            <p:cNvPr id="58" name="Oval 57"/>
            <p:cNvSpPr/>
            <p:nvPr/>
          </p:nvSpPr>
          <p:spPr>
            <a:xfrm>
              <a:off x="2179121" y="2463738"/>
              <a:ext cx="1728192" cy="540060"/>
            </a:xfrm>
            <a:prstGeom prst="ellipse">
              <a:avLst/>
            </a:prstGeom>
            <a:gradFill rotWithShape="1">
              <a:gsLst>
                <a:gs pos="0">
                  <a:srgbClr val="00CC99">
                    <a:shade val="60000"/>
                  </a:srgbClr>
                </a:gs>
                <a:gs pos="33000">
                  <a:srgbClr val="00CC99">
                    <a:tint val="86500"/>
                  </a:srgbClr>
                </a:gs>
                <a:gs pos="46750">
                  <a:srgbClr val="00CC99">
                    <a:tint val="71000"/>
                    <a:satMod val="112000"/>
                  </a:srgbClr>
                </a:gs>
                <a:gs pos="53000">
                  <a:srgbClr val="00CC99">
                    <a:tint val="71000"/>
                    <a:satMod val="112000"/>
                  </a:srgbClr>
                </a:gs>
                <a:gs pos="68000">
                  <a:srgbClr val="00CC99">
                    <a:tint val="86000"/>
                  </a:srgbClr>
                </a:gs>
                <a:gs pos="100000">
                  <a:srgbClr val="00CC99">
                    <a:shade val="60000"/>
                  </a:srgbClr>
                </a:gs>
              </a:gsLst>
              <a:lin ang="8350000" scaled="1"/>
            </a:gradFill>
            <a:ln w="9525" cap="flat" cmpd="sng" algn="ctr">
              <a:solidFill>
                <a:srgbClr val="00CC99">
                  <a:shade val="48000"/>
                  <a:satMod val="110000"/>
                </a:srgbClr>
              </a:solidFill>
              <a:prstDash val="solid"/>
            </a:ln>
            <a:effectLst>
              <a:outerShdw blurRad="190500" dist="228600" dir="2700000" sy="90000" rotWithShape="0">
                <a:srgbClr val="000000">
                  <a:alpha val="25500"/>
                </a:srgbClr>
              </a:outerShdw>
            </a:effectLst>
          </p:spPr>
          <p:txBody>
            <a:bodyPr lIns="110814" tIns="55407" rIns="110814" bIns="55407" rtlCol="0" anchor="ctr"/>
            <a:lstStyle/>
            <a:p>
              <a:pPr algn="ctr" defTabSz="1105785" eaLnBrk="1" hangingPunct="1">
                <a:defRPr/>
              </a:pPr>
              <a:r>
                <a:rPr lang="en-US" sz="2276" kern="0" dirty="0">
                  <a:solidFill>
                    <a:srgbClr val="FFFFFF"/>
                  </a:solidFill>
                  <a:latin typeface="Corbel"/>
                  <a:ea typeface="+mn-ea"/>
                </a:rPr>
                <a:t>Redirector</a:t>
              </a: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50928" y="3435846"/>
              <a:ext cx="930565" cy="486054"/>
            </a:xfrm>
            <a:prstGeom prst="rect">
              <a:avLst/>
            </a:prstGeom>
            <a:solidFill>
              <a:srgbClr val="3333CC">
                <a:lumMod val="60000"/>
                <a:lumOff val="40000"/>
              </a:srgbClr>
            </a:solidFill>
            <a:ln w="9525" cap="flat" cmpd="sng" algn="ctr">
              <a:solidFill>
                <a:srgbClr val="00CC99">
                  <a:shade val="48000"/>
                  <a:satMod val="110000"/>
                </a:srgbClr>
              </a:solidFill>
              <a:prstDash val="solid"/>
            </a:ln>
            <a:effectLst>
              <a:outerShdw blurRad="190500" dist="228600" dir="2700000" sy="90000" rotWithShape="0">
                <a:srgbClr val="000000">
                  <a:alpha val="25500"/>
                </a:srgbClr>
              </a:outerShdw>
            </a:effectLst>
          </p:spPr>
          <p:txBody>
            <a:bodyPr lIns="110814" tIns="55407" rIns="110814" bIns="55407" rtlCol="0" anchor="ctr"/>
            <a:lstStyle/>
            <a:p>
              <a:pPr algn="ctr" defTabSz="1105785" eaLnBrk="1" hangingPunct="1">
                <a:defRPr/>
              </a:pPr>
              <a:r>
                <a:rPr lang="en-US" sz="5973" kern="0" dirty="0">
                  <a:solidFill>
                    <a:srgbClr val="FFFFFF"/>
                  </a:solidFill>
                  <a:latin typeface="Corbel"/>
                  <a:ea typeface="+mn-ea"/>
                </a:rPr>
                <a:t>Site</a:t>
              </a: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1447962" y="3435846"/>
              <a:ext cx="930565" cy="486054"/>
            </a:xfrm>
            <a:prstGeom prst="rect">
              <a:avLst/>
            </a:prstGeom>
            <a:solidFill>
              <a:srgbClr val="3333CC">
                <a:lumMod val="60000"/>
                <a:lumOff val="40000"/>
              </a:srgbClr>
            </a:solidFill>
            <a:ln w="9525" cap="flat" cmpd="sng" algn="ctr">
              <a:solidFill>
                <a:srgbClr val="00CC99">
                  <a:shade val="48000"/>
                  <a:satMod val="110000"/>
                </a:srgbClr>
              </a:solidFill>
              <a:prstDash val="solid"/>
            </a:ln>
            <a:effectLst>
              <a:outerShdw blurRad="190500" dist="228600" dir="2700000" sy="90000" rotWithShape="0">
                <a:srgbClr val="000000">
                  <a:alpha val="25500"/>
                </a:srgbClr>
              </a:outerShdw>
            </a:effectLst>
          </p:spPr>
          <p:txBody>
            <a:bodyPr lIns="110814" tIns="55407" rIns="110814" bIns="55407" rtlCol="0" anchor="ctr"/>
            <a:lstStyle/>
            <a:p>
              <a:pPr algn="ctr" defTabSz="1105785" eaLnBrk="1" hangingPunct="1">
                <a:defRPr/>
              </a:pPr>
              <a:r>
                <a:rPr lang="en-US" sz="5973" kern="0" dirty="0">
                  <a:solidFill>
                    <a:srgbClr val="FFFFFF"/>
                  </a:solidFill>
                  <a:latin typeface="Corbel"/>
                  <a:ea typeface="+mn-ea"/>
                </a:rPr>
                <a:t>Site</a:t>
              </a: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2511463" y="3435846"/>
              <a:ext cx="930565" cy="486054"/>
            </a:xfrm>
            <a:prstGeom prst="rect">
              <a:avLst/>
            </a:prstGeom>
            <a:solidFill>
              <a:srgbClr val="3333CC">
                <a:lumMod val="60000"/>
                <a:lumOff val="40000"/>
              </a:srgbClr>
            </a:solidFill>
            <a:ln w="9525" cap="flat" cmpd="sng" algn="ctr">
              <a:solidFill>
                <a:srgbClr val="00CC99">
                  <a:shade val="48000"/>
                  <a:satMod val="110000"/>
                </a:srgbClr>
              </a:solidFill>
              <a:prstDash val="solid"/>
            </a:ln>
            <a:effectLst>
              <a:outerShdw blurRad="190500" dist="228600" dir="2700000" sy="90000" rotWithShape="0">
                <a:srgbClr val="000000">
                  <a:alpha val="25500"/>
                </a:srgbClr>
              </a:outerShdw>
            </a:effectLst>
          </p:spPr>
          <p:txBody>
            <a:bodyPr lIns="110814" tIns="55407" rIns="110814" bIns="55407" rtlCol="0" anchor="ctr"/>
            <a:lstStyle/>
            <a:p>
              <a:pPr algn="ctr" defTabSz="1105785" eaLnBrk="1" hangingPunct="1">
                <a:defRPr/>
              </a:pPr>
              <a:r>
                <a:rPr lang="en-US" sz="5973" kern="0" dirty="0">
                  <a:solidFill>
                    <a:srgbClr val="FFFFFF"/>
                  </a:solidFill>
                  <a:latin typeface="Corbel"/>
                  <a:ea typeface="+mn-ea"/>
                </a:rPr>
                <a:t>Site</a:t>
              </a: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3641436" y="3435846"/>
              <a:ext cx="930565" cy="486054"/>
            </a:xfrm>
            <a:prstGeom prst="rect">
              <a:avLst/>
            </a:prstGeom>
            <a:solidFill>
              <a:srgbClr val="3333CC">
                <a:lumMod val="60000"/>
                <a:lumOff val="40000"/>
              </a:srgbClr>
            </a:solidFill>
            <a:ln w="9525" cap="flat" cmpd="sng" algn="ctr">
              <a:solidFill>
                <a:srgbClr val="00CC99">
                  <a:shade val="48000"/>
                  <a:satMod val="110000"/>
                </a:srgbClr>
              </a:solidFill>
              <a:prstDash val="solid"/>
            </a:ln>
            <a:effectLst>
              <a:outerShdw blurRad="190500" dist="228600" dir="2700000" sy="90000" rotWithShape="0">
                <a:srgbClr val="000000">
                  <a:alpha val="25500"/>
                </a:srgbClr>
              </a:outerShdw>
            </a:effectLst>
          </p:spPr>
          <p:txBody>
            <a:bodyPr lIns="110814" tIns="55407" rIns="110814" bIns="55407" rtlCol="0" anchor="ctr"/>
            <a:lstStyle/>
            <a:p>
              <a:pPr algn="ctr" defTabSz="1105785" eaLnBrk="1" hangingPunct="1">
                <a:defRPr/>
              </a:pPr>
              <a:r>
                <a:rPr lang="en-US" sz="5973" kern="0" dirty="0">
                  <a:solidFill>
                    <a:srgbClr val="FFFFFF"/>
                  </a:solidFill>
                  <a:latin typeface="Corbel"/>
                  <a:ea typeface="+mn-ea"/>
                </a:rPr>
                <a:t>Site</a:t>
              </a:r>
            </a:p>
          </p:txBody>
        </p:sp>
        <p:sp>
          <p:nvSpPr>
            <p:cNvPr id="63" name="Oval 62"/>
            <p:cNvSpPr/>
            <p:nvPr/>
          </p:nvSpPr>
          <p:spPr>
            <a:xfrm>
              <a:off x="6034316" y="1599642"/>
              <a:ext cx="1728192" cy="540060"/>
            </a:xfrm>
            <a:prstGeom prst="ellipse">
              <a:avLst/>
            </a:prstGeom>
            <a:gradFill rotWithShape="1">
              <a:gsLst>
                <a:gs pos="0">
                  <a:srgbClr val="00CC99">
                    <a:shade val="60000"/>
                  </a:srgbClr>
                </a:gs>
                <a:gs pos="33000">
                  <a:srgbClr val="00CC99">
                    <a:tint val="86500"/>
                  </a:srgbClr>
                </a:gs>
                <a:gs pos="46750">
                  <a:srgbClr val="00CC99">
                    <a:tint val="71000"/>
                    <a:satMod val="112000"/>
                  </a:srgbClr>
                </a:gs>
                <a:gs pos="53000">
                  <a:srgbClr val="00CC99">
                    <a:tint val="71000"/>
                    <a:satMod val="112000"/>
                  </a:srgbClr>
                </a:gs>
                <a:gs pos="68000">
                  <a:srgbClr val="00CC99">
                    <a:tint val="86000"/>
                  </a:srgbClr>
                </a:gs>
                <a:gs pos="100000">
                  <a:srgbClr val="00CC99">
                    <a:shade val="60000"/>
                  </a:srgbClr>
                </a:gs>
              </a:gsLst>
              <a:lin ang="8350000" scaled="1"/>
            </a:gradFill>
            <a:ln w="9525" cap="flat" cmpd="sng" algn="ctr">
              <a:solidFill>
                <a:srgbClr val="00CC99">
                  <a:shade val="48000"/>
                  <a:satMod val="110000"/>
                </a:srgbClr>
              </a:solidFill>
              <a:prstDash val="solid"/>
            </a:ln>
            <a:effectLst>
              <a:outerShdw blurRad="190500" dist="228600" dir="2700000" sy="90000" rotWithShape="0">
                <a:srgbClr val="000000">
                  <a:alpha val="25500"/>
                </a:srgbClr>
              </a:outerShdw>
            </a:effectLst>
          </p:spPr>
          <p:txBody>
            <a:bodyPr lIns="110814" tIns="55407" rIns="110814" bIns="55407" rtlCol="0" anchor="ctr"/>
            <a:lstStyle/>
            <a:p>
              <a:pPr algn="ctr" defTabSz="1105785" eaLnBrk="1" hangingPunct="1">
                <a:defRPr/>
              </a:pPr>
              <a:r>
                <a:rPr lang="en-US" sz="2276" kern="0" dirty="0">
                  <a:solidFill>
                    <a:srgbClr val="FFFFFF"/>
                  </a:solidFill>
                  <a:latin typeface="Corbel"/>
                  <a:ea typeface="+mn-ea"/>
                </a:rPr>
                <a:t>Redirector</a:t>
              </a: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5834910" y="2517744"/>
              <a:ext cx="930565" cy="486054"/>
            </a:xfrm>
            <a:prstGeom prst="rect">
              <a:avLst/>
            </a:prstGeom>
            <a:solidFill>
              <a:srgbClr val="FF6600"/>
            </a:solidFill>
            <a:ln w="9525" cap="flat" cmpd="sng" algn="ctr">
              <a:solidFill>
                <a:srgbClr val="00CC99">
                  <a:shade val="48000"/>
                  <a:satMod val="110000"/>
                </a:srgbClr>
              </a:solidFill>
              <a:prstDash val="solid"/>
            </a:ln>
            <a:effectLst>
              <a:outerShdw blurRad="190500" dist="228600" dir="2700000" sy="90000" rotWithShape="0">
                <a:srgbClr val="000000">
                  <a:alpha val="25500"/>
                </a:srgbClr>
              </a:outerShdw>
            </a:effectLst>
          </p:spPr>
          <p:txBody>
            <a:bodyPr lIns="110814" tIns="55407" rIns="110814" bIns="55407" rtlCol="0" anchor="ctr"/>
            <a:lstStyle/>
            <a:p>
              <a:pPr algn="ctr" defTabSz="1105785" eaLnBrk="1" hangingPunct="1">
                <a:defRPr/>
              </a:pPr>
              <a:r>
                <a:rPr lang="en-US" sz="5973" kern="0" dirty="0">
                  <a:solidFill>
                    <a:srgbClr val="FFFFFF"/>
                  </a:solidFill>
                  <a:latin typeface="Corbel"/>
                  <a:ea typeface="+mn-ea"/>
                </a:rPr>
                <a:t>Site</a:t>
              </a: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898412" y="2517744"/>
              <a:ext cx="930565" cy="486054"/>
            </a:xfrm>
            <a:prstGeom prst="rect">
              <a:avLst/>
            </a:prstGeom>
            <a:solidFill>
              <a:srgbClr val="FF6600"/>
            </a:solidFill>
            <a:ln w="9525" cap="flat" cmpd="sng" algn="ctr">
              <a:solidFill>
                <a:srgbClr val="00CC99">
                  <a:shade val="48000"/>
                  <a:satMod val="110000"/>
                </a:srgbClr>
              </a:solidFill>
              <a:prstDash val="solid"/>
            </a:ln>
            <a:effectLst>
              <a:outerShdw blurRad="190500" dist="228600" dir="2700000" sy="90000" rotWithShape="0">
                <a:srgbClr val="000000">
                  <a:alpha val="25500"/>
                </a:srgbClr>
              </a:outerShdw>
            </a:effectLst>
          </p:spPr>
          <p:txBody>
            <a:bodyPr lIns="110814" tIns="55407" rIns="110814" bIns="55407" rtlCol="0" anchor="ctr"/>
            <a:lstStyle/>
            <a:p>
              <a:pPr algn="ctr" defTabSz="1105785" eaLnBrk="1" hangingPunct="1">
                <a:defRPr/>
              </a:pPr>
              <a:r>
                <a:rPr lang="en-US" sz="5973" kern="0" dirty="0">
                  <a:solidFill>
                    <a:srgbClr val="FFFFFF"/>
                  </a:solidFill>
                  <a:latin typeface="Corbel"/>
                  <a:ea typeface="+mn-ea"/>
                </a:rPr>
                <a:t>Site</a:t>
              </a: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028385" y="2517744"/>
              <a:ext cx="930565" cy="486054"/>
            </a:xfrm>
            <a:prstGeom prst="rect">
              <a:avLst/>
            </a:prstGeom>
            <a:solidFill>
              <a:srgbClr val="FF6600"/>
            </a:solidFill>
            <a:ln w="9525" cap="flat" cmpd="sng" algn="ctr">
              <a:solidFill>
                <a:srgbClr val="00CC99">
                  <a:shade val="48000"/>
                  <a:satMod val="110000"/>
                </a:srgbClr>
              </a:solidFill>
              <a:prstDash val="solid"/>
            </a:ln>
            <a:effectLst>
              <a:outerShdw blurRad="190500" dist="228600" dir="2700000" sy="90000" rotWithShape="0">
                <a:srgbClr val="000000">
                  <a:alpha val="25500"/>
                </a:srgbClr>
              </a:outerShdw>
            </a:effectLst>
          </p:spPr>
          <p:txBody>
            <a:bodyPr lIns="110814" tIns="55407" rIns="110814" bIns="55407" rtlCol="0" anchor="ctr"/>
            <a:lstStyle/>
            <a:p>
              <a:pPr algn="ctr" defTabSz="1105785" eaLnBrk="1" hangingPunct="1">
                <a:defRPr/>
              </a:pPr>
              <a:r>
                <a:rPr lang="en-US" sz="5973" kern="0" dirty="0">
                  <a:solidFill>
                    <a:srgbClr val="FFFFFF"/>
                  </a:solidFill>
                  <a:latin typeface="Corbel"/>
                  <a:ea typeface="+mn-ea"/>
                </a:rPr>
                <a:t>Site</a:t>
              </a:r>
            </a:p>
          </p:txBody>
        </p:sp>
        <p:cxnSp>
          <p:nvCxnSpPr>
            <p:cNvPr id="67" name="Straight Arrow Connector 66"/>
            <p:cNvCxnSpPr/>
            <p:nvPr/>
          </p:nvCxnSpPr>
          <p:spPr>
            <a:xfrm>
              <a:off x="2577932" y="2085696"/>
              <a:ext cx="265876" cy="378042"/>
            </a:xfrm>
            <a:prstGeom prst="straightConnector1">
              <a:avLst/>
            </a:prstGeom>
            <a:noFill/>
            <a:ln w="25400" cap="flat" cmpd="sng" algn="ctr">
              <a:solidFill>
                <a:srgbClr val="00CC99"/>
              </a:solidFill>
              <a:prstDash val="solid"/>
              <a:tailEnd type="arrow"/>
            </a:ln>
            <a:effectLst>
              <a:outerShdw blurRad="130000" dist="101600" dir="2700000" algn="tl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68" name="Straight Arrow Connector 67"/>
            <p:cNvCxnSpPr>
              <a:stCxn id="56" idx="3"/>
              <a:endCxn id="57" idx="0"/>
            </p:cNvCxnSpPr>
            <p:nvPr/>
          </p:nvCxnSpPr>
          <p:spPr>
            <a:xfrm flipH="1">
              <a:off x="1248554" y="2114618"/>
              <a:ext cx="253089" cy="349120"/>
            </a:xfrm>
            <a:prstGeom prst="straightConnector1">
              <a:avLst/>
            </a:prstGeom>
            <a:noFill/>
            <a:ln w="25400" cap="flat" cmpd="sng" algn="ctr">
              <a:solidFill>
                <a:srgbClr val="00CC99"/>
              </a:solidFill>
              <a:prstDash val="solid"/>
              <a:tailEnd type="arrow"/>
            </a:ln>
            <a:effectLst>
              <a:outerShdw blurRad="130000" dist="101600" dir="2700000" algn="tl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69" name="Straight Arrow Connector 68"/>
            <p:cNvCxnSpPr/>
            <p:nvPr/>
          </p:nvCxnSpPr>
          <p:spPr>
            <a:xfrm flipH="1">
              <a:off x="783272" y="3003798"/>
              <a:ext cx="253089" cy="432048"/>
            </a:xfrm>
            <a:prstGeom prst="straightConnector1">
              <a:avLst/>
            </a:prstGeom>
            <a:noFill/>
            <a:ln w="25400" cap="flat" cmpd="sng" algn="ctr">
              <a:solidFill>
                <a:srgbClr val="00CC99"/>
              </a:solidFill>
              <a:prstDash val="solid"/>
              <a:tailEnd type="arrow"/>
            </a:ln>
            <a:effectLst>
              <a:outerShdw blurRad="130000" dist="101600" dir="2700000" algn="tl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70" name="Straight Arrow Connector 69"/>
            <p:cNvCxnSpPr>
              <a:endCxn id="60" idx="0"/>
            </p:cNvCxnSpPr>
            <p:nvPr/>
          </p:nvCxnSpPr>
          <p:spPr>
            <a:xfrm>
              <a:off x="1501643" y="2949792"/>
              <a:ext cx="411600" cy="486054"/>
            </a:xfrm>
            <a:prstGeom prst="straightConnector1">
              <a:avLst/>
            </a:prstGeom>
            <a:noFill/>
            <a:ln w="25400" cap="flat" cmpd="sng" algn="ctr">
              <a:solidFill>
                <a:srgbClr val="00CC99"/>
              </a:solidFill>
              <a:prstDash val="solid"/>
              <a:tailEnd type="arrow"/>
            </a:ln>
            <a:effectLst>
              <a:outerShdw blurRad="130000" dist="101600" dir="2700000" algn="tl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71" name="Straight Arrow Connector 70"/>
            <p:cNvCxnSpPr/>
            <p:nvPr/>
          </p:nvCxnSpPr>
          <p:spPr>
            <a:xfrm>
              <a:off x="2644401" y="3003798"/>
              <a:ext cx="132938" cy="432048"/>
            </a:xfrm>
            <a:prstGeom prst="straightConnector1">
              <a:avLst/>
            </a:prstGeom>
            <a:noFill/>
            <a:ln w="25400" cap="flat" cmpd="sng" algn="ctr">
              <a:solidFill>
                <a:srgbClr val="00CC99"/>
              </a:solidFill>
              <a:prstDash val="solid"/>
              <a:tailEnd type="arrow"/>
            </a:ln>
            <a:effectLst>
              <a:outerShdw blurRad="130000" dist="101600" dir="2700000" algn="tl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72" name="Straight Arrow Connector 71"/>
            <p:cNvCxnSpPr/>
            <p:nvPr/>
          </p:nvCxnSpPr>
          <p:spPr>
            <a:xfrm>
              <a:off x="3375561" y="3003798"/>
              <a:ext cx="531751" cy="432048"/>
            </a:xfrm>
            <a:prstGeom prst="straightConnector1">
              <a:avLst/>
            </a:prstGeom>
            <a:noFill/>
            <a:ln w="25400" cap="flat" cmpd="sng" algn="ctr">
              <a:solidFill>
                <a:srgbClr val="00CC99"/>
              </a:solidFill>
              <a:prstDash val="solid"/>
              <a:tailEnd type="arrow"/>
            </a:ln>
            <a:effectLst>
              <a:outerShdw blurRad="130000" dist="101600" dir="2700000" algn="tl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73" name="Straight Arrow Connector 72"/>
            <p:cNvCxnSpPr>
              <a:endCxn id="63" idx="2"/>
            </p:cNvCxnSpPr>
            <p:nvPr/>
          </p:nvCxnSpPr>
          <p:spPr>
            <a:xfrm>
              <a:off x="3109684" y="1869672"/>
              <a:ext cx="2924633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4301D8"/>
              </a:solidFill>
              <a:prstDash val="sysDash"/>
              <a:tailEnd type="arrow"/>
            </a:ln>
            <a:effectLst>
              <a:outerShdw blurRad="130000" dist="101600" dir="2700000" algn="tl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75" name="Straight Arrow Connector 74"/>
            <p:cNvCxnSpPr/>
            <p:nvPr/>
          </p:nvCxnSpPr>
          <p:spPr>
            <a:xfrm>
              <a:off x="7097819" y="2139702"/>
              <a:ext cx="265876" cy="378042"/>
            </a:xfrm>
            <a:prstGeom prst="straightConnector1">
              <a:avLst/>
            </a:prstGeom>
            <a:noFill/>
            <a:ln w="25400" cap="flat" cmpd="sng" algn="ctr">
              <a:solidFill>
                <a:srgbClr val="00CC99"/>
              </a:solidFill>
              <a:prstDash val="solid"/>
              <a:tailEnd type="arrow"/>
            </a:ln>
            <a:effectLst>
              <a:outerShdw blurRad="130000" dist="101600" dir="2700000" algn="tl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76" name="Straight Arrow Connector 75"/>
            <p:cNvCxnSpPr/>
            <p:nvPr/>
          </p:nvCxnSpPr>
          <p:spPr>
            <a:xfrm>
              <a:off x="7629571" y="2031690"/>
              <a:ext cx="598220" cy="486054"/>
            </a:xfrm>
            <a:prstGeom prst="straightConnector1">
              <a:avLst/>
            </a:prstGeom>
            <a:noFill/>
            <a:ln w="25400" cap="flat" cmpd="sng" algn="ctr">
              <a:solidFill>
                <a:srgbClr val="00CC99"/>
              </a:solidFill>
              <a:prstDash val="solid"/>
              <a:tailEnd type="arrow"/>
            </a:ln>
            <a:effectLst>
              <a:outerShdw blurRad="130000" dist="101600" dir="2700000" algn="tl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77" name="Straight Arrow Connector 76"/>
            <p:cNvCxnSpPr/>
            <p:nvPr/>
          </p:nvCxnSpPr>
          <p:spPr>
            <a:xfrm flipH="1">
              <a:off x="6167254" y="2085696"/>
              <a:ext cx="265876" cy="378042"/>
            </a:xfrm>
            <a:prstGeom prst="straightConnector1">
              <a:avLst/>
            </a:prstGeom>
            <a:noFill/>
            <a:ln w="25400" cap="flat" cmpd="sng" algn="ctr">
              <a:solidFill>
                <a:srgbClr val="00CC99"/>
              </a:solidFill>
              <a:prstDash val="solid"/>
              <a:tailEnd type="arrow"/>
            </a:ln>
            <a:effectLst>
              <a:outerShdw blurRad="130000" dist="101600" dir="2700000" algn="tl" rotWithShape="0">
                <a:srgbClr val="000000">
                  <a:alpha val="35000"/>
                </a:srgbClr>
              </a:outerShdw>
            </a:effectLst>
          </p:spPr>
        </p:cxnSp>
      </p:grpSp>
      <p:sp>
        <p:nvSpPr>
          <p:cNvPr id="80" name="TextBox 79"/>
          <p:cNvSpPr txBox="1"/>
          <p:nvPr/>
        </p:nvSpPr>
        <p:spPr>
          <a:xfrm rot="18932338">
            <a:off x="-230050" y="4656390"/>
            <a:ext cx="2659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262626"/>
                </a:solidFill>
              </a:rPr>
              <a:t>PRODUCTION</a:t>
            </a:r>
          </a:p>
        </p:txBody>
      </p:sp>
      <p:sp>
        <p:nvSpPr>
          <p:cNvPr id="81" name="TextBox 80"/>
          <p:cNvSpPr txBox="1"/>
          <p:nvPr/>
        </p:nvSpPr>
        <p:spPr>
          <a:xfrm rot="2299774">
            <a:off x="9909479" y="4687597"/>
            <a:ext cx="30440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262626"/>
                </a:solidFill>
              </a:rPr>
              <a:t>COMMISSIONING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8586774" y="7166382"/>
            <a:ext cx="4099285" cy="792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76" dirty="0">
                <a:solidFill>
                  <a:srgbClr val="4D4D4D"/>
                </a:solidFill>
                <a:latin typeface="Times"/>
                <a:cs typeface="Times"/>
              </a:rPr>
              <a:t>Idea from A. </a:t>
            </a:r>
            <a:r>
              <a:rPr lang="en-US" sz="2276" dirty="0" err="1">
                <a:solidFill>
                  <a:srgbClr val="4D4D4D"/>
                </a:solidFill>
                <a:latin typeface="Times"/>
                <a:cs typeface="Times"/>
              </a:rPr>
              <a:t>Hanushevsky</a:t>
            </a:r>
            <a:r>
              <a:rPr lang="en-US" sz="2276" dirty="0">
                <a:solidFill>
                  <a:srgbClr val="4D4D4D"/>
                </a:solidFill>
                <a:latin typeface="Times"/>
                <a:cs typeface="Times"/>
              </a:rPr>
              <a:t> at the CMS Federation Workshop</a:t>
            </a:r>
          </a:p>
        </p:txBody>
      </p:sp>
      <p:sp>
        <p:nvSpPr>
          <p:cNvPr id="3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21173" y="9040144"/>
            <a:ext cx="10568044" cy="519289"/>
          </a:xfrm>
        </p:spPr>
        <p:txBody>
          <a:bodyPr/>
          <a:lstStyle/>
          <a:p>
            <a:r>
              <a:rPr lang="en-US" dirty="0" smtClean="0"/>
              <a:t>Maria Girone, CHEP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758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recap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the positive side:</a:t>
            </a:r>
          </a:p>
          <a:p>
            <a:endParaRPr lang="en-US" dirty="0"/>
          </a:p>
          <a:p>
            <a:pPr marL="457200" indent="-457200">
              <a:buFont typeface="Arial" charset="0"/>
              <a:buChar char="•"/>
            </a:pPr>
            <a:r>
              <a:rPr lang="en-US" dirty="0" smtClean="0"/>
              <a:t>We now have a system where we can utilize a set of globally distributed computing centers</a:t>
            </a:r>
          </a:p>
          <a:p>
            <a:endParaRPr lang="en-US" dirty="0"/>
          </a:p>
          <a:p>
            <a:pPr marL="457200" indent="-457200">
              <a:buFont typeface="Arial" charset="0"/>
              <a:buChar char="•"/>
            </a:pPr>
            <a:r>
              <a:rPr lang="en-US" dirty="0" smtClean="0"/>
              <a:t>We have reached a very high scale</a:t>
            </a:r>
          </a:p>
          <a:p>
            <a:pPr marL="457200" indent="-457200">
              <a:buFont typeface="Arial" charset="0"/>
              <a:buChar char="•"/>
            </a:pPr>
            <a:endParaRPr lang="en-US" dirty="0"/>
          </a:p>
          <a:p>
            <a:pPr marL="457200" indent="-457200">
              <a:buFont typeface="Arial" charset="0"/>
              <a:buChar char="•"/>
            </a:pPr>
            <a:r>
              <a:rPr lang="en-US" dirty="0" smtClean="0"/>
              <a:t>We can distribute a software environment and conditions</a:t>
            </a:r>
          </a:p>
          <a:p>
            <a:pPr marL="457200" indent="-457200">
              <a:buFont typeface="Arial" charset="0"/>
              <a:buChar char="•"/>
            </a:pPr>
            <a:endParaRPr lang="en-US" dirty="0"/>
          </a:p>
          <a:p>
            <a:pPr marL="457200" indent="-457200">
              <a:buFont typeface="Arial" charset="0"/>
              <a:buChar char="•"/>
            </a:pPr>
            <a:r>
              <a:rPr lang="en-US" dirty="0" smtClean="0"/>
              <a:t>We can move data, discover data, and for a portion of the access even serve over the WAN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0380548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the negative:</a:t>
            </a:r>
          </a:p>
          <a:p>
            <a:endParaRPr lang="en-US" dirty="0"/>
          </a:p>
          <a:p>
            <a:pPr marL="457200" indent="-457200">
              <a:buFont typeface="Arial" charset="0"/>
              <a:buChar char="•"/>
            </a:pPr>
            <a:r>
              <a:rPr lang="en-US" dirty="0" smtClean="0"/>
              <a:t>A lot has to go right for work to get done</a:t>
            </a:r>
          </a:p>
          <a:p>
            <a:pPr marL="1187450" lvl="1" indent="-457200">
              <a:buFont typeface="Arial" charset="0"/>
              <a:buChar char="•"/>
            </a:pPr>
            <a:r>
              <a:rPr lang="en-US" dirty="0"/>
              <a:t>There are a lot of expectations of the resources when you arrive on a site</a:t>
            </a:r>
          </a:p>
          <a:p>
            <a:pPr marL="2393950" lvl="3" indent="-457200">
              <a:buFont typeface="Arial" charset="0"/>
              <a:buChar char="•"/>
            </a:pPr>
            <a:r>
              <a:rPr lang="en-US" dirty="0"/>
              <a:t>Operating systems, configurations, and services</a:t>
            </a:r>
          </a:p>
          <a:p>
            <a:pPr marL="2393950" lvl="3" indent="-457200">
              <a:buFont typeface="Arial" charset="0"/>
              <a:buChar char="•"/>
            </a:pPr>
            <a:r>
              <a:rPr lang="en-US" dirty="0"/>
              <a:t>Limits the resources that can be used</a:t>
            </a:r>
          </a:p>
          <a:p>
            <a:pPr marL="2393950" lvl="3" indent="-457200">
              <a:buFont typeface="Arial" charset="0"/>
              <a:buChar char="•"/>
            </a:pPr>
            <a:r>
              <a:rPr lang="en-US" dirty="0"/>
              <a:t>Makes the resources more difficult to share</a:t>
            </a:r>
          </a:p>
          <a:p>
            <a:pPr marL="2393950" lvl="3" indent="-457200">
              <a:buFont typeface="Arial" charset="0"/>
              <a:buChar char="•"/>
            </a:pPr>
            <a:r>
              <a:rPr lang="en-US" dirty="0"/>
              <a:t>Places a reasonably heavy load on site </a:t>
            </a:r>
            <a:r>
              <a:rPr lang="en-US" dirty="0" smtClean="0"/>
              <a:t>administrators</a:t>
            </a:r>
            <a:endParaRPr lang="en-US" dirty="0"/>
          </a:p>
          <a:p>
            <a:pPr marL="2393950" lvl="3" indent="-457200">
              <a:buFont typeface="Arial" charset="0"/>
              <a:buChar char="•"/>
            </a:pPr>
            <a:r>
              <a:rPr lang="en-US" dirty="0" smtClean="0"/>
              <a:t>The system remains mostly homogenous</a:t>
            </a:r>
          </a:p>
          <a:p>
            <a:pPr marL="2393950" lvl="3" indent="-457200">
              <a:buFont typeface="Arial" charset="0"/>
              <a:buChar char="•"/>
            </a:pPr>
            <a:r>
              <a:rPr lang="en-US" dirty="0" smtClean="0"/>
              <a:t>OS, hardware profiles, interfaces all need to stay in lock </a:t>
            </a:r>
            <a:r>
              <a:rPr lang="en-US" dirty="0" err="1" smtClean="0"/>
              <a:t>stepMore</a:t>
            </a:r>
            <a:r>
              <a:rPr lang="en-US" dirty="0" smtClean="0"/>
              <a:t> difficult to share resources with other communities</a:t>
            </a:r>
          </a:p>
          <a:p>
            <a:pPr marL="457200" indent="-457200">
              <a:buFont typeface="Arial" charset="0"/>
              <a:buChar char="•"/>
            </a:pPr>
            <a:endParaRPr lang="en-US" dirty="0"/>
          </a:p>
          <a:p>
            <a:pPr marL="457200" indent="-457200">
              <a:buFont typeface="Arial" charset="0"/>
              <a:buChar char="•"/>
            </a:pPr>
            <a:r>
              <a:rPr lang="en-US" dirty="0" smtClean="0"/>
              <a:t>We have coupled the processing and the storage</a:t>
            </a:r>
          </a:p>
          <a:p>
            <a:pPr marL="1187450" lvl="1" indent="-457200">
              <a:buFont typeface="Arial" charset="0"/>
              <a:buChar char="•"/>
            </a:pPr>
            <a:r>
              <a:rPr lang="en-US" dirty="0" smtClean="0"/>
              <a:t>Systems with very different time scales are tied together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53C9AE-F2E6-2C4E-803D-EA9CD2EA1B83}" type="slidenum">
              <a:rPr lang="en-US" altLang="en-US" smtClean="0"/>
              <a:pPr/>
              <a:t>39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483556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1pPr>
            <a:lvl2pPr marL="742950" indent="-285750"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2pPr>
            <a:lvl3pPr marL="1143000" indent="-228600"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3pPr>
            <a:lvl4pPr marL="1600200" indent="-228600"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4pPr>
            <a:lvl5pPr marL="2057400" indent="-228600"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9pPr>
          </a:lstStyle>
          <a:p>
            <a:fld id="{EEF66614-C4FA-B641-970F-AD572848BB8A}" type="slidenum">
              <a:rPr lang="en-US" altLang="en-US" sz="2000"/>
              <a:pPr/>
              <a:t>4</a:t>
            </a:fld>
            <a:endParaRPr lang="en-US" altLang="en-US" sz="2000"/>
          </a:p>
        </p:txBody>
      </p:sp>
      <p:pic>
        <p:nvPicPr>
          <p:cNvPr id="7170" name="Picture 7" descr="Beginn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990600"/>
            <a:ext cx="10515600" cy="841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smtClean="0"/>
              <a:t>Beginning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3200" y="1498600"/>
            <a:ext cx="12801600" cy="8255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en-US" altLang="en-US" smtClean="0"/>
          </a:p>
          <a:p>
            <a:pPr eaLnBrk="1" hangingPunct="1">
              <a:lnSpc>
                <a:spcPct val="90000"/>
              </a:lnSpc>
              <a:defRPr/>
            </a:pPr>
            <a:endParaRPr lang="en-US" altLang="en-US" smtClean="0"/>
          </a:p>
          <a:p>
            <a:pPr eaLnBrk="1" hangingPunct="1">
              <a:lnSpc>
                <a:spcPct val="90000"/>
              </a:lnSpc>
              <a:defRPr/>
            </a:pPr>
            <a:endParaRPr lang="en-US" altLang="en-US" smtClean="0"/>
          </a:p>
          <a:p>
            <a:pPr eaLnBrk="1" hangingPunct="1">
              <a:lnSpc>
                <a:spcPct val="90000"/>
              </a:lnSpc>
              <a:defRPr/>
            </a:pPr>
            <a:endParaRPr lang="en-US" altLang="en-US" smtClean="0"/>
          </a:p>
          <a:p>
            <a:pPr eaLnBrk="1" hangingPunct="1">
              <a:lnSpc>
                <a:spcPct val="90000"/>
              </a:lnSpc>
              <a:defRPr/>
            </a:pPr>
            <a:endParaRPr lang="en-US" altLang="en-US" smtClean="0"/>
          </a:p>
          <a:p>
            <a:pPr eaLnBrk="1" hangingPunct="1">
              <a:lnSpc>
                <a:spcPct val="90000"/>
              </a:lnSpc>
              <a:defRPr/>
            </a:pPr>
            <a:endParaRPr lang="en-US" altLang="en-US" smtClean="0"/>
          </a:p>
          <a:p>
            <a:pPr eaLnBrk="1" hangingPunct="1">
              <a:lnSpc>
                <a:spcPct val="90000"/>
              </a:lnSpc>
              <a:defRPr/>
            </a:pPr>
            <a:endParaRPr lang="en-US" altLang="en-US" smtClean="0"/>
          </a:p>
          <a:p>
            <a:pPr eaLnBrk="1" hangingPunct="1">
              <a:lnSpc>
                <a:spcPct val="90000"/>
              </a:lnSpc>
              <a:defRPr/>
            </a:pPr>
            <a:endParaRPr lang="en-US" altLang="en-US" smtClean="0"/>
          </a:p>
          <a:p>
            <a:pPr eaLnBrk="1" hangingPunct="1">
              <a:lnSpc>
                <a:spcPct val="90000"/>
              </a:lnSpc>
              <a:defRPr/>
            </a:pPr>
            <a:endParaRPr lang="en-US" altLang="en-US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en-US" smtClean="0"/>
              <a:t>Experiments began to develop distributed computing models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altLang="en-US" smtClean="0"/>
              <a:t>Two examples: Babar had Tier-As that users could connect to for access to the data and resources.   CDF had distributed analysis centers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altLang="en-US" smtClean="0"/>
              <a:t>Distributed centers tended to come later as other items were better understood</a:t>
            </a:r>
          </a:p>
          <a:p>
            <a:pPr lvl="1" eaLnBrk="1" hangingPunct="1">
              <a:lnSpc>
                <a:spcPct val="90000"/>
              </a:lnSpc>
              <a:defRPr/>
            </a:pPr>
            <a:endParaRPr lang="en-US" altLang="en-US" smtClean="0"/>
          </a:p>
        </p:txBody>
      </p:sp>
      <p:sp>
        <p:nvSpPr>
          <p:cNvPr id="76806" name="Text Box 6"/>
          <p:cNvSpPr txBox="1">
            <a:spLocks/>
          </p:cNvSpPr>
          <p:nvPr/>
        </p:nvSpPr>
        <p:spPr bwMode="auto">
          <a:xfrm>
            <a:off x="228600" y="5943600"/>
            <a:ext cx="79057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4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altLang="en-US" sz="3200">
                <a:solidFill>
                  <a:srgbClr val="140089"/>
                </a:solidFill>
              </a:rPr>
              <a:t>In the beginning the computing was centralized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Thursday we talk about Clouds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53C9AE-F2E6-2C4E-803D-EA9CD2EA1B83}" type="slidenum">
              <a:rPr lang="en-US" altLang="en-US" smtClean="0"/>
              <a:pPr/>
              <a:t>40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5205673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Shape 634"/>
          <p:cNvSpPr/>
          <p:nvPr/>
        </p:nvSpPr>
        <p:spPr>
          <a:xfrm>
            <a:off x="228600" y="8610600"/>
            <a:ext cx="1066925" cy="6021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/>
          <a:p>
            <a:pPr defTabSz="1295400">
              <a:buClr>
                <a:srgbClr val="000000"/>
              </a:buClr>
              <a:defRPr sz="18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Ian Fisk</a:t>
            </a:r>
          </a:p>
          <a:p>
            <a:pPr defTabSz="1295400">
              <a:buClr>
                <a:srgbClr val="000000"/>
              </a:buClr>
              <a:defRPr sz="18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FNAL/CD</a:t>
            </a:r>
          </a:p>
        </p:txBody>
      </p:sp>
      <p:sp>
        <p:nvSpPr>
          <p:cNvPr id="635" name="Shape 63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>
                <a:effectLst/>
              </a:defRPr>
            </a:pPr>
            <a:r>
              <a:t>Clouds vs Grids</a:t>
            </a:r>
          </a:p>
        </p:txBody>
      </p:sp>
      <p:sp>
        <p:nvSpPr>
          <p:cNvPr id="636" name="Shape 636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pPr marL="776567" indent="-319367">
              <a:defRPr>
                <a:effectLst/>
              </a:defRPr>
            </a:pPr>
            <a:r>
              <a:rPr dirty="0"/>
              <a:t>Grids offer primarily standard services with agreed protocols</a:t>
            </a:r>
          </a:p>
          <a:p>
            <a:pPr marL="1191985" lvl="1" indent="-277585">
              <a:defRPr>
                <a:effectLst/>
              </a:defRPr>
            </a:pPr>
            <a:r>
              <a:rPr dirty="0"/>
              <a:t>Designed to be as generic as possible, but execute a particular task</a:t>
            </a:r>
          </a:p>
          <a:p>
            <a:pPr marL="776567" indent="-319367">
              <a:defRPr>
                <a:effectLst/>
              </a:defRPr>
            </a:pPr>
            <a:endParaRPr dirty="0"/>
          </a:p>
          <a:p>
            <a:pPr marL="776567" indent="-319367">
              <a:defRPr>
                <a:effectLst/>
              </a:defRPr>
            </a:pPr>
            <a:endParaRPr lang="en-US" dirty="0" smtClean="0"/>
          </a:p>
          <a:p>
            <a:pPr marL="776567" indent="-319367">
              <a:defRPr>
                <a:effectLst/>
              </a:defRPr>
            </a:pPr>
            <a:endParaRPr lang="en-US" dirty="0"/>
          </a:p>
          <a:p>
            <a:pPr marL="776567" indent="-319367">
              <a:defRPr>
                <a:effectLst/>
              </a:defRPr>
            </a:pPr>
            <a:endParaRPr lang="en-US" dirty="0" smtClean="0"/>
          </a:p>
          <a:p>
            <a:pPr marL="776567" indent="-319367">
              <a:defRPr>
                <a:effectLst/>
              </a:defRPr>
            </a:pPr>
            <a:endParaRPr lang="en-US" dirty="0"/>
          </a:p>
          <a:p>
            <a:pPr marL="776567" indent="-319367">
              <a:defRPr>
                <a:effectLst/>
              </a:defRPr>
            </a:pPr>
            <a:endParaRPr lang="en-US" dirty="0" smtClean="0"/>
          </a:p>
          <a:p>
            <a:pPr marL="776567" indent="-319367">
              <a:defRPr>
                <a:effectLst/>
              </a:defRPr>
            </a:pPr>
            <a:endParaRPr dirty="0"/>
          </a:p>
          <a:p>
            <a:pPr marL="776567" indent="-319367">
              <a:defRPr>
                <a:effectLst/>
              </a:defRPr>
            </a:pPr>
            <a:r>
              <a:rPr dirty="0"/>
              <a:t>Clouds offer the ability to build custom services and functions</a:t>
            </a:r>
          </a:p>
          <a:p>
            <a:pPr marL="1191985" lvl="1" indent="-277585">
              <a:defRPr>
                <a:effectLst/>
              </a:defRPr>
            </a:pPr>
            <a:r>
              <a:rPr dirty="0"/>
              <a:t>More flexible, but also more work</a:t>
            </a:r>
          </a:p>
        </p:txBody>
      </p:sp>
      <p:sp>
        <p:nvSpPr>
          <p:cNvPr id="637" name="Shape 637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41</a:t>
            </a:fld>
            <a:endParaRPr/>
          </a:p>
        </p:txBody>
      </p:sp>
      <p:pic>
        <p:nvPicPr>
          <p:cNvPr id="638" name="File-Toas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321800" y="2743200"/>
            <a:ext cx="2794000" cy="23749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39" name="POWER-OUTLE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899900" y="6946900"/>
            <a:ext cx="931334" cy="1397001"/>
          </a:xfrm>
          <a:prstGeom prst="rect">
            <a:avLst/>
          </a:prstGeom>
          <a:ln w="12700">
            <a:miter lim="400000"/>
          </a:ln>
        </p:spPr>
      </p:pic>
      <p:sp>
        <p:nvSpPr>
          <p:cNvPr id="640" name="Shape 640"/>
          <p:cNvSpPr/>
          <p:nvPr/>
        </p:nvSpPr>
        <p:spPr>
          <a:xfrm flipV="1">
            <a:off x="8225338" y="8343883"/>
            <a:ext cx="3391105" cy="14246"/>
          </a:xfrm>
          <a:prstGeom prst="line">
            <a:avLst/>
          </a:prstGeom>
          <a:ln w="101600">
            <a:solidFill>
              <a:srgbClr val="945200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641" name="Shape 641"/>
          <p:cNvSpPr/>
          <p:nvPr/>
        </p:nvSpPr>
        <p:spPr>
          <a:xfrm>
            <a:off x="8470900" y="8459744"/>
            <a:ext cx="1002" cy="1175244"/>
          </a:xfrm>
          <a:prstGeom prst="line">
            <a:avLst/>
          </a:prstGeom>
          <a:ln w="101600">
            <a:solidFill>
              <a:srgbClr val="945200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642" name="Shape 642"/>
          <p:cNvSpPr/>
          <p:nvPr/>
        </p:nvSpPr>
        <p:spPr>
          <a:xfrm>
            <a:off x="11462887" y="8458200"/>
            <a:ext cx="3804" cy="1188758"/>
          </a:xfrm>
          <a:prstGeom prst="line">
            <a:avLst/>
          </a:prstGeom>
          <a:ln w="101600">
            <a:solidFill>
              <a:srgbClr val="945200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01928202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MONARC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1066800"/>
            <a:ext cx="6629400" cy="8255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All LHC Grid Computing Models are based on MONARC</a:t>
            </a:r>
          </a:p>
          <a:p>
            <a:pPr marL="457200" indent="-457200" eaLnBrk="1" hangingPunct="1">
              <a:buFont typeface="Arial" charset="0"/>
              <a:buChar char="•"/>
              <a:defRPr/>
            </a:pPr>
            <a:r>
              <a:rPr lang="en-US" dirty="0" smtClean="0"/>
              <a:t>Introduced the idea of hierarchical tiers of computing centers</a:t>
            </a:r>
          </a:p>
          <a:p>
            <a:pPr marL="457200" indent="-457200" eaLnBrk="1" hangingPunct="1">
              <a:buFont typeface="Arial" charset="0"/>
              <a:buChar char="•"/>
              <a:defRPr/>
            </a:pPr>
            <a:r>
              <a:rPr lang="en-US" dirty="0" smtClean="0"/>
              <a:t>Assumes poor networking on connectivity between sites</a:t>
            </a:r>
          </a:p>
          <a:p>
            <a:pPr marL="0" indent="0" eaLnBrk="1" hangingPunct="1">
              <a:defRPr/>
            </a:pPr>
            <a:r>
              <a:rPr lang="en-US" dirty="0" smtClean="0"/>
              <a:t>Motivated by investment</a:t>
            </a:r>
          </a:p>
          <a:p>
            <a:pPr marL="457200" indent="-457200" eaLnBrk="1" hangingPunct="1">
              <a:buFont typeface="Arial" charset="0"/>
              <a:buChar char="•"/>
              <a:defRPr/>
            </a:pPr>
            <a:r>
              <a:rPr lang="en-US" dirty="0" smtClean="0"/>
              <a:t>Countries were more willing to invest in local computing and local infrastructure </a:t>
            </a:r>
          </a:p>
          <a:p>
            <a:pPr marL="457200" indent="-457200" eaLnBrk="1" hangingPunct="1">
              <a:buFont typeface="Arial" charset="0"/>
              <a:buChar char="•"/>
              <a:defRPr/>
            </a:pPr>
            <a:r>
              <a:rPr lang="en-US" dirty="0" smtClean="0"/>
              <a:t>Rely on pool of distributed computing expertise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1pPr>
            <a:lvl2pPr marL="742950" indent="-285750"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2pPr>
            <a:lvl3pPr marL="1143000" indent="-228600"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3pPr>
            <a:lvl4pPr marL="1600200" indent="-228600"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4pPr>
            <a:lvl5pPr marL="2057400" indent="-228600"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9pPr>
          </a:lstStyle>
          <a:p>
            <a:fld id="{75D8B336-332F-A843-83BE-9E6F3E8773C7}" type="slidenum">
              <a:rPr lang="en-US" altLang="en-US" sz="2000"/>
              <a:pPr/>
              <a:t>5</a:t>
            </a:fld>
            <a:endParaRPr lang="en-US" altLang="en-US" sz="2000"/>
          </a:p>
        </p:txBody>
      </p:sp>
      <p:pic>
        <p:nvPicPr>
          <p:cNvPr id="45060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4513" y="1371600"/>
            <a:ext cx="5957887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1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9775" y="5918200"/>
            <a:ext cx="5588000" cy="335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1pPr>
            <a:lvl2pPr marL="742950" indent="-285750"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2pPr>
            <a:lvl3pPr marL="1143000" indent="-228600"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3pPr>
            <a:lvl4pPr marL="1600200" indent="-228600"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4pPr>
            <a:lvl5pPr marL="2057400" indent="-228600"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9pPr>
          </a:lstStyle>
          <a:p>
            <a:fld id="{D5495CCB-3FF7-2440-ABAA-03569582DE83}" type="slidenum">
              <a:rPr lang="en-US" altLang="en-US" sz="2000"/>
              <a:pPr/>
              <a:t>6</a:t>
            </a:fld>
            <a:endParaRPr lang="en-US" altLang="en-US" sz="2000"/>
          </a:p>
        </p:txBody>
      </p:sp>
      <p:pic>
        <p:nvPicPr>
          <p:cNvPr id="9218" name="Picture 14" descr="Monar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066800"/>
            <a:ext cx="10337800" cy="827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smtClean="0"/>
              <a:t>LHC Computing Models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3200" y="1295400"/>
            <a:ext cx="12801600" cy="8255000"/>
          </a:xfrm>
        </p:spPr>
        <p:txBody>
          <a:bodyPr/>
          <a:lstStyle/>
          <a:p>
            <a:pPr eaLnBrk="1" hangingPunct="1">
              <a:defRPr/>
            </a:pPr>
            <a:endParaRPr lang="en-US" altLang="en-US" smtClean="0"/>
          </a:p>
          <a:p>
            <a:pPr eaLnBrk="1" hangingPunct="1">
              <a:defRPr/>
            </a:pPr>
            <a:endParaRPr lang="en-US" altLang="en-US" smtClean="0"/>
          </a:p>
          <a:p>
            <a:pPr eaLnBrk="1" hangingPunct="1">
              <a:defRPr/>
            </a:pPr>
            <a:endParaRPr lang="en-US" altLang="en-US" smtClean="0"/>
          </a:p>
          <a:p>
            <a:pPr eaLnBrk="1" hangingPunct="1">
              <a:defRPr/>
            </a:pPr>
            <a:endParaRPr lang="en-US" altLang="en-US" smtClean="0"/>
          </a:p>
          <a:p>
            <a:pPr eaLnBrk="1" hangingPunct="1">
              <a:defRPr/>
            </a:pPr>
            <a:endParaRPr lang="en-US" altLang="en-US" smtClean="0"/>
          </a:p>
          <a:p>
            <a:pPr eaLnBrk="1" hangingPunct="1">
              <a:defRPr/>
            </a:pPr>
            <a:endParaRPr lang="en-US" altLang="en-US" smtClean="0"/>
          </a:p>
          <a:p>
            <a:pPr eaLnBrk="1" hangingPunct="1">
              <a:defRPr/>
            </a:pPr>
            <a:endParaRPr lang="en-US" altLang="en-US" smtClean="0"/>
          </a:p>
          <a:p>
            <a:pPr eaLnBrk="1" hangingPunct="1">
              <a:defRPr/>
            </a:pPr>
            <a:endParaRPr lang="en-US" altLang="en-US" smtClean="0"/>
          </a:p>
          <a:p>
            <a:pPr eaLnBrk="1" hangingPunct="1">
              <a:defRPr/>
            </a:pPr>
            <a:endParaRPr lang="en-US" altLang="en-US" smtClean="0"/>
          </a:p>
          <a:p>
            <a:pPr eaLnBrk="1" hangingPunct="1">
              <a:defRPr/>
            </a:pPr>
            <a:endParaRPr lang="en-US" altLang="en-US" smtClean="0"/>
          </a:p>
          <a:p>
            <a:pPr eaLnBrk="1" hangingPunct="1">
              <a:defRPr/>
            </a:pPr>
            <a:r>
              <a:rPr lang="en-US" altLang="en-US" smtClean="0"/>
              <a:t>MONARC Tiered computing model came in the late 90’s</a:t>
            </a:r>
          </a:p>
          <a:p>
            <a:pPr lvl="1" eaLnBrk="1" hangingPunct="1">
              <a:defRPr/>
            </a:pPr>
            <a:r>
              <a:rPr lang="en-US" altLang="en-US" smtClean="0"/>
              <a:t>Level of distribution motivated by the desire to empower and leverage resources and to share load, infrastructure, and funding    </a:t>
            </a:r>
          </a:p>
        </p:txBody>
      </p:sp>
      <p:sp>
        <p:nvSpPr>
          <p:cNvPr id="77833" name="Text Box 9"/>
          <p:cNvSpPr txBox="1">
            <a:spLocks/>
          </p:cNvSpPr>
          <p:nvPr/>
        </p:nvSpPr>
        <p:spPr bwMode="auto">
          <a:xfrm>
            <a:off x="609600" y="1143000"/>
            <a:ext cx="3733800" cy="222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4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en-US" sz="2800"/>
              <a:t>Tier-0 center at CERN used for prompt reconstruction, data archive, low latency work</a:t>
            </a:r>
          </a:p>
        </p:txBody>
      </p:sp>
      <p:sp>
        <p:nvSpPr>
          <p:cNvPr id="77834" name="Text Box 10"/>
          <p:cNvSpPr txBox="1">
            <a:spLocks/>
          </p:cNvSpPr>
          <p:nvPr/>
        </p:nvSpPr>
        <p:spPr bwMode="auto">
          <a:xfrm>
            <a:off x="9067800" y="685800"/>
            <a:ext cx="3733800" cy="3081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4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en-US" sz="2800"/>
              <a:t>Rate to Tier-1 varies by event size and trigger rate for each experiment.   Aggregate rate from CERN of hundreds of MB to nearly 1GB</a:t>
            </a:r>
          </a:p>
        </p:txBody>
      </p:sp>
      <p:sp>
        <p:nvSpPr>
          <p:cNvPr id="77835" name="Text Box 11"/>
          <p:cNvSpPr txBox="1">
            <a:spLocks/>
          </p:cNvSpPr>
          <p:nvPr/>
        </p:nvSpPr>
        <p:spPr bwMode="auto">
          <a:xfrm>
            <a:off x="0" y="1295400"/>
            <a:ext cx="5029200" cy="265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4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en-US" sz="2800">
                <a:solidFill>
                  <a:srgbClr val="000000"/>
                </a:solidFill>
              </a:rPr>
              <a:t>Tier-1 centers are primarily at national labs or large universites</a:t>
            </a:r>
          </a:p>
          <a:p>
            <a:pPr lvl="1" eaLnBrk="1" hangingPunct="1">
              <a:buFont typeface="Wingdings" charset="2"/>
              <a:buChar char="§"/>
              <a:defRPr/>
            </a:pPr>
            <a:r>
              <a:rPr lang="en-US" altLang="en-US" sz="2800">
                <a:solidFill>
                  <a:srgbClr val="000000"/>
                </a:solidFill>
              </a:rPr>
              <a:t>Re-Reconstruction</a:t>
            </a:r>
          </a:p>
          <a:p>
            <a:pPr lvl="1" eaLnBrk="1" hangingPunct="1">
              <a:buFont typeface="Wingdings" charset="2"/>
              <a:buChar char="§"/>
              <a:defRPr/>
            </a:pPr>
            <a:r>
              <a:rPr lang="en-US" altLang="en-US" sz="2800">
                <a:solidFill>
                  <a:srgbClr val="000000"/>
                </a:solidFill>
              </a:rPr>
              <a:t>Stripping/skimming</a:t>
            </a:r>
          </a:p>
          <a:p>
            <a:pPr lvl="1" eaLnBrk="1" hangingPunct="1">
              <a:buFont typeface="Wingdings" charset="2"/>
              <a:buChar char="§"/>
              <a:defRPr/>
            </a:pPr>
            <a:r>
              <a:rPr lang="en-US" altLang="en-US" sz="2800">
                <a:solidFill>
                  <a:srgbClr val="000000"/>
                </a:solidFill>
              </a:rPr>
              <a:t>Data serving</a:t>
            </a:r>
          </a:p>
          <a:p>
            <a:pPr lvl="1" eaLnBrk="1" hangingPunct="1">
              <a:buFont typeface="Wingdings" charset="2"/>
              <a:buChar char="§"/>
              <a:defRPr/>
            </a:pPr>
            <a:r>
              <a:rPr lang="en-US" altLang="en-US" sz="2800">
                <a:solidFill>
                  <a:srgbClr val="000000"/>
                </a:solidFill>
              </a:rPr>
              <a:t>Archiving of simulation</a:t>
            </a:r>
          </a:p>
        </p:txBody>
      </p:sp>
      <p:sp>
        <p:nvSpPr>
          <p:cNvPr id="77836" name="Text Box 12"/>
          <p:cNvSpPr txBox="1">
            <a:spLocks/>
          </p:cNvSpPr>
          <p:nvPr/>
        </p:nvSpPr>
        <p:spPr bwMode="auto">
          <a:xfrm>
            <a:off x="9296400" y="6629400"/>
            <a:ext cx="3708400" cy="265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4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en-US" sz="2800">
                <a:solidFill>
                  <a:srgbClr val="000000"/>
                </a:solidFill>
              </a:rPr>
              <a:t>Rate to Tier-2s depends on the experiment and the expectations for updating storage</a:t>
            </a:r>
          </a:p>
          <a:p>
            <a:pPr lvl="1" eaLnBrk="1" hangingPunct="1">
              <a:buFont typeface="Wingdings" charset="2"/>
              <a:buChar char="§"/>
              <a:defRPr/>
            </a:pPr>
            <a:r>
              <a:rPr lang="en-US" altLang="en-US" sz="2800">
                <a:solidFill>
                  <a:srgbClr val="000000"/>
                </a:solidFill>
              </a:rPr>
              <a:t>Can burst with activity</a:t>
            </a:r>
          </a:p>
        </p:txBody>
      </p:sp>
      <p:sp>
        <p:nvSpPr>
          <p:cNvPr id="77837" name="Text Box 13"/>
          <p:cNvSpPr txBox="1">
            <a:spLocks/>
          </p:cNvSpPr>
          <p:nvPr/>
        </p:nvSpPr>
        <p:spPr bwMode="auto">
          <a:xfrm>
            <a:off x="4038600" y="6934200"/>
            <a:ext cx="4572000" cy="181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4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en-US" sz="2800" dirty="0">
                <a:solidFill>
                  <a:srgbClr val="000000"/>
                </a:solidFill>
              </a:rPr>
              <a:t>Tier-2 centers are primarily at universities</a:t>
            </a:r>
          </a:p>
          <a:p>
            <a:pPr lvl="1" eaLnBrk="1" hangingPunct="1">
              <a:buFont typeface="Times" charset="0"/>
              <a:buChar char="•"/>
              <a:defRPr/>
            </a:pPr>
            <a:r>
              <a:rPr lang="en-US" altLang="en-US" sz="2800" dirty="0">
                <a:solidFill>
                  <a:srgbClr val="000000"/>
                </a:solidFill>
              </a:rPr>
              <a:t>Simulation</a:t>
            </a:r>
          </a:p>
          <a:p>
            <a:pPr lvl="1" eaLnBrk="1" hangingPunct="1">
              <a:buFont typeface="Times" charset="0"/>
              <a:buChar char="•"/>
              <a:defRPr/>
            </a:pPr>
            <a:r>
              <a:rPr lang="en-US" altLang="en-US" sz="2800" dirty="0">
                <a:solidFill>
                  <a:srgbClr val="000000"/>
                </a:solidFill>
              </a:rPr>
              <a:t>User Analysis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7" grpId="0"/>
      <p:bldP spid="77833" grpId="0"/>
      <p:bldP spid="77833" grpId="1"/>
      <p:bldP spid="77834" grpId="0"/>
      <p:bldP spid="77834" grpId="1"/>
      <p:bldP spid="77835" grpId="0"/>
      <p:bldP spid="77835" grpId="1"/>
      <p:bldP spid="77836" grpId="0"/>
      <p:bldP spid="77836" grpId="1"/>
      <p:bldP spid="77837" grpId="0"/>
      <p:bldP spid="77837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1pPr>
            <a:lvl2pPr marL="742950" indent="-285750"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2pPr>
            <a:lvl3pPr marL="1143000" indent="-228600"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3pPr>
            <a:lvl4pPr marL="1600200" indent="-228600"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4pPr>
            <a:lvl5pPr marL="2057400" indent="-228600"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9pPr>
          </a:lstStyle>
          <a:p>
            <a:fld id="{0204865F-933C-7844-BFC3-F2846427CD4A}" type="slidenum">
              <a:rPr lang="en-US" altLang="en-US" sz="2000"/>
              <a:pPr/>
              <a:t>7</a:t>
            </a:fld>
            <a:endParaRPr lang="en-US" altLang="en-US" sz="2000"/>
          </a:p>
        </p:txBody>
      </p:sp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smtClean="0"/>
              <a:t>LHC Computing Models</a:t>
            </a:r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altLang="en-US" smtClean="0"/>
          </a:p>
        </p:txBody>
      </p:sp>
      <p:pic>
        <p:nvPicPr>
          <p:cNvPr id="11268" name="Picture 7" descr="Worl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600" y="1095375"/>
            <a:ext cx="10401300" cy="832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1pPr>
            <a:lvl2pPr marL="742950" indent="-285750"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2pPr>
            <a:lvl3pPr marL="1143000" indent="-228600"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3pPr>
            <a:lvl4pPr marL="1600200" indent="-228600"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4pPr>
            <a:lvl5pPr marL="2057400" indent="-228600"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9pPr>
          </a:lstStyle>
          <a:p>
            <a:fld id="{CD4BAE92-35D5-284E-A3CB-1F7F00F26FFF}" type="slidenum">
              <a:rPr lang="en-US" altLang="en-US" sz="2000"/>
              <a:pPr/>
              <a:t>8</a:t>
            </a:fld>
            <a:endParaRPr lang="en-US" altLang="en-US" sz="2000"/>
          </a:p>
        </p:txBody>
      </p:sp>
      <p:pic>
        <p:nvPicPr>
          <p:cNvPr id="13314" name="Picture 4" descr="Networ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200" y="1125538"/>
            <a:ext cx="10096500" cy="808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smtClean="0"/>
              <a:t>Networking</a:t>
            </a:r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4150" y="1676400"/>
            <a:ext cx="12801600" cy="8255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en-US" altLang="en-US" dirty="0" smtClean="0"/>
          </a:p>
          <a:p>
            <a:pPr eaLnBrk="1" hangingPunct="1">
              <a:lnSpc>
                <a:spcPct val="90000"/>
              </a:lnSpc>
              <a:defRPr/>
            </a:pPr>
            <a:endParaRPr lang="en-US" altLang="en-US" dirty="0" smtClean="0"/>
          </a:p>
          <a:p>
            <a:pPr eaLnBrk="1" hangingPunct="1">
              <a:lnSpc>
                <a:spcPct val="90000"/>
              </a:lnSpc>
              <a:defRPr/>
            </a:pPr>
            <a:endParaRPr lang="en-US" altLang="en-US" dirty="0" smtClean="0"/>
          </a:p>
          <a:p>
            <a:pPr eaLnBrk="1" hangingPunct="1">
              <a:lnSpc>
                <a:spcPct val="90000"/>
              </a:lnSpc>
              <a:defRPr/>
            </a:pPr>
            <a:endParaRPr lang="en-US" altLang="en-US" dirty="0" smtClean="0"/>
          </a:p>
          <a:p>
            <a:pPr eaLnBrk="1" hangingPunct="1">
              <a:lnSpc>
                <a:spcPct val="90000"/>
              </a:lnSpc>
              <a:defRPr/>
            </a:pPr>
            <a:endParaRPr lang="en-US" altLang="en-US" dirty="0" smtClean="0"/>
          </a:p>
          <a:p>
            <a:pPr eaLnBrk="1" hangingPunct="1">
              <a:lnSpc>
                <a:spcPct val="90000"/>
              </a:lnSpc>
              <a:defRPr/>
            </a:pPr>
            <a:endParaRPr lang="en-US" altLang="en-US" dirty="0" smtClean="0"/>
          </a:p>
          <a:p>
            <a:pPr eaLnBrk="1" hangingPunct="1">
              <a:lnSpc>
                <a:spcPct val="90000"/>
              </a:lnSpc>
              <a:defRPr/>
            </a:pPr>
            <a:endParaRPr lang="en-US" altLang="en-US" dirty="0" smtClean="0"/>
          </a:p>
          <a:p>
            <a:pPr eaLnBrk="1" hangingPunct="1">
              <a:lnSpc>
                <a:spcPct val="90000"/>
              </a:lnSpc>
              <a:defRPr/>
            </a:pPr>
            <a:endParaRPr lang="en-US" altLang="en-US" dirty="0" smtClean="0"/>
          </a:p>
          <a:p>
            <a:pPr eaLnBrk="1" hangingPunct="1">
              <a:lnSpc>
                <a:spcPct val="90000"/>
              </a:lnSpc>
              <a:defRPr/>
            </a:pPr>
            <a:endParaRPr lang="en-US" altLang="en-US" dirty="0" smtClean="0"/>
          </a:p>
          <a:p>
            <a:pPr eaLnBrk="1" hangingPunct="1">
              <a:lnSpc>
                <a:spcPct val="90000"/>
              </a:lnSpc>
              <a:defRPr/>
            </a:pPr>
            <a:endParaRPr lang="en-US" altLang="en-US" dirty="0" smtClean="0"/>
          </a:p>
          <a:p>
            <a:pPr eaLnBrk="1" hangingPunct="1">
              <a:lnSpc>
                <a:spcPct val="90000"/>
              </a:lnSpc>
              <a:defRPr/>
            </a:pPr>
            <a:endParaRPr lang="en-US" altLang="en-US" dirty="0" smtClean="0"/>
          </a:p>
          <a:p>
            <a:pPr eaLnBrk="1" hangingPunct="1">
              <a:lnSpc>
                <a:spcPct val="90000"/>
              </a:lnSpc>
              <a:defRPr/>
            </a:pPr>
            <a:endParaRPr lang="en-US" altLang="en-US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en-US" dirty="0" smtClean="0"/>
              <a:t>Optical Private Network (OPN) connects CERN and Tier-1.   Other connections handled by shared networks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206"/>
          <p:cNvSpPr/>
          <p:nvPr/>
        </p:nvSpPr>
        <p:spPr>
          <a:xfrm>
            <a:off x="8877300" y="1714500"/>
            <a:ext cx="6235700" cy="6388100"/>
          </a:xfrm>
          <a:prstGeom prst="ellipse">
            <a:avLst/>
          </a:prstGeom>
          <a:ln w="76200">
            <a:solidFill>
              <a:srgbClr val="EBEBEB"/>
            </a:solidFill>
            <a:miter lim="400000"/>
          </a:ln>
          <a:effectLst>
            <a:outerShdw blurRad="1016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584200" eaLnBrk="1" hangingPunct="1">
              <a:defRPr sz="3600">
                <a:solidFill>
                  <a:srgbClr val="FFFFFF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defRPr>
            </a:pPr>
            <a:endParaRPr sz="3600">
              <a:solidFill>
                <a:srgbClr val="FFFFFF"/>
              </a:solidFill>
              <a:effectLst>
                <a:outerShdw blurRad="38100" dist="64529" dir="2700000" rotWithShape="0">
                  <a:srgbClr val="000000">
                    <a:alpha val="48275"/>
                  </a:srgbClr>
                </a:outerShdw>
              </a:effectLst>
              <a:latin typeface="+mj-lt"/>
              <a:ea typeface="+mj-ea"/>
              <a:cs typeface="+mj-cs"/>
              <a:sym typeface="Helvetica Neue Ligh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Grid Services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1pPr>
            <a:lvl2pPr marL="742950" indent="-285750"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2pPr>
            <a:lvl3pPr marL="1143000" indent="-228600"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3pPr>
            <a:lvl4pPr marL="1600200" indent="-228600"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4pPr>
            <a:lvl5pPr marL="2057400" indent="-228600" algn="ctr"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66800" algn="l"/>
              </a:tabLst>
              <a:defRPr sz="4200">
                <a:solidFill>
                  <a:schemeClr val="tx1"/>
                </a:solidFill>
                <a:latin typeface="Gill Sans" charset="0"/>
                <a:ea typeface="ヒラギノ角ゴ Pro W3" charset="-128"/>
                <a:sym typeface="Gill Sans" charset="0"/>
              </a:defRPr>
            </a:lvl9pPr>
          </a:lstStyle>
          <a:p>
            <a:fld id="{1B94D11F-2E0C-1F47-AC80-F53CA110DE57}" type="slidenum">
              <a:rPr lang="en-US" altLang="en-US" sz="2000"/>
              <a:pPr/>
              <a:t>9</a:t>
            </a:fld>
            <a:endParaRPr lang="en-US" altLang="en-US" sz="2000"/>
          </a:p>
        </p:txBody>
      </p:sp>
      <p:sp>
        <p:nvSpPr>
          <p:cNvPr id="6" name="Shape 181"/>
          <p:cNvSpPr txBox="1">
            <a:spLocks/>
          </p:cNvSpPr>
          <p:nvPr/>
        </p:nvSpPr>
        <p:spPr bwMode="auto">
          <a:xfrm>
            <a:off x="57150" y="1435100"/>
            <a:ext cx="3822700" cy="831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88900" indent="-88900" algn="l" rtl="0" fontAlgn="base">
              <a:spcBef>
                <a:spcPts val="1000"/>
              </a:spcBef>
              <a:spcAft>
                <a:spcPct val="0"/>
              </a:spcAft>
              <a:defRPr sz="3200" kern="1200">
                <a:solidFill>
                  <a:srgbClr val="140089"/>
                </a:solidFill>
                <a:latin typeface="+mn-lt"/>
                <a:ea typeface="+mn-ea"/>
                <a:cs typeface="+mn-cs"/>
                <a:sym typeface="Gill Sans" charset="0"/>
              </a:defRPr>
            </a:lvl1pPr>
            <a:lvl2pPr marL="819150" indent="-587375" algn="l" rtl="0" fontAlgn="base">
              <a:spcBef>
                <a:spcPts val="1000"/>
              </a:spcBef>
              <a:spcAft>
                <a:spcPct val="0"/>
              </a:spcAft>
              <a:buClr>
                <a:srgbClr val="960000"/>
              </a:buClr>
              <a:buSzPct val="100000"/>
              <a:buFont typeface="Zapf Dingbats" charset="0"/>
              <a:buChar char="➨"/>
              <a:defRPr sz="3200" kern="1200">
                <a:solidFill>
                  <a:srgbClr val="140089"/>
                </a:solidFill>
                <a:latin typeface="+mn-lt"/>
                <a:ea typeface="+mn-ea"/>
                <a:cs typeface="+mn-cs"/>
                <a:sym typeface="Gill Sans" charset="0"/>
              </a:defRPr>
            </a:lvl2pPr>
            <a:lvl3pPr marL="914400" indent="-474663" algn="l" rtl="0" fontAlgn="base">
              <a:spcBef>
                <a:spcPts val="1000"/>
              </a:spcBef>
              <a:spcAft>
                <a:spcPct val="0"/>
              </a:spcAft>
              <a:buClr>
                <a:srgbClr val="960000"/>
              </a:buClr>
              <a:buSzPct val="140000"/>
              <a:buFont typeface="Times" charset="0"/>
              <a:buChar char="•"/>
              <a:defRPr sz="3200" kern="1200">
                <a:solidFill>
                  <a:srgbClr val="140089"/>
                </a:solidFill>
                <a:latin typeface="+mn-lt"/>
                <a:ea typeface="+mn-ea"/>
                <a:cs typeface="+mn-cs"/>
                <a:sym typeface="Gill Sans" charset="0"/>
              </a:defRPr>
            </a:lvl3pPr>
            <a:lvl4pPr marL="2025650" indent="-412750" algn="l" rtl="0" fontAlgn="base">
              <a:spcBef>
                <a:spcPts val="1000"/>
              </a:spcBef>
              <a:spcAft>
                <a:spcPct val="0"/>
              </a:spcAft>
              <a:buSzPct val="151000"/>
              <a:buFont typeface="Times" charset="0"/>
              <a:buChar char="•"/>
              <a:defRPr sz="2400" kern="1200">
                <a:solidFill>
                  <a:srgbClr val="140089"/>
                </a:solidFill>
                <a:latin typeface="+mn-lt"/>
                <a:ea typeface="+mn-ea"/>
                <a:cs typeface="+mn-cs"/>
                <a:sym typeface="Gill Sans" charset="0"/>
              </a:defRPr>
            </a:lvl4pPr>
            <a:lvl5pPr marL="2482850" indent="-412750" algn="l" rtl="0" fontAlgn="base">
              <a:spcBef>
                <a:spcPts val="1000"/>
              </a:spcBef>
              <a:spcAft>
                <a:spcPct val="0"/>
              </a:spcAft>
              <a:buSzPct val="141000"/>
              <a:buFont typeface="Times" charset="0"/>
              <a:buChar char="•"/>
              <a:defRPr sz="2400" kern="1200">
                <a:solidFill>
                  <a:srgbClr val="140089"/>
                </a:solidFill>
                <a:latin typeface="+mn-lt"/>
                <a:ea typeface="+mn-ea"/>
                <a:cs typeface="+mn-cs"/>
                <a:sym typeface="Gill Sans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38666" indent="-338666" eaLnBrk="1" hangingPunct="1">
              <a:buFontTx/>
              <a:buBlip>
                <a:blip r:embed="rId2"/>
              </a:buBlip>
              <a:defRPr sz="3000"/>
            </a:pPr>
            <a:r>
              <a:rPr lang="en-US" sz="3000" dirty="0" smtClean="0"/>
              <a:t>During the evolution the low level services are largely the same</a:t>
            </a:r>
          </a:p>
          <a:p>
            <a:pPr marL="338666" indent="-338666" eaLnBrk="1" hangingPunct="1">
              <a:buFontTx/>
              <a:buBlip>
                <a:blip r:embed="rId2"/>
              </a:buBlip>
              <a:defRPr sz="3000"/>
            </a:pPr>
            <a:endParaRPr lang="en-US" sz="3000" dirty="0" smtClean="0"/>
          </a:p>
          <a:p>
            <a:pPr marL="338666" indent="-338666" eaLnBrk="1" hangingPunct="1">
              <a:buFontTx/>
              <a:buBlip>
                <a:blip r:embed="rId2"/>
              </a:buBlip>
              <a:defRPr sz="3000"/>
            </a:pPr>
            <a:r>
              <a:rPr lang="en-US" sz="3000" dirty="0" smtClean="0"/>
              <a:t>Most of the changes come from the actions and expectations of the experiments </a:t>
            </a:r>
            <a:endParaRPr lang="en-US" sz="3000" dirty="0"/>
          </a:p>
        </p:txBody>
      </p:sp>
      <p:sp>
        <p:nvSpPr>
          <p:cNvPr id="7" name="Shape 182"/>
          <p:cNvSpPr/>
          <p:nvPr/>
        </p:nvSpPr>
        <p:spPr>
          <a:xfrm>
            <a:off x="9944100" y="2806700"/>
            <a:ext cx="2400300" cy="622300"/>
          </a:xfrm>
          <a:prstGeom prst="roundRect">
            <a:avLst>
              <a:gd name="adj" fmla="val 30612"/>
            </a:avLst>
          </a:prstGeom>
          <a:solidFill>
            <a:srgbClr val="FFFB00"/>
          </a:solidFill>
          <a:ln w="12700">
            <a:miter lim="400000"/>
          </a:ln>
          <a:effectLst>
            <a:outerShdw blurRad="1016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584200" eaLnBrk="1" hangingPunct="1">
              <a:defRPr sz="3600">
                <a:solidFill>
                  <a:srgbClr val="FFFFFF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defRPr>
            </a:pPr>
            <a:endParaRPr sz="3600">
              <a:solidFill>
                <a:srgbClr val="FFFFFF"/>
              </a:solidFill>
              <a:effectLst>
                <a:outerShdw blurRad="38100" dist="64529" dir="2700000" rotWithShape="0">
                  <a:srgbClr val="000000">
                    <a:alpha val="48275"/>
                  </a:srgbClr>
                </a:outerShdw>
              </a:effectLst>
              <a:latin typeface="+mj-lt"/>
              <a:ea typeface="+mj-ea"/>
              <a:cs typeface="+mj-cs"/>
              <a:sym typeface="Helvetica Neue Light"/>
            </a:endParaRPr>
          </a:p>
        </p:txBody>
      </p:sp>
      <p:sp>
        <p:nvSpPr>
          <p:cNvPr id="8" name="Shape 183"/>
          <p:cNvSpPr/>
          <p:nvPr/>
        </p:nvSpPr>
        <p:spPr>
          <a:xfrm>
            <a:off x="11163300" y="2933700"/>
            <a:ext cx="1054100" cy="114300"/>
          </a:xfrm>
          <a:prstGeom prst="roundRect">
            <a:avLst>
              <a:gd name="adj" fmla="val 50000"/>
            </a:avLst>
          </a:prstGeom>
          <a:solidFill>
            <a:srgbClr val="FFFB00"/>
          </a:solidFill>
          <a:ln w="12700">
            <a:miter lim="400000"/>
          </a:ln>
          <a:effectLst>
            <a:outerShdw blurRad="1016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584200" eaLnBrk="1" hangingPunct="1">
              <a:defRPr sz="3600">
                <a:solidFill>
                  <a:srgbClr val="FFFFFF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defRPr>
            </a:pPr>
            <a:endParaRPr sz="3600">
              <a:solidFill>
                <a:srgbClr val="FFFFFF"/>
              </a:solidFill>
              <a:effectLst>
                <a:outerShdw blurRad="38100" dist="64529" dir="2700000" rotWithShape="0">
                  <a:srgbClr val="000000">
                    <a:alpha val="48275"/>
                  </a:srgbClr>
                </a:outerShdw>
              </a:effectLst>
              <a:latin typeface="+mj-lt"/>
              <a:ea typeface="+mj-ea"/>
              <a:cs typeface="+mj-cs"/>
              <a:sym typeface="Helvetica Neue Light"/>
            </a:endParaRPr>
          </a:p>
        </p:txBody>
      </p:sp>
      <p:sp>
        <p:nvSpPr>
          <p:cNvPr id="9" name="Shape 184"/>
          <p:cNvSpPr/>
          <p:nvPr/>
        </p:nvSpPr>
        <p:spPr>
          <a:xfrm>
            <a:off x="10172700" y="2933700"/>
            <a:ext cx="203200" cy="114300"/>
          </a:xfrm>
          <a:prstGeom prst="roundRect">
            <a:avLst>
              <a:gd name="adj" fmla="val 50000"/>
            </a:avLst>
          </a:prstGeom>
          <a:solidFill>
            <a:srgbClr val="FFFB00"/>
          </a:solidFill>
          <a:ln w="12700">
            <a:miter lim="400000"/>
          </a:ln>
          <a:effectLst>
            <a:outerShdw blurRad="1016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584200" eaLnBrk="1" hangingPunct="1">
              <a:defRPr sz="3600">
                <a:solidFill>
                  <a:srgbClr val="FFFFFF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defRPr>
            </a:pPr>
            <a:endParaRPr sz="3600">
              <a:solidFill>
                <a:srgbClr val="FFFFFF"/>
              </a:solidFill>
              <a:effectLst>
                <a:outerShdw blurRad="38100" dist="64529" dir="2700000" rotWithShape="0">
                  <a:srgbClr val="000000">
                    <a:alpha val="48275"/>
                  </a:srgbClr>
                </a:outerShdw>
              </a:effectLst>
              <a:latin typeface="+mj-lt"/>
              <a:ea typeface="+mj-ea"/>
              <a:cs typeface="+mj-cs"/>
              <a:sym typeface="Helvetica Neue Light"/>
            </a:endParaRPr>
          </a:p>
        </p:txBody>
      </p:sp>
      <p:sp>
        <p:nvSpPr>
          <p:cNvPr id="10" name="Shape 185"/>
          <p:cNvSpPr/>
          <p:nvPr/>
        </p:nvSpPr>
        <p:spPr>
          <a:xfrm>
            <a:off x="10071100" y="2933700"/>
            <a:ext cx="2400300" cy="622300"/>
          </a:xfrm>
          <a:prstGeom prst="roundRect">
            <a:avLst>
              <a:gd name="adj" fmla="val 30612"/>
            </a:avLst>
          </a:prstGeom>
          <a:solidFill>
            <a:srgbClr val="FFFB00"/>
          </a:solidFill>
          <a:ln w="12700">
            <a:miter lim="400000"/>
          </a:ln>
          <a:effectLst>
            <a:outerShdw blurRad="1016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584200" eaLnBrk="1" hangingPunct="1">
              <a:defRPr sz="3600">
                <a:solidFill>
                  <a:srgbClr val="FFFFFF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defRPr>
            </a:pPr>
            <a:endParaRPr sz="3600">
              <a:solidFill>
                <a:srgbClr val="FFFFFF"/>
              </a:solidFill>
              <a:effectLst>
                <a:outerShdw blurRad="38100" dist="64529" dir="2700000" rotWithShape="0">
                  <a:srgbClr val="000000">
                    <a:alpha val="48275"/>
                  </a:srgbClr>
                </a:outerShdw>
              </a:effectLst>
              <a:latin typeface="+mj-lt"/>
              <a:ea typeface="+mj-ea"/>
              <a:cs typeface="+mj-cs"/>
              <a:sym typeface="Helvetica Neue Light"/>
            </a:endParaRPr>
          </a:p>
        </p:txBody>
      </p:sp>
      <p:sp>
        <p:nvSpPr>
          <p:cNvPr id="11" name="Shape 186"/>
          <p:cNvSpPr/>
          <p:nvPr/>
        </p:nvSpPr>
        <p:spPr>
          <a:xfrm>
            <a:off x="11290300" y="3060700"/>
            <a:ext cx="1054100" cy="114300"/>
          </a:xfrm>
          <a:prstGeom prst="roundRect">
            <a:avLst>
              <a:gd name="adj" fmla="val 50000"/>
            </a:avLst>
          </a:prstGeom>
          <a:solidFill>
            <a:srgbClr val="FFFB00"/>
          </a:solidFill>
          <a:ln w="12700">
            <a:miter lim="400000"/>
          </a:ln>
          <a:effectLst>
            <a:outerShdw blurRad="1016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584200" eaLnBrk="1" hangingPunct="1">
              <a:defRPr sz="3600">
                <a:solidFill>
                  <a:srgbClr val="FFFFFF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defRPr>
            </a:pPr>
            <a:endParaRPr sz="3600">
              <a:solidFill>
                <a:srgbClr val="FFFFFF"/>
              </a:solidFill>
              <a:effectLst>
                <a:outerShdw blurRad="38100" dist="64529" dir="2700000" rotWithShape="0">
                  <a:srgbClr val="000000">
                    <a:alpha val="48275"/>
                  </a:srgbClr>
                </a:outerShdw>
              </a:effectLst>
              <a:latin typeface="+mj-lt"/>
              <a:ea typeface="+mj-ea"/>
              <a:cs typeface="+mj-cs"/>
              <a:sym typeface="Helvetica Neue Light"/>
            </a:endParaRPr>
          </a:p>
        </p:txBody>
      </p:sp>
      <p:sp>
        <p:nvSpPr>
          <p:cNvPr id="12" name="Shape 187"/>
          <p:cNvSpPr/>
          <p:nvPr/>
        </p:nvSpPr>
        <p:spPr>
          <a:xfrm>
            <a:off x="10299700" y="3060700"/>
            <a:ext cx="203200" cy="114300"/>
          </a:xfrm>
          <a:prstGeom prst="roundRect">
            <a:avLst>
              <a:gd name="adj" fmla="val 50000"/>
            </a:avLst>
          </a:prstGeom>
          <a:solidFill>
            <a:srgbClr val="FFFB00"/>
          </a:solidFill>
          <a:ln w="12700">
            <a:miter lim="400000"/>
          </a:ln>
          <a:effectLst>
            <a:outerShdw blurRad="1016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584200" eaLnBrk="1" hangingPunct="1">
              <a:defRPr sz="3600">
                <a:solidFill>
                  <a:srgbClr val="FFFFFF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defRPr>
            </a:pPr>
            <a:endParaRPr sz="3600">
              <a:solidFill>
                <a:srgbClr val="FFFFFF"/>
              </a:solidFill>
              <a:effectLst>
                <a:outerShdw blurRad="38100" dist="64529" dir="2700000" rotWithShape="0">
                  <a:srgbClr val="000000">
                    <a:alpha val="48275"/>
                  </a:srgbClr>
                </a:outerShdw>
              </a:effectLst>
              <a:latin typeface="+mj-lt"/>
              <a:ea typeface="+mj-ea"/>
              <a:cs typeface="+mj-cs"/>
              <a:sym typeface="Helvetica Neue Light"/>
            </a:endParaRPr>
          </a:p>
        </p:txBody>
      </p:sp>
      <p:sp>
        <p:nvSpPr>
          <p:cNvPr id="13" name="Shape 188"/>
          <p:cNvSpPr/>
          <p:nvPr/>
        </p:nvSpPr>
        <p:spPr>
          <a:xfrm>
            <a:off x="10198100" y="3060700"/>
            <a:ext cx="2400300" cy="622300"/>
          </a:xfrm>
          <a:prstGeom prst="roundRect">
            <a:avLst>
              <a:gd name="adj" fmla="val 30612"/>
            </a:avLst>
          </a:prstGeom>
          <a:solidFill>
            <a:srgbClr val="FFFB00"/>
          </a:solidFill>
          <a:ln w="12700">
            <a:miter lim="400000"/>
          </a:ln>
          <a:effectLst>
            <a:outerShdw blurRad="1016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584200" eaLnBrk="1" hangingPunct="1">
              <a:defRPr sz="3600">
                <a:solidFill>
                  <a:srgbClr val="FFFFFF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defRPr>
            </a:pPr>
            <a:endParaRPr sz="3600">
              <a:solidFill>
                <a:srgbClr val="FFFFFF"/>
              </a:solidFill>
              <a:effectLst>
                <a:outerShdw blurRad="38100" dist="64529" dir="2700000" rotWithShape="0">
                  <a:srgbClr val="000000">
                    <a:alpha val="48275"/>
                  </a:srgbClr>
                </a:outerShdw>
              </a:effectLst>
              <a:latin typeface="+mj-lt"/>
              <a:ea typeface="+mj-ea"/>
              <a:cs typeface="+mj-cs"/>
              <a:sym typeface="Helvetica Neue Light"/>
            </a:endParaRPr>
          </a:p>
        </p:txBody>
      </p:sp>
      <p:sp>
        <p:nvSpPr>
          <p:cNvPr id="14" name="Shape 189"/>
          <p:cNvSpPr/>
          <p:nvPr/>
        </p:nvSpPr>
        <p:spPr>
          <a:xfrm>
            <a:off x="11417300" y="3187700"/>
            <a:ext cx="1054100" cy="114300"/>
          </a:xfrm>
          <a:prstGeom prst="roundRect">
            <a:avLst>
              <a:gd name="adj" fmla="val 50000"/>
            </a:avLst>
          </a:prstGeom>
          <a:solidFill>
            <a:srgbClr val="FFFB00"/>
          </a:solidFill>
          <a:ln w="12700">
            <a:miter lim="400000"/>
          </a:ln>
          <a:effectLst>
            <a:outerShdw blurRad="1016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584200" eaLnBrk="1" hangingPunct="1">
              <a:defRPr sz="3600">
                <a:solidFill>
                  <a:srgbClr val="FFFFFF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defRPr>
            </a:pPr>
            <a:endParaRPr sz="3600">
              <a:solidFill>
                <a:srgbClr val="FFFFFF"/>
              </a:solidFill>
              <a:effectLst>
                <a:outerShdw blurRad="38100" dist="64529" dir="2700000" rotWithShape="0">
                  <a:srgbClr val="000000">
                    <a:alpha val="48275"/>
                  </a:srgbClr>
                </a:outerShdw>
              </a:effectLst>
              <a:latin typeface="+mj-lt"/>
              <a:ea typeface="+mj-ea"/>
              <a:cs typeface="+mj-cs"/>
              <a:sym typeface="Helvetica Neue Light"/>
            </a:endParaRPr>
          </a:p>
        </p:txBody>
      </p:sp>
      <p:sp>
        <p:nvSpPr>
          <p:cNvPr id="15" name="Shape 190"/>
          <p:cNvSpPr/>
          <p:nvPr/>
        </p:nvSpPr>
        <p:spPr>
          <a:xfrm>
            <a:off x="10426700" y="3187700"/>
            <a:ext cx="203200" cy="114300"/>
          </a:xfrm>
          <a:prstGeom prst="roundRect">
            <a:avLst>
              <a:gd name="adj" fmla="val 50000"/>
            </a:avLst>
          </a:prstGeom>
          <a:solidFill>
            <a:srgbClr val="FFFB00"/>
          </a:solidFill>
          <a:ln w="12700">
            <a:miter lim="400000"/>
          </a:ln>
          <a:effectLst>
            <a:outerShdw blurRad="1016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584200" eaLnBrk="1" hangingPunct="1">
              <a:defRPr sz="3600">
                <a:solidFill>
                  <a:srgbClr val="FFFFFF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defRPr>
            </a:pPr>
            <a:endParaRPr sz="3600">
              <a:solidFill>
                <a:srgbClr val="FFFFFF"/>
              </a:solidFill>
              <a:effectLst>
                <a:outerShdw blurRad="38100" dist="64529" dir="2700000" rotWithShape="0">
                  <a:srgbClr val="000000">
                    <a:alpha val="48275"/>
                  </a:srgbClr>
                </a:outerShdw>
              </a:effectLst>
              <a:latin typeface="+mj-lt"/>
              <a:ea typeface="+mj-ea"/>
              <a:cs typeface="+mj-cs"/>
              <a:sym typeface="Helvetica Neue Light"/>
            </a:endParaRPr>
          </a:p>
        </p:txBody>
      </p:sp>
      <p:sp>
        <p:nvSpPr>
          <p:cNvPr id="16" name="Shape 191"/>
          <p:cNvSpPr/>
          <p:nvPr/>
        </p:nvSpPr>
        <p:spPr>
          <a:xfrm>
            <a:off x="10325100" y="3187700"/>
            <a:ext cx="2400300" cy="622300"/>
          </a:xfrm>
          <a:prstGeom prst="roundRect">
            <a:avLst>
              <a:gd name="adj" fmla="val 30612"/>
            </a:avLst>
          </a:prstGeom>
          <a:solidFill>
            <a:srgbClr val="FFFB00"/>
          </a:solidFill>
          <a:ln w="12700">
            <a:miter lim="400000"/>
          </a:ln>
          <a:effectLst>
            <a:outerShdw blurRad="1016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584200" eaLnBrk="1" hangingPunct="1">
              <a:defRPr sz="3600">
                <a:solidFill>
                  <a:srgbClr val="FFFFFF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defRPr>
            </a:pPr>
            <a:endParaRPr sz="3600">
              <a:solidFill>
                <a:srgbClr val="FFFFFF"/>
              </a:solidFill>
              <a:effectLst>
                <a:outerShdw blurRad="38100" dist="64529" dir="2700000" rotWithShape="0">
                  <a:srgbClr val="000000">
                    <a:alpha val="48275"/>
                  </a:srgbClr>
                </a:outerShdw>
              </a:effectLst>
              <a:latin typeface="+mj-lt"/>
              <a:ea typeface="+mj-ea"/>
              <a:cs typeface="+mj-cs"/>
              <a:sym typeface="Helvetica Neue Light"/>
            </a:endParaRPr>
          </a:p>
        </p:txBody>
      </p:sp>
      <p:sp>
        <p:nvSpPr>
          <p:cNvPr id="17" name="Shape 192"/>
          <p:cNvSpPr/>
          <p:nvPr/>
        </p:nvSpPr>
        <p:spPr>
          <a:xfrm>
            <a:off x="11544300" y="3314700"/>
            <a:ext cx="1054100" cy="114300"/>
          </a:xfrm>
          <a:prstGeom prst="roundRect">
            <a:avLst>
              <a:gd name="adj" fmla="val 50000"/>
            </a:avLst>
          </a:prstGeom>
          <a:solidFill>
            <a:srgbClr val="FFFB00"/>
          </a:solidFill>
          <a:ln w="12700">
            <a:miter lim="400000"/>
          </a:ln>
          <a:effectLst>
            <a:outerShdw blurRad="1016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584200" eaLnBrk="1" hangingPunct="1">
              <a:defRPr sz="3600">
                <a:solidFill>
                  <a:srgbClr val="FFFFFF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defRPr>
            </a:pPr>
            <a:endParaRPr sz="3600">
              <a:solidFill>
                <a:srgbClr val="FFFFFF"/>
              </a:solidFill>
              <a:effectLst>
                <a:outerShdw blurRad="38100" dist="64529" dir="2700000" rotWithShape="0">
                  <a:srgbClr val="000000">
                    <a:alpha val="48275"/>
                  </a:srgbClr>
                </a:outerShdw>
              </a:effectLst>
              <a:latin typeface="+mj-lt"/>
              <a:ea typeface="+mj-ea"/>
              <a:cs typeface="+mj-cs"/>
              <a:sym typeface="Helvetica Neue Light"/>
            </a:endParaRPr>
          </a:p>
        </p:txBody>
      </p:sp>
      <p:sp>
        <p:nvSpPr>
          <p:cNvPr id="18" name="Shape 193"/>
          <p:cNvSpPr/>
          <p:nvPr/>
        </p:nvSpPr>
        <p:spPr>
          <a:xfrm>
            <a:off x="10553700" y="3314700"/>
            <a:ext cx="203200" cy="114300"/>
          </a:xfrm>
          <a:prstGeom prst="roundRect">
            <a:avLst>
              <a:gd name="adj" fmla="val 50000"/>
            </a:avLst>
          </a:prstGeom>
          <a:solidFill>
            <a:srgbClr val="FFFB00"/>
          </a:solidFill>
          <a:ln w="12700">
            <a:miter lim="400000"/>
          </a:ln>
          <a:effectLst>
            <a:outerShdw blurRad="1016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584200" eaLnBrk="1" hangingPunct="1">
              <a:defRPr sz="3600">
                <a:solidFill>
                  <a:srgbClr val="FFFFFF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defRPr>
            </a:pPr>
            <a:endParaRPr sz="3600">
              <a:solidFill>
                <a:srgbClr val="FFFFFF"/>
              </a:solidFill>
              <a:effectLst>
                <a:outerShdw blurRad="38100" dist="64529" dir="2700000" rotWithShape="0">
                  <a:srgbClr val="000000">
                    <a:alpha val="48275"/>
                  </a:srgbClr>
                </a:outerShdw>
              </a:effectLst>
              <a:latin typeface="+mj-lt"/>
              <a:ea typeface="+mj-ea"/>
              <a:cs typeface="+mj-cs"/>
              <a:sym typeface="Helvetica Neue Light"/>
            </a:endParaRPr>
          </a:p>
        </p:txBody>
      </p:sp>
      <p:sp>
        <p:nvSpPr>
          <p:cNvPr id="19" name="Shape 194"/>
          <p:cNvSpPr/>
          <p:nvPr/>
        </p:nvSpPr>
        <p:spPr>
          <a:xfrm>
            <a:off x="10452100" y="3314700"/>
            <a:ext cx="2400300" cy="622300"/>
          </a:xfrm>
          <a:prstGeom prst="roundRect">
            <a:avLst>
              <a:gd name="adj" fmla="val 30612"/>
            </a:avLst>
          </a:prstGeom>
          <a:solidFill>
            <a:srgbClr val="FFFB00"/>
          </a:solidFill>
          <a:ln w="12700">
            <a:miter lim="400000"/>
          </a:ln>
          <a:effectLst>
            <a:outerShdw blurRad="1016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584200" eaLnBrk="1" hangingPunct="1">
              <a:defRPr sz="3600">
                <a:solidFill>
                  <a:srgbClr val="FFFFFF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defRPr>
            </a:pPr>
            <a:endParaRPr sz="3600">
              <a:solidFill>
                <a:srgbClr val="FFFFFF"/>
              </a:solidFill>
              <a:effectLst>
                <a:outerShdw blurRad="38100" dist="64529" dir="2700000" rotWithShape="0">
                  <a:srgbClr val="000000">
                    <a:alpha val="48275"/>
                  </a:srgbClr>
                </a:outerShdw>
              </a:effectLst>
              <a:latin typeface="+mj-lt"/>
              <a:ea typeface="+mj-ea"/>
              <a:cs typeface="+mj-cs"/>
              <a:sym typeface="Helvetica Neue Light"/>
            </a:endParaRPr>
          </a:p>
        </p:txBody>
      </p:sp>
      <p:sp>
        <p:nvSpPr>
          <p:cNvPr id="20" name="Shape 195"/>
          <p:cNvSpPr/>
          <p:nvPr/>
        </p:nvSpPr>
        <p:spPr>
          <a:xfrm>
            <a:off x="11671300" y="3441700"/>
            <a:ext cx="1054100" cy="114300"/>
          </a:xfrm>
          <a:prstGeom prst="roundRect">
            <a:avLst>
              <a:gd name="adj" fmla="val 50000"/>
            </a:avLst>
          </a:prstGeom>
          <a:solidFill>
            <a:srgbClr val="FFFB00"/>
          </a:solidFill>
          <a:ln w="12700">
            <a:miter lim="400000"/>
          </a:ln>
          <a:effectLst>
            <a:outerShdw blurRad="1016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584200" eaLnBrk="1" hangingPunct="1">
              <a:defRPr sz="3600">
                <a:solidFill>
                  <a:srgbClr val="FFFFFF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defRPr>
            </a:pPr>
            <a:endParaRPr sz="3600">
              <a:solidFill>
                <a:srgbClr val="FFFFFF"/>
              </a:solidFill>
              <a:effectLst>
                <a:outerShdw blurRad="38100" dist="64529" dir="2700000" rotWithShape="0">
                  <a:srgbClr val="000000">
                    <a:alpha val="48275"/>
                  </a:srgbClr>
                </a:outerShdw>
              </a:effectLst>
              <a:latin typeface="+mj-lt"/>
              <a:ea typeface="+mj-ea"/>
              <a:cs typeface="+mj-cs"/>
              <a:sym typeface="Helvetica Neue Light"/>
            </a:endParaRPr>
          </a:p>
        </p:txBody>
      </p:sp>
      <p:sp>
        <p:nvSpPr>
          <p:cNvPr id="21" name="Shape 196"/>
          <p:cNvSpPr/>
          <p:nvPr/>
        </p:nvSpPr>
        <p:spPr>
          <a:xfrm>
            <a:off x="10680700" y="3441700"/>
            <a:ext cx="203200" cy="114300"/>
          </a:xfrm>
          <a:prstGeom prst="roundRect">
            <a:avLst>
              <a:gd name="adj" fmla="val 50000"/>
            </a:avLst>
          </a:prstGeom>
          <a:solidFill>
            <a:srgbClr val="FFFB00"/>
          </a:solidFill>
          <a:ln w="12700">
            <a:miter lim="400000"/>
          </a:ln>
          <a:effectLst>
            <a:outerShdw blurRad="1016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584200" eaLnBrk="1" hangingPunct="1">
              <a:defRPr sz="3600">
                <a:solidFill>
                  <a:srgbClr val="FFFFFF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defRPr>
            </a:pPr>
            <a:endParaRPr sz="3600">
              <a:solidFill>
                <a:srgbClr val="FFFFFF"/>
              </a:solidFill>
              <a:effectLst>
                <a:outerShdw blurRad="38100" dist="64529" dir="2700000" rotWithShape="0">
                  <a:srgbClr val="000000">
                    <a:alpha val="48275"/>
                  </a:srgbClr>
                </a:outerShdw>
              </a:effectLst>
              <a:latin typeface="+mj-lt"/>
              <a:ea typeface="+mj-ea"/>
              <a:cs typeface="+mj-cs"/>
              <a:sym typeface="Helvetica Neue Light"/>
            </a:endParaRPr>
          </a:p>
        </p:txBody>
      </p:sp>
      <p:sp>
        <p:nvSpPr>
          <p:cNvPr id="22" name="Shape 197"/>
          <p:cNvSpPr/>
          <p:nvPr/>
        </p:nvSpPr>
        <p:spPr>
          <a:xfrm>
            <a:off x="10579100" y="3441700"/>
            <a:ext cx="2400300" cy="622300"/>
          </a:xfrm>
          <a:prstGeom prst="roundRect">
            <a:avLst>
              <a:gd name="adj" fmla="val 30612"/>
            </a:avLst>
          </a:prstGeom>
          <a:solidFill>
            <a:srgbClr val="FFFB00"/>
          </a:solidFill>
          <a:ln w="12700">
            <a:miter lim="400000"/>
          </a:ln>
          <a:effectLst>
            <a:outerShdw blurRad="1016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584200" eaLnBrk="1" hangingPunct="1">
              <a:defRPr sz="3600">
                <a:solidFill>
                  <a:srgbClr val="FFFFFF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defRPr>
            </a:pPr>
            <a:endParaRPr sz="3600">
              <a:solidFill>
                <a:srgbClr val="FFFFFF"/>
              </a:solidFill>
              <a:effectLst>
                <a:outerShdw blurRad="38100" dist="64529" dir="2700000" rotWithShape="0">
                  <a:srgbClr val="000000">
                    <a:alpha val="48275"/>
                  </a:srgbClr>
                </a:outerShdw>
              </a:effectLst>
              <a:latin typeface="+mj-lt"/>
              <a:ea typeface="+mj-ea"/>
              <a:cs typeface="+mj-cs"/>
              <a:sym typeface="Helvetica Neue Light"/>
            </a:endParaRPr>
          </a:p>
        </p:txBody>
      </p:sp>
      <p:sp>
        <p:nvSpPr>
          <p:cNvPr id="23" name="Shape 198"/>
          <p:cNvSpPr/>
          <p:nvPr/>
        </p:nvSpPr>
        <p:spPr>
          <a:xfrm>
            <a:off x="11798300" y="3568700"/>
            <a:ext cx="1054100" cy="114300"/>
          </a:xfrm>
          <a:prstGeom prst="roundRect">
            <a:avLst>
              <a:gd name="adj" fmla="val 50000"/>
            </a:avLst>
          </a:prstGeom>
          <a:solidFill>
            <a:srgbClr val="FFFB00"/>
          </a:solidFill>
          <a:ln w="12700">
            <a:miter lim="400000"/>
          </a:ln>
          <a:effectLst>
            <a:outerShdw blurRad="1016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584200" eaLnBrk="1" hangingPunct="1">
              <a:defRPr sz="3600">
                <a:solidFill>
                  <a:srgbClr val="FFFFFF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defRPr>
            </a:pPr>
            <a:endParaRPr sz="3600">
              <a:solidFill>
                <a:srgbClr val="FFFFFF"/>
              </a:solidFill>
              <a:effectLst>
                <a:outerShdw blurRad="38100" dist="64529" dir="2700000" rotWithShape="0">
                  <a:srgbClr val="000000">
                    <a:alpha val="48275"/>
                  </a:srgbClr>
                </a:outerShdw>
              </a:effectLst>
              <a:latin typeface="+mj-lt"/>
              <a:ea typeface="+mj-ea"/>
              <a:cs typeface="+mj-cs"/>
              <a:sym typeface="Helvetica Neue Light"/>
            </a:endParaRPr>
          </a:p>
        </p:txBody>
      </p:sp>
      <p:sp>
        <p:nvSpPr>
          <p:cNvPr id="24" name="Shape 199"/>
          <p:cNvSpPr/>
          <p:nvPr/>
        </p:nvSpPr>
        <p:spPr>
          <a:xfrm>
            <a:off x="10807700" y="3568700"/>
            <a:ext cx="203200" cy="114300"/>
          </a:xfrm>
          <a:prstGeom prst="roundRect">
            <a:avLst>
              <a:gd name="adj" fmla="val 50000"/>
            </a:avLst>
          </a:prstGeom>
          <a:solidFill>
            <a:srgbClr val="FFFB00"/>
          </a:solidFill>
          <a:ln w="12700">
            <a:miter lim="400000"/>
          </a:ln>
          <a:effectLst>
            <a:outerShdw blurRad="1016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584200" eaLnBrk="1" hangingPunct="1">
              <a:defRPr sz="3600">
                <a:solidFill>
                  <a:srgbClr val="FFFFFF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defRPr>
            </a:pPr>
            <a:endParaRPr sz="3600">
              <a:solidFill>
                <a:srgbClr val="FFFFFF"/>
              </a:solidFill>
              <a:effectLst>
                <a:outerShdw blurRad="38100" dist="64529" dir="2700000" rotWithShape="0">
                  <a:srgbClr val="000000">
                    <a:alpha val="48275"/>
                  </a:srgbClr>
                </a:outerShdw>
              </a:effectLst>
              <a:latin typeface="+mj-lt"/>
              <a:ea typeface="+mj-ea"/>
              <a:cs typeface="+mj-cs"/>
              <a:sym typeface="Helvetica Neue Light"/>
            </a:endParaRPr>
          </a:p>
        </p:txBody>
      </p:sp>
      <p:sp>
        <p:nvSpPr>
          <p:cNvPr id="25" name="Shape 200"/>
          <p:cNvSpPr/>
          <p:nvPr/>
        </p:nvSpPr>
        <p:spPr>
          <a:xfrm>
            <a:off x="10706100" y="3568700"/>
            <a:ext cx="2400300" cy="622300"/>
          </a:xfrm>
          <a:prstGeom prst="roundRect">
            <a:avLst>
              <a:gd name="adj" fmla="val 30612"/>
            </a:avLst>
          </a:prstGeom>
          <a:solidFill>
            <a:srgbClr val="FFFB00"/>
          </a:solidFill>
          <a:ln w="12700">
            <a:miter lim="400000"/>
          </a:ln>
          <a:effectLst>
            <a:outerShdw blurRad="1016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584200" eaLnBrk="1" hangingPunct="1">
              <a:defRPr sz="3600">
                <a:solidFill>
                  <a:srgbClr val="FFFFFF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defRPr>
            </a:pPr>
            <a:endParaRPr sz="3600">
              <a:solidFill>
                <a:srgbClr val="FFFFFF"/>
              </a:solidFill>
              <a:effectLst>
                <a:outerShdw blurRad="38100" dist="64529" dir="2700000" rotWithShape="0">
                  <a:srgbClr val="000000">
                    <a:alpha val="48275"/>
                  </a:srgbClr>
                </a:outerShdw>
              </a:effectLst>
              <a:latin typeface="+mj-lt"/>
              <a:ea typeface="+mj-ea"/>
              <a:cs typeface="+mj-cs"/>
              <a:sym typeface="Helvetica Neue Light"/>
            </a:endParaRPr>
          </a:p>
        </p:txBody>
      </p:sp>
      <p:sp>
        <p:nvSpPr>
          <p:cNvPr id="26" name="Shape 201"/>
          <p:cNvSpPr/>
          <p:nvPr/>
        </p:nvSpPr>
        <p:spPr>
          <a:xfrm>
            <a:off x="11925300" y="3695700"/>
            <a:ext cx="1054100" cy="114300"/>
          </a:xfrm>
          <a:prstGeom prst="roundRect">
            <a:avLst>
              <a:gd name="adj" fmla="val 50000"/>
            </a:avLst>
          </a:prstGeom>
          <a:solidFill>
            <a:srgbClr val="FFFB00"/>
          </a:solidFill>
          <a:ln w="12700">
            <a:miter lim="400000"/>
          </a:ln>
          <a:effectLst>
            <a:outerShdw blurRad="1016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584200" eaLnBrk="1" hangingPunct="1">
              <a:defRPr sz="3600">
                <a:solidFill>
                  <a:srgbClr val="FFFFFF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defRPr>
            </a:pPr>
            <a:endParaRPr sz="3600">
              <a:solidFill>
                <a:srgbClr val="FFFFFF"/>
              </a:solidFill>
              <a:effectLst>
                <a:outerShdw blurRad="38100" dist="64529" dir="2700000" rotWithShape="0">
                  <a:srgbClr val="000000">
                    <a:alpha val="48275"/>
                  </a:srgbClr>
                </a:outerShdw>
              </a:effectLst>
              <a:latin typeface="+mj-lt"/>
              <a:ea typeface="+mj-ea"/>
              <a:cs typeface="+mj-cs"/>
              <a:sym typeface="Helvetica Neue Light"/>
            </a:endParaRPr>
          </a:p>
        </p:txBody>
      </p:sp>
      <p:sp>
        <p:nvSpPr>
          <p:cNvPr id="27" name="Shape 202"/>
          <p:cNvSpPr/>
          <p:nvPr/>
        </p:nvSpPr>
        <p:spPr>
          <a:xfrm>
            <a:off x="10934700" y="3695700"/>
            <a:ext cx="203200" cy="114300"/>
          </a:xfrm>
          <a:prstGeom prst="roundRect">
            <a:avLst>
              <a:gd name="adj" fmla="val 50000"/>
            </a:avLst>
          </a:prstGeom>
          <a:solidFill>
            <a:srgbClr val="FFFB00"/>
          </a:solidFill>
          <a:ln w="12700">
            <a:miter lim="400000"/>
          </a:ln>
          <a:effectLst>
            <a:outerShdw blurRad="1016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584200" eaLnBrk="1" hangingPunct="1">
              <a:defRPr sz="3600">
                <a:solidFill>
                  <a:srgbClr val="FFFFFF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defRPr>
            </a:pPr>
            <a:endParaRPr sz="3600">
              <a:solidFill>
                <a:srgbClr val="FFFFFF"/>
              </a:solidFill>
              <a:effectLst>
                <a:outerShdw blurRad="38100" dist="64529" dir="2700000" rotWithShape="0">
                  <a:srgbClr val="000000">
                    <a:alpha val="48275"/>
                  </a:srgbClr>
                </a:outerShdw>
              </a:effectLst>
              <a:latin typeface="+mj-lt"/>
              <a:ea typeface="+mj-ea"/>
              <a:cs typeface="+mj-cs"/>
              <a:sym typeface="Helvetica Neue Light"/>
            </a:endParaRPr>
          </a:p>
        </p:txBody>
      </p:sp>
      <p:sp>
        <p:nvSpPr>
          <p:cNvPr id="28" name="Shape 203"/>
          <p:cNvSpPr/>
          <p:nvPr/>
        </p:nvSpPr>
        <p:spPr>
          <a:xfrm>
            <a:off x="11176000" y="5588000"/>
            <a:ext cx="1549400" cy="1270000"/>
          </a:xfrm>
          <a:prstGeom prst="rect">
            <a:avLst/>
          </a:prstGeom>
          <a:solidFill>
            <a:srgbClr val="8EFA00"/>
          </a:solidFill>
          <a:ln w="12700">
            <a:miter lim="400000"/>
          </a:ln>
          <a:effectLst>
            <a:outerShdw blurRad="1016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584200" eaLnBrk="1" hangingPunct="1">
              <a:defRPr sz="3600">
                <a:solidFill>
                  <a:srgbClr val="FFFFFF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defRPr>
            </a:pPr>
            <a:endParaRPr sz="3600">
              <a:solidFill>
                <a:srgbClr val="FFFFFF"/>
              </a:solidFill>
              <a:effectLst>
                <a:outerShdw blurRad="38100" dist="64529" dir="2700000" rotWithShape="0">
                  <a:srgbClr val="000000">
                    <a:alpha val="48275"/>
                  </a:srgbClr>
                </a:outerShdw>
              </a:effectLst>
              <a:latin typeface="+mj-lt"/>
              <a:ea typeface="+mj-ea"/>
              <a:cs typeface="+mj-cs"/>
              <a:sym typeface="Helvetica Neue Light"/>
            </a:endParaRPr>
          </a:p>
        </p:txBody>
      </p:sp>
      <p:sp>
        <p:nvSpPr>
          <p:cNvPr id="29" name="Shape 204"/>
          <p:cNvSpPr/>
          <p:nvPr/>
        </p:nvSpPr>
        <p:spPr>
          <a:xfrm>
            <a:off x="11163300" y="5207000"/>
            <a:ext cx="1549400" cy="736600"/>
          </a:xfrm>
          <a:prstGeom prst="ellipse">
            <a:avLst/>
          </a:prstGeom>
          <a:solidFill>
            <a:srgbClr val="8EFA00"/>
          </a:solidFill>
          <a:ln w="12700">
            <a:miter lim="400000"/>
          </a:ln>
          <a:effectLst>
            <a:outerShdw blurRad="1016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584200" eaLnBrk="1" hangingPunct="1">
              <a:defRPr sz="3600">
                <a:solidFill>
                  <a:srgbClr val="FFFFFF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defRPr>
            </a:pPr>
            <a:endParaRPr sz="3600">
              <a:solidFill>
                <a:srgbClr val="FFFFFF"/>
              </a:solidFill>
              <a:effectLst>
                <a:outerShdw blurRad="38100" dist="64529" dir="2700000" rotWithShape="0">
                  <a:srgbClr val="000000">
                    <a:alpha val="48275"/>
                  </a:srgbClr>
                </a:outerShdw>
              </a:effectLst>
              <a:latin typeface="+mj-lt"/>
              <a:ea typeface="+mj-ea"/>
              <a:cs typeface="+mj-cs"/>
              <a:sym typeface="Helvetica Neue Light"/>
            </a:endParaRPr>
          </a:p>
        </p:txBody>
      </p:sp>
      <p:sp>
        <p:nvSpPr>
          <p:cNvPr id="30" name="Shape 205"/>
          <p:cNvSpPr/>
          <p:nvPr/>
        </p:nvSpPr>
        <p:spPr>
          <a:xfrm>
            <a:off x="11163300" y="6464300"/>
            <a:ext cx="1549400" cy="736600"/>
          </a:xfrm>
          <a:prstGeom prst="ellipse">
            <a:avLst/>
          </a:prstGeom>
          <a:solidFill>
            <a:srgbClr val="8EFA00"/>
          </a:solidFill>
          <a:ln w="12700">
            <a:miter lim="400000"/>
          </a:ln>
          <a:effectLst>
            <a:outerShdw blurRad="1016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584200" eaLnBrk="1" hangingPunct="1">
              <a:defRPr sz="3600">
                <a:solidFill>
                  <a:srgbClr val="FFFFFF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defRPr>
            </a:pPr>
            <a:endParaRPr sz="3600">
              <a:solidFill>
                <a:srgbClr val="FFFFFF"/>
              </a:solidFill>
              <a:effectLst>
                <a:outerShdw blurRad="38100" dist="64529" dir="2700000" rotWithShape="0">
                  <a:srgbClr val="000000">
                    <a:alpha val="48275"/>
                  </a:srgbClr>
                </a:outerShdw>
              </a:effectLst>
              <a:latin typeface="+mj-lt"/>
              <a:ea typeface="+mj-ea"/>
              <a:cs typeface="+mj-cs"/>
              <a:sym typeface="Helvetica Neue Light"/>
            </a:endParaRPr>
          </a:p>
        </p:txBody>
      </p:sp>
      <p:sp>
        <p:nvSpPr>
          <p:cNvPr id="31" name="Shape 207"/>
          <p:cNvSpPr/>
          <p:nvPr/>
        </p:nvSpPr>
        <p:spPr>
          <a:xfrm>
            <a:off x="8242300" y="2806700"/>
            <a:ext cx="1270000" cy="622300"/>
          </a:xfrm>
          <a:prstGeom prst="roundRect">
            <a:avLst>
              <a:gd name="adj" fmla="val 30612"/>
            </a:avLst>
          </a:prstGeom>
          <a:ln w="25400">
            <a:solidFill>
              <a:srgbClr val="EBEBEB"/>
            </a:solidFill>
            <a:custDash>
              <a:ds d="200000" sp="200000"/>
            </a:custDash>
            <a:miter lim="400000"/>
          </a:ln>
          <a:effectLst>
            <a:outerShdw blurRad="1016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584200" eaLnBrk="1" hangingPunct="1">
              <a:defRPr sz="3600">
                <a:solidFill>
                  <a:srgbClr val="FFFFFF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defRPr>
            </a:pPr>
            <a:endParaRPr sz="3600">
              <a:solidFill>
                <a:srgbClr val="FFFFFF"/>
              </a:solidFill>
              <a:effectLst>
                <a:outerShdw blurRad="38100" dist="64529" dir="2700000" rotWithShape="0">
                  <a:srgbClr val="000000">
                    <a:alpha val="48275"/>
                  </a:srgbClr>
                </a:outerShdw>
              </a:effectLst>
              <a:latin typeface="+mj-lt"/>
              <a:ea typeface="+mj-ea"/>
              <a:cs typeface="+mj-cs"/>
              <a:sym typeface="Helvetica Neue Light"/>
            </a:endParaRPr>
          </a:p>
        </p:txBody>
      </p:sp>
      <p:sp>
        <p:nvSpPr>
          <p:cNvPr id="32" name="Shape 208"/>
          <p:cNvSpPr/>
          <p:nvPr/>
        </p:nvSpPr>
        <p:spPr>
          <a:xfrm>
            <a:off x="8520771" y="2743389"/>
            <a:ext cx="753411" cy="748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584200">
              <a:defRPr sz="4200">
                <a:solidFill>
                  <a:srgbClr val="FFFFFF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defRPr>
            </a:lvl1pPr>
          </a:lstStyle>
          <a:p>
            <a:pPr eaLnBrk="1" hangingPunct="1">
              <a:defRPr/>
            </a:pPr>
            <a:r>
              <a:rPr dirty="0">
                <a:ln>
                  <a:solidFill>
                    <a:sysClr val="windowText" lastClr="000000"/>
                  </a:solidFill>
                </a:ln>
              </a:rPr>
              <a:t>CE</a:t>
            </a:r>
          </a:p>
        </p:txBody>
      </p:sp>
      <p:sp>
        <p:nvSpPr>
          <p:cNvPr id="33" name="Shape 209"/>
          <p:cNvSpPr/>
          <p:nvPr/>
        </p:nvSpPr>
        <p:spPr>
          <a:xfrm>
            <a:off x="8001000" y="6096000"/>
            <a:ext cx="1270000" cy="622300"/>
          </a:xfrm>
          <a:prstGeom prst="roundRect">
            <a:avLst>
              <a:gd name="adj" fmla="val 30612"/>
            </a:avLst>
          </a:prstGeom>
          <a:ln w="25400">
            <a:solidFill>
              <a:srgbClr val="D6D6D6"/>
            </a:solidFill>
            <a:custDash>
              <a:ds d="200000" sp="200000"/>
            </a:custDash>
            <a:miter lim="400000"/>
          </a:ln>
          <a:effectLst>
            <a:outerShdw blurRad="1016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584200" eaLnBrk="1" hangingPunct="1">
              <a:defRPr sz="3600">
                <a:solidFill>
                  <a:srgbClr val="FFFFFF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defRPr>
            </a:pPr>
            <a:endParaRPr sz="3600">
              <a:solidFill>
                <a:srgbClr val="FFFFFF"/>
              </a:solidFill>
              <a:effectLst>
                <a:outerShdw blurRad="38100" dist="64529" dir="2700000" rotWithShape="0">
                  <a:srgbClr val="000000">
                    <a:alpha val="48275"/>
                  </a:srgbClr>
                </a:outerShdw>
              </a:effectLst>
              <a:latin typeface="+mj-lt"/>
              <a:ea typeface="+mj-ea"/>
              <a:cs typeface="+mj-cs"/>
              <a:sym typeface="Helvetica Neue Light"/>
            </a:endParaRPr>
          </a:p>
        </p:txBody>
      </p:sp>
      <p:sp>
        <p:nvSpPr>
          <p:cNvPr id="34" name="Shape 210"/>
          <p:cNvSpPr/>
          <p:nvPr/>
        </p:nvSpPr>
        <p:spPr>
          <a:xfrm>
            <a:off x="8324952" y="5994589"/>
            <a:ext cx="618759" cy="748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584200">
              <a:defRPr sz="4200">
                <a:solidFill>
                  <a:srgbClr val="FFFFFF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defRPr>
            </a:lvl1pPr>
          </a:lstStyle>
          <a:p>
            <a:pPr eaLnBrk="1" hangingPunct="1">
              <a:defRPr/>
            </a:pPr>
            <a:r>
              <a:rPr dirty="0">
                <a:ln>
                  <a:solidFill>
                    <a:sysClr val="windowText" lastClr="000000"/>
                  </a:solidFill>
                </a:ln>
              </a:rPr>
              <a:t>SE</a:t>
            </a:r>
          </a:p>
        </p:txBody>
      </p:sp>
      <p:sp>
        <p:nvSpPr>
          <p:cNvPr id="35" name="Shape 211"/>
          <p:cNvSpPr/>
          <p:nvPr/>
        </p:nvSpPr>
        <p:spPr>
          <a:xfrm>
            <a:off x="7620000" y="4432300"/>
            <a:ext cx="1270000" cy="622300"/>
          </a:xfrm>
          <a:prstGeom prst="roundRect">
            <a:avLst>
              <a:gd name="adj" fmla="val 30612"/>
            </a:avLst>
          </a:prstGeom>
          <a:ln w="25400">
            <a:solidFill>
              <a:srgbClr val="D6D6D6"/>
            </a:solidFill>
            <a:custDash>
              <a:ds d="200000" sp="200000"/>
            </a:custDash>
            <a:miter lim="400000"/>
          </a:ln>
          <a:effectLst>
            <a:outerShdw blurRad="1016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584200" eaLnBrk="1" hangingPunct="1">
              <a:defRPr sz="3600">
                <a:solidFill>
                  <a:srgbClr val="FFFFFF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defRPr>
            </a:pPr>
            <a:endParaRPr sz="3600">
              <a:solidFill>
                <a:srgbClr val="FFFFFF"/>
              </a:solidFill>
              <a:effectLst>
                <a:outerShdw blurRad="38100" dist="64529" dir="2700000" rotWithShape="0">
                  <a:srgbClr val="000000">
                    <a:alpha val="48275"/>
                  </a:srgbClr>
                </a:outerShdw>
              </a:effectLst>
              <a:latin typeface="+mj-lt"/>
              <a:ea typeface="+mj-ea"/>
              <a:cs typeface="+mj-cs"/>
              <a:sym typeface="Helvetica Neue Light"/>
            </a:endParaRPr>
          </a:p>
        </p:txBody>
      </p:sp>
      <p:sp>
        <p:nvSpPr>
          <p:cNvPr id="36" name="Shape 212"/>
          <p:cNvSpPr/>
          <p:nvPr/>
        </p:nvSpPr>
        <p:spPr>
          <a:xfrm>
            <a:off x="7696200" y="4440238"/>
            <a:ext cx="1260475" cy="6572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 defTabSz="584200" eaLnBrk="1" hangingPunct="1">
              <a:defRPr sz="1800">
                <a:solidFill>
                  <a:srgbClr val="FFFFFF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defRPr>
            </a:pPr>
            <a:r>
              <a:rPr sz="1800" dirty="0">
                <a:solidFill>
                  <a:sysClr val="windowText" lastClr="000000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rPr>
              <a:t>Information </a:t>
            </a:r>
          </a:p>
          <a:p>
            <a:pPr algn="ctr" defTabSz="584200" eaLnBrk="1" hangingPunct="1">
              <a:defRPr sz="1800">
                <a:solidFill>
                  <a:srgbClr val="FFFFFF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defRPr>
            </a:pPr>
            <a:r>
              <a:rPr sz="1800" dirty="0">
                <a:solidFill>
                  <a:sysClr val="windowText" lastClr="000000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rPr>
              <a:t>System</a:t>
            </a:r>
          </a:p>
        </p:txBody>
      </p:sp>
      <p:sp>
        <p:nvSpPr>
          <p:cNvPr id="37" name="Shape 213"/>
          <p:cNvSpPr/>
          <p:nvPr/>
        </p:nvSpPr>
        <p:spPr>
          <a:xfrm>
            <a:off x="5867400" y="5283200"/>
            <a:ext cx="1270000" cy="698500"/>
          </a:xfrm>
          <a:prstGeom prst="roundRect">
            <a:avLst>
              <a:gd name="adj" fmla="val 27273"/>
            </a:avLst>
          </a:prstGeom>
          <a:solidFill>
            <a:srgbClr val="00FDFF"/>
          </a:solidFill>
          <a:ln w="12700">
            <a:miter lim="400000"/>
          </a:ln>
          <a:effectLst>
            <a:outerShdw blurRad="1016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584200" eaLnBrk="1" hangingPunct="1">
              <a:defRPr sz="3600">
                <a:solidFill>
                  <a:srgbClr val="FFFFFF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defRPr>
            </a:pPr>
            <a:endParaRPr sz="3600">
              <a:solidFill>
                <a:srgbClr val="FFFFFF"/>
              </a:solidFill>
              <a:effectLst>
                <a:outerShdw blurRad="38100" dist="64529" dir="2700000" rotWithShape="0">
                  <a:srgbClr val="000000">
                    <a:alpha val="48275"/>
                  </a:srgbClr>
                </a:outerShdw>
              </a:effectLst>
              <a:latin typeface="+mj-lt"/>
              <a:ea typeface="+mj-ea"/>
              <a:cs typeface="+mj-cs"/>
              <a:sym typeface="Helvetica Neue Light"/>
            </a:endParaRPr>
          </a:p>
        </p:txBody>
      </p:sp>
      <p:sp>
        <p:nvSpPr>
          <p:cNvPr id="38" name="Shape 214"/>
          <p:cNvSpPr/>
          <p:nvPr/>
        </p:nvSpPr>
        <p:spPr>
          <a:xfrm>
            <a:off x="5980113" y="5264150"/>
            <a:ext cx="1033462" cy="736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584200">
              <a:defRPr sz="4200">
                <a:solidFill>
                  <a:srgbClr val="FFFFFF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defRPr>
            </a:lvl1pPr>
          </a:lstStyle>
          <a:p>
            <a:pPr eaLnBrk="1" hangingPunct="1">
              <a:defRPr/>
            </a:pPr>
            <a:r>
              <a:t>FTS</a:t>
            </a:r>
          </a:p>
        </p:txBody>
      </p:sp>
      <p:sp>
        <p:nvSpPr>
          <p:cNvPr id="39" name="Shape 215"/>
          <p:cNvSpPr/>
          <p:nvPr/>
        </p:nvSpPr>
        <p:spPr>
          <a:xfrm>
            <a:off x="5867400" y="3822700"/>
            <a:ext cx="1270000" cy="698500"/>
          </a:xfrm>
          <a:prstGeom prst="roundRect">
            <a:avLst>
              <a:gd name="adj" fmla="val 27273"/>
            </a:avLst>
          </a:prstGeom>
          <a:solidFill>
            <a:srgbClr val="00FDFF"/>
          </a:solidFill>
          <a:ln w="12700">
            <a:miter lim="400000"/>
          </a:ln>
          <a:effectLst>
            <a:outerShdw blurRad="1016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584200" eaLnBrk="1" hangingPunct="1">
              <a:defRPr sz="3600">
                <a:solidFill>
                  <a:srgbClr val="FFFFFF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defRPr>
            </a:pPr>
            <a:endParaRPr sz="3600">
              <a:solidFill>
                <a:srgbClr val="FFFFFF"/>
              </a:solidFill>
              <a:effectLst>
                <a:outerShdw blurRad="38100" dist="64529" dir="2700000" rotWithShape="0">
                  <a:srgbClr val="000000">
                    <a:alpha val="48275"/>
                  </a:srgbClr>
                </a:outerShdw>
              </a:effectLst>
              <a:latin typeface="+mj-lt"/>
              <a:ea typeface="+mj-ea"/>
              <a:cs typeface="+mj-cs"/>
              <a:sym typeface="Helvetica Neue Light"/>
            </a:endParaRPr>
          </a:p>
        </p:txBody>
      </p:sp>
      <p:sp>
        <p:nvSpPr>
          <p:cNvPr id="40" name="Shape 216"/>
          <p:cNvSpPr/>
          <p:nvPr/>
        </p:nvSpPr>
        <p:spPr>
          <a:xfrm>
            <a:off x="5962650" y="3803650"/>
            <a:ext cx="1071563" cy="736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584200">
              <a:defRPr sz="4200">
                <a:solidFill>
                  <a:srgbClr val="FFFFFF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defRPr>
            </a:lvl1pPr>
          </a:lstStyle>
          <a:p>
            <a:pPr eaLnBrk="1" hangingPunct="1">
              <a:defRPr/>
            </a:pPr>
            <a:r>
              <a:t>BDII</a:t>
            </a:r>
          </a:p>
        </p:txBody>
      </p:sp>
      <p:sp>
        <p:nvSpPr>
          <p:cNvPr id="41" name="Shape 217"/>
          <p:cNvSpPr/>
          <p:nvPr/>
        </p:nvSpPr>
        <p:spPr>
          <a:xfrm>
            <a:off x="5918200" y="2159000"/>
            <a:ext cx="1270000" cy="698500"/>
          </a:xfrm>
          <a:prstGeom prst="roundRect">
            <a:avLst>
              <a:gd name="adj" fmla="val 27273"/>
            </a:avLst>
          </a:prstGeom>
          <a:solidFill>
            <a:srgbClr val="00FDFF"/>
          </a:solidFill>
          <a:ln w="12700">
            <a:miter lim="400000"/>
          </a:ln>
          <a:effectLst>
            <a:outerShdw blurRad="1016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584200" eaLnBrk="1" hangingPunct="1">
              <a:defRPr sz="3600">
                <a:solidFill>
                  <a:srgbClr val="FFFFFF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defRPr>
            </a:pPr>
            <a:endParaRPr sz="3600">
              <a:solidFill>
                <a:srgbClr val="FFFFFF"/>
              </a:solidFill>
              <a:effectLst>
                <a:outerShdw blurRad="38100" dist="64529" dir="2700000" rotWithShape="0">
                  <a:srgbClr val="000000">
                    <a:alpha val="48275"/>
                  </a:srgbClr>
                </a:outerShdw>
              </a:effectLst>
              <a:latin typeface="+mj-lt"/>
              <a:ea typeface="+mj-ea"/>
              <a:cs typeface="+mj-cs"/>
              <a:sym typeface="Helvetica Neue Light"/>
            </a:endParaRPr>
          </a:p>
        </p:txBody>
      </p:sp>
      <p:sp>
        <p:nvSpPr>
          <p:cNvPr id="42" name="Shape 218"/>
          <p:cNvSpPr/>
          <p:nvPr/>
        </p:nvSpPr>
        <p:spPr>
          <a:xfrm>
            <a:off x="5857875" y="2139950"/>
            <a:ext cx="1379538" cy="736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584200">
              <a:defRPr sz="4200">
                <a:solidFill>
                  <a:srgbClr val="FFFFFF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defRPr>
            </a:lvl1pPr>
          </a:lstStyle>
          <a:p>
            <a:pPr eaLnBrk="1" hangingPunct="1">
              <a:defRPr/>
            </a:pPr>
            <a:r>
              <a:t>WMS</a:t>
            </a:r>
          </a:p>
        </p:txBody>
      </p:sp>
      <p:sp>
        <p:nvSpPr>
          <p:cNvPr id="43" name="Shape 219"/>
          <p:cNvSpPr/>
          <p:nvPr/>
        </p:nvSpPr>
        <p:spPr>
          <a:xfrm>
            <a:off x="8574088" y="8164513"/>
            <a:ext cx="2805112" cy="12096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 defTabSz="584200" eaLnBrk="1" hangingPunct="1">
              <a:defRPr sz="2400">
                <a:solidFill>
                  <a:srgbClr val="FFFFFF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defRPr>
            </a:pPr>
            <a:r>
              <a:rPr sz="2400" dirty="0">
                <a:solidFill>
                  <a:sysClr val="windowText" lastClr="000000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rPr>
              <a:t>Lower Level Services</a:t>
            </a:r>
          </a:p>
          <a:p>
            <a:pPr algn="ctr" defTabSz="584200" eaLnBrk="1" hangingPunct="1">
              <a:defRPr sz="2400">
                <a:solidFill>
                  <a:srgbClr val="FFFFFF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defRPr>
            </a:pPr>
            <a:r>
              <a:rPr sz="2400" dirty="0">
                <a:solidFill>
                  <a:sysClr val="windowText" lastClr="000000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rPr>
              <a:t>Providing Consistent </a:t>
            </a:r>
          </a:p>
          <a:p>
            <a:pPr algn="ctr" defTabSz="584200" eaLnBrk="1" hangingPunct="1">
              <a:defRPr sz="2400">
                <a:solidFill>
                  <a:srgbClr val="FFFFFF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defRPr>
            </a:pPr>
            <a:r>
              <a:rPr sz="2400" dirty="0">
                <a:solidFill>
                  <a:sysClr val="windowText" lastClr="000000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rPr>
              <a:t>Interfaces to Facilities</a:t>
            </a:r>
          </a:p>
        </p:txBody>
      </p:sp>
      <p:sp>
        <p:nvSpPr>
          <p:cNvPr id="44" name="Shape 220"/>
          <p:cNvSpPr/>
          <p:nvPr/>
        </p:nvSpPr>
        <p:spPr>
          <a:xfrm>
            <a:off x="5673725" y="7618413"/>
            <a:ext cx="1755775" cy="8413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 defTabSz="584200" eaLnBrk="1" hangingPunct="1">
              <a:defRPr sz="2400">
                <a:solidFill>
                  <a:srgbClr val="FFFFFF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defRPr>
            </a:pPr>
            <a:r>
              <a:rPr sz="2400" dirty="0">
                <a:solidFill>
                  <a:sysClr val="windowText" lastClr="000000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rPr>
              <a:t>Higher Level </a:t>
            </a:r>
          </a:p>
          <a:p>
            <a:pPr algn="ctr" defTabSz="584200" eaLnBrk="1" hangingPunct="1">
              <a:defRPr sz="2400">
                <a:solidFill>
                  <a:srgbClr val="FFFFFF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defRPr>
            </a:pPr>
            <a:r>
              <a:rPr sz="2400" dirty="0">
                <a:solidFill>
                  <a:sysClr val="windowText" lastClr="000000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rPr>
              <a:t>Services</a:t>
            </a:r>
          </a:p>
        </p:txBody>
      </p:sp>
      <p:sp>
        <p:nvSpPr>
          <p:cNvPr id="45" name="Shape 221"/>
          <p:cNvSpPr/>
          <p:nvPr/>
        </p:nvSpPr>
        <p:spPr>
          <a:xfrm>
            <a:off x="5918200" y="6807200"/>
            <a:ext cx="1270000" cy="698500"/>
          </a:xfrm>
          <a:prstGeom prst="roundRect">
            <a:avLst>
              <a:gd name="adj" fmla="val 27273"/>
            </a:avLst>
          </a:prstGeom>
          <a:solidFill>
            <a:srgbClr val="00FDFF"/>
          </a:solidFill>
          <a:ln w="12700">
            <a:miter lim="400000"/>
          </a:ln>
          <a:effectLst>
            <a:outerShdw blurRad="1016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584200" eaLnBrk="1" hangingPunct="1">
              <a:defRPr sz="3600">
                <a:solidFill>
                  <a:srgbClr val="FFFFFF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defRPr>
            </a:pPr>
            <a:endParaRPr sz="3600">
              <a:solidFill>
                <a:srgbClr val="FFFFFF"/>
              </a:solidFill>
              <a:effectLst>
                <a:outerShdw blurRad="38100" dist="64529" dir="2700000" rotWithShape="0">
                  <a:srgbClr val="000000">
                    <a:alpha val="48275"/>
                  </a:srgbClr>
                </a:outerShdw>
              </a:effectLst>
              <a:latin typeface="+mj-lt"/>
              <a:ea typeface="+mj-ea"/>
              <a:cs typeface="+mj-cs"/>
              <a:sym typeface="Helvetica Neue Light"/>
            </a:endParaRPr>
          </a:p>
        </p:txBody>
      </p:sp>
      <p:sp>
        <p:nvSpPr>
          <p:cNvPr id="46" name="Shape 222"/>
          <p:cNvSpPr/>
          <p:nvPr/>
        </p:nvSpPr>
        <p:spPr>
          <a:xfrm>
            <a:off x="5851525" y="6832600"/>
            <a:ext cx="1393825" cy="647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584200">
              <a:defRPr sz="3600">
                <a:solidFill>
                  <a:srgbClr val="FFFFFF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defRPr>
            </a:lvl1pPr>
          </a:lstStyle>
          <a:p>
            <a:pPr eaLnBrk="1" hangingPunct="1">
              <a:defRPr/>
            </a:pPr>
            <a:r>
              <a:t>VOMS</a:t>
            </a:r>
          </a:p>
        </p:txBody>
      </p:sp>
      <p:sp>
        <p:nvSpPr>
          <p:cNvPr id="47" name="Shape 223"/>
          <p:cNvSpPr/>
          <p:nvPr/>
        </p:nvSpPr>
        <p:spPr>
          <a:xfrm>
            <a:off x="4686300" y="1600200"/>
            <a:ext cx="901700" cy="6959600"/>
          </a:xfrm>
          <a:prstGeom prst="roundRect">
            <a:avLst>
              <a:gd name="adj" fmla="val 21127"/>
            </a:avLst>
          </a:prstGeom>
          <a:solidFill>
            <a:srgbClr val="4F8F00"/>
          </a:solidFill>
          <a:ln w="12700">
            <a:miter lim="400000"/>
          </a:ln>
          <a:effectLst>
            <a:outerShdw blurRad="1016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584200" eaLnBrk="1" hangingPunct="1">
              <a:defRPr sz="3600">
                <a:solidFill>
                  <a:srgbClr val="FFFFFF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defRPr>
            </a:pPr>
            <a:endParaRPr sz="3600">
              <a:solidFill>
                <a:srgbClr val="FFFFFF"/>
              </a:solidFill>
              <a:effectLst>
                <a:outerShdw blurRad="38100" dist="64529" dir="2700000" rotWithShape="0">
                  <a:srgbClr val="000000">
                    <a:alpha val="48275"/>
                  </a:srgbClr>
                </a:outerShdw>
              </a:effectLst>
              <a:latin typeface="+mj-lt"/>
              <a:ea typeface="+mj-ea"/>
              <a:cs typeface="+mj-cs"/>
              <a:sym typeface="Helvetica Neue Light"/>
            </a:endParaRPr>
          </a:p>
        </p:txBody>
      </p:sp>
      <p:sp>
        <p:nvSpPr>
          <p:cNvPr id="48" name="Shape 224"/>
          <p:cNvSpPr/>
          <p:nvPr/>
        </p:nvSpPr>
        <p:spPr>
          <a:xfrm rot="16200000">
            <a:off x="2732088" y="4540250"/>
            <a:ext cx="4787900" cy="736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584200">
              <a:defRPr sz="4200">
                <a:solidFill>
                  <a:srgbClr val="FFFFFF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defRPr>
            </a:lvl1pPr>
          </a:lstStyle>
          <a:p>
            <a:pPr eaLnBrk="1" hangingPunct="1">
              <a:defRPr/>
            </a:pPr>
            <a:r>
              <a:t>Experiment Services</a:t>
            </a:r>
          </a:p>
        </p:txBody>
      </p:sp>
      <p:sp>
        <p:nvSpPr>
          <p:cNvPr id="49" name="Shape 225"/>
          <p:cNvSpPr/>
          <p:nvPr/>
        </p:nvSpPr>
        <p:spPr>
          <a:xfrm>
            <a:off x="11369675" y="1790700"/>
            <a:ext cx="904875" cy="749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584200">
              <a:defRPr sz="4200">
                <a:solidFill>
                  <a:srgbClr val="FFFFFF"/>
                </a:solidFill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defRPr>
            </a:lvl1pPr>
          </a:lstStyle>
          <a:p>
            <a:pPr eaLnBrk="1" hangingPunct="1">
              <a:defRPr/>
            </a:pPr>
            <a:r>
              <a:rPr dirty="0">
                <a:solidFill>
                  <a:sysClr val="windowText" lastClr="000000"/>
                </a:solidFill>
              </a:rPr>
              <a:t>Site</a:t>
            </a:r>
          </a:p>
        </p:txBody>
      </p:sp>
      <p:sp>
        <p:nvSpPr>
          <p:cNvPr id="50" name="Shape 226"/>
          <p:cNvSpPr/>
          <p:nvPr/>
        </p:nvSpPr>
        <p:spPr>
          <a:xfrm>
            <a:off x="8877300" y="500063"/>
            <a:ext cx="3165475" cy="22415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919" y="0"/>
                </a:moveTo>
                <a:cubicBezTo>
                  <a:pt x="2962" y="0"/>
                  <a:pt x="2186" y="1096"/>
                  <a:pt x="2186" y="2448"/>
                </a:cubicBezTo>
                <a:lnTo>
                  <a:pt x="2186" y="7835"/>
                </a:lnTo>
                <a:cubicBezTo>
                  <a:pt x="2186" y="8389"/>
                  <a:pt x="2321" y="8894"/>
                  <a:pt x="2541" y="9304"/>
                </a:cubicBezTo>
                <a:lnTo>
                  <a:pt x="0" y="21600"/>
                </a:lnTo>
                <a:lnTo>
                  <a:pt x="4179" y="10284"/>
                </a:lnTo>
                <a:lnTo>
                  <a:pt x="19867" y="10284"/>
                </a:lnTo>
                <a:cubicBezTo>
                  <a:pt x="20824" y="10284"/>
                  <a:pt x="21600" y="9187"/>
                  <a:pt x="21600" y="7835"/>
                </a:cubicBezTo>
                <a:lnTo>
                  <a:pt x="21600" y="2448"/>
                </a:lnTo>
                <a:cubicBezTo>
                  <a:pt x="21600" y="1096"/>
                  <a:pt x="20824" y="0"/>
                  <a:pt x="19867" y="0"/>
                </a:cubicBezTo>
                <a:lnTo>
                  <a:pt x="3919" y="0"/>
                </a:lnTo>
                <a:close/>
              </a:path>
            </a:pathLst>
          </a:custGeom>
          <a:solidFill>
            <a:srgbClr val="EBEBEB"/>
          </a:solidFill>
          <a:ln w="12700">
            <a:miter lim="400000"/>
          </a:ln>
          <a:effectLst>
            <a:outerShdw blurRad="1016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 defTabSz="584200">
              <a:defRPr sz="1800"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defRPr>
            </a:lvl1pPr>
          </a:lstStyle>
          <a:p>
            <a:pPr eaLnBrk="1" hangingPunct="1">
              <a:defRPr sz="2400"/>
            </a:pPr>
            <a:r>
              <a:rPr dirty="0"/>
              <a:t>Connection to batch (Globus and CREAM based)</a:t>
            </a:r>
          </a:p>
        </p:txBody>
      </p:sp>
      <p:sp>
        <p:nvSpPr>
          <p:cNvPr id="51" name="Shape 227"/>
          <p:cNvSpPr/>
          <p:nvPr/>
        </p:nvSpPr>
        <p:spPr>
          <a:xfrm>
            <a:off x="8458200" y="6780213"/>
            <a:ext cx="2844800" cy="13096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00" y="0"/>
                </a:moveTo>
                <a:lnTo>
                  <a:pt x="440" y="5557"/>
                </a:lnTo>
                <a:cubicBezTo>
                  <a:pt x="169" y="6279"/>
                  <a:pt x="0" y="7190"/>
                  <a:pt x="0" y="8195"/>
                </a:cubicBezTo>
                <a:lnTo>
                  <a:pt x="0" y="17411"/>
                </a:lnTo>
                <a:cubicBezTo>
                  <a:pt x="0" y="19724"/>
                  <a:pt x="863" y="21600"/>
                  <a:pt x="1929" y="21600"/>
                </a:cubicBezTo>
                <a:lnTo>
                  <a:pt x="19671" y="21600"/>
                </a:lnTo>
                <a:cubicBezTo>
                  <a:pt x="20737" y="21600"/>
                  <a:pt x="21600" y="19724"/>
                  <a:pt x="21600" y="17411"/>
                </a:cubicBezTo>
                <a:lnTo>
                  <a:pt x="21600" y="8195"/>
                </a:lnTo>
                <a:cubicBezTo>
                  <a:pt x="21600" y="5881"/>
                  <a:pt x="20737" y="4006"/>
                  <a:pt x="19671" y="4006"/>
                </a:cubicBezTo>
                <a:lnTo>
                  <a:pt x="2549" y="4006"/>
                </a:lnTo>
                <a:lnTo>
                  <a:pt x="1000" y="0"/>
                </a:lnTo>
                <a:close/>
              </a:path>
            </a:pathLst>
          </a:custGeom>
          <a:solidFill>
            <a:srgbClr val="EBEBEB"/>
          </a:solidFill>
          <a:ln w="12700">
            <a:miter lim="400000"/>
          </a:ln>
          <a:effectLst>
            <a:outerShdw blurRad="1016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 defTabSz="584200">
              <a:defRPr sz="1800">
                <a:effectLst>
                  <a:outerShdw blurRad="38100" dist="64529" dir="2700000" rotWithShape="0">
                    <a:srgbClr val="000000">
                      <a:alpha val="48275"/>
                    </a:srgbClr>
                  </a:outerShdw>
                </a:effectLst>
                <a:latin typeface="+mj-lt"/>
                <a:ea typeface="+mj-ea"/>
                <a:cs typeface="+mj-cs"/>
                <a:sym typeface="Helvetica Neue Light"/>
              </a:defRPr>
            </a:lvl1pPr>
          </a:lstStyle>
          <a:p>
            <a:pPr eaLnBrk="1" hangingPunct="1">
              <a:defRPr sz="2400"/>
            </a:pPr>
            <a:r>
              <a:t>Connection to storage (SRM or xrootd)</a:t>
            </a:r>
          </a:p>
        </p:txBody>
      </p:sp>
      <p:pic>
        <p:nvPicPr>
          <p:cNvPr id="46131" name="WLCG-logo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1473200"/>
            <a:ext cx="1003300" cy="100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itle &amp; Subtitle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Gill Sans"/>
        <a:ea typeface="ヒラギノ角ゴ Pro W3"/>
        <a:cs typeface=""/>
      </a:majorFont>
      <a:minorFont>
        <a:latin typeface="Gill Sans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>
            <a:tab pos="1066800" algn="l"/>
          </a:tabLst>
          <a:defRPr kumimoji="0" lang="en-US" altLang="en-US" sz="4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ill Sans" charset="0"/>
            <a:ea typeface="ヒラギノ角ゴ Pro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>
            <a:tab pos="1066800" algn="l"/>
          </a:tabLst>
          <a:defRPr kumimoji="0" lang="en-US" altLang="en-US" sz="4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ill Sans" charset="0"/>
            <a:ea typeface="ヒラギノ角ゴ Pro W3" charset="-128"/>
            <a:sym typeface="Gill Sans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E6E6E6"/>
      </a:accent1>
      <a:accent2>
        <a:srgbClr val="333399"/>
      </a:accent2>
      <a:accent3>
        <a:srgbClr val="FFFFFF"/>
      </a:accent3>
      <a:accent4>
        <a:srgbClr val="000000"/>
      </a:accent4>
      <a:accent5>
        <a:srgbClr val="F0F0F0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Gill Sans"/>
        <a:ea typeface="ヒラギノ角ゴ Pro W3"/>
        <a:cs typeface=""/>
      </a:majorFont>
      <a:minorFont>
        <a:latin typeface="Gill Sans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>
            <a:tab pos="1066800" algn="l"/>
          </a:tabLst>
          <a:defRPr kumimoji="0" lang="en-US" altLang="en-US" sz="4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ill Sans" charset="0"/>
            <a:ea typeface="ヒラギノ角ゴ Pro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>
            <a:tab pos="1066800" algn="l"/>
          </a:tabLst>
          <a:defRPr kumimoji="0" lang="en-US" altLang="en-US" sz="4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ill Sans" charset="0"/>
            <a:ea typeface="ヒラギノ角ゴ Pro W3" charset="-128"/>
            <a:sym typeface="Gill Sans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8697</TotalTime>
  <Pages>0</Pages>
  <Words>2505</Words>
  <Characters>0</Characters>
  <Application>Microsoft Macintosh PowerPoint</Application>
  <PresentationFormat>Custom</PresentationFormat>
  <Lines>0</Lines>
  <Paragraphs>642</Paragraphs>
  <Slides>41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41</vt:i4>
      </vt:variant>
    </vt:vector>
  </HeadingPairs>
  <TitlesOfParts>
    <vt:vector size="55" baseType="lpstr">
      <vt:lpstr>Arial</vt:lpstr>
      <vt:lpstr>Arial Rounded MT Bold</vt:lpstr>
      <vt:lpstr>Calibri</vt:lpstr>
      <vt:lpstr>Corbel</vt:lpstr>
      <vt:lpstr>Gill Sans</vt:lpstr>
      <vt:lpstr>Helvetica Neue Light</vt:lpstr>
      <vt:lpstr>Lucida Grande</vt:lpstr>
      <vt:lpstr>Times</vt:lpstr>
      <vt:lpstr>Times New Roman</vt:lpstr>
      <vt:lpstr>Wingdings</vt:lpstr>
      <vt:lpstr>Zapf Dingbats</vt:lpstr>
      <vt:lpstr>ヒラギノ角ゴ Pro W3</vt:lpstr>
      <vt:lpstr>Title &amp; Subtitle</vt:lpstr>
      <vt:lpstr>Title &amp; Bullets</vt:lpstr>
      <vt:lpstr>From Grids to Clouds</vt:lpstr>
      <vt:lpstr>The phrase that pays</vt:lpstr>
      <vt:lpstr>“Technical” Choices</vt:lpstr>
      <vt:lpstr>Beginning</vt:lpstr>
      <vt:lpstr>MONARC</vt:lpstr>
      <vt:lpstr>LHC Computing Models</vt:lpstr>
      <vt:lpstr>LHC Computing Models</vt:lpstr>
      <vt:lpstr>Networking</vt:lpstr>
      <vt:lpstr>Grid Services</vt:lpstr>
      <vt:lpstr>Problems with the Grid</vt:lpstr>
      <vt:lpstr>Reliability and Robustness</vt:lpstr>
      <vt:lpstr>Results</vt:lpstr>
      <vt:lpstr>Now what?</vt:lpstr>
      <vt:lpstr>Distributing the Software Environment</vt:lpstr>
      <vt:lpstr>HEP Software Distribution and CernVM-FS</vt:lpstr>
      <vt:lpstr>CVMFS Architecture</vt:lpstr>
      <vt:lpstr>CVMFS Scale</vt:lpstr>
      <vt:lpstr>Frontier </vt:lpstr>
      <vt:lpstr>Software Distribution vs Data Management   </vt:lpstr>
      <vt:lpstr>Evolution of LHC Data Management</vt:lpstr>
      <vt:lpstr>Flat Static Subscriptions </vt:lpstr>
      <vt:lpstr>Introduction of Dynamic Data Placement  </vt:lpstr>
      <vt:lpstr>Data Management Commonalities</vt:lpstr>
      <vt:lpstr>Data Management in Run 2 </vt:lpstr>
      <vt:lpstr>The Data Management Problem</vt:lpstr>
      <vt:lpstr>Scale of Movement </vt:lpstr>
      <vt:lpstr>Networking</vt:lpstr>
      <vt:lpstr>Submission Techniques</vt:lpstr>
      <vt:lpstr>Processing Data</vt:lpstr>
      <vt:lpstr>Data Path Through LHC</vt:lpstr>
      <vt:lpstr>Analysis Centers</vt:lpstr>
      <vt:lpstr>Simulation Challenges</vt:lpstr>
      <vt:lpstr>Scale of the final system</vt:lpstr>
      <vt:lpstr>Introduction to Federation</vt:lpstr>
      <vt:lpstr>Xrootd as a Distributed File System</vt:lpstr>
      <vt:lpstr>Successes in Connectivity</vt:lpstr>
      <vt:lpstr>Transitional Federation</vt:lpstr>
      <vt:lpstr>To recap</vt:lpstr>
      <vt:lpstr>PowerPoint Presentation</vt:lpstr>
      <vt:lpstr>Thursday we talk about Clouds</vt:lpstr>
      <vt:lpstr>Clouds vs Grids</vt:lpstr>
    </vt:vector>
  </TitlesOfParts>
  <Company>Fermilab</Company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Computing</dc:title>
  <dc:subject/>
  <dc:creator>Ian Fisk</dc:creator>
  <cp:keywords/>
  <dc:description/>
  <cp:lastModifiedBy>Ian Fisk</cp:lastModifiedBy>
  <cp:revision>108</cp:revision>
  <dcterms:created xsi:type="dcterms:W3CDTF">2007-08-28T04:16:33Z</dcterms:created>
  <dcterms:modified xsi:type="dcterms:W3CDTF">2016-07-19T12:46:59Z</dcterms:modified>
</cp:coreProperties>
</file>