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90" r:id="rId6"/>
    <p:sldId id="291" r:id="rId7"/>
    <p:sldId id="293" r:id="rId8"/>
    <p:sldId id="292" r:id="rId9"/>
    <p:sldId id="296" r:id="rId10"/>
    <p:sldId id="294" r:id="rId11"/>
    <p:sldId id="295" r:id="rId12"/>
    <p:sldId id="297" r:id="rId13"/>
    <p:sldId id="303" r:id="rId14"/>
    <p:sldId id="304" r:id="rId15"/>
    <p:sldId id="299" r:id="rId16"/>
    <p:sldId id="300" r:id="rId17"/>
    <p:sldId id="302" r:id="rId18"/>
    <p:sldId id="266" r:id="rId19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Foussat" initials="AF" lastIdx="13" clrIdx="0">
    <p:extLst/>
  </p:cmAuthor>
  <p:cmAuthor id="2" name="Frederic Savary" initials="FS" lastIdx="1" clrIdx="1">
    <p:extLst/>
  </p:cmAuthor>
  <p:cmAuthor id="3" name="Frederic Savary" initials="FS [2]" lastIdx="1" clrIdx="2">
    <p:extLst/>
  </p:cmAuthor>
  <p:cmAuthor id="4" name="Frederic Savary" initials="FS [3]" lastIdx="1" clrIdx="3">
    <p:extLst/>
  </p:cmAuthor>
  <p:cmAuthor id="5" name="Frederic Savary" initials="FS [4]" lastIdx="1" clrIdx="4">
    <p:extLst/>
  </p:cmAuthor>
  <p:cmAuthor id="6" name="Frederic Savary" initials="FS [5]" lastIdx="1" clrIdx="5">
    <p:extLst/>
  </p:cmAuthor>
  <p:cmAuthor id="7" name="Frederic Savary" initials="FS [6]" lastIdx="1" clrIdx="6">
    <p:extLst/>
  </p:cmAuthor>
  <p:cmAuthor id="8" name="Frederic Savary" initials="FS [7]" lastIdx="1" clrIdx="7">
    <p:extLst/>
  </p:cmAuthor>
  <p:cmAuthor id="9" name="Frederic Savary" initials="FS [8]" lastIdx="1" clrIdx="8">
    <p:extLst/>
  </p:cmAuthor>
  <p:cmAuthor id="10" name="Frederic Savary" initials="FS [9]" lastIdx="1" clrIdx="9">
    <p:extLst/>
  </p:cmAuthor>
  <p:cmAuthor id="11" name="Frederic Savary" initials="FS [10]" lastIdx="1" clrIdx="10">
    <p:extLst/>
  </p:cmAuthor>
  <p:cmAuthor id="12" name="Frederic Savary" initials="FS [11]" lastIdx="1" clrIdx="11">
    <p:extLst/>
  </p:cmAuthor>
  <p:cmAuthor id="13" name="Frederic Savary" initials="FS [12]" lastIdx="1" clrIdx="12">
    <p:extLst/>
  </p:cmAuthor>
  <p:cmAuthor id="14" name="FELICE Helene" initials="FH" lastIdx="10" clrIdx="1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24" autoAdjust="0"/>
    <p:restoredTop sz="93692"/>
  </p:normalViewPr>
  <p:slideViewPr>
    <p:cSldViewPr snapToObjects="1" showGuides="1">
      <p:cViewPr varScale="1">
        <p:scale>
          <a:sx n="111" d="100"/>
          <a:sy n="111" d="100"/>
        </p:scale>
        <p:origin x="126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4" dt="2016-05-26T14:37:16.675" idx="7">
    <p:pos x="10" y="10"/>
    <p:text>The present design of the Q4 meets the length requirements shown here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27/05/2016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549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5750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367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074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187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747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976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564904"/>
            <a:ext cx="6984776" cy="1800000"/>
          </a:xfrm>
        </p:spPr>
        <p:txBody>
          <a:bodyPr/>
          <a:lstStyle/>
          <a:p>
            <a:r>
              <a:rPr lang="en-GB" sz="3200" dirty="0" smtClean="0"/>
              <a:t>The Q4 magnet (MQYY) cold mass Series open items on for Hi </a:t>
            </a:r>
            <a:r>
              <a:rPr lang="en-GB" sz="3200" dirty="0" err="1" smtClean="0"/>
              <a:t>Lumi</a:t>
            </a:r>
            <a:r>
              <a:rPr lang="en-GB" sz="3200" dirty="0" smtClean="0"/>
              <a:t>-LHC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200" dirty="0" smtClean="0"/>
              <a:t>Impact of QUACO scheme</a:t>
            </a:r>
            <a:br>
              <a:rPr lang="en-GB" sz="3200" dirty="0" smtClean="0"/>
            </a:b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020" y="6237312"/>
            <a:ext cx="6480000" cy="990600"/>
          </a:xfrm>
        </p:spPr>
        <p:txBody>
          <a:bodyPr/>
          <a:lstStyle/>
          <a:p>
            <a:r>
              <a:rPr lang="en-GB" i="1" dirty="0" smtClean="0"/>
              <a:t>Arnaud Foussat, MSC</a:t>
            </a:r>
            <a:r>
              <a:rPr lang="de-CH" i="1" dirty="0"/>
              <a:t>-LMF</a:t>
            </a:r>
            <a:endParaRPr lang="en-GB" i="1" dirty="0"/>
          </a:p>
        </p:txBody>
      </p:sp>
      <p:sp>
        <p:nvSpPr>
          <p:cNvPr id="5" name="Rectangle 4"/>
          <p:cNvSpPr/>
          <p:nvPr/>
        </p:nvSpPr>
        <p:spPr>
          <a:xfrm>
            <a:off x="2339752" y="5229200"/>
            <a:ext cx="51828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CEA-CERN </a:t>
            </a:r>
            <a:r>
              <a:rPr lang="en-GB" sz="2400" dirty="0" smtClean="0"/>
              <a:t>meeting, 19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May 2016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Q4 Layout drawing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1219200"/>
            <a:ext cx="7920000" cy="52630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361" y="296431"/>
            <a:ext cx="975983" cy="9751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180000"/>
            <a:ext cx="1295704" cy="11393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105273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2016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739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Interfaces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Recent progress on MCBYY final yoke shape, lifting feature, HEX tube </a:t>
            </a:r>
            <a:r>
              <a:rPr lang="en-US" dirty="0" err="1" smtClean="0"/>
              <a:t>alignmed</a:t>
            </a:r>
            <a:r>
              <a:rPr lang="en-US" dirty="0" smtClean="0"/>
              <a:t> with Q4</a:t>
            </a:r>
          </a:p>
          <a:p>
            <a:r>
              <a:rPr lang="en-US" dirty="0" smtClean="0"/>
              <a:t>CERN wish to study and integrate Q4 cold mass CAD model of prototype interface items, proposal for shared study </a:t>
            </a:r>
            <a:r>
              <a:rPr lang="en-US" dirty="0" err="1" smtClean="0"/>
              <a:t>workpackages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Main </a:t>
            </a:r>
            <a:r>
              <a:rPr lang="en-US" dirty="0" err="1" smtClean="0"/>
              <a:t>busbars</a:t>
            </a:r>
            <a:r>
              <a:rPr lang="en-US" dirty="0" smtClean="0"/>
              <a:t> routing, decision on cross section, fixed point, </a:t>
            </a:r>
            <a:r>
              <a:rPr lang="en-US" dirty="0" err="1" smtClean="0"/>
              <a:t>lyra</a:t>
            </a:r>
            <a:r>
              <a:rPr lang="en-US" dirty="0" smtClean="0"/>
              <a:t> compensation loops, instrumentation wires, PH leads layout</a:t>
            </a:r>
          </a:p>
          <a:p>
            <a:pPr lvl="1"/>
            <a:r>
              <a:rPr lang="en-US" dirty="0" smtClean="0"/>
              <a:t>QQS cryogenic interface connections, thermal shields, </a:t>
            </a:r>
            <a:r>
              <a:rPr lang="en-US" dirty="0" err="1" smtClean="0"/>
              <a:t>cryostating</a:t>
            </a:r>
            <a:endParaRPr lang="en-US" dirty="0" smtClean="0"/>
          </a:p>
          <a:p>
            <a:pPr lvl="1"/>
            <a:r>
              <a:rPr lang="en-US" dirty="0" smtClean="0"/>
              <a:t>Tooling vertical handling, lifting interfaces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752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6081" y="4517"/>
            <a:ext cx="7920000" cy="720000"/>
          </a:xfrm>
        </p:spPr>
        <p:txBody>
          <a:bodyPr/>
          <a:lstStyle/>
          <a:p>
            <a:r>
              <a:rPr lang="fr-FR" dirty="0" smtClean="0"/>
              <a:t>Schedule of Q4 Cold mass </a:t>
            </a:r>
            <a:r>
              <a:rPr lang="fr-FR" dirty="0" err="1" smtClean="0"/>
              <a:t>assembly</a:t>
            </a:r>
            <a:r>
              <a:rPr lang="fr-FR" dirty="0" smtClean="0"/>
              <a:t>, </a:t>
            </a:r>
            <a:r>
              <a:rPr lang="fr-FR" dirty="0" err="1" smtClean="0"/>
              <a:t>analysis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9501" y="592561"/>
            <a:ext cx="8955921" cy="4906963"/>
          </a:xfrm>
        </p:spPr>
        <p:txBody>
          <a:bodyPr>
            <a:normAutofit/>
          </a:bodyPr>
          <a:lstStyle/>
          <a:p>
            <a:r>
              <a:rPr lang="fr-FR" sz="1800" dirty="0" err="1" smtClean="0"/>
              <a:t>Expected</a:t>
            </a:r>
            <a:r>
              <a:rPr lang="fr-FR" sz="1800" dirty="0" smtClean="0"/>
              <a:t> </a:t>
            </a:r>
            <a:r>
              <a:rPr lang="fr-FR" sz="1800" dirty="0" err="1" smtClean="0"/>
              <a:t>delivery</a:t>
            </a:r>
            <a:r>
              <a:rPr lang="fr-FR" sz="1800" dirty="0" smtClean="0"/>
              <a:t> Q4 prototype by </a:t>
            </a:r>
            <a:r>
              <a:rPr lang="fr-FR" sz="1800" dirty="0" err="1" smtClean="0"/>
              <a:t>Feb</a:t>
            </a:r>
            <a:r>
              <a:rPr lang="fr-FR" sz="1800" dirty="0" smtClean="0"/>
              <a:t> 2020</a:t>
            </a:r>
          </a:p>
          <a:p>
            <a:r>
              <a:rPr lang="fr-FR" sz="1800" dirty="0" smtClean="0"/>
              <a:t>QUACO </a:t>
            </a:r>
            <a:r>
              <a:rPr lang="fr-FR" sz="1800" dirty="0" err="1" smtClean="0"/>
              <a:t>schedule</a:t>
            </a:r>
            <a:r>
              <a:rPr lang="fr-FR" sz="1800" dirty="0" smtClean="0"/>
              <a:t> </a:t>
            </a:r>
            <a:r>
              <a:rPr lang="fr-FR" sz="1800" dirty="0" err="1" smtClean="0"/>
              <a:t>impacted</a:t>
            </a:r>
            <a:r>
              <a:rPr lang="fr-FR" sz="1800" dirty="0" smtClean="0"/>
              <a:t> by </a:t>
            </a:r>
            <a:r>
              <a:rPr lang="fr-FR" sz="1800" dirty="0" err="1" smtClean="0"/>
              <a:t>intrinsic</a:t>
            </a:r>
            <a:r>
              <a:rPr lang="fr-FR" sz="1800" dirty="0" smtClean="0"/>
              <a:t> </a:t>
            </a:r>
            <a:r>
              <a:rPr lang="fr-FR" sz="1800" dirty="0" err="1" smtClean="0"/>
              <a:t>overhead</a:t>
            </a:r>
            <a:r>
              <a:rPr lang="fr-FR" sz="1800" dirty="0" smtClean="0"/>
              <a:t> in </a:t>
            </a:r>
            <a:r>
              <a:rPr lang="fr-FR" sz="1800" dirty="0" err="1" smtClean="0"/>
              <a:t>regular</a:t>
            </a:r>
            <a:r>
              <a:rPr lang="fr-FR" sz="1800" dirty="0" smtClean="0"/>
              <a:t> </a:t>
            </a:r>
            <a:r>
              <a:rPr lang="fr-FR" sz="1800" dirty="0" err="1" smtClean="0"/>
              <a:t>deliverables</a:t>
            </a:r>
            <a:r>
              <a:rPr lang="fr-FR" sz="1800" dirty="0" smtClean="0"/>
              <a:t> and </a:t>
            </a:r>
            <a:r>
              <a:rPr lang="fr-FR" sz="1800" dirty="0" err="1" smtClean="0"/>
              <a:t>updated</a:t>
            </a:r>
            <a:r>
              <a:rPr lang="fr-FR" sz="1800" dirty="0" smtClean="0"/>
              <a:t> </a:t>
            </a:r>
            <a:r>
              <a:rPr lang="fr-FR" sz="1800" dirty="0" err="1" smtClean="0"/>
              <a:t>offers</a:t>
            </a:r>
            <a:r>
              <a:rPr lang="fr-FR" sz="1800" dirty="0" smtClean="0"/>
              <a:t> </a:t>
            </a:r>
            <a:r>
              <a:rPr lang="fr-FR" sz="1800" dirty="0" err="1" smtClean="0"/>
              <a:t>assessments</a:t>
            </a:r>
            <a:r>
              <a:rPr lang="fr-FR" sz="1800" dirty="0" smtClean="0"/>
              <a:t>. </a:t>
            </a:r>
          </a:p>
          <a:p>
            <a:r>
              <a:rPr lang="fr-FR" sz="1800" dirty="0" err="1" smtClean="0"/>
              <a:t>Risk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</a:t>
            </a:r>
            <a:r>
              <a:rPr lang="fr-FR" sz="1800" dirty="0"/>
              <a:t>the </a:t>
            </a:r>
            <a:r>
              <a:rPr lang="fr-FR" sz="1800" dirty="0" err="1" smtClean="0"/>
              <a:t>estimate</a:t>
            </a:r>
            <a:r>
              <a:rPr lang="fr-FR" sz="1800" dirty="0" smtClean="0"/>
              <a:t> of </a:t>
            </a:r>
            <a:r>
              <a:rPr lang="fr-FR" sz="1800" dirty="0" err="1" smtClean="0"/>
              <a:t>industrial</a:t>
            </a:r>
            <a:r>
              <a:rPr lang="fr-FR" sz="1800" dirty="0" smtClean="0"/>
              <a:t> </a:t>
            </a:r>
            <a:r>
              <a:rPr lang="fr-FR" sz="1800" dirty="0" err="1" smtClean="0"/>
              <a:t>tooling</a:t>
            </a:r>
            <a:r>
              <a:rPr lang="fr-FR" sz="1800" dirty="0" smtClean="0"/>
              <a:t> </a:t>
            </a:r>
            <a:r>
              <a:rPr lang="fr-FR" sz="1800" dirty="0" err="1" smtClean="0"/>
              <a:t>procurement</a:t>
            </a:r>
            <a:r>
              <a:rPr lang="fr-FR" sz="1800" dirty="0" smtClean="0"/>
              <a:t> time and </a:t>
            </a:r>
            <a:r>
              <a:rPr lang="fr-FR" sz="1800" dirty="0" err="1" smtClean="0"/>
              <a:t>its</a:t>
            </a:r>
            <a:r>
              <a:rPr lang="fr-FR" sz="1800" dirty="0" smtClean="0"/>
              <a:t> compliance </a:t>
            </a:r>
            <a:r>
              <a:rPr lang="fr-FR" sz="1800" dirty="0" err="1" smtClean="0"/>
              <a:t>with</a:t>
            </a:r>
            <a:r>
              <a:rPr lang="fr-FR" sz="1800" dirty="0" smtClean="0"/>
              <a:t> final </a:t>
            </a:r>
            <a:r>
              <a:rPr lang="fr-FR" sz="1800" dirty="0" err="1" smtClean="0"/>
              <a:t>series</a:t>
            </a:r>
            <a:r>
              <a:rPr lang="fr-FR" sz="1800" dirty="0" smtClean="0"/>
              <a:t> design, to </a:t>
            </a:r>
            <a:r>
              <a:rPr lang="fr-FR" sz="1800" dirty="0" err="1" smtClean="0"/>
              <a:t>be</a:t>
            </a:r>
            <a:r>
              <a:rPr lang="fr-FR" sz="1800" dirty="0" smtClean="0"/>
              <a:t> </a:t>
            </a:r>
            <a:r>
              <a:rPr lang="fr-FR" sz="1800" dirty="0" err="1" smtClean="0"/>
              <a:t>confirmed</a:t>
            </a:r>
            <a:r>
              <a:rPr lang="fr-FR" sz="1800" dirty="0" smtClean="0"/>
              <a:t> ONLY at </a:t>
            </a:r>
            <a:r>
              <a:rPr lang="fr-FR" sz="1800" dirty="0" err="1" smtClean="0"/>
              <a:t>start</a:t>
            </a:r>
            <a:r>
              <a:rPr lang="fr-FR" sz="1800" dirty="0" smtClean="0"/>
              <a:t> of Phase 3 ( </a:t>
            </a:r>
            <a:r>
              <a:rPr lang="fr-FR" sz="1800" dirty="0" err="1" smtClean="0"/>
              <a:t>late</a:t>
            </a:r>
            <a:r>
              <a:rPr lang="fr-FR" sz="1800" dirty="0" smtClean="0"/>
              <a:t> </a:t>
            </a:r>
            <a:r>
              <a:rPr lang="fr-FR" sz="1800" dirty="0" err="1" smtClean="0"/>
              <a:t>milestone</a:t>
            </a:r>
            <a:r>
              <a:rPr lang="fr-FR" sz="1800" dirty="0" smtClean="0"/>
              <a:t>).</a:t>
            </a:r>
          </a:p>
          <a:p>
            <a:r>
              <a:rPr lang="fr-FR" sz="1800" dirty="0" err="1" smtClean="0">
                <a:solidFill>
                  <a:srgbClr val="FF0000"/>
                </a:solidFill>
              </a:rPr>
              <a:t>Considering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estimate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series</a:t>
            </a:r>
            <a:r>
              <a:rPr lang="fr-FR" sz="1800" dirty="0" smtClean="0">
                <a:solidFill>
                  <a:srgbClr val="FF0000"/>
                </a:solidFill>
              </a:rPr>
              <a:t> production </a:t>
            </a:r>
            <a:r>
              <a:rPr lang="fr-FR" sz="1800" dirty="0" err="1" smtClean="0">
                <a:solidFill>
                  <a:srgbClr val="FF0000"/>
                </a:solidFill>
              </a:rPr>
              <a:t>starting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from</a:t>
            </a:r>
            <a:r>
              <a:rPr lang="fr-FR" sz="1800" dirty="0" smtClean="0">
                <a:solidFill>
                  <a:srgbClr val="FF0000"/>
                </a:solidFill>
              </a:rPr>
              <a:t> 04/2021 and lead </a:t>
            </a:r>
            <a:r>
              <a:rPr lang="fr-FR" sz="1800" dirty="0">
                <a:solidFill>
                  <a:srgbClr val="FF0000"/>
                </a:solidFill>
              </a:rPr>
              <a:t>time of </a:t>
            </a:r>
            <a:r>
              <a:rPr lang="fr-FR" sz="1800" dirty="0" err="1">
                <a:solidFill>
                  <a:srgbClr val="FF0000"/>
                </a:solidFill>
              </a:rPr>
              <a:t>tools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procurement</a:t>
            </a:r>
            <a:r>
              <a:rPr lang="fr-FR" sz="1800" dirty="0" smtClean="0">
                <a:solidFill>
                  <a:srgbClr val="FF0000"/>
                </a:solidFill>
              </a:rPr>
              <a:t>, in </a:t>
            </a:r>
            <a:r>
              <a:rPr lang="fr-FR" sz="1800" dirty="0" err="1" smtClean="0">
                <a:solidFill>
                  <a:srgbClr val="FF0000"/>
                </a:solidFill>
              </a:rPr>
              <a:t>worst</a:t>
            </a:r>
            <a:r>
              <a:rPr lang="fr-FR" sz="1800" dirty="0" smtClean="0">
                <a:solidFill>
                  <a:srgbClr val="FF0000"/>
                </a:solidFill>
              </a:rPr>
              <a:t> case, the </a:t>
            </a:r>
            <a:r>
              <a:rPr lang="fr-FR" sz="1800" u="sng" dirty="0" err="1">
                <a:solidFill>
                  <a:srgbClr val="FF0000"/>
                </a:solidFill>
              </a:rPr>
              <a:t>CfTs</a:t>
            </a:r>
            <a:r>
              <a:rPr lang="fr-FR" sz="1800" u="sng" dirty="0">
                <a:solidFill>
                  <a:srgbClr val="FF0000"/>
                </a:solidFill>
              </a:rPr>
              <a:t> </a:t>
            </a:r>
            <a:r>
              <a:rPr lang="fr-FR" sz="1800" u="sng" dirty="0" smtClean="0">
                <a:solidFill>
                  <a:srgbClr val="FF0000"/>
                </a:solidFill>
              </a:rPr>
              <a:t>of Q4 </a:t>
            </a:r>
            <a:r>
              <a:rPr lang="fr-FR" sz="1800" u="sng" dirty="0" err="1" smtClean="0">
                <a:solidFill>
                  <a:srgbClr val="FF0000"/>
                </a:solidFill>
              </a:rPr>
              <a:t>series</a:t>
            </a:r>
            <a:r>
              <a:rPr lang="fr-FR" sz="1800" u="sng" dirty="0" smtClean="0">
                <a:solidFill>
                  <a:srgbClr val="FF0000"/>
                </a:solidFill>
              </a:rPr>
              <a:t> and new </a:t>
            </a:r>
            <a:r>
              <a:rPr lang="fr-FR" sz="1800" u="sng" dirty="0" err="1" smtClean="0">
                <a:solidFill>
                  <a:srgbClr val="FF0000"/>
                </a:solidFill>
              </a:rPr>
              <a:t>tools</a:t>
            </a:r>
            <a:r>
              <a:rPr lang="fr-FR" sz="1800" u="sng" dirty="0" smtClean="0">
                <a:solidFill>
                  <a:srgbClr val="FF0000"/>
                </a:solidFill>
              </a:rPr>
              <a:t> </a:t>
            </a:r>
            <a:r>
              <a:rPr lang="fr-FR" sz="1800" u="sng" dirty="0" err="1" smtClean="0">
                <a:solidFill>
                  <a:srgbClr val="FF0000"/>
                </a:solidFill>
              </a:rPr>
              <a:t>should</a:t>
            </a:r>
            <a:r>
              <a:rPr lang="fr-FR" sz="1800" u="sng" dirty="0" smtClean="0">
                <a:solidFill>
                  <a:srgbClr val="FF0000"/>
                </a:solidFill>
              </a:rPr>
              <a:t> </a:t>
            </a:r>
            <a:r>
              <a:rPr lang="fr-FR" sz="1800" u="sng" dirty="0" err="1" smtClean="0">
                <a:solidFill>
                  <a:srgbClr val="FF0000"/>
                </a:solidFill>
              </a:rPr>
              <a:t>be</a:t>
            </a:r>
            <a:r>
              <a:rPr lang="fr-FR" sz="1800" u="sng" dirty="0" smtClean="0">
                <a:solidFill>
                  <a:srgbClr val="FF0000"/>
                </a:solidFill>
              </a:rPr>
              <a:t> </a:t>
            </a:r>
            <a:r>
              <a:rPr lang="fr-FR" sz="1800" u="sng" dirty="0" err="1" smtClean="0">
                <a:solidFill>
                  <a:srgbClr val="FF0000"/>
                </a:solidFill>
              </a:rPr>
              <a:t>launched</a:t>
            </a:r>
            <a:r>
              <a:rPr lang="fr-FR" sz="1800" u="sng" dirty="0" smtClean="0">
                <a:solidFill>
                  <a:srgbClr val="FF0000"/>
                </a:solidFill>
              </a:rPr>
              <a:t> in 10/2018.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Series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schedule</a:t>
            </a:r>
            <a:r>
              <a:rPr lang="fr-FR" sz="1800" dirty="0" smtClean="0">
                <a:solidFill>
                  <a:srgbClr val="FF0000"/>
                </a:solidFill>
              </a:rPr>
              <a:t> to </a:t>
            </a:r>
            <a:r>
              <a:rPr lang="fr-FR" sz="1800" dirty="0" err="1" smtClean="0">
                <a:solidFill>
                  <a:srgbClr val="FF0000"/>
                </a:solidFill>
              </a:rPr>
              <a:t>be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consolidated</a:t>
            </a:r>
            <a:r>
              <a:rPr lang="fr-FR" sz="1800" dirty="0" smtClean="0">
                <a:solidFill>
                  <a:srgbClr val="FF0000"/>
                </a:solidFill>
              </a:rPr>
              <a:t> as </a:t>
            </a:r>
            <a:r>
              <a:rPr lang="fr-FR" sz="1800" dirty="0" err="1" smtClean="0">
                <a:solidFill>
                  <a:srgbClr val="FF0000"/>
                </a:solidFill>
              </a:rPr>
              <a:t>highly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parallelised</a:t>
            </a:r>
            <a:endParaRPr lang="fr-FR" sz="1800" dirty="0" smtClean="0">
              <a:solidFill>
                <a:srgbClr val="FF0000"/>
              </a:solidFill>
            </a:endParaRPr>
          </a:p>
          <a:p>
            <a:pPr lvl="1"/>
            <a:r>
              <a:rPr lang="fr-FR" sz="1400" dirty="0" err="1" smtClean="0">
                <a:solidFill>
                  <a:srgbClr val="3333FF"/>
                </a:solidFill>
              </a:rPr>
              <a:t>Specific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series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tooling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procurement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then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would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start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02/2020 </a:t>
            </a:r>
            <a:r>
              <a:rPr lang="fr-FR" sz="1400" dirty="0" smtClean="0">
                <a:solidFill>
                  <a:srgbClr val="3333FF"/>
                </a:solidFill>
              </a:rPr>
              <a:t>( </a:t>
            </a:r>
            <a:r>
              <a:rPr lang="fr-FR" sz="1400" dirty="0" err="1" smtClean="0">
                <a:solidFill>
                  <a:srgbClr val="3333FF"/>
                </a:solidFill>
              </a:rPr>
              <a:t>timescale</a:t>
            </a:r>
            <a:r>
              <a:rPr lang="fr-FR" sz="1400" dirty="0" smtClean="0">
                <a:solidFill>
                  <a:srgbClr val="3333FF"/>
                </a:solidFill>
              </a:rPr>
              <a:t> not </a:t>
            </a:r>
            <a:r>
              <a:rPr lang="fr-FR" sz="1400" dirty="0" err="1" smtClean="0">
                <a:solidFill>
                  <a:srgbClr val="3333FF"/>
                </a:solidFill>
              </a:rPr>
              <a:t>yet</a:t>
            </a:r>
            <a:r>
              <a:rPr lang="fr-FR" sz="1400" dirty="0" smtClean="0">
                <a:solidFill>
                  <a:srgbClr val="3333FF"/>
                </a:solidFill>
              </a:rPr>
              <a:t> compatible </a:t>
            </a:r>
            <a:r>
              <a:rPr lang="fr-FR" sz="1400" dirty="0" err="1" smtClean="0">
                <a:solidFill>
                  <a:srgbClr val="3333FF"/>
                </a:solidFill>
              </a:rPr>
              <a:t>with</a:t>
            </a:r>
            <a:r>
              <a:rPr lang="fr-FR" sz="1400" dirty="0" smtClean="0">
                <a:solidFill>
                  <a:srgbClr val="3333FF"/>
                </a:solidFill>
              </a:rPr>
              <a:t> possible PPI </a:t>
            </a:r>
            <a:r>
              <a:rPr lang="fr-FR" sz="1400" dirty="0" err="1" smtClean="0">
                <a:solidFill>
                  <a:srgbClr val="3333FF"/>
                </a:solidFill>
              </a:rPr>
              <a:t>procurement</a:t>
            </a:r>
            <a:r>
              <a:rPr lang="fr-FR" sz="1400" dirty="0" smtClean="0">
                <a:solidFill>
                  <a:srgbClr val="3333FF"/>
                </a:solidFill>
              </a:rPr>
              <a:t> </a:t>
            </a:r>
            <a:r>
              <a:rPr lang="fr-FR" sz="1400" dirty="0" err="1" smtClean="0">
                <a:solidFill>
                  <a:srgbClr val="3333FF"/>
                </a:solidFill>
              </a:rPr>
              <a:t>scheme</a:t>
            </a:r>
            <a:r>
              <a:rPr lang="fr-FR" sz="1400" dirty="0" smtClean="0">
                <a:solidFill>
                  <a:srgbClr val="3333FF"/>
                </a:solidFill>
              </a:rPr>
              <a:t>)</a:t>
            </a:r>
          </a:p>
          <a:p>
            <a:r>
              <a:rPr lang="fr-FR" sz="1800" dirty="0" err="1">
                <a:solidFill>
                  <a:srgbClr val="FF0000"/>
                </a:solidFill>
              </a:rPr>
              <a:t>Assembly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sequence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schedule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strongly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  <a:r>
              <a:rPr lang="fr-FR" sz="1800" dirty="0" err="1">
                <a:solidFill>
                  <a:srgbClr val="FF0000"/>
                </a:solidFill>
              </a:rPr>
              <a:t>depend</a:t>
            </a:r>
            <a:r>
              <a:rPr lang="fr-FR" sz="1800" dirty="0">
                <a:solidFill>
                  <a:srgbClr val="FF0000"/>
                </a:solidFill>
              </a:rPr>
              <a:t> on MCBYY correctors </a:t>
            </a:r>
            <a:r>
              <a:rPr lang="fr-FR" sz="1800" dirty="0" err="1">
                <a:solidFill>
                  <a:srgbClr val="FF0000"/>
                </a:solidFill>
              </a:rPr>
              <a:t>availability</a:t>
            </a:r>
            <a:r>
              <a:rPr lang="fr-FR" sz="1800" dirty="0">
                <a:solidFill>
                  <a:srgbClr val="FF0000"/>
                </a:solidFill>
              </a:rPr>
              <a:t>, </a:t>
            </a:r>
            <a:r>
              <a:rPr lang="fr-FR" sz="1800" dirty="0" err="1">
                <a:solidFill>
                  <a:srgbClr val="FF0000"/>
                </a:solidFill>
              </a:rPr>
              <a:t>does</a:t>
            </a:r>
            <a:r>
              <a:rPr lang="fr-FR" sz="1800" dirty="0">
                <a:solidFill>
                  <a:srgbClr val="FF0000"/>
                </a:solidFill>
              </a:rPr>
              <a:t> not </a:t>
            </a:r>
            <a:r>
              <a:rPr lang="fr-FR" sz="1800" dirty="0" err="1">
                <a:solidFill>
                  <a:srgbClr val="FF0000"/>
                </a:solidFill>
              </a:rPr>
              <a:t>seem</a:t>
            </a:r>
            <a:r>
              <a:rPr lang="fr-FR" sz="1800" dirty="0">
                <a:solidFill>
                  <a:srgbClr val="FF0000"/>
                </a:solidFill>
              </a:rPr>
              <a:t> an issue on the production </a:t>
            </a:r>
            <a:r>
              <a:rPr lang="fr-FR" sz="1800" dirty="0" err="1">
                <a:solidFill>
                  <a:srgbClr val="FF0000"/>
                </a:solidFill>
              </a:rPr>
              <a:t>schedule</a:t>
            </a:r>
            <a:r>
              <a:rPr lang="fr-FR" sz="1800" dirty="0">
                <a:solidFill>
                  <a:srgbClr val="FF0000"/>
                </a:solidFill>
              </a:rPr>
              <a:t> ( </a:t>
            </a:r>
            <a:r>
              <a:rPr lang="fr-FR" sz="1800" dirty="0" err="1">
                <a:solidFill>
                  <a:srgbClr val="FF0000"/>
                </a:solidFill>
              </a:rPr>
              <a:t>see</a:t>
            </a:r>
            <a:r>
              <a:rPr lang="fr-FR" sz="1800" dirty="0">
                <a:solidFill>
                  <a:srgbClr val="FF0000"/>
                </a:solidFill>
              </a:rPr>
              <a:t> talk by </a:t>
            </a:r>
            <a:r>
              <a:rPr lang="fr-FR" sz="1800" dirty="0" err="1">
                <a:solidFill>
                  <a:srgbClr val="FF0000"/>
                </a:solidFill>
              </a:rPr>
              <a:t>Torschanoff</a:t>
            </a:r>
            <a:r>
              <a:rPr lang="fr-FR" sz="1800" dirty="0">
                <a:solidFill>
                  <a:srgbClr val="FF0000"/>
                </a:solidFill>
              </a:rPr>
              <a:t>, Cold masses of Main </a:t>
            </a:r>
            <a:r>
              <a:rPr lang="fr-FR" sz="1800" dirty="0" err="1">
                <a:solidFill>
                  <a:srgbClr val="FF0000"/>
                </a:solidFill>
              </a:rPr>
              <a:t>Quadrupole</a:t>
            </a:r>
            <a:r>
              <a:rPr lang="fr-FR" sz="1800" dirty="0">
                <a:solidFill>
                  <a:srgbClr val="FF0000"/>
                </a:solidFill>
              </a:rPr>
              <a:t> in 04/2004)</a:t>
            </a:r>
          </a:p>
          <a:p>
            <a:r>
              <a:rPr lang="fr-FR" sz="1800" dirty="0" err="1" smtClean="0">
                <a:solidFill>
                  <a:srgbClr val="3333FF"/>
                </a:solidFill>
              </a:rPr>
              <a:t>Strategy</a:t>
            </a:r>
            <a:r>
              <a:rPr lang="fr-FR" sz="1800" dirty="0" smtClean="0">
                <a:solidFill>
                  <a:srgbClr val="3333FF"/>
                </a:solidFill>
              </a:rPr>
              <a:t> on </a:t>
            </a:r>
            <a:r>
              <a:rPr lang="fr-FR" sz="1800" dirty="0" err="1" smtClean="0">
                <a:solidFill>
                  <a:srgbClr val="3333FF"/>
                </a:solidFill>
              </a:rPr>
              <a:t>series</a:t>
            </a:r>
            <a:r>
              <a:rPr lang="fr-FR" sz="1800" dirty="0" smtClean="0">
                <a:solidFill>
                  <a:srgbClr val="3333FF"/>
                </a:solidFill>
              </a:rPr>
              <a:t> to </a:t>
            </a:r>
            <a:r>
              <a:rPr lang="fr-FR" sz="1800" dirty="0" err="1" smtClean="0">
                <a:solidFill>
                  <a:srgbClr val="3333FF"/>
                </a:solidFill>
              </a:rPr>
              <a:t>be</a:t>
            </a:r>
            <a:r>
              <a:rPr lang="fr-FR" sz="1800" dirty="0" smtClean="0">
                <a:solidFill>
                  <a:srgbClr val="3333FF"/>
                </a:solidFill>
              </a:rPr>
              <a:t> </a:t>
            </a:r>
            <a:r>
              <a:rPr lang="fr-FR" sz="1800" dirty="0" err="1" smtClean="0">
                <a:solidFill>
                  <a:srgbClr val="3333FF"/>
                </a:solidFill>
              </a:rPr>
              <a:t>validated</a:t>
            </a:r>
            <a:r>
              <a:rPr lang="fr-FR" sz="1800" dirty="0" smtClean="0">
                <a:solidFill>
                  <a:srgbClr val="3333FF"/>
                </a:solidFill>
              </a:rPr>
              <a:t> by management as CEA and CERN </a:t>
            </a:r>
            <a:r>
              <a:rPr lang="fr-FR" sz="1800" dirty="0" err="1" smtClean="0">
                <a:solidFill>
                  <a:srgbClr val="3333FF"/>
                </a:solidFill>
              </a:rPr>
              <a:t>strongly</a:t>
            </a:r>
            <a:r>
              <a:rPr lang="fr-FR" sz="1800" dirty="0" smtClean="0">
                <a:solidFill>
                  <a:srgbClr val="3333FF"/>
                </a:solidFill>
              </a:rPr>
              <a:t> </a:t>
            </a:r>
            <a:r>
              <a:rPr lang="fr-FR" sz="1800" dirty="0" err="1" smtClean="0">
                <a:solidFill>
                  <a:srgbClr val="3333FF"/>
                </a:solidFill>
              </a:rPr>
              <a:t>committed</a:t>
            </a:r>
            <a:r>
              <a:rPr lang="fr-FR" sz="1800" dirty="0" smtClean="0">
                <a:solidFill>
                  <a:srgbClr val="3333FF"/>
                </a:solidFill>
              </a:rPr>
              <a:t> in QUACO. Importance of </a:t>
            </a:r>
            <a:r>
              <a:rPr lang="fr-FR" sz="1800" dirty="0" err="1" smtClean="0">
                <a:solidFill>
                  <a:srgbClr val="3333FF"/>
                </a:solidFill>
              </a:rPr>
              <a:t>early</a:t>
            </a:r>
            <a:r>
              <a:rPr lang="fr-FR" sz="1800" dirty="0" smtClean="0">
                <a:solidFill>
                  <a:srgbClr val="3333FF"/>
                </a:solidFill>
              </a:rPr>
              <a:t> </a:t>
            </a:r>
            <a:r>
              <a:rPr lang="fr-FR" sz="1800" dirty="0" err="1" smtClean="0">
                <a:solidFill>
                  <a:srgbClr val="3333FF"/>
                </a:solidFill>
              </a:rPr>
              <a:t>resource</a:t>
            </a:r>
            <a:r>
              <a:rPr lang="fr-FR" sz="1800" dirty="0" smtClean="0">
                <a:solidFill>
                  <a:srgbClr val="3333FF"/>
                </a:solidFill>
              </a:rPr>
              <a:t> plan</a:t>
            </a:r>
            <a:endParaRPr lang="fr-FR" sz="1800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30" name="Grouper 29"/>
          <p:cNvGrpSpPr/>
          <p:nvPr/>
        </p:nvGrpSpPr>
        <p:grpSpPr>
          <a:xfrm>
            <a:off x="70457" y="4886485"/>
            <a:ext cx="9073543" cy="1851494"/>
            <a:chOff x="54537" y="4710808"/>
            <a:chExt cx="9073543" cy="1851494"/>
          </a:xfrm>
        </p:grpSpPr>
        <p:grpSp>
          <p:nvGrpSpPr>
            <p:cNvPr id="8" name="Grouper 7"/>
            <p:cNvGrpSpPr/>
            <p:nvPr/>
          </p:nvGrpSpPr>
          <p:grpSpPr>
            <a:xfrm>
              <a:off x="54537" y="4710808"/>
              <a:ext cx="9073543" cy="1814536"/>
              <a:chOff x="87082" y="2171613"/>
              <a:chExt cx="9073543" cy="1814536"/>
            </a:xfrm>
          </p:grpSpPr>
          <p:pic>
            <p:nvPicPr>
              <p:cNvPr id="6" name="Imag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7504" y="2420888"/>
                <a:ext cx="9030483" cy="1565261"/>
              </a:xfrm>
              <a:prstGeom prst="rect">
                <a:avLst/>
              </a:prstGeom>
            </p:spPr>
          </p:pic>
          <p:pic>
            <p:nvPicPr>
              <p:cNvPr id="7" name="Image 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7082" y="2171613"/>
                <a:ext cx="9073543" cy="245849"/>
              </a:xfrm>
              <a:prstGeom prst="rect">
                <a:avLst/>
              </a:prstGeom>
            </p:spPr>
          </p:pic>
        </p:grpSp>
        <p:sp>
          <p:nvSpPr>
            <p:cNvPr id="9" name="5-Point Star 8"/>
            <p:cNvSpPr/>
            <p:nvPr/>
          </p:nvSpPr>
          <p:spPr>
            <a:xfrm>
              <a:off x="5086413" y="5257007"/>
              <a:ext cx="216024" cy="216024"/>
            </a:xfrm>
            <a:prstGeom prst="star5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297497" y="5358880"/>
              <a:ext cx="98677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678728" y="5237909"/>
              <a:ext cx="114646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i="1" dirty="0" smtClean="0">
                  <a:solidFill>
                    <a:srgbClr val="33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Start </a:t>
              </a:r>
            </a:p>
            <a:p>
              <a:r>
                <a:rPr lang="en-GB" sz="1100" b="1" i="1" dirty="0" err="1" smtClean="0">
                  <a:solidFill>
                    <a:srgbClr val="33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Cfts</a:t>
              </a:r>
              <a:r>
                <a:rPr lang="en-GB" sz="1100" b="1" i="1" dirty="0" smtClean="0">
                  <a:solidFill>
                    <a:srgbClr val="33CC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Q4 Series</a:t>
              </a:r>
              <a:endParaRPr lang="en-GB" sz="1100" b="1" i="1" dirty="0">
                <a:solidFill>
                  <a:srgbClr val="33CC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Flowchart: Sort 14"/>
            <p:cNvSpPr/>
            <p:nvPr/>
          </p:nvSpPr>
          <p:spPr>
            <a:xfrm>
              <a:off x="4133590" y="5288815"/>
              <a:ext cx="123080" cy="152408"/>
            </a:xfrm>
            <a:prstGeom prst="flowChartSor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247626" y="5358880"/>
              <a:ext cx="83596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863766" y="5444099"/>
              <a:ext cx="180049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i="1" dirty="0" smtClean="0">
                  <a:solidFill>
                    <a:srgbClr val="C00000"/>
                  </a:solidFill>
                </a:rPr>
                <a:t>Components and </a:t>
              </a:r>
              <a:r>
                <a:rPr lang="en-GB" sz="1100" b="1" i="1" dirty="0">
                  <a:solidFill>
                    <a:srgbClr val="C00000"/>
                  </a:solidFill>
                </a:rPr>
                <a:t>Series</a:t>
              </a:r>
            </a:p>
            <a:p>
              <a:r>
                <a:rPr lang="en-GB" sz="1100" b="1" i="1" dirty="0" smtClean="0">
                  <a:solidFill>
                    <a:srgbClr val="C00000"/>
                  </a:solidFill>
                </a:rPr>
                <a:t>tooling</a:t>
              </a:r>
            </a:p>
          </p:txBody>
        </p:sp>
        <p:sp>
          <p:nvSpPr>
            <p:cNvPr id="19" name="Flowchart: Sort 18"/>
            <p:cNvSpPr/>
            <p:nvPr/>
          </p:nvSpPr>
          <p:spPr>
            <a:xfrm>
              <a:off x="3186799" y="5292816"/>
              <a:ext cx="123080" cy="152408"/>
            </a:xfrm>
            <a:prstGeom prst="flowChartSor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758064" y="5245750"/>
              <a:ext cx="108074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5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Start</a:t>
              </a:r>
              <a:endParaRPr lang="en-GB" sz="105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GB" sz="1050" b="1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Q4 CM design</a:t>
              </a:r>
              <a:endParaRPr lang="en-GB" sz="105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463283" y="4956657"/>
              <a:ext cx="256212" cy="1568687"/>
            </a:xfrm>
            <a:prstGeom prst="rect">
              <a:avLst/>
            </a:prstGeom>
            <a:solidFill>
              <a:schemeClr val="bg2">
                <a:lumMod val="40000"/>
                <a:lumOff val="60000"/>
                <a:alpha val="1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004376" y="4956657"/>
              <a:ext cx="635782" cy="1568687"/>
            </a:xfrm>
            <a:prstGeom prst="rect">
              <a:avLst/>
            </a:prstGeom>
            <a:solidFill>
              <a:schemeClr val="bg2">
                <a:lumMod val="40000"/>
                <a:lumOff val="60000"/>
                <a:alpha val="1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094631" y="4910884"/>
              <a:ext cx="1223407" cy="1568687"/>
            </a:xfrm>
            <a:prstGeom prst="rect">
              <a:avLst/>
            </a:prstGeom>
            <a:solidFill>
              <a:schemeClr val="bg2">
                <a:lumMod val="40000"/>
                <a:lumOff val="60000"/>
                <a:alpha val="1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1907704" y="6309320"/>
              <a:ext cx="9492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QcO</a:t>
              </a:r>
              <a:r>
                <a:rPr lang="fr-FR" sz="1000" dirty="0" smtClean="0"/>
                <a:t> Phase 1</a:t>
              </a:r>
              <a:endParaRPr lang="fr-FR" sz="1000" dirty="0"/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2984756" y="6309320"/>
              <a:ext cx="9492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QcO</a:t>
              </a:r>
              <a:r>
                <a:rPr lang="fr-FR" sz="1000" dirty="0"/>
                <a:t> </a:t>
              </a:r>
              <a:r>
                <a:rPr lang="fr-FR" sz="1000" dirty="0" smtClean="0"/>
                <a:t>Phase 2</a:t>
              </a:r>
              <a:endParaRPr lang="fr-FR" sz="1000" dirty="0"/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4019340" y="6316081"/>
              <a:ext cx="9492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/>
                <a:t>QcO</a:t>
              </a:r>
              <a:r>
                <a:rPr lang="fr-FR" sz="1000" dirty="0"/>
                <a:t> </a:t>
              </a:r>
              <a:r>
                <a:rPr lang="fr-FR" sz="1000" dirty="0" smtClean="0"/>
                <a:t>Phase 3</a:t>
              </a:r>
              <a:endParaRPr lang="fr-FR" sz="1000" dirty="0"/>
            </a:p>
          </p:txBody>
        </p:sp>
      </p:grpSp>
      <p:sp>
        <p:nvSpPr>
          <p:cNvPr id="32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96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83212"/>
            <a:ext cx="8604448" cy="720000"/>
          </a:xfrm>
        </p:spPr>
        <p:txBody>
          <a:bodyPr/>
          <a:lstStyle/>
          <a:p>
            <a:r>
              <a:rPr lang="en-GB" dirty="0" smtClean="0"/>
              <a:t>Specific tooling issues </a:t>
            </a:r>
            <a:r>
              <a:rPr lang="en-GB" smtClean="0"/>
              <a:t>on prototype and Q4 series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017" y="706435"/>
            <a:ext cx="8518463" cy="2286725"/>
          </a:xfrm>
        </p:spPr>
        <p:txBody>
          <a:bodyPr>
            <a:noAutofit/>
          </a:bodyPr>
          <a:lstStyle/>
          <a:p>
            <a:r>
              <a:rPr lang="en-GB" sz="1600" dirty="0" smtClean="0"/>
              <a:t>Adaptation plan of B927 collaring press for the construction of the CEA short model (WP3)</a:t>
            </a:r>
          </a:p>
          <a:p>
            <a:pPr lvl="1"/>
            <a:r>
              <a:rPr lang="en-GB" sz="1400" dirty="0" smtClean="0">
                <a:solidFill>
                  <a:srgbClr val="FF0000"/>
                </a:solidFill>
              </a:rPr>
              <a:t>Next interface meeting on 2</a:t>
            </a:r>
            <a:r>
              <a:rPr lang="en-GB" sz="1400" baseline="30000" dirty="0" smtClean="0">
                <a:solidFill>
                  <a:srgbClr val="FF0000"/>
                </a:solidFill>
              </a:rPr>
              <a:t>nd</a:t>
            </a:r>
            <a:r>
              <a:rPr lang="en-GB" sz="1400" dirty="0" smtClean="0">
                <a:solidFill>
                  <a:srgbClr val="FF0000"/>
                </a:solidFill>
              </a:rPr>
              <a:t> June at CERN. Clarification of work resources, action plan </a:t>
            </a:r>
          </a:p>
          <a:p>
            <a:r>
              <a:rPr lang="en-GB" sz="1600" dirty="0" smtClean="0"/>
              <a:t>How to guarantee compliance and value for allocated budget of prototype tools ?</a:t>
            </a:r>
          </a:p>
          <a:p>
            <a:pPr marL="342900" lvl="1" indent="-342900"/>
            <a:r>
              <a:rPr lang="en-GB" sz="1600" dirty="0" smtClean="0"/>
              <a:t>Winding machine for series should be identical to QUACO prototypes tool ( need a First of kind on the series)</a:t>
            </a:r>
            <a:r>
              <a:rPr lang="en-GB" sz="1400" dirty="0" smtClean="0"/>
              <a:t> </a:t>
            </a:r>
          </a:p>
          <a:p>
            <a:pPr marL="742950" lvl="2" indent="-342900"/>
            <a:r>
              <a:rPr lang="en-GB" sz="1400" dirty="0" err="1" smtClean="0">
                <a:solidFill>
                  <a:srgbClr val="FF0000"/>
                </a:solidFill>
              </a:rPr>
              <a:t>Cft</a:t>
            </a:r>
            <a:r>
              <a:rPr lang="en-GB" sz="1400" dirty="0" smtClean="0">
                <a:solidFill>
                  <a:srgbClr val="FF0000"/>
                </a:solidFill>
              </a:rPr>
              <a:t> Specifications for new series tooling shall be ready by 09/2018</a:t>
            </a:r>
          </a:p>
          <a:p>
            <a:pPr marL="742950" lvl="2" indent="-342900"/>
            <a:r>
              <a:rPr lang="en-GB" sz="1400" dirty="0" smtClean="0">
                <a:solidFill>
                  <a:srgbClr val="FF0000"/>
                </a:solidFill>
              </a:rPr>
              <a:t>Option </a:t>
            </a:r>
            <a:r>
              <a:rPr lang="en-GB" sz="1400" dirty="0">
                <a:solidFill>
                  <a:srgbClr val="FF0000"/>
                </a:solidFill>
              </a:rPr>
              <a:t>to combine winding facility </a:t>
            </a:r>
            <a:r>
              <a:rPr lang="en-GB" sz="1400" dirty="0" smtClean="0">
                <a:solidFill>
                  <a:srgbClr val="FF0000"/>
                </a:solidFill>
              </a:rPr>
              <a:t>procurement with </a:t>
            </a:r>
            <a:r>
              <a:rPr lang="en-GB" sz="1400" dirty="0">
                <a:solidFill>
                  <a:srgbClr val="FF0000"/>
                </a:solidFill>
              </a:rPr>
              <a:t>Hi </a:t>
            </a:r>
            <a:r>
              <a:rPr lang="en-GB" sz="1400" dirty="0" err="1">
                <a:solidFill>
                  <a:srgbClr val="FF0000"/>
                </a:solidFill>
              </a:rPr>
              <a:t>Lumi</a:t>
            </a:r>
            <a:r>
              <a:rPr lang="en-GB" sz="1400" dirty="0">
                <a:solidFill>
                  <a:srgbClr val="FF0000"/>
                </a:solidFill>
              </a:rPr>
              <a:t> development tools in industry to maintain know how on Nb3sn coils ( ex: MQXF</a:t>
            </a:r>
            <a:r>
              <a:rPr lang="en-GB" sz="1400" dirty="0" smtClean="0">
                <a:solidFill>
                  <a:srgbClr val="FF0000"/>
                </a:solidFill>
              </a:rPr>
              <a:t>)</a:t>
            </a:r>
            <a:endParaRPr lang="en-GB" sz="1400" dirty="0">
              <a:solidFill>
                <a:srgbClr val="FF0000"/>
              </a:solidFill>
            </a:endParaRPr>
          </a:p>
          <a:p>
            <a:r>
              <a:rPr lang="en-GB" sz="1600" dirty="0" smtClean="0"/>
              <a:t>The Q4 He containment shells do not require preload and the assembly could be performed by contractor </a:t>
            </a:r>
            <a:r>
              <a:rPr lang="en-GB" sz="1600" dirty="0"/>
              <a:t>e</a:t>
            </a:r>
            <a:r>
              <a:rPr lang="en-GB" sz="1600" dirty="0" smtClean="0"/>
              <a:t>ither at CERN site or external site. </a:t>
            </a:r>
            <a:endParaRPr lang="en-GB" sz="1600" dirty="0">
              <a:solidFill>
                <a:srgbClr val="FF0000"/>
              </a:solidFill>
            </a:endParaRPr>
          </a:p>
          <a:p>
            <a:pPr lvl="1"/>
            <a:r>
              <a:rPr lang="en-GB" sz="1400" dirty="0">
                <a:solidFill>
                  <a:srgbClr val="FF0000"/>
                </a:solidFill>
              </a:rPr>
              <a:t>Horizontal assembly of 3 magnets ( MQYY+2 MCBYY) by </a:t>
            </a:r>
            <a:r>
              <a:rPr lang="en-GB" sz="1400" dirty="0" smtClean="0">
                <a:solidFill>
                  <a:srgbClr val="FF0000"/>
                </a:solidFill>
              </a:rPr>
              <a:t>developed </a:t>
            </a:r>
            <a:r>
              <a:rPr lang="en-GB" sz="1400" dirty="0">
                <a:solidFill>
                  <a:srgbClr val="FF0000"/>
                </a:solidFill>
              </a:rPr>
              <a:t>longitudinal shells MIG /</a:t>
            </a:r>
            <a:r>
              <a:rPr lang="en-GB" sz="1400" dirty="0" smtClean="0">
                <a:solidFill>
                  <a:srgbClr val="FF0000"/>
                </a:solidFill>
              </a:rPr>
              <a:t>MAG welding method.</a:t>
            </a:r>
            <a:endParaRPr lang="en-GB" sz="1400" dirty="0">
              <a:solidFill>
                <a:srgbClr val="FF0000"/>
              </a:solidFill>
            </a:endParaRPr>
          </a:p>
          <a:p>
            <a:pPr lvl="1"/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135" y="3952148"/>
            <a:ext cx="2253080" cy="27481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12283" y="3912044"/>
            <a:ext cx="2340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ACCEL vertical </a:t>
            </a:r>
            <a:r>
              <a:rPr lang="en-GB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yoke assembly</a:t>
            </a:r>
            <a:endParaRPr lang="en-GB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60" y="3988897"/>
            <a:ext cx="2116863" cy="277191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22759" y="398889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Aperture assembly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7309" y="4473949"/>
            <a:ext cx="1951808" cy="22640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16754" y="3927800"/>
            <a:ext cx="1522424" cy="289411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728542" y="4443602"/>
            <a:ext cx="2029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Collar keys insertion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71415" y="3840643"/>
            <a:ext cx="1660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Collars </a:t>
            </a:r>
            <a:r>
              <a:rPr lang="en-GB" dirty="0" err="1" smtClean="0"/>
              <a:t>positionning</a:t>
            </a:r>
            <a:endParaRPr lang="en-GB" dirty="0"/>
          </a:p>
        </p:txBody>
      </p:sp>
      <p:sp>
        <p:nvSpPr>
          <p:cNvPr id="14" name="Espace réservé du pied de page 3"/>
          <p:cNvSpPr txBox="1">
            <a:spLocks/>
          </p:cNvSpPr>
          <p:nvPr/>
        </p:nvSpPr>
        <p:spPr>
          <a:xfrm>
            <a:off x="2057400" y="65087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A Foussat MSC-LMF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68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</a:t>
            </a:r>
            <a:r>
              <a:rPr lang="en-GB" dirty="0"/>
              <a:t>q</a:t>
            </a:r>
            <a:r>
              <a:rPr lang="en-GB" dirty="0" smtClean="0"/>
              <a:t>uestions / items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952" y="980728"/>
            <a:ext cx="8352488" cy="4906963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Series production sites choice are not guaranteed until end of PCP (04/2020). This is a pending risk onto the series schedule. </a:t>
            </a:r>
          </a:p>
          <a:p>
            <a:r>
              <a:rPr lang="en-GB" dirty="0" smtClean="0">
                <a:solidFill>
                  <a:srgbClr val="3333FF"/>
                </a:solidFill>
              </a:rPr>
              <a:t>Either </a:t>
            </a:r>
            <a:r>
              <a:rPr lang="en-GB" dirty="0" err="1" smtClean="0">
                <a:solidFill>
                  <a:srgbClr val="3333FF"/>
                </a:solidFill>
              </a:rPr>
              <a:t>Quaco</a:t>
            </a:r>
            <a:r>
              <a:rPr lang="en-GB" dirty="0" smtClean="0">
                <a:solidFill>
                  <a:srgbClr val="3333FF"/>
                </a:solidFill>
              </a:rPr>
              <a:t> built-to-print is ready on time (mid 2019) for the series or a mitigation plan has to be implemented. This alternate </a:t>
            </a:r>
            <a:r>
              <a:rPr lang="en-GB" dirty="0">
                <a:solidFill>
                  <a:srgbClr val="3333FF"/>
                </a:solidFill>
              </a:rPr>
              <a:t>plan </a:t>
            </a:r>
            <a:r>
              <a:rPr lang="en-GB" dirty="0" smtClean="0">
                <a:solidFill>
                  <a:srgbClr val="3333FF"/>
                </a:solidFill>
              </a:rPr>
              <a:t>includes a detailed design  completed by 09/2018</a:t>
            </a:r>
            <a:r>
              <a:rPr lang="en-GB" dirty="0">
                <a:solidFill>
                  <a:srgbClr val="3333FF"/>
                </a:solidFill>
              </a:rPr>
              <a:t> </a:t>
            </a:r>
            <a:r>
              <a:rPr lang="en-GB" dirty="0" smtClean="0">
                <a:solidFill>
                  <a:srgbClr val="3333FF"/>
                </a:solidFill>
              </a:rPr>
              <a:t>so to anticipate the design completion of Q4 design file ( see schedule).</a:t>
            </a:r>
            <a:r>
              <a:rPr lang="en-GB" dirty="0" smtClean="0"/>
              <a:t> </a:t>
            </a:r>
          </a:p>
          <a:p>
            <a:r>
              <a:rPr lang="en-GB" dirty="0" smtClean="0"/>
              <a:t>Risk identified in case prototype feature differ from final series production specification</a:t>
            </a:r>
          </a:p>
          <a:p>
            <a:r>
              <a:rPr lang="en-GB" dirty="0" smtClean="0"/>
              <a:t>How to implement the feedback from prototype production ending beg. 2020 on the next series phase.</a:t>
            </a:r>
          </a:p>
          <a:p>
            <a:r>
              <a:rPr lang="en-GB" dirty="0" smtClean="0"/>
              <a:t>Due to strong parallelism of Q4</a:t>
            </a:r>
            <a:r>
              <a:rPr lang="de-CH" dirty="0"/>
              <a:t> </a:t>
            </a:r>
            <a:r>
              <a:rPr lang="en-GB" dirty="0" smtClean="0"/>
              <a:t>CMs production and common integration with correctors, we would benefit from integration site at CERN, preferably performed on standard tools with industrial resources.</a:t>
            </a:r>
          </a:p>
          <a:p>
            <a:pPr lvl="1"/>
            <a:r>
              <a:rPr lang="en-GB" dirty="0" smtClean="0">
                <a:solidFill>
                  <a:srgbClr val="3333FF"/>
                </a:solidFill>
              </a:rPr>
              <a:t>On the field QC and technical support CERN and partner teams</a:t>
            </a:r>
          </a:p>
          <a:p>
            <a:pPr lvl="1"/>
            <a:r>
              <a:rPr lang="en-GB" dirty="0" smtClean="0">
                <a:solidFill>
                  <a:srgbClr val="3333FF"/>
                </a:solidFill>
              </a:rPr>
              <a:t>Optimisation of CERN resources for in house </a:t>
            </a:r>
            <a:r>
              <a:rPr lang="en-GB" dirty="0" err="1" smtClean="0">
                <a:solidFill>
                  <a:srgbClr val="3333FF"/>
                </a:solidFill>
              </a:rPr>
              <a:t>workpackages</a:t>
            </a:r>
            <a:r>
              <a:rPr lang="en-GB" dirty="0" smtClean="0">
                <a:solidFill>
                  <a:srgbClr val="3333FF"/>
                </a:solidFill>
              </a:rPr>
              <a:t> follow up</a:t>
            </a:r>
          </a:p>
          <a:p>
            <a:pPr lvl="1"/>
            <a:r>
              <a:rPr lang="en-GB" dirty="0" smtClean="0">
                <a:solidFill>
                  <a:srgbClr val="3333FF"/>
                </a:solidFill>
              </a:rPr>
              <a:t>Winding of series could be performed by external company using QUACO tools development or third party bidder company. Such industrial resources could be </a:t>
            </a:r>
            <a:r>
              <a:rPr lang="en-GB" dirty="0" smtClean="0">
                <a:solidFill>
                  <a:srgbClr val="3333FF"/>
                </a:solidFill>
              </a:rPr>
              <a:t>coupled </a:t>
            </a:r>
            <a:r>
              <a:rPr lang="en-GB" dirty="0" smtClean="0">
                <a:solidFill>
                  <a:srgbClr val="3333FF"/>
                </a:solidFill>
              </a:rPr>
              <a:t>to </a:t>
            </a:r>
            <a:r>
              <a:rPr lang="en-GB" dirty="0" smtClean="0">
                <a:solidFill>
                  <a:srgbClr val="3333FF"/>
                </a:solidFill>
              </a:rPr>
              <a:t>possible external </a:t>
            </a:r>
            <a:r>
              <a:rPr lang="en-GB" dirty="0" smtClean="0">
                <a:solidFill>
                  <a:srgbClr val="3333FF"/>
                </a:solidFill>
              </a:rPr>
              <a:t>outsourced Nb3Sn magnet production </a:t>
            </a:r>
            <a:r>
              <a:rPr lang="en-GB" dirty="0" smtClean="0">
                <a:solidFill>
                  <a:srgbClr val="3333FF"/>
                </a:solidFill>
              </a:rPr>
              <a:t>efforts.</a:t>
            </a:r>
            <a:endParaRPr lang="en-GB" dirty="0" smtClean="0">
              <a:solidFill>
                <a:srgbClr val="3333FF"/>
              </a:solidFill>
            </a:endParaRPr>
          </a:p>
          <a:p>
            <a:pPr lvl="1"/>
            <a:r>
              <a:rPr lang="en-GB" dirty="0" smtClean="0">
                <a:solidFill>
                  <a:srgbClr val="3333FF"/>
                </a:solidFill>
              </a:rPr>
              <a:t>A decision on the Q4 cold test station location shall be taken by end 2016 to plan related budget and the necessary test station upgrade work.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878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dirty="0" smtClean="0"/>
              <a:t>Thank you</a:t>
            </a:r>
            <a:endParaRPr lang="en-GB" sz="48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Q4 </a:t>
            </a:r>
            <a:r>
              <a:rPr lang="fr-FR" dirty="0" err="1" smtClean="0"/>
              <a:t>features</a:t>
            </a:r>
            <a:r>
              <a:rPr lang="fr-FR" dirty="0" smtClean="0"/>
              <a:t> &amp; </a:t>
            </a:r>
            <a:r>
              <a:rPr lang="fr-FR" dirty="0" err="1" smtClean="0"/>
              <a:t>lattice</a:t>
            </a:r>
            <a:r>
              <a:rPr lang="fr-FR" dirty="0" smtClean="0"/>
              <a:t> </a:t>
            </a:r>
            <a:r>
              <a:rPr lang="fr-FR" dirty="0" err="1" smtClean="0"/>
              <a:t>layout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19074"/>
            <a:ext cx="8074800" cy="4906963"/>
          </a:xfrm>
        </p:spPr>
        <p:txBody>
          <a:bodyPr>
            <a:normAutofit/>
          </a:bodyPr>
          <a:lstStyle/>
          <a:p>
            <a:r>
              <a:rPr lang="fr-FR" sz="2400" dirty="0"/>
              <a:t>Double aperture </a:t>
            </a:r>
            <a:r>
              <a:rPr lang="fr-FR" sz="2400" dirty="0" smtClean="0"/>
              <a:t>Nb-Ti </a:t>
            </a:r>
            <a:r>
              <a:rPr lang="fr-FR" sz="2400" dirty="0" err="1" smtClean="0"/>
              <a:t>matching</a:t>
            </a:r>
            <a:r>
              <a:rPr lang="fr-FR" sz="2400" dirty="0" smtClean="0"/>
              <a:t> section </a:t>
            </a:r>
            <a:r>
              <a:rPr lang="fr-FR" sz="2400" dirty="0" err="1" smtClean="0"/>
              <a:t>magnet</a:t>
            </a:r>
            <a:r>
              <a:rPr lang="fr-FR" sz="2400" dirty="0"/>
              <a:t>: </a:t>
            </a:r>
          </a:p>
          <a:p>
            <a:pPr marL="0" indent="0">
              <a:buNone/>
            </a:pPr>
            <a:r>
              <a:rPr lang="fr-FR" sz="2400" dirty="0"/>
              <a:t> </a:t>
            </a:r>
            <a:r>
              <a:rPr lang="fr-FR" sz="2400" dirty="0" smtClean="0"/>
              <a:t>2 </a:t>
            </a:r>
            <a:r>
              <a:rPr lang="fr-FR" sz="2400" dirty="0" err="1"/>
              <a:t>individual</a:t>
            </a:r>
            <a:r>
              <a:rPr lang="fr-FR" sz="2400" dirty="0"/>
              <a:t> apertures </a:t>
            </a:r>
            <a:r>
              <a:rPr lang="fr-FR" sz="2400" dirty="0" err="1"/>
              <a:t>powered</a:t>
            </a:r>
            <a:r>
              <a:rPr lang="fr-FR" sz="2400" dirty="0"/>
              <a:t> </a:t>
            </a:r>
            <a:r>
              <a:rPr lang="fr-FR" sz="2400" dirty="0" err="1" smtClean="0"/>
              <a:t>independently</a:t>
            </a:r>
            <a:r>
              <a:rPr lang="fr-FR" sz="2400" dirty="0" smtClean="0"/>
              <a:t> </a:t>
            </a:r>
            <a:r>
              <a:rPr lang="fr-FR" sz="2400" dirty="0"/>
              <a:t>in a </a:t>
            </a:r>
            <a:r>
              <a:rPr lang="fr-FR" sz="2400" dirty="0" err="1"/>
              <a:t>common</a:t>
            </a:r>
            <a:r>
              <a:rPr lang="fr-FR" sz="2400" dirty="0"/>
              <a:t> </a:t>
            </a:r>
            <a:r>
              <a:rPr lang="fr-FR" sz="2400" dirty="0" err="1"/>
              <a:t>yoke</a:t>
            </a:r>
            <a:r>
              <a:rPr lang="fr-FR" sz="2400" dirty="0"/>
              <a:t> </a:t>
            </a:r>
            <a:r>
              <a:rPr lang="fr-FR" sz="2400" dirty="0" smtClean="0"/>
              <a:t>(2PS per Q4)</a:t>
            </a:r>
            <a:endParaRPr lang="fr-FR" sz="2400" dirty="0"/>
          </a:p>
          <a:p>
            <a:endParaRPr lang="fr-FR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6" name="Groupe 9"/>
          <p:cNvGrpSpPr/>
          <p:nvPr/>
        </p:nvGrpSpPr>
        <p:grpSpPr>
          <a:xfrm>
            <a:off x="3324871" y="2297654"/>
            <a:ext cx="5627645" cy="1287231"/>
            <a:chOff x="3371527" y="1025352"/>
            <a:chExt cx="5627645" cy="1287231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191"/>
            <a:stretch/>
          </p:blipFill>
          <p:spPr bwMode="auto">
            <a:xfrm>
              <a:off x="3371527" y="1025352"/>
              <a:ext cx="5627645" cy="1287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5868144" y="1025352"/>
              <a:ext cx="1512168" cy="3154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 anchor="ctr">
              <a:spAutoFit/>
            </a:bodyPr>
            <a:lstStyle/>
            <a:p>
              <a:pPr algn="ctr">
                <a:buNone/>
              </a:pPr>
              <a:endParaRPr lang="fr-FR" dirty="0" smtClean="0">
                <a:solidFill>
                  <a:srgbClr val="FF0000"/>
                </a:solidFill>
              </a:endParaRPr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07" y="2478678"/>
            <a:ext cx="1612348" cy="1610915"/>
          </a:xfrm>
          <a:prstGeom prst="rect">
            <a:avLst/>
          </a:prstGeom>
          <a:ln>
            <a:noFill/>
          </a:ln>
        </p:spPr>
      </p:pic>
      <p:sp>
        <p:nvSpPr>
          <p:cNvPr id="11" name="Rectangle 10"/>
          <p:cNvSpPr/>
          <p:nvPr/>
        </p:nvSpPr>
        <p:spPr>
          <a:xfrm>
            <a:off x="3104956" y="3771027"/>
            <a:ext cx="3411224" cy="2585323"/>
          </a:xfrm>
          <a:prstGeom prst="rect">
            <a:avLst/>
          </a:prstGeom>
          <a:solidFill>
            <a:srgbClr val="FFFF00">
              <a:alpha val="41000"/>
            </a:srgb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ouble layer </a:t>
            </a:r>
            <a:r>
              <a:rPr lang="en-US" dirty="0"/>
              <a:t>cos2</a:t>
            </a:r>
            <a:r>
              <a:rPr lang="en-US" dirty="0">
                <a:latin typeface="Symbol" panose="05050102010706020507" pitchFamily="18" charset="2"/>
              </a:rPr>
              <a:t>q</a:t>
            </a:r>
            <a:r>
              <a:rPr lang="en-US" dirty="0"/>
              <a:t> </a:t>
            </a:r>
            <a:r>
              <a:rPr lang="en-US" dirty="0" smtClean="0"/>
              <a:t>Quadrupole </a:t>
            </a:r>
            <a:endParaRPr lang="en-US" dirty="0"/>
          </a:p>
          <a:p>
            <a:r>
              <a:rPr lang="en-US" dirty="0" smtClean="0"/>
              <a:t>Aperture: </a:t>
            </a:r>
            <a:r>
              <a:rPr lang="en-US" dirty="0"/>
              <a:t>90 mm</a:t>
            </a:r>
          </a:p>
          <a:p>
            <a:r>
              <a:rPr lang="en-US" dirty="0"/>
              <a:t>Integrated gradient </a:t>
            </a:r>
            <a:r>
              <a:rPr lang="en-US" dirty="0" smtClean="0"/>
              <a:t>: </a:t>
            </a:r>
            <a:r>
              <a:rPr lang="en-US" dirty="0"/>
              <a:t>440 </a:t>
            </a:r>
            <a:r>
              <a:rPr lang="en-US" dirty="0" smtClean="0"/>
              <a:t>T</a:t>
            </a:r>
          </a:p>
          <a:p>
            <a:r>
              <a:rPr lang="en-US" dirty="0"/>
              <a:t>Nominal gradient = 120 </a:t>
            </a:r>
            <a:r>
              <a:rPr lang="en-US" dirty="0" smtClean="0"/>
              <a:t>T/m</a:t>
            </a:r>
            <a:endParaRPr lang="en-US" dirty="0"/>
          </a:p>
          <a:p>
            <a:r>
              <a:rPr lang="en-US" dirty="0"/>
              <a:t>1,9 K Magnetic length </a:t>
            </a:r>
            <a:r>
              <a:rPr lang="en-US" dirty="0" smtClean="0"/>
              <a:t>: </a:t>
            </a:r>
            <a:r>
              <a:rPr lang="en-US" dirty="0"/>
              <a:t>3.67 m</a:t>
            </a:r>
          </a:p>
          <a:p>
            <a:r>
              <a:rPr lang="en-US" dirty="0"/>
              <a:t>Nominal gradient </a:t>
            </a:r>
            <a:r>
              <a:rPr lang="en-US" dirty="0" smtClean="0"/>
              <a:t>: </a:t>
            </a:r>
            <a:r>
              <a:rPr lang="en-US" dirty="0"/>
              <a:t>120 T/m</a:t>
            </a:r>
          </a:p>
          <a:p>
            <a:r>
              <a:rPr lang="en-US" dirty="0"/>
              <a:t>Temperature </a:t>
            </a:r>
            <a:r>
              <a:rPr lang="en-US" dirty="0" smtClean="0"/>
              <a:t>: </a:t>
            </a:r>
            <a:r>
              <a:rPr lang="en-US" dirty="0"/>
              <a:t>1.9 K</a:t>
            </a:r>
          </a:p>
          <a:p>
            <a:r>
              <a:rPr lang="en-US" dirty="0"/>
              <a:t>Nominal current </a:t>
            </a:r>
            <a:r>
              <a:rPr lang="en-US" dirty="0" smtClean="0"/>
              <a:t>: </a:t>
            </a:r>
            <a:r>
              <a:rPr lang="en-US" dirty="0"/>
              <a:t>4590 A</a:t>
            </a:r>
          </a:p>
          <a:p>
            <a:r>
              <a:rPr lang="en-US" dirty="0"/>
              <a:t>Stored energy </a:t>
            </a:r>
            <a:r>
              <a:rPr lang="en-US" dirty="0" smtClean="0"/>
              <a:t>: </a:t>
            </a:r>
            <a:r>
              <a:rPr lang="en-US" dirty="0"/>
              <a:t>0.81 MJ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33024" y="5183337"/>
            <a:ext cx="263998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2 layers of MQM cable</a:t>
            </a:r>
          </a:p>
          <a:p>
            <a:r>
              <a:rPr lang="en-US" sz="1600" dirty="0"/>
              <a:t>Inner blocks: 17 + 8 turns</a:t>
            </a:r>
          </a:p>
          <a:p>
            <a:r>
              <a:rPr lang="en-US" sz="1600" dirty="0"/>
              <a:t>Outer blocks: 16 +10 turns</a:t>
            </a: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0216" y="3632655"/>
            <a:ext cx="1745600" cy="14448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16" y="4075990"/>
            <a:ext cx="2992418" cy="237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90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76"/>
            <a:ext cx="7920000" cy="720000"/>
          </a:xfrm>
        </p:spPr>
        <p:txBody>
          <a:bodyPr/>
          <a:lstStyle/>
          <a:p>
            <a:r>
              <a:rPr lang="fr-FR" dirty="0" smtClean="0"/>
              <a:t>Q4 </a:t>
            </a:r>
            <a:r>
              <a:rPr lang="fr-FR" dirty="0" err="1" smtClean="0"/>
              <a:t>procurement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764704"/>
            <a:ext cx="9001000" cy="4906963"/>
          </a:xfrm>
        </p:spPr>
        <p:txBody>
          <a:bodyPr>
            <a:noAutofit/>
          </a:bodyPr>
          <a:lstStyle/>
          <a:p>
            <a:r>
              <a:rPr lang="fr-FR" sz="2000" dirty="0" smtClean="0">
                <a:solidFill>
                  <a:srgbClr val="3333FF"/>
                </a:solidFill>
              </a:rPr>
              <a:t>One SINGLE </a:t>
            </a:r>
            <a:r>
              <a:rPr lang="fr-FR" sz="2000" dirty="0">
                <a:solidFill>
                  <a:srgbClr val="3333FF"/>
                </a:solidFill>
              </a:rPr>
              <a:t>APERTURE SHORT </a:t>
            </a:r>
            <a:r>
              <a:rPr lang="fr-FR" sz="2000" dirty="0" smtClean="0">
                <a:solidFill>
                  <a:srgbClr val="3333FF"/>
                </a:solidFill>
              </a:rPr>
              <a:t>MODEL </a:t>
            </a:r>
            <a:r>
              <a:rPr lang="fr-FR" sz="2000" dirty="0" err="1" smtClean="0"/>
              <a:t>developed</a:t>
            </a:r>
            <a:r>
              <a:rPr lang="fr-FR" sz="2000" dirty="0" smtClean="0"/>
              <a:t> </a:t>
            </a:r>
            <a:r>
              <a:rPr lang="fr-FR" sz="2000" dirty="0"/>
              <a:t>at CEA to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completed</a:t>
            </a:r>
            <a:r>
              <a:rPr lang="fr-FR" sz="2000" dirty="0"/>
              <a:t> </a:t>
            </a:r>
            <a:r>
              <a:rPr lang="fr-FR" sz="2000" dirty="0" smtClean="0"/>
              <a:t>by </a:t>
            </a:r>
            <a:r>
              <a:rPr lang="fr-FR" sz="2000" dirty="0" smtClean="0">
                <a:solidFill>
                  <a:srgbClr val="FF0000"/>
                </a:solidFill>
              </a:rPr>
              <a:t>end 2017</a:t>
            </a:r>
          </a:p>
          <a:p>
            <a:r>
              <a:rPr lang="fr-FR" sz="2000" dirty="0" err="1" smtClean="0">
                <a:solidFill>
                  <a:srgbClr val="3333FF"/>
                </a:solidFill>
              </a:rPr>
              <a:t>Two</a:t>
            </a:r>
            <a:r>
              <a:rPr lang="fr-FR" sz="2000" dirty="0" smtClean="0">
                <a:solidFill>
                  <a:srgbClr val="3333FF"/>
                </a:solidFill>
              </a:rPr>
              <a:t> PROTOTYPES</a:t>
            </a:r>
            <a:r>
              <a:rPr lang="fr-FR" sz="2000" dirty="0" smtClean="0"/>
              <a:t> </a:t>
            </a:r>
            <a:r>
              <a:rPr lang="fr-FR" sz="2000" dirty="0" err="1" smtClean="0"/>
              <a:t>magnets</a:t>
            </a:r>
            <a:r>
              <a:rPr lang="fr-FR" sz="2000" dirty="0" smtClean="0"/>
              <a:t> (First-of-a-</a:t>
            </a:r>
            <a:r>
              <a:rPr lang="fr-FR" sz="2000" dirty="0" err="1" smtClean="0"/>
              <a:t>kind</a:t>
            </a:r>
            <a:r>
              <a:rPr lang="fr-FR" sz="2000" dirty="0" smtClean="0"/>
              <a:t>), double </a:t>
            </a:r>
            <a:r>
              <a:rPr lang="fr-FR" sz="2000" dirty="0"/>
              <a:t>aperture </a:t>
            </a:r>
            <a:r>
              <a:rPr lang="fr-FR" sz="2000" dirty="0" smtClean="0"/>
              <a:t>and full </a:t>
            </a:r>
            <a:r>
              <a:rPr lang="fr-FR" sz="2000" dirty="0" err="1" smtClean="0"/>
              <a:t>length</a:t>
            </a:r>
            <a:endParaRPr lang="fr-FR" sz="2000" dirty="0"/>
          </a:p>
          <a:p>
            <a:pPr lvl="1"/>
            <a:r>
              <a:rPr lang="fr-FR" sz="1600" dirty="0" smtClean="0">
                <a:solidFill>
                  <a:srgbClr val="3333FF"/>
                </a:solidFill>
              </a:rPr>
              <a:t>Scope </a:t>
            </a:r>
            <a:r>
              <a:rPr lang="fr-FR" sz="1600" dirty="0">
                <a:solidFill>
                  <a:srgbClr val="3333FF"/>
                </a:solidFill>
              </a:rPr>
              <a:t>of </a:t>
            </a:r>
            <a:r>
              <a:rPr lang="fr-FR" sz="1600" dirty="0" err="1" smtClean="0">
                <a:solidFill>
                  <a:srgbClr val="3333FF"/>
                </a:solidFill>
              </a:rPr>
              <a:t>QuaCo</a:t>
            </a:r>
            <a:r>
              <a:rPr lang="fr-FR" sz="1600" dirty="0">
                <a:solidFill>
                  <a:srgbClr val="3333FF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from</a:t>
            </a:r>
            <a:r>
              <a:rPr lang="fr-FR" sz="1600" dirty="0" smtClean="0">
                <a:solidFill>
                  <a:srgbClr val="FF0000"/>
                </a:solidFill>
              </a:rPr>
              <a:t> 03/2016 to 03/2020</a:t>
            </a:r>
          </a:p>
          <a:p>
            <a:pPr lvl="1"/>
            <a:r>
              <a:rPr lang="fr-FR" sz="1600" dirty="0" smtClean="0"/>
              <a:t>Options of design are open to </a:t>
            </a:r>
            <a:r>
              <a:rPr lang="fr-FR" sz="1600" dirty="0" err="1" smtClean="0"/>
              <a:t>contractors</a:t>
            </a:r>
            <a:endParaRPr lang="fr-FR" sz="1600" dirty="0" smtClean="0"/>
          </a:p>
          <a:p>
            <a:pPr lvl="1"/>
            <a:r>
              <a:rPr lang="fr-FR" sz="1600" dirty="0" smtClean="0">
                <a:solidFill>
                  <a:srgbClr val="FF0000"/>
                </a:solidFill>
              </a:rPr>
              <a:t>Q1: </a:t>
            </a:r>
            <a:r>
              <a:rPr lang="fr-FR" sz="1600" dirty="0" err="1" smtClean="0">
                <a:solidFill>
                  <a:srgbClr val="FF0000"/>
                </a:solidFill>
              </a:rPr>
              <a:t>status</a:t>
            </a:r>
            <a:r>
              <a:rPr lang="fr-FR" sz="1600" dirty="0" smtClean="0">
                <a:solidFill>
                  <a:srgbClr val="FF0000"/>
                </a:solidFill>
              </a:rPr>
              <a:t> of the </a:t>
            </a:r>
            <a:r>
              <a:rPr lang="fr-FR" sz="1600" dirty="0" err="1" smtClean="0">
                <a:solidFill>
                  <a:srgbClr val="FF0000"/>
                </a:solidFill>
              </a:rPr>
              <a:t>resources</a:t>
            </a:r>
            <a:r>
              <a:rPr lang="fr-FR" sz="1600" dirty="0" smtClean="0">
                <a:solidFill>
                  <a:srgbClr val="FF0000"/>
                </a:solidFill>
              </a:rPr>
              <a:t> plan (CEA, CERN, QUACO </a:t>
            </a:r>
            <a:r>
              <a:rPr lang="fr-FR" sz="1600" dirty="0" err="1" smtClean="0">
                <a:solidFill>
                  <a:srgbClr val="FF0000"/>
                </a:solidFill>
              </a:rPr>
              <a:t>members</a:t>
            </a:r>
            <a:r>
              <a:rPr lang="fr-FR" sz="1600" dirty="0" smtClean="0">
                <a:solidFill>
                  <a:srgbClr val="FF0000"/>
                </a:solidFill>
              </a:rPr>
              <a:t>) to </a:t>
            </a:r>
            <a:r>
              <a:rPr lang="fr-FR" sz="1600" dirty="0" err="1" smtClean="0">
                <a:solidFill>
                  <a:srgbClr val="FF0000"/>
                </a:solidFill>
              </a:rPr>
              <a:t>perform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follow</a:t>
            </a:r>
            <a:r>
              <a:rPr lang="fr-FR" sz="1600" dirty="0" smtClean="0">
                <a:solidFill>
                  <a:srgbClr val="FF0000"/>
                </a:solidFill>
              </a:rPr>
              <a:t> up, deadlines </a:t>
            </a:r>
            <a:r>
              <a:rPr lang="fr-FR" sz="1600" dirty="0" err="1" smtClean="0">
                <a:solidFill>
                  <a:srgbClr val="FF0000"/>
                </a:solidFill>
              </a:rPr>
              <a:t>shall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be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adapted</a:t>
            </a:r>
            <a:r>
              <a:rPr lang="fr-FR" sz="1600" dirty="0" smtClean="0">
                <a:solidFill>
                  <a:srgbClr val="FF0000"/>
                </a:solidFill>
              </a:rPr>
              <a:t> and </a:t>
            </a:r>
            <a:r>
              <a:rPr lang="fr-FR" sz="1600" dirty="0" err="1" smtClean="0">
                <a:solidFill>
                  <a:srgbClr val="FF0000"/>
                </a:solidFill>
              </a:rPr>
              <a:t>finalised</a:t>
            </a:r>
            <a:r>
              <a:rPr lang="fr-FR" sz="1600" dirty="0" smtClean="0">
                <a:solidFill>
                  <a:srgbClr val="FF0000"/>
                </a:solidFill>
              </a:rPr>
              <a:t> in the PMT </a:t>
            </a:r>
            <a:r>
              <a:rPr lang="fr-FR" sz="1600" dirty="0" err="1" smtClean="0">
                <a:solidFill>
                  <a:srgbClr val="FF0000"/>
                </a:solidFill>
              </a:rPr>
              <a:t>workpackages</a:t>
            </a:r>
            <a:r>
              <a:rPr lang="fr-FR" sz="1600" dirty="0" smtClean="0">
                <a:solidFill>
                  <a:srgbClr val="FF0000"/>
                </a:solidFill>
              </a:rPr>
              <a:t> document</a:t>
            </a:r>
          </a:p>
          <a:p>
            <a:pPr lvl="1"/>
            <a:r>
              <a:rPr lang="fr-FR" sz="1600" dirty="0" smtClean="0"/>
              <a:t>QUACO «</a:t>
            </a:r>
            <a:r>
              <a:rPr lang="fr-FR" sz="1600" dirty="0" err="1" smtClean="0"/>
              <a:t>Buyers</a:t>
            </a:r>
            <a:r>
              <a:rPr lang="fr-FR" sz="1600" dirty="0" smtClean="0"/>
              <a:t> group » Consortium (CERN, CEA, CIEMAT, NCBG)  </a:t>
            </a:r>
            <a:r>
              <a:rPr lang="fr-FR" sz="1600" dirty="0" err="1" smtClean="0"/>
              <a:t>provide</a:t>
            </a:r>
            <a:r>
              <a:rPr lang="fr-FR" sz="1600" dirty="0" smtClean="0"/>
              <a:t> possible </a:t>
            </a:r>
            <a:r>
              <a:rPr lang="fr-FR" sz="1600" dirty="0" err="1"/>
              <a:t>magnetic</a:t>
            </a:r>
            <a:r>
              <a:rPr lang="fr-FR" sz="1600" dirty="0"/>
              <a:t> design of the Q4</a:t>
            </a:r>
            <a:r>
              <a:rPr lang="fr-FR" sz="1600" dirty="0" smtClean="0"/>
              <a:t>, </a:t>
            </a:r>
            <a:r>
              <a:rPr lang="fr-FR" sz="1600" dirty="0"/>
              <a:t>a configuration of </a:t>
            </a:r>
            <a:r>
              <a:rPr lang="fr-FR" sz="1600" dirty="0" err="1"/>
              <a:t>coil</a:t>
            </a:r>
            <a:r>
              <a:rPr lang="fr-FR" sz="1600" dirty="0"/>
              <a:t> ends and </a:t>
            </a:r>
            <a:r>
              <a:rPr lang="fr-FR" sz="1600" dirty="0" err="1"/>
              <a:t>quench</a:t>
            </a:r>
            <a:r>
              <a:rPr lang="fr-FR" sz="1600" dirty="0"/>
              <a:t> protection </a:t>
            </a:r>
            <a:r>
              <a:rPr lang="fr-FR" sz="1600" dirty="0" err="1" smtClean="0"/>
              <a:t>scheme</a:t>
            </a:r>
            <a:r>
              <a:rPr lang="fr-FR" sz="1600" dirty="0" smtClean="0"/>
              <a:t> </a:t>
            </a:r>
            <a:r>
              <a:rPr lang="fr-FR" sz="1600" dirty="0" err="1"/>
              <a:t>based</a:t>
            </a:r>
            <a:r>
              <a:rPr lang="fr-FR" sz="1600" dirty="0"/>
              <a:t> on </a:t>
            </a:r>
            <a:r>
              <a:rPr lang="fr-FR" sz="1600" dirty="0" smtClean="0"/>
              <a:t>CEA-CERN know-how. </a:t>
            </a:r>
            <a:endParaRPr lang="fr-FR" sz="1600" dirty="0"/>
          </a:p>
          <a:p>
            <a:pPr lvl="1"/>
            <a:r>
              <a:rPr lang="fr-FR" sz="1600" dirty="0" smtClean="0"/>
              <a:t>The </a:t>
            </a:r>
            <a:r>
              <a:rPr lang="fr-FR" sz="1600" dirty="0" err="1" smtClean="0"/>
              <a:t>technical</a:t>
            </a:r>
            <a:r>
              <a:rPr lang="fr-FR" sz="1600" dirty="0" smtClean="0"/>
              <a:t> solutions </a:t>
            </a:r>
            <a:r>
              <a:rPr lang="fr-FR" sz="1600" dirty="0" err="1"/>
              <a:t>chosen</a:t>
            </a:r>
            <a:r>
              <a:rPr lang="fr-FR" sz="1600" dirty="0"/>
              <a:t> by the </a:t>
            </a:r>
            <a:r>
              <a:rPr lang="fr-FR" sz="1600" dirty="0" err="1"/>
              <a:t>awarded</a:t>
            </a:r>
            <a:r>
              <a:rPr lang="fr-FR" sz="1600" dirty="0"/>
              <a:t> </a:t>
            </a:r>
            <a:r>
              <a:rPr lang="fr-FR" sz="1600" dirty="0" err="1"/>
              <a:t>companies</a:t>
            </a:r>
            <a:r>
              <a:rPr lang="fr-FR" sz="1600" dirty="0"/>
              <a:t> </a:t>
            </a:r>
            <a:r>
              <a:rPr lang="fr-FR" sz="1600" dirty="0" err="1"/>
              <a:t>will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evaluated</a:t>
            </a:r>
            <a:r>
              <a:rPr lang="fr-FR" sz="1600" dirty="0"/>
              <a:t> </a:t>
            </a:r>
            <a:r>
              <a:rPr lang="fr-FR" sz="1600" dirty="0" err="1"/>
              <a:t>during</a:t>
            </a:r>
            <a:r>
              <a:rPr lang="fr-FR" sz="1600" dirty="0"/>
              <a:t> </a:t>
            </a:r>
            <a:r>
              <a:rPr lang="fr-FR" sz="1600" dirty="0" err="1"/>
              <a:t>each</a:t>
            </a:r>
            <a:r>
              <a:rPr lang="fr-FR" sz="1600" dirty="0"/>
              <a:t> </a:t>
            </a:r>
            <a:r>
              <a:rPr lang="fr-FR" sz="1600" dirty="0" smtClean="0"/>
              <a:t>of the 3 phases;</a:t>
            </a:r>
            <a:endParaRPr lang="fr-FR" sz="1600" dirty="0"/>
          </a:p>
          <a:p>
            <a:pPr marL="342900" lvl="1" indent="-342900"/>
            <a:r>
              <a:rPr lang="fr-FR" sz="1600" dirty="0" smtClean="0"/>
              <a:t> </a:t>
            </a:r>
            <a:r>
              <a:rPr lang="fr-FR" sz="1600" dirty="0" smtClean="0">
                <a:solidFill>
                  <a:srgbClr val="3333FF"/>
                </a:solidFill>
              </a:rPr>
              <a:t>4 SERIES double </a:t>
            </a:r>
            <a:r>
              <a:rPr lang="fr-FR" sz="1600" dirty="0">
                <a:solidFill>
                  <a:srgbClr val="3333FF"/>
                </a:solidFill>
              </a:rPr>
              <a:t>aperture </a:t>
            </a:r>
            <a:r>
              <a:rPr lang="fr-FR" sz="1600" dirty="0" err="1" smtClean="0">
                <a:solidFill>
                  <a:srgbClr val="3333FF"/>
                </a:solidFill>
              </a:rPr>
              <a:t>magnets</a:t>
            </a:r>
            <a:r>
              <a:rPr lang="fr-FR" sz="1600" dirty="0" smtClean="0">
                <a:solidFill>
                  <a:srgbClr val="3333FF"/>
                </a:solidFill>
              </a:rPr>
              <a:t> + 2 </a:t>
            </a:r>
            <a:r>
              <a:rPr lang="fr-FR" sz="1600" dirty="0" err="1" smtClean="0">
                <a:solidFill>
                  <a:srgbClr val="3333FF"/>
                </a:solidFill>
              </a:rPr>
              <a:t>spares</a:t>
            </a:r>
            <a:r>
              <a:rPr lang="fr-FR" sz="1600" dirty="0">
                <a:solidFill>
                  <a:srgbClr val="3333FF"/>
                </a:solidFill>
              </a:rPr>
              <a:t>;</a:t>
            </a:r>
            <a:r>
              <a:rPr lang="fr-FR" sz="1600" dirty="0" smtClean="0">
                <a:solidFill>
                  <a:srgbClr val="3333FF"/>
                </a:solidFill>
              </a:rPr>
              <a:t> </a:t>
            </a:r>
            <a:r>
              <a:rPr lang="fr-FR" sz="1600" dirty="0" err="1" smtClean="0">
                <a:solidFill>
                  <a:srgbClr val="3333FF"/>
                </a:solidFill>
              </a:rPr>
              <a:t>from</a:t>
            </a:r>
            <a:r>
              <a:rPr lang="fr-FR" sz="1600" dirty="0" smtClean="0">
                <a:solidFill>
                  <a:srgbClr val="3333FF"/>
                </a:solidFill>
              </a:rPr>
              <a:t> </a:t>
            </a:r>
            <a:r>
              <a:rPr lang="fr-FR" sz="1600" dirty="0" smtClean="0">
                <a:solidFill>
                  <a:srgbClr val="FF0000"/>
                </a:solidFill>
              </a:rPr>
              <a:t>2020-2023</a:t>
            </a:r>
          </a:p>
          <a:p>
            <a:pPr lvl="1"/>
            <a:r>
              <a:rPr lang="fr-FR" sz="1600" dirty="0" smtClean="0">
                <a:solidFill>
                  <a:srgbClr val="3333FF"/>
                </a:solidFill>
              </a:rPr>
              <a:t>The </a:t>
            </a:r>
            <a:r>
              <a:rPr lang="fr-FR" sz="1600" dirty="0">
                <a:solidFill>
                  <a:srgbClr val="3333FF"/>
                </a:solidFill>
              </a:rPr>
              <a:t>question of the </a:t>
            </a:r>
            <a:r>
              <a:rPr lang="fr-FR" sz="1600" dirty="0" err="1">
                <a:solidFill>
                  <a:srgbClr val="3333FF"/>
                </a:solidFill>
              </a:rPr>
              <a:t>facility</a:t>
            </a:r>
            <a:r>
              <a:rPr lang="fr-FR" sz="1600" dirty="0">
                <a:solidFill>
                  <a:srgbClr val="3333FF"/>
                </a:solidFill>
              </a:rPr>
              <a:t> </a:t>
            </a:r>
            <a:r>
              <a:rPr lang="fr-FR" sz="1600" dirty="0" err="1">
                <a:solidFill>
                  <a:srgbClr val="3333FF"/>
                </a:solidFill>
              </a:rPr>
              <a:t>where</a:t>
            </a:r>
            <a:r>
              <a:rPr lang="fr-FR" sz="1600" dirty="0">
                <a:solidFill>
                  <a:srgbClr val="3333FF"/>
                </a:solidFill>
              </a:rPr>
              <a:t> to </a:t>
            </a:r>
            <a:r>
              <a:rPr lang="fr-FR" sz="1600" dirty="0" err="1">
                <a:solidFill>
                  <a:srgbClr val="3333FF"/>
                </a:solidFill>
              </a:rPr>
              <a:t>perform</a:t>
            </a:r>
            <a:r>
              <a:rPr lang="fr-FR" sz="1600" dirty="0">
                <a:solidFill>
                  <a:srgbClr val="3333FF"/>
                </a:solidFill>
              </a:rPr>
              <a:t> the cold test </a:t>
            </a:r>
            <a:r>
              <a:rPr lang="fr-FR" sz="1600" dirty="0" err="1">
                <a:solidFill>
                  <a:srgbClr val="3333FF"/>
                </a:solidFill>
              </a:rPr>
              <a:t>is</a:t>
            </a:r>
            <a:r>
              <a:rPr lang="fr-FR" sz="1600" dirty="0">
                <a:solidFill>
                  <a:srgbClr val="3333FF"/>
                </a:solidFill>
              </a:rPr>
              <a:t> </a:t>
            </a:r>
            <a:r>
              <a:rPr lang="fr-FR" sz="1600" dirty="0" err="1">
                <a:solidFill>
                  <a:srgbClr val="3333FF"/>
                </a:solidFill>
              </a:rPr>
              <a:t>still</a:t>
            </a:r>
            <a:r>
              <a:rPr lang="fr-FR" sz="1600" dirty="0">
                <a:solidFill>
                  <a:srgbClr val="3333FF"/>
                </a:solidFill>
              </a:rPr>
              <a:t> open. There are </a:t>
            </a:r>
            <a:r>
              <a:rPr lang="fr-FR" sz="1600" dirty="0" err="1">
                <a:solidFill>
                  <a:srgbClr val="3333FF"/>
                </a:solidFill>
              </a:rPr>
              <a:t>some</a:t>
            </a:r>
            <a:r>
              <a:rPr lang="fr-FR" sz="1600" dirty="0">
                <a:solidFill>
                  <a:srgbClr val="3333FF"/>
                </a:solidFill>
              </a:rPr>
              <a:t> discussion </a:t>
            </a:r>
            <a:r>
              <a:rPr lang="fr-FR" sz="1600" dirty="0" err="1">
                <a:solidFill>
                  <a:srgbClr val="3333FF"/>
                </a:solidFill>
              </a:rPr>
              <a:t>between</a:t>
            </a:r>
            <a:r>
              <a:rPr lang="fr-FR" sz="1600" dirty="0">
                <a:solidFill>
                  <a:srgbClr val="3333FF"/>
                </a:solidFill>
              </a:rPr>
              <a:t> CEA and CERN (new collaboration </a:t>
            </a:r>
            <a:r>
              <a:rPr lang="fr-FR" sz="1600" dirty="0" err="1">
                <a:solidFill>
                  <a:srgbClr val="3333FF"/>
                </a:solidFill>
              </a:rPr>
              <a:t>contract</a:t>
            </a:r>
            <a:r>
              <a:rPr lang="fr-FR" sz="1600" dirty="0">
                <a:solidFill>
                  <a:srgbClr val="3333FF"/>
                </a:solidFill>
              </a:rPr>
              <a:t> </a:t>
            </a:r>
            <a:r>
              <a:rPr lang="fr-FR" sz="1600" dirty="0" err="1">
                <a:solidFill>
                  <a:srgbClr val="3333FF"/>
                </a:solidFill>
              </a:rPr>
              <a:t>covering</a:t>
            </a:r>
            <a:r>
              <a:rPr lang="fr-FR" sz="1600" dirty="0">
                <a:solidFill>
                  <a:srgbClr val="3333FF"/>
                </a:solidFill>
              </a:rPr>
              <a:t> 2017-2020) but no </a:t>
            </a:r>
            <a:r>
              <a:rPr lang="fr-FR" sz="1600" dirty="0" err="1">
                <a:solidFill>
                  <a:srgbClr val="3333FF"/>
                </a:solidFill>
              </a:rPr>
              <a:t>decision</a:t>
            </a:r>
            <a:endParaRPr lang="fr-FR" sz="1600" dirty="0" smtClean="0">
              <a:solidFill>
                <a:srgbClr val="3333FF"/>
              </a:solidFill>
            </a:endParaRPr>
          </a:p>
          <a:p>
            <a:pPr lvl="1"/>
            <a:r>
              <a:rPr lang="fr-FR" sz="1600" dirty="0" smtClean="0">
                <a:solidFill>
                  <a:srgbClr val="FF0000"/>
                </a:solidFill>
              </a:rPr>
              <a:t>So far </a:t>
            </a:r>
            <a:r>
              <a:rPr lang="fr-FR" sz="1600" dirty="0" err="1" smtClean="0">
                <a:solidFill>
                  <a:srgbClr val="FF0000"/>
                </a:solidFill>
              </a:rPr>
              <a:t>based</a:t>
            </a:r>
            <a:r>
              <a:rPr lang="fr-FR" sz="1600" dirty="0" smtClean="0">
                <a:solidFill>
                  <a:srgbClr val="FF0000"/>
                </a:solidFill>
              </a:rPr>
              <a:t> on LHC </a:t>
            </a:r>
            <a:r>
              <a:rPr lang="fr-FR" sz="1600" dirty="0" err="1" smtClean="0">
                <a:solidFill>
                  <a:srgbClr val="FF0000"/>
                </a:solidFill>
              </a:rPr>
              <a:t>experience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it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is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unlikely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that</a:t>
            </a:r>
            <a:r>
              <a:rPr lang="fr-FR" sz="1600" dirty="0" smtClean="0">
                <a:solidFill>
                  <a:srgbClr val="FF0000"/>
                </a:solidFill>
              </a:rPr>
              <a:t> a prototype </a:t>
            </a:r>
            <a:r>
              <a:rPr lang="fr-FR" sz="1600" dirty="0" err="1" smtClean="0">
                <a:solidFill>
                  <a:srgbClr val="FF0000"/>
                </a:solidFill>
              </a:rPr>
              <a:t>magnets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can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be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integrated</a:t>
            </a:r>
            <a:r>
              <a:rPr lang="fr-FR" sz="1600" dirty="0" smtClean="0">
                <a:solidFill>
                  <a:srgbClr val="FF0000"/>
                </a:solidFill>
              </a:rPr>
              <a:t> in the machine</a:t>
            </a:r>
          </a:p>
          <a:p>
            <a:pPr lvl="1"/>
            <a:r>
              <a:rPr lang="fr-FR" sz="1600" dirty="0" err="1" smtClean="0">
                <a:solidFill>
                  <a:srgbClr val="FF0000"/>
                </a:solidFill>
              </a:rPr>
              <a:t>Series</a:t>
            </a:r>
            <a:r>
              <a:rPr lang="fr-FR" sz="1600" dirty="0" smtClean="0">
                <a:solidFill>
                  <a:srgbClr val="FF0000"/>
                </a:solidFill>
              </a:rPr>
              <a:t> production plan </a:t>
            </a:r>
            <a:r>
              <a:rPr lang="fr-FR" sz="1600" dirty="0" err="1" smtClean="0">
                <a:solidFill>
                  <a:srgbClr val="FF0000"/>
                </a:solidFill>
              </a:rPr>
              <a:t>based</a:t>
            </a:r>
            <a:r>
              <a:rPr lang="fr-FR" sz="1600" dirty="0" smtClean="0">
                <a:solidFill>
                  <a:srgbClr val="FF0000"/>
                </a:solidFill>
              </a:rPr>
              <a:t> on </a:t>
            </a:r>
            <a:r>
              <a:rPr lang="fr-FR" sz="1600" dirty="0" err="1" smtClean="0">
                <a:solidFill>
                  <a:srgbClr val="FF0000"/>
                </a:solidFill>
              </a:rPr>
              <a:t>deliverables</a:t>
            </a:r>
            <a:r>
              <a:rPr lang="fr-FR" sz="1600" dirty="0" err="1">
                <a:solidFill>
                  <a:srgbClr val="FF0000"/>
                </a:solidFill>
              </a:rPr>
              <a:t>-</a:t>
            </a:r>
            <a:r>
              <a:rPr lang="fr-FR" sz="1600" dirty="0" err="1" smtClean="0">
                <a:solidFill>
                  <a:srgbClr val="FF0000"/>
                </a:solidFill>
              </a:rPr>
              <a:t>based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industrial</a:t>
            </a:r>
            <a:r>
              <a:rPr lang="fr-FR" sz="1600" dirty="0" smtClean="0">
                <a:solidFill>
                  <a:srgbClr val="FF0000"/>
                </a:solidFill>
              </a:rPr>
              <a:t> packages to </a:t>
            </a:r>
            <a:r>
              <a:rPr lang="fr-FR" sz="1600" dirty="0" err="1" smtClean="0">
                <a:solidFill>
                  <a:srgbClr val="FF0000"/>
                </a:solidFill>
              </a:rPr>
              <a:t>be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started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considering</a:t>
            </a:r>
            <a:r>
              <a:rPr lang="fr-FR" sz="1600" dirty="0" smtClean="0">
                <a:solidFill>
                  <a:srgbClr val="FF0000"/>
                </a:solidFill>
              </a:rPr>
              <a:t> the lead time for </a:t>
            </a:r>
            <a:r>
              <a:rPr lang="fr-FR" sz="1600" dirty="0" err="1" smtClean="0">
                <a:solidFill>
                  <a:srgbClr val="FF0000"/>
                </a:solidFill>
              </a:rPr>
              <a:t>tools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procurement</a:t>
            </a:r>
            <a:r>
              <a:rPr lang="fr-FR" sz="1600" dirty="0" smtClean="0">
                <a:solidFill>
                  <a:srgbClr val="FF0000"/>
                </a:solidFill>
              </a:rPr>
              <a:t> and </a:t>
            </a:r>
            <a:r>
              <a:rPr lang="fr-FR" sz="1600" dirty="0" err="1" smtClean="0">
                <a:solidFill>
                  <a:srgbClr val="FF0000"/>
                </a:solidFill>
              </a:rPr>
              <a:t>series</a:t>
            </a:r>
            <a:r>
              <a:rPr lang="fr-FR" sz="1600" dirty="0" smtClean="0">
                <a:solidFill>
                  <a:srgbClr val="FF0000"/>
                </a:solidFill>
              </a:rPr>
              <a:t> first of </a:t>
            </a:r>
            <a:r>
              <a:rPr lang="fr-FR" sz="1600" dirty="0" err="1" smtClean="0">
                <a:solidFill>
                  <a:srgbClr val="FF0000"/>
                </a:solidFill>
              </a:rPr>
              <a:t>kind</a:t>
            </a:r>
            <a:r>
              <a:rPr lang="fr-FR" sz="1600" dirty="0" smtClean="0">
                <a:solidFill>
                  <a:srgbClr val="FF0000"/>
                </a:solidFill>
              </a:rPr>
              <a:t> manufacture </a:t>
            </a:r>
            <a:r>
              <a:rPr lang="fr-FR" sz="1600" dirty="0" err="1" smtClean="0">
                <a:solidFill>
                  <a:srgbClr val="FF0000"/>
                </a:solidFill>
              </a:rPr>
              <a:t>procedure</a:t>
            </a:r>
            <a:r>
              <a:rPr lang="fr-FR" sz="1600" dirty="0" smtClean="0">
                <a:solidFill>
                  <a:srgbClr val="FF0000"/>
                </a:solidFill>
              </a:rPr>
              <a:t> </a:t>
            </a:r>
            <a:r>
              <a:rPr lang="fr-FR" sz="1600" dirty="0" err="1" smtClean="0">
                <a:solidFill>
                  <a:srgbClr val="FF0000"/>
                </a:solidFill>
              </a:rPr>
              <a:t>preparation</a:t>
            </a:r>
            <a:r>
              <a:rPr lang="fr-FR" sz="1600" dirty="0" smtClean="0">
                <a:solidFill>
                  <a:srgbClr val="FF0000"/>
                </a:solidFill>
              </a:rPr>
              <a:t>.</a:t>
            </a:r>
            <a:endParaRPr lang="fr-FR" sz="1600" dirty="0"/>
          </a:p>
          <a:p>
            <a:endParaRPr lang="fr-FR" sz="2000" dirty="0"/>
          </a:p>
          <a:p>
            <a:endParaRPr lang="fr-FR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868144" y="6356350"/>
            <a:ext cx="2663856" cy="360000"/>
          </a:xfrm>
        </p:spPr>
        <p:txBody>
          <a:bodyPr/>
          <a:lstStyle/>
          <a:p>
            <a:r>
              <a:rPr lang="fr-FR" noProof="0" smtClean="0"/>
              <a:t>A </a:t>
            </a:r>
            <a:r>
              <a:rPr lang="fr-FR" noProof="0" dirty="0" smtClean="0"/>
              <a:t>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2311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Short model </a:t>
            </a:r>
            <a:r>
              <a:rPr lang="fr-FR" dirty="0" err="1" smtClean="0"/>
              <a:t>schedule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931423"/>
            <a:ext cx="7920000" cy="4906963"/>
          </a:xfrm>
        </p:spPr>
        <p:txBody>
          <a:bodyPr>
            <a:normAutofit fontScale="85000" lnSpcReduction="10000"/>
          </a:bodyPr>
          <a:lstStyle/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err="1">
                <a:solidFill>
                  <a:srgbClr val="000000"/>
                </a:solidFill>
              </a:rPr>
              <a:t>Detailed</a:t>
            </a:r>
            <a:r>
              <a:rPr lang="fr-FR" altLang="fr-FR" kern="0" dirty="0">
                <a:solidFill>
                  <a:srgbClr val="000000"/>
                </a:solidFill>
              </a:rPr>
              <a:t> design phase: </a:t>
            </a:r>
            <a:r>
              <a:rPr lang="fr-FR" altLang="fr-FR" kern="0" dirty="0" err="1" smtClean="0">
                <a:solidFill>
                  <a:srgbClr val="000000"/>
                </a:solidFill>
              </a:rPr>
              <a:t>ongoing</a:t>
            </a:r>
            <a:r>
              <a:rPr lang="fr-FR" altLang="fr-FR" kern="0" dirty="0" smtClean="0">
                <a:solidFill>
                  <a:srgbClr val="000000"/>
                </a:solidFill>
              </a:rPr>
              <a:t> @ CEA Saclay</a:t>
            </a:r>
            <a:endParaRPr lang="fr-FR" altLang="fr-FR" kern="0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err="1">
                <a:solidFill>
                  <a:srgbClr val="000000"/>
                </a:solidFill>
              </a:rPr>
              <a:t>Drawings</a:t>
            </a:r>
            <a:r>
              <a:rPr lang="fr-FR" altLang="fr-FR" sz="1900" kern="0" dirty="0">
                <a:solidFill>
                  <a:srgbClr val="000000"/>
                </a:solidFill>
              </a:rPr>
              <a:t>, </a:t>
            </a:r>
            <a:r>
              <a:rPr lang="fr-FR" altLang="fr-FR" sz="1900" kern="0" dirty="0" err="1" smtClean="0">
                <a:solidFill>
                  <a:srgbClr val="000000"/>
                </a:solidFill>
              </a:rPr>
              <a:t>Mock-ups</a:t>
            </a:r>
            <a:r>
              <a:rPr lang="fr-FR" altLang="fr-FR" sz="1900" kern="0" dirty="0" smtClean="0">
                <a:solidFill>
                  <a:srgbClr val="000000"/>
                </a:solidFill>
              </a:rPr>
              <a:t>.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Status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of Prototype CAD model for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next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exchange</a:t>
            </a:r>
            <a:endParaRPr lang="fr-FR" altLang="fr-FR" sz="1900" kern="0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smtClean="0">
                <a:solidFill>
                  <a:srgbClr val="000000"/>
                </a:solidFill>
              </a:rPr>
              <a:t>Single aperture, RT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coil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length</a:t>
            </a:r>
            <a:r>
              <a:rPr lang="fr-FR" altLang="fr-FR" sz="1900" kern="0" dirty="0">
                <a:solidFill>
                  <a:srgbClr val="000000"/>
                </a:solidFill>
              </a:rPr>
              <a:t> = 1350 mm , RT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Magnetic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length</a:t>
            </a:r>
            <a:r>
              <a:rPr lang="fr-FR" altLang="fr-FR" sz="1900" kern="0" dirty="0">
                <a:solidFill>
                  <a:srgbClr val="000000"/>
                </a:solidFill>
              </a:rPr>
              <a:t> = 1217 </a:t>
            </a:r>
            <a:r>
              <a:rPr lang="fr-FR" altLang="fr-FR" sz="1900" kern="0" dirty="0" smtClean="0">
                <a:solidFill>
                  <a:srgbClr val="000000"/>
                </a:solidFill>
              </a:rPr>
              <a:t>mm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smtClean="0">
                <a:solidFill>
                  <a:srgbClr val="000000"/>
                </a:solidFill>
              </a:rPr>
              <a:t>Self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supporting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austenitic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000000"/>
                </a:solidFill>
              </a:rPr>
              <a:t>collars</a:t>
            </a:r>
            <a:endParaRPr lang="fr-FR" altLang="fr-FR" sz="1900" kern="0" dirty="0" smtClean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smtClean="0">
                <a:solidFill>
                  <a:srgbClr val="000000"/>
                </a:solidFill>
              </a:rPr>
              <a:t>Non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laminated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yoke</a:t>
            </a:r>
            <a:r>
              <a:rPr lang="fr-FR" altLang="fr-FR" sz="1900" kern="0" dirty="0">
                <a:solidFill>
                  <a:srgbClr val="000000"/>
                </a:solidFill>
              </a:rPr>
              <a:t> to speed up fabrication and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lower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000000"/>
                </a:solidFill>
              </a:rPr>
              <a:t>cost</a:t>
            </a:r>
            <a:endParaRPr lang="fr-FR" altLang="fr-FR" sz="1900" kern="0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smtClean="0">
                <a:solidFill>
                  <a:srgbClr val="FF0000"/>
                </a:solidFill>
              </a:rPr>
              <a:t>Q1: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can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we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test the manufacture of Q4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iron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laminations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on SM and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assembly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? </a:t>
            </a:r>
            <a:endParaRPr lang="fr-FR" altLang="fr-FR" sz="2800" kern="0" dirty="0">
              <a:solidFill>
                <a:srgbClr val="FF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err="1">
                <a:solidFill>
                  <a:srgbClr val="000000"/>
                </a:solidFill>
              </a:rPr>
              <a:t>Procurement</a:t>
            </a:r>
            <a:r>
              <a:rPr lang="fr-FR" altLang="fr-FR" kern="0" dirty="0">
                <a:solidFill>
                  <a:srgbClr val="000000"/>
                </a:solidFill>
              </a:rPr>
              <a:t> of </a:t>
            </a:r>
            <a:r>
              <a:rPr lang="fr-FR" altLang="fr-FR" kern="0" dirty="0" err="1">
                <a:solidFill>
                  <a:srgbClr val="000000"/>
                </a:solidFill>
              </a:rPr>
              <a:t>tooling</a:t>
            </a:r>
            <a:r>
              <a:rPr lang="fr-FR" altLang="fr-FR" kern="0" dirty="0">
                <a:solidFill>
                  <a:srgbClr val="000000"/>
                </a:solidFill>
              </a:rPr>
              <a:t> and components: </a:t>
            </a:r>
            <a:r>
              <a:rPr lang="fr-FR" altLang="fr-FR" kern="0" dirty="0">
                <a:solidFill>
                  <a:srgbClr val="3333FF"/>
                </a:solidFill>
              </a:rPr>
              <a:t>April to </a:t>
            </a:r>
            <a:r>
              <a:rPr lang="fr-FR" altLang="fr-FR" kern="0" dirty="0" err="1">
                <a:solidFill>
                  <a:srgbClr val="3333FF"/>
                </a:solidFill>
              </a:rPr>
              <a:t>Dec</a:t>
            </a:r>
            <a:r>
              <a:rPr lang="fr-FR" altLang="fr-FR" kern="0" dirty="0">
                <a:solidFill>
                  <a:srgbClr val="3333FF"/>
                </a:solidFill>
              </a:rPr>
              <a:t> 2016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err="1">
                <a:solidFill>
                  <a:srgbClr val="000000"/>
                </a:solidFill>
              </a:rPr>
              <a:t>Coil</a:t>
            </a:r>
            <a:r>
              <a:rPr lang="fr-FR" altLang="fr-FR" kern="0" dirty="0">
                <a:solidFill>
                  <a:srgbClr val="000000"/>
                </a:solidFill>
              </a:rPr>
              <a:t> fabrication </a:t>
            </a:r>
            <a:r>
              <a:rPr lang="fr-FR" altLang="fr-FR" kern="0" dirty="0" err="1">
                <a:solidFill>
                  <a:srgbClr val="000000"/>
                </a:solidFill>
              </a:rPr>
              <a:t>should</a:t>
            </a:r>
            <a:r>
              <a:rPr lang="fr-FR" altLang="fr-FR" kern="0" dirty="0">
                <a:solidFill>
                  <a:srgbClr val="000000"/>
                </a:solidFill>
              </a:rPr>
              <a:t> </a:t>
            </a:r>
            <a:r>
              <a:rPr lang="fr-FR" altLang="fr-FR" kern="0" dirty="0" err="1">
                <a:solidFill>
                  <a:srgbClr val="000000"/>
                </a:solidFill>
              </a:rPr>
              <a:t>start</a:t>
            </a:r>
            <a:r>
              <a:rPr lang="fr-FR" altLang="fr-FR" kern="0" dirty="0">
                <a:solidFill>
                  <a:srgbClr val="000000"/>
                </a:solidFill>
              </a:rPr>
              <a:t> in </a:t>
            </a:r>
            <a:r>
              <a:rPr lang="fr-FR" altLang="fr-FR" kern="0" dirty="0" err="1">
                <a:solidFill>
                  <a:srgbClr val="3333FF"/>
                </a:solidFill>
              </a:rPr>
              <a:t>Fall</a:t>
            </a:r>
            <a:r>
              <a:rPr lang="fr-FR" altLang="fr-FR" kern="0" dirty="0">
                <a:solidFill>
                  <a:srgbClr val="3333FF"/>
                </a:solidFill>
              </a:rPr>
              <a:t> </a:t>
            </a:r>
            <a:r>
              <a:rPr lang="fr-FR" altLang="fr-FR" kern="0" dirty="0" smtClean="0">
                <a:solidFill>
                  <a:srgbClr val="3333FF"/>
                </a:solidFill>
              </a:rPr>
              <a:t>2016, </a:t>
            </a:r>
            <a:r>
              <a:rPr lang="fr-FR" altLang="fr-FR" kern="0" dirty="0" err="1" smtClean="0">
                <a:solidFill>
                  <a:srgbClr val="3333FF"/>
                </a:solidFill>
              </a:rPr>
              <a:t>work</a:t>
            </a:r>
            <a:r>
              <a:rPr lang="fr-FR" altLang="fr-FR" kern="0" dirty="0" smtClean="0">
                <a:solidFill>
                  <a:srgbClr val="3333FF"/>
                </a:solidFill>
              </a:rPr>
              <a:t> </a:t>
            </a:r>
            <a:r>
              <a:rPr lang="fr-FR" altLang="fr-FR" kern="0" dirty="0" err="1" smtClean="0">
                <a:solidFill>
                  <a:srgbClr val="3333FF"/>
                </a:solidFill>
              </a:rPr>
              <a:t>affected</a:t>
            </a:r>
            <a:r>
              <a:rPr lang="fr-FR" altLang="fr-FR" kern="0" dirty="0" smtClean="0">
                <a:solidFill>
                  <a:srgbClr val="3333FF"/>
                </a:solidFill>
              </a:rPr>
              <a:t> by QUACO as </a:t>
            </a:r>
            <a:r>
              <a:rPr lang="fr-FR" altLang="fr-FR" kern="0" dirty="0" err="1" smtClean="0">
                <a:solidFill>
                  <a:srgbClr val="3333FF"/>
                </a:solidFill>
              </a:rPr>
              <a:t>limited</a:t>
            </a:r>
            <a:r>
              <a:rPr lang="fr-FR" altLang="fr-FR" kern="0" dirty="0" smtClean="0">
                <a:solidFill>
                  <a:srgbClr val="3333FF"/>
                </a:solidFill>
              </a:rPr>
              <a:t> CEA </a:t>
            </a:r>
            <a:r>
              <a:rPr lang="fr-FR" altLang="fr-FR" kern="0" dirty="0" err="1" smtClean="0">
                <a:solidFill>
                  <a:srgbClr val="3333FF"/>
                </a:solidFill>
              </a:rPr>
              <a:t>resources</a:t>
            </a:r>
            <a:endParaRPr lang="fr-FR" altLang="fr-FR" kern="0" dirty="0">
              <a:solidFill>
                <a:srgbClr val="3333FF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err="1">
                <a:solidFill>
                  <a:srgbClr val="000000"/>
                </a:solidFill>
              </a:rPr>
              <a:t>Collaring</a:t>
            </a:r>
            <a:r>
              <a:rPr lang="fr-FR" altLang="fr-FR" kern="0" dirty="0">
                <a:solidFill>
                  <a:srgbClr val="000000"/>
                </a:solidFill>
              </a:rPr>
              <a:t> at CERN </a:t>
            </a:r>
            <a:r>
              <a:rPr lang="fr-FR" altLang="fr-FR" kern="0" dirty="0" err="1">
                <a:solidFill>
                  <a:srgbClr val="000000"/>
                </a:solidFill>
              </a:rPr>
              <a:t>with</a:t>
            </a:r>
            <a:r>
              <a:rPr lang="fr-FR" altLang="fr-FR" kern="0" dirty="0">
                <a:solidFill>
                  <a:srgbClr val="000000"/>
                </a:solidFill>
              </a:rPr>
              <a:t> CEA team in </a:t>
            </a:r>
            <a:r>
              <a:rPr lang="fr-FR" altLang="fr-FR" kern="0" dirty="0" smtClean="0">
                <a:solidFill>
                  <a:srgbClr val="3333FF"/>
                </a:solidFill>
              </a:rPr>
              <a:t>May </a:t>
            </a:r>
            <a:r>
              <a:rPr lang="fr-FR" altLang="fr-FR" kern="0" dirty="0">
                <a:solidFill>
                  <a:srgbClr val="3333FF"/>
                </a:solidFill>
              </a:rPr>
              <a:t>2017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>
                <a:solidFill>
                  <a:srgbClr val="000000"/>
                </a:solidFill>
              </a:rPr>
              <a:t>Use of Vertical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collaring</a:t>
            </a:r>
            <a:r>
              <a:rPr lang="fr-FR" altLang="fr-FR" sz="1900" kern="0" dirty="0">
                <a:solidFill>
                  <a:srgbClr val="000000"/>
                </a:solidFill>
              </a:rPr>
              <a:t> </a:t>
            </a:r>
            <a:r>
              <a:rPr lang="fr-FR" altLang="fr-FR" sz="1900" kern="0" dirty="0" err="1">
                <a:solidFill>
                  <a:srgbClr val="000000"/>
                </a:solidFill>
              </a:rPr>
              <a:t>press</a:t>
            </a:r>
            <a:r>
              <a:rPr lang="fr-FR" altLang="fr-FR" sz="1900" kern="0" dirty="0">
                <a:solidFill>
                  <a:srgbClr val="000000"/>
                </a:solidFill>
              </a:rPr>
              <a:t> in </a:t>
            </a:r>
            <a:r>
              <a:rPr lang="fr-FR" altLang="fr-FR" sz="1900" kern="0" dirty="0" smtClean="0">
                <a:solidFill>
                  <a:srgbClr val="000000"/>
                </a:solidFill>
              </a:rPr>
              <a:t>927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smtClean="0">
                <a:solidFill>
                  <a:srgbClr val="FF0000"/>
                </a:solidFill>
              </a:rPr>
              <a:t>Q2: To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which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extend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CERN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is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providing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collaring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support,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what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is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the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work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arrangement ?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900" kern="0" dirty="0" err="1" smtClean="0">
                <a:solidFill>
                  <a:srgbClr val="FF0000"/>
                </a:solidFill>
              </a:rPr>
              <a:t>Need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to put in place a interface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working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group on SM. Effective feedback onto QUACO and </a:t>
            </a:r>
            <a:r>
              <a:rPr lang="fr-FR" altLang="fr-FR" sz="1900" kern="0" dirty="0" err="1" smtClean="0">
                <a:solidFill>
                  <a:srgbClr val="FF0000"/>
                </a:solidFill>
              </a:rPr>
              <a:t>series</a:t>
            </a:r>
            <a:r>
              <a:rPr lang="fr-FR" altLang="fr-FR" sz="1900" kern="0" dirty="0">
                <a:solidFill>
                  <a:srgbClr val="FF0000"/>
                </a:solidFill>
              </a:rPr>
              <a:t>;</a:t>
            </a:r>
            <a:r>
              <a:rPr lang="fr-FR" altLang="fr-FR" sz="1900" kern="0" dirty="0" smtClean="0">
                <a:solidFill>
                  <a:srgbClr val="FF0000"/>
                </a:solidFill>
              </a:rPr>
              <a:t> </a:t>
            </a:r>
            <a:endParaRPr lang="fr-FR" altLang="fr-FR" sz="1900" kern="0" dirty="0">
              <a:solidFill>
                <a:srgbClr val="FF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err="1">
                <a:solidFill>
                  <a:srgbClr val="000000"/>
                </a:solidFill>
              </a:rPr>
              <a:t>Yoking</a:t>
            </a:r>
            <a:r>
              <a:rPr lang="fr-FR" altLang="fr-FR" kern="0" dirty="0">
                <a:solidFill>
                  <a:srgbClr val="000000"/>
                </a:solidFill>
              </a:rPr>
              <a:t> in </a:t>
            </a:r>
            <a:r>
              <a:rPr lang="fr-FR" altLang="fr-FR" kern="0" dirty="0" err="1">
                <a:solidFill>
                  <a:srgbClr val="000000"/>
                </a:solidFill>
              </a:rPr>
              <a:t>Spring</a:t>
            </a:r>
            <a:r>
              <a:rPr lang="fr-FR" altLang="fr-FR" kern="0" dirty="0">
                <a:solidFill>
                  <a:srgbClr val="000000"/>
                </a:solidFill>
              </a:rPr>
              <a:t> 2017, </a:t>
            </a:r>
            <a:r>
              <a:rPr lang="fr-FR" altLang="fr-FR" kern="0" dirty="0">
                <a:solidFill>
                  <a:srgbClr val="3333FF"/>
                </a:solidFill>
              </a:rPr>
              <a:t>location to </a:t>
            </a:r>
            <a:r>
              <a:rPr lang="fr-FR" altLang="fr-FR" kern="0" dirty="0" err="1">
                <a:solidFill>
                  <a:srgbClr val="3333FF"/>
                </a:solidFill>
              </a:rPr>
              <a:t>be</a:t>
            </a:r>
            <a:r>
              <a:rPr lang="fr-FR" altLang="fr-FR" kern="0" dirty="0">
                <a:solidFill>
                  <a:srgbClr val="3333FF"/>
                </a:solidFill>
              </a:rPr>
              <a:t> </a:t>
            </a:r>
            <a:r>
              <a:rPr lang="fr-FR" altLang="fr-FR" kern="0" dirty="0" err="1">
                <a:solidFill>
                  <a:srgbClr val="3333FF"/>
                </a:solidFill>
              </a:rPr>
              <a:t>defined</a:t>
            </a:r>
            <a:endParaRPr lang="fr-FR" altLang="fr-FR" kern="0" dirty="0">
              <a:solidFill>
                <a:srgbClr val="3333FF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kern="0" dirty="0" smtClean="0">
                <a:solidFill>
                  <a:srgbClr val="000000"/>
                </a:solidFill>
              </a:rPr>
              <a:t>Cold test at </a:t>
            </a:r>
            <a:r>
              <a:rPr lang="fr-FR" altLang="fr-FR" kern="0" dirty="0">
                <a:solidFill>
                  <a:srgbClr val="000000"/>
                </a:solidFill>
              </a:rPr>
              <a:t>Saclay </a:t>
            </a:r>
            <a:r>
              <a:rPr lang="fr-FR" altLang="fr-FR" kern="0" dirty="0" smtClean="0">
                <a:solidFill>
                  <a:srgbClr val="000000"/>
                </a:solidFill>
              </a:rPr>
              <a:t>in </a:t>
            </a:r>
            <a:r>
              <a:rPr lang="fr-FR" altLang="fr-FR" kern="0" dirty="0" err="1">
                <a:solidFill>
                  <a:srgbClr val="3333FF"/>
                </a:solidFill>
              </a:rPr>
              <a:t>Summer</a:t>
            </a:r>
            <a:r>
              <a:rPr lang="fr-FR" altLang="fr-FR" kern="0" dirty="0">
                <a:solidFill>
                  <a:srgbClr val="3333FF"/>
                </a:solidFill>
              </a:rPr>
              <a:t> 2017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07549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QUACO </a:t>
            </a:r>
            <a:r>
              <a:rPr lang="fr-FR" dirty="0" err="1" smtClean="0"/>
              <a:t>procurement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The </a:t>
            </a:r>
            <a:r>
              <a:rPr lang="en-GB" dirty="0" err="1"/>
              <a:t>QUAdrupoleCOrrector</a:t>
            </a:r>
            <a:r>
              <a:rPr lang="en-GB" dirty="0"/>
              <a:t> (</a:t>
            </a:r>
            <a:r>
              <a:rPr lang="en-GB" dirty="0" err="1"/>
              <a:t>QuaCo</a:t>
            </a:r>
            <a:r>
              <a:rPr lang="en-GB" dirty="0"/>
              <a:t>) project is funded by the European Union’s Horizon 2020 COFUND (PCP</a:t>
            </a:r>
            <a:r>
              <a:rPr lang="en-GB" dirty="0" smtClean="0"/>
              <a:t>)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Total </a:t>
            </a:r>
            <a:r>
              <a:rPr lang="en-GB" dirty="0"/>
              <a:t>QUACO budget 6.5M</a:t>
            </a:r>
            <a:r>
              <a:rPr lang="en-GB" dirty="0" smtClean="0"/>
              <a:t>€. </a:t>
            </a:r>
            <a:r>
              <a:rPr lang="en-GB" dirty="0"/>
              <a:t>Total procurement budget 4.6M€ </a:t>
            </a:r>
            <a:endParaRPr lang="en-GB" dirty="0" smtClean="0"/>
          </a:p>
          <a:p>
            <a:r>
              <a:rPr lang="en-GB" dirty="0" smtClean="0"/>
              <a:t>Ultimate </a:t>
            </a:r>
            <a:r>
              <a:rPr lang="en-GB" dirty="0"/>
              <a:t>goal is to manufacture </a:t>
            </a:r>
            <a:r>
              <a:rPr lang="en-GB" dirty="0" smtClean="0"/>
              <a:t>two </a:t>
            </a:r>
            <a:r>
              <a:rPr lang="en-GB" dirty="0"/>
              <a:t>first-of-a-kind quadrupole magnet (MQYY) with two 90 mm aperture and a magnetic length of 3.67 m operating at 1.9 K</a:t>
            </a:r>
            <a:r>
              <a:rPr lang="en-GB" dirty="0" smtClean="0"/>
              <a:t>.</a:t>
            </a:r>
          </a:p>
          <a:p>
            <a:r>
              <a:rPr lang="en-GB" dirty="0" smtClean="0"/>
              <a:t>Duplication in industry of magnet manufacture </a:t>
            </a:r>
            <a:r>
              <a:rPr lang="en-GB" dirty="0" err="1" smtClean="0"/>
              <a:t>toolings</a:t>
            </a:r>
            <a:endParaRPr lang="en-GB" dirty="0" smtClean="0"/>
          </a:p>
          <a:p>
            <a:r>
              <a:rPr lang="fr-FR" dirty="0" err="1" smtClean="0"/>
              <a:t>Development</a:t>
            </a:r>
            <a:r>
              <a:rPr lang="fr-FR" dirty="0" smtClean="0"/>
              <a:t> </a:t>
            </a:r>
            <a:r>
              <a:rPr lang="fr-FR" dirty="0"/>
              <a:t>of the Q4 prototypes in 3 phases: </a:t>
            </a:r>
            <a:endParaRPr lang="fr-FR" dirty="0">
              <a:latin typeface="Wingdings" charset="2"/>
            </a:endParaRPr>
          </a:p>
          <a:p>
            <a:pPr lvl="1"/>
            <a:r>
              <a:rPr lang="fr-FR" i="1" u="sng" dirty="0" smtClean="0">
                <a:solidFill>
                  <a:srgbClr val="3333FF"/>
                </a:solidFill>
              </a:rPr>
              <a:t>Phase I: ‘Solution Design‘ = </a:t>
            </a:r>
            <a:r>
              <a:rPr lang="fr-FR" i="1" u="sng" dirty="0" err="1" smtClean="0">
                <a:solidFill>
                  <a:srgbClr val="3333FF"/>
                </a:solidFill>
              </a:rPr>
              <a:t>Conceptual</a:t>
            </a:r>
            <a:r>
              <a:rPr lang="fr-FR" i="1" u="sng" dirty="0" smtClean="0">
                <a:solidFill>
                  <a:srgbClr val="3333FF"/>
                </a:solidFill>
              </a:rPr>
              <a:t> </a:t>
            </a:r>
            <a:r>
              <a:rPr lang="fr-FR" i="1" u="sng" dirty="0">
                <a:solidFill>
                  <a:srgbClr val="3333FF"/>
                </a:solidFill>
              </a:rPr>
              <a:t>Design </a:t>
            </a:r>
            <a:r>
              <a:rPr lang="fr-FR" i="1" u="sng" dirty="0" smtClean="0">
                <a:solidFill>
                  <a:srgbClr val="3333FF"/>
                </a:solidFill>
              </a:rPr>
              <a:t>(4 </a:t>
            </a:r>
            <a:r>
              <a:rPr lang="fr-FR" i="1" u="sng" dirty="0" err="1" smtClean="0">
                <a:solidFill>
                  <a:srgbClr val="3333FF"/>
                </a:solidFill>
              </a:rPr>
              <a:t>months</a:t>
            </a:r>
            <a:r>
              <a:rPr lang="fr-FR" i="1" u="sng" dirty="0" smtClean="0">
                <a:solidFill>
                  <a:srgbClr val="3333FF"/>
                </a:solidFill>
              </a:rPr>
              <a:t>)</a:t>
            </a:r>
            <a:endParaRPr lang="fr-FR" i="1" u="sng" dirty="0">
              <a:solidFill>
                <a:srgbClr val="3333FF"/>
              </a:solidFill>
            </a:endParaRPr>
          </a:p>
          <a:p>
            <a:pPr lvl="1"/>
            <a:r>
              <a:rPr lang="fr-FR" i="1" u="sng" dirty="0">
                <a:solidFill>
                  <a:srgbClr val="3333FF"/>
                </a:solidFill>
              </a:rPr>
              <a:t>Phase </a:t>
            </a:r>
            <a:r>
              <a:rPr lang="fr-FR" i="1" u="sng" dirty="0" smtClean="0">
                <a:solidFill>
                  <a:srgbClr val="3333FF"/>
                </a:solidFill>
              </a:rPr>
              <a:t>II: Engineering </a:t>
            </a:r>
            <a:r>
              <a:rPr lang="fr-FR" i="1" u="sng" dirty="0">
                <a:solidFill>
                  <a:srgbClr val="3333FF"/>
                </a:solidFill>
              </a:rPr>
              <a:t>Design &amp; </a:t>
            </a:r>
            <a:r>
              <a:rPr lang="fr-FR" i="1" u="sng" dirty="0" smtClean="0">
                <a:solidFill>
                  <a:srgbClr val="3333FF"/>
                </a:solidFill>
              </a:rPr>
              <a:t>« CAD </a:t>
            </a:r>
            <a:r>
              <a:rPr lang="fr-FR" i="1" u="sng" dirty="0" err="1" smtClean="0">
                <a:solidFill>
                  <a:srgbClr val="3333FF"/>
                </a:solidFill>
              </a:rPr>
              <a:t>Prototyping</a:t>
            </a:r>
            <a:r>
              <a:rPr lang="fr-FR" i="1" u="sng" dirty="0" smtClean="0">
                <a:solidFill>
                  <a:srgbClr val="3333FF"/>
                </a:solidFill>
              </a:rPr>
              <a:t> » </a:t>
            </a:r>
            <a:r>
              <a:rPr lang="fr-FR" dirty="0" smtClean="0"/>
              <a:t> </a:t>
            </a:r>
            <a:r>
              <a:rPr lang="fr-FR" i="1" u="sng" dirty="0">
                <a:solidFill>
                  <a:srgbClr val="3333FF"/>
                </a:solidFill>
              </a:rPr>
              <a:t>(10 </a:t>
            </a:r>
            <a:r>
              <a:rPr lang="fr-FR" i="1" u="sng" dirty="0" err="1" smtClean="0">
                <a:solidFill>
                  <a:srgbClr val="3333FF"/>
                </a:solidFill>
              </a:rPr>
              <a:t>months</a:t>
            </a:r>
            <a:r>
              <a:rPr lang="fr-FR" i="1" u="sng" dirty="0" smtClean="0">
                <a:solidFill>
                  <a:srgbClr val="3333FF"/>
                </a:solidFill>
              </a:rPr>
              <a:t>): </a:t>
            </a:r>
          </a:p>
          <a:p>
            <a:pPr lvl="2"/>
            <a:r>
              <a:rPr lang="fr-FR" dirty="0" smtClean="0"/>
              <a:t>C</a:t>
            </a:r>
            <a:r>
              <a:rPr lang="en-GB" dirty="0" err="1" smtClean="0"/>
              <a:t>ompletion</a:t>
            </a:r>
            <a:r>
              <a:rPr lang="en-GB" dirty="0" smtClean="0"/>
              <a:t> </a:t>
            </a:r>
            <a:r>
              <a:rPr lang="en-GB" dirty="0"/>
              <a:t>of the engineering </a:t>
            </a:r>
            <a:r>
              <a:rPr lang="en-GB" dirty="0" smtClean="0"/>
              <a:t>detail design</a:t>
            </a:r>
            <a:endParaRPr lang="fr-FR" dirty="0" smtClean="0"/>
          </a:p>
          <a:p>
            <a:pPr lvl="1"/>
            <a:r>
              <a:rPr lang="fr-FR" i="1" u="sng" dirty="0" smtClean="0">
                <a:solidFill>
                  <a:srgbClr val="3333FF"/>
                </a:solidFill>
              </a:rPr>
              <a:t>Phase III: </a:t>
            </a:r>
            <a:r>
              <a:rPr lang="fr-FR" i="1" u="sng" dirty="0" err="1" smtClean="0">
                <a:solidFill>
                  <a:srgbClr val="3333FF"/>
                </a:solidFill>
              </a:rPr>
              <a:t>Two</a:t>
            </a:r>
            <a:r>
              <a:rPr lang="fr-FR" i="1" u="sng" dirty="0" smtClean="0">
                <a:solidFill>
                  <a:srgbClr val="3333FF"/>
                </a:solidFill>
              </a:rPr>
              <a:t> First-of-a-</a:t>
            </a:r>
            <a:r>
              <a:rPr lang="fr-FR" i="1" u="sng" dirty="0" err="1" smtClean="0">
                <a:solidFill>
                  <a:srgbClr val="3333FF"/>
                </a:solidFill>
              </a:rPr>
              <a:t>kind</a:t>
            </a:r>
            <a:r>
              <a:rPr lang="fr-FR" i="1" u="sng" dirty="0" smtClean="0">
                <a:solidFill>
                  <a:srgbClr val="3333FF"/>
                </a:solidFill>
              </a:rPr>
              <a:t> (22 </a:t>
            </a:r>
            <a:r>
              <a:rPr lang="fr-FR" i="1" u="sng" dirty="0" err="1" smtClean="0">
                <a:solidFill>
                  <a:srgbClr val="3333FF"/>
                </a:solidFill>
              </a:rPr>
              <a:t>months</a:t>
            </a:r>
            <a:r>
              <a:rPr lang="fr-FR" i="1" u="sng" dirty="0" smtClean="0">
                <a:solidFill>
                  <a:srgbClr val="3333FF"/>
                </a:solidFill>
              </a:rPr>
              <a:t>)</a:t>
            </a:r>
            <a:r>
              <a:rPr lang="fr-FR" dirty="0" smtClean="0"/>
              <a:t>: </a:t>
            </a:r>
          </a:p>
          <a:p>
            <a:pPr lvl="2"/>
            <a:r>
              <a:rPr lang="fr-FR" dirty="0" err="1" smtClean="0"/>
              <a:t>Fabricate</a:t>
            </a:r>
            <a:r>
              <a:rPr lang="fr-FR" dirty="0" smtClean="0"/>
              <a:t>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/>
              <a:t>Q4 </a:t>
            </a:r>
            <a:r>
              <a:rPr lang="fr-FR" dirty="0" smtClean="0"/>
              <a:t>prototype </a:t>
            </a:r>
            <a:r>
              <a:rPr lang="fr-FR" dirty="0" err="1" smtClean="0"/>
              <a:t>magnets</a:t>
            </a:r>
            <a:r>
              <a:rPr lang="fr-FR" dirty="0" smtClean="0"/>
              <a:t> </a:t>
            </a:r>
          </a:p>
          <a:p>
            <a:pPr lvl="2"/>
            <a:r>
              <a:rPr lang="fr-FR" dirty="0" smtClean="0"/>
              <a:t>Baseline solution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</a:t>
            </a:r>
            <a:r>
              <a:rPr lang="fr-FR" dirty="0"/>
              <a:t>on </a:t>
            </a:r>
            <a:r>
              <a:rPr lang="fr-FR" dirty="0" smtClean="0"/>
              <a:t>self </a:t>
            </a:r>
            <a:r>
              <a:rPr lang="fr-FR" dirty="0" err="1"/>
              <a:t>supporting</a:t>
            </a:r>
            <a:r>
              <a:rPr lang="fr-FR" dirty="0"/>
              <a:t> </a:t>
            </a:r>
            <a:r>
              <a:rPr lang="fr-FR" dirty="0" err="1" smtClean="0"/>
              <a:t>collar</a:t>
            </a:r>
            <a:r>
              <a:rPr lang="fr-FR" dirty="0" smtClean="0"/>
              <a:t> structure</a:t>
            </a:r>
          </a:p>
          <a:p>
            <a:pPr lvl="2"/>
            <a:r>
              <a:rPr lang="fr-FR" dirty="0" smtClean="0"/>
              <a:t>Alternative solution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</a:t>
            </a:r>
            <a:r>
              <a:rPr lang="fr-FR" dirty="0" err="1" smtClean="0"/>
              <a:t>shell</a:t>
            </a:r>
            <a:r>
              <a:rPr lang="fr-FR" dirty="0" smtClean="0"/>
              <a:t>–</a:t>
            </a:r>
            <a:r>
              <a:rPr lang="fr-FR" dirty="0" err="1" smtClean="0"/>
              <a:t>based</a:t>
            </a:r>
            <a:r>
              <a:rPr lang="fr-FR" dirty="0" smtClean="0"/>
              <a:t> support structure (</a:t>
            </a:r>
            <a:r>
              <a:rPr lang="fr-FR" dirty="0">
                <a:solidFill>
                  <a:srgbClr val="FF0000"/>
                </a:solidFill>
              </a:rPr>
              <a:t>alternative </a:t>
            </a:r>
            <a:r>
              <a:rPr lang="fr-FR" dirty="0" err="1">
                <a:solidFill>
                  <a:srgbClr val="FF0000"/>
                </a:solidFill>
              </a:rPr>
              <a:t>Bladders</a:t>
            </a:r>
            <a:r>
              <a:rPr lang="fr-FR" dirty="0">
                <a:solidFill>
                  <a:srgbClr val="FF0000"/>
                </a:solidFill>
              </a:rPr>
              <a:t> and keys </a:t>
            </a:r>
            <a:r>
              <a:rPr lang="fr-FR" dirty="0" smtClean="0">
                <a:solidFill>
                  <a:srgbClr val="FF0000"/>
                </a:solidFill>
              </a:rPr>
              <a:t>)</a:t>
            </a:r>
            <a:endParaRPr lang="fr-FR" dirty="0" smtClean="0"/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There </a:t>
            </a:r>
            <a:r>
              <a:rPr lang="fr-FR" dirty="0" err="1" smtClean="0">
                <a:solidFill>
                  <a:srgbClr val="FF0000"/>
                </a:solidFill>
              </a:rPr>
              <a:t>is</a:t>
            </a:r>
            <a:r>
              <a:rPr lang="fr-FR" dirty="0" smtClean="0">
                <a:solidFill>
                  <a:srgbClr val="FF0000"/>
                </a:solidFill>
              </a:rPr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technological</a:t>
            </a:r>
            <a:r>
              <a:rPr lang="fr-FR" dirty="0" smtClean="0">
                <a:solidFill>
                  <a:srgbClr val="FF0000"/>
                </a:solidFill>
              </a:rPr>
              <a:t> R&amp;D </a:t>
            </a:r>
            <a:r>
              <a:rPr lang="fr-FR" dirty="0" err="1" smtClean="0">
                <a:solidFill>
                  <a:srgbClr val="FF0000"/>
                </a:solidFill>
              </a:rPr>
              <a:t>interest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  <a:r>
              <a:rPr lang="fr-FR" dirty="0" err="1" smtClean="0">
                <a:solidFill>
                  <a:srgbClr val="FF0000"/>
                </a:solidFill>
              </a:rPr>
              <a:t>make</a:t>
            </a:r>
            <a:r>
              <a:rPr lang="fr-FR" dirty="0" smtClean="0">
                <a:solidFill>
                  <a:srgbClr val="FF0000"/>
                </a:solidFill>
              </a:rPr>
              <a:t> a </a:t>
            </a:r>
            <a:r>
              <a:rPr lang="fr-FR" dirty="0" err="1" smtClean="0">
                <a:solidFill>
                  <a:srgbClr val="FF0000"/>
                </a:solidFill>
              </a:rPr>
              <a:t>different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technology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based</a:t>
            </a:r>
            <a:r>
              <a:rPr lang="fr-FR" dirty="0" smtClean="0">
                <a:solidFill>
                  <a:srgbClr val="FF0000"/>
                </a:solidFill>
              </a:rPr>
              <a:t> prototype </a:t>
            </a:r>
            <a:r>
              <a:rPr lang="fr-FR" dirty="0" err="1" smtClean="0">
                <a:solidFill>
                  <a:srgbClr val="FF0000"/>
                </a:solidFill>
              </a:rPr>
              <a:t>although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probably</a:t>
            </a:r>
            <a:r>
              <a:rPr lang="fr-FR" dirty="0" smtClean="0">
                <a:solidFill>
                  <a:srgbClr val="FF0000"/>
                </a:solidFill>
              </a:rPr>
              <a:t> not mature </a:t>
            </a:r>
            <a:r>
              <a:rPr lang="fr-FR" dirty="0" err="1" smtClean="0">
                <a:solidFill>
                  <a:srgbClr val="FF0000"/>
                </a:solidFill>
              </a:rPr>
              <a:t>enough</a:t>
            </a:r>
            <a:r>
              <a:rPr lang="fr-FR" dirty="0" smtClean="0">
                <a:solidFill>
                  <a:srgbClr val="FF0000"/>
                </a:solidFill>
              </a:rPr>
              <a:t> for an </a:t>
            </a:r>
            <a:r>
              <a:rPr lang="fr-FR" dirty="0" err="1" smtClean="0">
                <a:solidFill>
                  <a:srgbClr val="FF0000"/>
                </a:solidFill>
              </a:rPr>
              <a:t>accelerator</a:t>
            </a:r>
            <a:r>
              <a:rPr lang="fr-FR" dirty="0" smtClean="0">
                <a:solidFill>
                  <a:srgbClr val="FF0000"/>
                </a:solidFill>
              </a:rPr>
              <a:t> type </a:t>
            </a:r>
            <a:r>
              <a:rPr lang="fr-FR" dirty="0" err="1" smtClean="0">
                <a:solidFill>
                  <a:srgbClr val="FF0000"/>
                </a:solidFill>
              </a:rPr>
              <a:t>series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coil</a:t>
            </a:r>
            <a:r>
              <a:rPr lang="fr-FR" dirty="0" smtClean="0">
                <a:solidFill>
                  <a:srgbClr val="FF0000"/>
                </a:solidFill>
              </a:rPr>
              <a:t>.</a:t>
            </a:r>
          </a:p>
          <a:p>
            <a:pPr lvl="2"/>
            <a:r>
              <a:rPr lang="fr-FR" dirty="0" smtClean="0">
                <a:solidFill>
                  <a:srgbClr val="FF0000"/>
                </a:solidFill>
              </a:rPr>
              <a:t>If </a:t>
            </a:r>
            <a:r>
              <a:rPr lang="fr-FR" dirty="0" err="1" smtClean="0">
                <a:solidFill>
                  <a:srgbClr val="FF0000"/>
                </a:solidFill>
              </a:rPr>
              <a:t>contractor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choose</a:t>
            </a:r>
            <a:r>
              <a:rPr lang="fr-FR" dirty="0" smtClean="0">
                <a:solidFill>
                  <a:srgbClr val="FF0000"/>
                </a:solidFill>
              </a:rPr>
              <a:t> to </a:t>
            </a:r>
            <a:r>
              <a:rPr lang="fr-FR" dirty="0" err="1" smtClean="0">
                <a:solidFill>
                  <a:srgbClr val="FF0000"/>
                </a:solidFill>
              </a:rPr>
              <a:t>develop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shell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based</a:t>
            </a:r>
            <a:r>
              <a:rPr lang="fr-FR" dirty="0" smtClean="0">
                <a:solidFill>
                  <a:srgbClr val="FF0000"/>
                </a:solidFill>
              </a:rPr>
              <a:t> support structure </a:t>
            </a:r>
            <a:r>
              <a:rPr lang="fr-FR" dirty="0" err="1" smtClean="0">
                <a:solidFill>
                  <a:srgbClr val="FF0000"/>
                </a:solidFill>
              </a:rPr>
              <a:t>he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would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need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ot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develop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frist</a:t>
            </a:r>
            <a:r>
              <a:rPr lang="fr-FR" dirty="0" smtClean="0">
                <a:solidFill>
                  <a:srgbClr val="FF0000"/>
                </a:solidFill>
              </a:rPr>
              <a:t> a First of </a:t>
            </a:r>
            <a:r>
              <a:rPr lang="fr-FR" dirty="0" err="1" smtClean="0">
                <a:solidFill>
                  <a:srgbClr val="FF0000"/>
                </a:solidFill>
              </a:rPr>
              <a:t>kind</a:t>
            </a:r>
            <a:r>
              <a:rPr lang="fr-FR" dirty="0" smtClean="0">
                <a:solidFill>
                  <a:srgbClr val="FF0000"/>
                </a:solidFill>
              </a:rPr>
              <a:t> Single aperture </a:t>
            </a:r>
            <a:r>
              <a:rPr lang="fr-FR" dirty="0" err="1" smtClean="0">
                <a:solidFill>
                  <a:srgbClr val="FF0000"/>
                </a:solidFill>
              </a:rPr>
              <a:t>which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is</a:t>
            </a:r>
            <a:r>
              <a:rPr lang="fr-FR" dirty="0" smtClean="0">
                <a:solidFill>
                  <a:srgbClr val="FF0000"/>
                </a:solidFill>
              </a:rPr>
              <a:t> not compatible </a:t>
            </a:r>
            <a:r>
              <a:rPr lang="fr-FR" dirty="0" err="1" smtClean="0">
                <a:solidFill>
                  <a:srgbClr val="FF0000"/>
                </a:solidFill>
              </a:rPr>
              <a:t>with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ptresent</a:t>
            </a:r>
            <a:r>
              <a:rPr lang="fr-FR" dirty="0" smtClean="0">
                <a:solidFill>
                  <a:srgbClr val="FF0000"/>
                </a:solidFill>
              </a:rPr>
              <a:t> PCP </a:t>
            </a:r>
            <a:r>
              <a:rPr lang="fr-FR" dirty="0" err="1" smtClean="0">
                <a:solidFill>
                  <a:srgbClr val="FF0000"/>
                </a:solidFill>
              </a:rPr>
              <a:t>phasing</a:t>
            </a:r>
            <a:r>
              <a:rPr lang="fr-FR" dirty="0" smtClean="0">
                <a:solidFill>
                  <a:srgbClr val="FF0000"/>
                </a:solidFill>
              </a:rPr>
              <a:t> .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2256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QUACO </a:t>
            </a:r>
            <a:r>
              <a:rPr lang="fr-FR" dirty="0" err="1" smtClean="0"/>
              <a:t>phasing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775" y="1422502"/>
            <a:ext cx="7918450" cy="4500358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334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Prototype </a:t>
            </a:r>
            <a:r>
              <a:rPr lang="fr-FR" dirty="0" err="1" smtClean="0"/>
              <a:t>Quaco</a:t>
            </a:r>
            <a:r>
              <a:rPr lang="fr-FR" dirty="0" smtClean="0"/>
              <a:t> </a:t>
            </a:r>
            <a:r>
              <a:rPr lang="fr-FR" dirty="0" err="1" smtClean="0"/>
              <a:t>scheme</a:t>
            </a:r>
            <a:r>
              <a:rPr lang="fr-FR" dirty="0" smtClean="0"/>
              <a:t>, </a:t>
            </a:r>
            <a:r>
              <a:rPr lang="fr-FR" dirty="0" err="1" smtClean="0"/>
              <a:t>risk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764704"/>
            <a:ext cx="8795280" cy="4906963"/>
          </a:xfrm>
        </p:spPr>
        <p:txBody>
          <a:bodyPr>
            <a:noAutofit/>
          </a:bodyPr>
          <a:lstStyle/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600" b="1" kern="0" dirty="0" err="1">
                <a:solidFill>
                  <a:srgbClr val="000000"/>
                </a:solidFill>
              </a:rPr>
              <a:t>Magnet</a:t>
            </a:r>
            <a:r>
              <a:rPr lang="fr-FR" altLang="fr-FR" sz="1600" b="1" kern="0" dirty="0">
                <a:solidFill>
                  <a:srgbClr val="000000"/>
                </a:solidFill>
              </a:rPr>
              <a:t> key </a:t>
            </a:r>
            <a:r>
              <a:rPr lang="fr-FR" altLang="fr-FR" sz="1600" b="1" kern="0" dirty="0" err="1">
                <a:solidFill>
                  <a:srgbClr val="000000"/>
                </a:solidFill>
              </a:rPr>
              <a:t>parameters</a:t>
            </a:r>
            <a:endParaRPr lang="fr-FR" altLang="fr-FR" sz="1600" b="1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Double aperture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RT/1,9K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Magnetic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length</a:t>
            </a:r>
            <a:r>
              <a:rPr lang="fr-FR" altLang="fr-FR" sz="1600" kern="0" dirty="0">
                <a:solidFill>
                  <a:srgbClr val="000000"/>
                </a:solidFill>
              </a:rPr>
              <a:t> =  3681 / 3670 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mm</a:t>
            </a:r>
            <a:endParaRPr lang="fr-FR" altLang="fr-FR" sz="1600" b="1" kern="0" dirty="0">
              <a:solidFill>
                <a:srgbClr val="000000"/>
              </a:solidFill>
            </a:endParaRPr>
          </a:p>
          <a:p>
            <a:pPr mar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600" b="1" kern="0" dirty="0" smtClean="0">
                <a:solidFill>
                  <a:srgbClr val="000000"/>
                </a:solidFill>
              </a:rPr>
              <a:t>Tender </a:t>
            </a:r>
            <a:r>
              <a:rPr lang="fr-FR" altLang="fr-FR" sz="1600" b="1" kern="0" dirty="0">
                <a:solidFill>
                  <a:srgbClr val="000000"/>
                </a:solidFill>
              </a:rPr>
              <a:t>documents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: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 err="1" smtClean="0">
                <a:solidFill>
                  <a:srgbClr val="000000"/>
                </a:solidFill>
              </a:rPr>
              <a:t>Functional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specification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co</a:t>
            </a:r>
            <a:r>
              <a:rPr lang="fr-FR" altLang="fr-FR" sz="1600" kern="0" dirty="0" err="1">
                <a:solidFill>
                  <a:srgbClr val="000000"/>
                </a:solidFill>
              </a:rPr>
              <a:t>-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written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by CEA and CERN ( WP3)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 smtClean="0">
                <a:solidFill>
                  <a:srgbClr val="000000"/>
                </a:solidFill>
              </a:rPr>
              <a:t>Call for tender Annexes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with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selection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/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award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table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criteria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based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on Top Management Plan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merit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 </a:t>
            </a:r>
            <a:endParaRPr lang="fr-FR" altLang="fr-FR" sz="16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600" b="1" kern="0" dirty="0" err="1" smtClean="0">
                <a:solidFill>
                  <a:srgbClr val="000000"/>
                </a:solidFill>
              </a:rPr>
              <a:t>Specificity</a:t>
            </a:r>
            <a:r>
              <a:rPr lang="fr-FR" altLang="fr-FR" sz="1600" b="1" kern="0" dirty="0" smtClean="0">
                <a:solidFill>
                  <a:srgbClr val="000000"/>
                </a:solidFill>
              </a:rPr>
              <a:t> of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b="1" kern="0" dirty="0" err="1">
                <a:solidFill>
                  <a:srgbClr val="000000"/>
                </a:solidFill>
              </a:rPr>
              <a:t>Pre-commercialization</a:t>
            </a:r>
            <a:r>
              <a:rPr lang="fr-FR" altLang="fr-FR" sz="1600" b="1" kern="0" dirty="0">
                <a:solidFill>
                  <a:srgbClr val="000000"/>
                </a:solidFill>
              </a:rPr>
              <a:t> </a:t>
            </a:r>
            <a:r>
              <a:rPr lang="fr-FR" altLang="fr-FR" sz="1600" b="1" kern="0" dirty="0" err="1">
                <a:solidFill>
                  <a:srgbClr val="000000"/>
                </a:solidFill>
              </a:rPr>
              <a:t>procurement</a:t>
            </a:r>
            <a:r>
              <a:rPr lang="fr-FR" altLang="fr-FR" sz="1600" b="1" kern="0" dirty="0">
                <a:solidFill>
                  <a:srgbClr val="000000"/>
                </a:solidFill>
              </a:rPr>
              <a:t> (PCP</a:t>
            </a:r>
            <a:r>
              <a:rPr lang="fr-FR" altLang="fr-FR" sz="1600" b="1" kern="0" dirty="0" smtClean="0">
                <a:solidFill>
                  <a:srgbClr val="000000"/>
                </a:solidFill>
              </a:rPr>
              <a:t>), </a:t>
            </a:r>
            <a:r>
              <a:rPr lang="fr-FR" altLang="fr-FR" sz="1600" b="1" kern="0" dirty="0" err="1" smtClean="0">
                <a:solidFill>
                  <a:srgbClr val="000000"/>
                </a:solidFill>
              </a:rPr>
              <a:t>inherent</a:t>
            </a:r>
            <a:r>
              <a:rPr lang="fr-FR" altLang="fr-FR" sz="1600" b="1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b="1" kern="0" dirty="0" err="1" smtClean="0">
                <a:solidFill>
                  <a:srgbClr val="000000"/>
                </a:solidFill>
              </a:rPr>
              <a:t>risk</a:t>
            </a:r>
            <a:endParaRPr lang="fr-FR" altLang="fr-FR" sz="1600" b="1" kern="0" dirty="0" smtClean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EU finances 70% of the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project</a:t>
            </a:r>
            <a:r>
              <a:rPr lang="fr-FR" altLang="fr-FR" sz="1600" kern="0" dirty="0">
                <a:solidFill>
                  <a:srgbClr val="000000"/>
                </a:solidFill>
              </a:rPr>
              <a:t> but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strong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constraints</a:t>
            </a:r>
            <a:r>
              <a:rPr lang="fr-FR" altLang="fr-FR" sz="1600" kern="0" dirty="0">
                <a:solidFill>
                  <a:srgbClr val="000000"/>
                </a:solidFill>
              </a:rPr>
              <a:t> on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implementation</a:t>
            </a:r>
            <a:endParaRPr lang="fr-FR" altLang="fr-FR" sz="1600" kern="0" dirty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smtClean="0">
                <a:solidFill>
                  <a:srgbClr val="000000"/>
                </a:solidFill>
              </a:rPr>
              <a:t>Activity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divided</a:t>
            </a:r>
            <a:r>
              <a:rPr lang="fr-FR" altLang="fr-FR" sz="1600" kern="0" dirty="0">
                <a:solidFill>
                  <a:srgbClr val="000000"/>
                </a:solidFill>
              </a:rPr>
              <a:t> in 3 phases: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conceptual</a:t>
            </a:r>
            <a:r>
              <a:rPr lang="fr-FR" altLang="fr-FR" sz="1600" kern="0" dirty="0">
                <a:solidFill>
                  <a:srgbClr val="000000"/>
                </a:solidFill>
              </a:rPr>
              <a:t> design, engineering design, first-of-a-</a:t>
            </a:r>
            <a:r>
              <a:rPr lang="fr-FR" altLang="fr-FR" sz="1600" kern="0" dirty="0" err="1">
                <a:solidFill>
                  <a:srgbClr val="000000"/>
                </a:solidFill>
              </a:rPr>
              <a:t>kind</a:t>
            </a:r>
            <a:r>
              <a:rPr lang="fr-FR" altLang="fr-FR" sz="1600" kern="0" dirty="0">
                <a:solidFill>
                  <a:srgbClr val="000000"/>
                </a:solidFill>
              </a:rPr>
              <a:t> fabrication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err="1">
                <a:solidFill>
                  <a:srgbClr val="000000"/>
                </a:solidFill>
              </a:rPr>
              <a:t>Firms</a:t>
            </a:r>
            <a:r>
              <a:rPr lang="fr-FR" altLang="fr-FR" sz="1600" kern="0" dirty="0">
                <a:solidFill>
                  <a:srgbClr val="000000"/>
                </a:solidFill>
              </a:rPr>
              <a:t> in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competition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from</a:t>
            </a:r>
            <a:r>
              <a:rPr lang="fr-FR" altLang="fr-FR" sz="1600" kern="0" dirty="0">
                <a:solidFill>
                  <a:srgbClr val="000000"/>
                </a:solidFill>
              </a:rPr>
              <a:t> one phase to the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next</a:t>
            </a:r>
            <a:r>
              <a:rPr lang="fr-FR" altLang="fr-FR" sz="1600" kern="0" dirty="0">
                <a:solidFill>
                  <a:srgbClr val="000000"/>
                </a:solidFill>
              </a:rPr>
              <a:t>: 4/3/2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firms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selected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in </a:t>
            </a:r>
            <a:r>
              <a:rPr lang="fr-FR" altLang="fr-FR" sz="1600" kern="0" dirty="0">
                <a:solidFill>
                  <a:srgbClr val="000000"/>
                </a:solidFill>
              </a:rPr>
              <a:t>phases 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1/2/3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smtClean="0">
                <a:solidFill>
                  <a:srgbClr val="3333FF"/>
                </a:solidFill>
              </a:rPr>
              <a:t>No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garantee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that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the final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company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selected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for the production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participates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in the Engineering phase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smtClean="0">
                <a:solidFill>
                  <a:srgbClr val="000000"/>
                </a:solidFill>
              </a:rPr>
              <a:t>QUACO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committee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to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review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all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deliverables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,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assess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the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bidding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offers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at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each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phase</a:t>
            </a: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err="1" smtClean="0">
                <a:solidFill>
                  <a:srgbClr val="3333FF"/>
                </a:solidFill>
              </a:rPr>
              <a:t>Risk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of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procuring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same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tools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at prototype and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later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series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phases in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different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3333FF"/>
                </a:solidFill>
              </a:rPr>
              <a:t>companies</a:t>
            </a:r>
            <a:endParaRPr lang="fr-FR" altLang="fr-FR" sz="1600" kern="0" dirty="0" smtClean="0">
              <a:solidFill>
                <a:srgbClr val="3333FF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Tools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property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is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>
                <a:solidFill>
                  <a:srgbClr val="000000"/>
                </a:solidFill>
              </a:rPr>
              <a:t>part of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companies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endParaRPr lang="fr-FR" altLang="fr-FR" sz="1600" kern="0" dirty="0" smtClean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defRPr/>
            </a:pPr>
            <a:r>
              <a:rPr lang="fr-FR" altLang="fr-FR" sz="1600" kern="0" dirty="0" smtClean="0">
                <a:solidFill>
                  <a:srgbClr val="000000"/>
                </a:solidFill>
              </a:rPr>
              <a:t>Not </a:t>
            </a:r>
            <a:r>
              <a:rPr lang="fr-FR" altLang="fr-FR" sz="1600" kern="0" dirty="0">
                <a:solidFill>
                  <a:srgbClr val="000000"/>
                </a:solidFill>
              </a:rPr>
              <a:t>a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Built</a:t>
            </a:r>
            <a:r>
              <a:rPr lang="fr-FR" altLang="fr-FR" sz="1600" kern="0" dirty="0">
                <a:solidFill>
                  <a:srgbClr val="000000"/>
                </a:solidFill>
              </a:rPr>
              <a:t>-to-</a:t>
            </a:r>
            <a:r>
              <a:rPr lang="fr-FR" altLang="fr-FR" sz="1600" kern="0" dirty="0" err="1">
                <a:solidFill>
                  <a:srgbClr val="000000"/>
                </a:solidFill>
              </a:rPr>
              <a:t>Print</a:t>
            </a:r>
            <a:endParaRPr lang="fr-FR" altLang="fr-FR" sz="1600" kern="0" dirty="0">
              <a:solidFill>
                <a:srgbClr val="000000"/>
              </a:solidFill>
            </a:endParaRPr>
          </a:p>
          <a:p>
            <a:pPr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fr-FR" altLang="fr-FR" sz="1600" b="1" kern="0" dirty="0" smtClean="0">
                <a:solidFill>
                  <a:srgbClr val="000000"/>
                </a:solidFill>
              </a:rPr>
              <a:t>Time </a:t>
            </a:r>
            <a:r>
              <a:rPr lang="fr-FR" altLang="fr-FR" sz="1600" b="1" kern="0" dirty="0">
                <a:solidFill>
                  <a:srgbClr val="000000"/>
                </a:solidFill>
              </a:rPr>
              <a:t>Frame</a:t>
            </a:r>
            <a:endParaRPr lang="fr-FR" altLang="fr-FR" sz="1600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>
                <a:solidFill>
                  <a:srgbClr val="3333FF"/>
                </a:solidFill>
              </a:rPr>
              <a:t>RFT in May 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2016 –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Decision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on organisation of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follow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up collaboration </a:t>
            </a:r>
            <a:r>
              <a:rPr lang="fr-FR" altLang="fr-FR" sz="1600" kern="0" dirty="0">
                <a:solidFill>
                  <a:srgbClr val="FF0000"/>
                </a:solidFill>
              </a:rPr>
              <a:t>team, </a:t>
            </a: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Start of the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work</a:t>
            </a:r>
            <a:r>
              <a:rPr lang="fr-FR" altLang="fr-FR" sz="1600" kern="0" dirty="0">
                <a:solidFill>
                  <a:srgbClr val="000000"/>
                </a:solidFill>
              </a:rPr>
              <a:t> in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January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2017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,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attempt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to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start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earlier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in 11/2016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before</a:t>
            </a:r>
            <a:r>
              <a:rPr lang="fr-FR" altLang="fr-FR" sz="1600" kern="0" dirty="0" smtClean="0">
                <a:solidFill>
                  <a:srgbClr val="FF0000"/>
                </a:solidFill>
              </a:rPr>
              <a:t> CERN finance </a:t>
            </a:r>
            <a:r>
              <a:rPr lang="fr-FR" altLang="fr-FR" sz="1600" kern="0" dirty="0" err="1" smtClean="0">
                <a:solidFill>
                  <a:srgbClr val="FF0000"/>
                </a:solidFill>
              </a:rPr>
              <a:t>committee</a:t>
            </a:r>
            <a:endParaRPr lang="fr-FR" altLang="fr-FR" sz="1600" kern="0" dirty="0">
              <a:solidFill>
                <a:srgbClr val="000000"/>
              </a:solidFill>
            </a:endParaRPr>
          </a:p>
          <a:p>
            <a:pPr marL="285750" indent="-28575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altLang="fr-FR" sz="1600" kern="0" dirty="0">
                <a:solidFill>
                  <a:srgbClr val="000000"/>
                </a:solidFill>
              </a:rPr>
              <a:t>Prototypes </a:t>
            </a:r>
            <a:r>
              <a:rPr lang="fr-FR" altLang="fr-FR" sz="1600" kern="0" dirty="0" err="1">
                <a:solidFill>
                  <a:srgbClr val="000000"/>
                </a:solidFill>
              </a:rPr>
              <a:t>delivered</a:t>
            </a:r>
            <a:r>
              <a:rPr lang="fr-FR" altLang="fr-FR" sz="1600" kern="0" dirty="0">
                <a:solidFill>
                  <a:srgbClr val="000000"/>
                </a:solidFill>
              </a:rPr>
              <a:t> 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for </a:t>
            </a:r>
            <a:r>
              <a:rPr lang="fr-FR" altLang="fr-FR" sz="1600" kern="0" dirty="0" err="1" smtClean="0">
                <a:solidFill>
                  <a:srgbClr val="000000"/>
                </a:solidFill>
              </a:rPr>
              <a:t>testing</a:t>
            </a:r>
            <a:r>
              <a:rPr lang="fr-FR" altLang="fr-FR" sz="1600" kern="0" dirty="0" smtClean="0">
                <a:solidFill>
                  <a:srgbClr val="000000"/>
                </a:solidFill>
              </a:rPr>
              <a:t> </a:t>
            </a:r>
            <a:r>
              <a:rPr lang="fr-FR" altLang="fr-FR" sz="1600" kern="0" dirty="0" smtClean="0">
                <a:solidFill>
                  <a:srgbClr val="3333FF"/>
                </a:solidFill>
              </a:rPr>
              <a:t>in </a:t>
            </a:r>
            <a:r>
              <a:rPr lang="fr-FR" altLang="fr-FR" sz="1600" kern="0" dirty="0" err="1">
                <a:solidFill>
                  <a:srgbClr val="3333FF"/>
                </a:solidFill>
              </a:rPr>
              <a:t>Feb</a:t>
            </a:r>
            <a:r>
              <a:rPr lang="fr-FR" altLang="fr-FR" sz="1600" kern="0" dirty="0">
                <a:solidFill>
                  <a:srgbClr val="3333FF"/>
                </a:solidFill>
              </a:rPr>
              <a:t> 2020</a:t>
            </a:r>
          </a:p>
          <a:p>
            <a:endParaRPr lang="fr-FR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slides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18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8640"/>
            <a:ext cx="7920000" cy="720000"/>
          </a:xfrm>
        </p:spPr>
        <p:txBody>
          <a:bodyPr/>
          <a:lstStyle/>
          <a:p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err="1" smtClean="0"/>
              <a:t>Spare</a:t>
            </a:r>
            <a:r>
              <a:rPr lang="fr-FR" sz="3600" dirty="0" smtClean="0"/>
              <a:t> </a:t>
            </a:r>
            <a:r>
              <a:rPr lang="fr-FR" sz="3600" dirty="0"/>
              <a:t>LHC </a:t>
            </a:r>
            <a:r>
              <a:rPr lang="fr-FR" sz="3600" dirty="0" err="1" smtClean="0"/>
              <a:t>magnets</a:t>
            </a:r>
            <a:r>
              <a:rPr lang="fr-FR" sz="3600" dirty="0" smtClean="0"/>
              <a:t> </a:t>
            </a:r>
            <a:r>
              <a:rPr lang="fr-FR" sz="3600" dirty="0" err="1" smtClean="0"/>
              <a:t>procurement</a:t>
            </a:r>
            <a:r>
              <a:rPr lang="fr-FR" sz="3600" dirty="0"/>
              <a:t/>
            </a:r>
            <a:br>
              <a:rPr lang="fr-FR" sz="3600" dirty="0"/>
            </a:b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fr-FR" dirty="0"/>
          </a:p>
          <a:p>
            <a:r>
              <a:rPr lang="fr-FR" dirty="0" smtClean="0"/>
              <a:t>In case of </a:t>
            </a:r>
            <a:r>
              <a:rPr lang="fr-FR" dirty="0" err="1" smtClean="0"/>
              <a:t>failure</a:t>
            </a:r>
            <a:r>
              <a:rPr lang="fr-FR" dirty="0" smtClean="0"/>
              <a:t>, short straight sections </a:t>
            </a:r>
            <a:r>
              <a:rPr lang="fr-FR" dirty="0" err="1" smtClean="0"/>
              <a:t>currently</a:t>
            </a:r>
            <a:r>
              <a:rPr lang="fr-FR" dirty="0" smtClean="0"/>
              <a:t> in the LHC machine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removed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tunnel. Building a stock of </a:t>
            </a:r>
            <a:r>
              <a:rPr lang="fr-FR" dirty="0" err="1" smtClean="0"/>
              <a:t>spare</a:t>
            </a:r>
            <a:r>
              <a:rPr lang="fr-FR" dirty="0" smtClean="0"/>
              <a:t> </a:t>
            </a:r>
            <a:r>
              <a:rPr lang="fr-FR" dirty="0" err="1" smtClean="0"/>
              <a:t>quadrupoles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considered</a:t>
            </a:r>
            <a:r>
              <a:rPr lang="fr-FR" dirty="0" smtClean="0"/>
              <a:t> to </a:t>
            </a:r>
            <a:r>
              <a:rPr lang="fr-FR" dirty="0" err="1" smtClean="0"/>
              <a:t>allow</a:t>
            </a:r>
            <a:r>
              <a:rPr lang="fr-FR" dirty="0" smtClean="0"/>
              <a:t> </a:t>
            </a:r>
            <a:r>
              <a:rPr lang="fr-FR" dirty="0" err="1" smtClean="0"/>
              <a:t>faster</a:t>
            </a:r>
            <a:r>
              <a:rPr lang="fr-FR" dirty="0" smtClean="0"/>
              <a:t> </a:t>
            </a:r>
            <a:r>
              <a:rPr lang="fr-FR" dirty="0" err="1" smtClean="0"/>
              <a:t>repair</a:t>
            </a:r>
            <a:r>
              <a:rPr lang="fr-FR" dirty="0" smtClean="0"/>
              <a:t> of SSS, if </a:t>
            </a:r>
            <a:r>
              <a:rPr lang="fr-FR" dirty="0" err="1" smtClean="0"/>
              <a:t>needed</a:t>
            </a:r>
            <a:r>
              <a:rPr lang="fr-FR" dirty="0" smtClean="0"/>
              <a:t>.</a:t>
            </a:r>
          </a:p>
          <a:p>
            <a:r>
              <a:rPr lang="fr-FR" dirty="0" smtClean="0"/>
              <a:t>5 </a:t>
            </a:r>
            <a:r>
              <a:rPr lang="fr-FR" dirty="0"/>
              <a:t>MQ </a:t>
            </a:r>
            <a:r>
              <a:rPr lang="fr-FR" dirty="0" err="1"/>
              <a:t>magnets</a:t>
            </a:r>
            <a:r>
              <a:rPr lang="fr-FR" dirty="0"/>
              <a:t>, 2020-2023 </a:t>
            </a:r>
          </a:p>
          <a:p>
            <a:pPr lvl="1"/>
            <a:r>
              <a:rPr lang="fr-FR" dirty="0" smtClean="0"/>
              <a:t>Double </a:t>
            </a:r>
            <a:r>
              <a:rPr lang="fr-FR" dirty="0"/>
              <a:t>aperture, 3.1 m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at 1.9 K, 56 mm aperture </a:t>
            </a:r>
            <a:endParaRPr lang="fr-FR" dirty="0" smtClean="0"/>
          </a:p>
          <a:p>
            <a:r>
              <a:rPr lang="fr-FR" dirty="0" smtClean="0"/>
              <a:t>5 </a:t>
            </a:r>
            <a:r>
              <a:rPr lang="fr-FR" dirty="0"/>
              <a:t>MQY </a:t>
            </a:r>
            <a:r>
              <a:rPr lang="fr-FR" dirty="0" err="1"/>
              <a:t>magnets</a:t>
            </a:r>
            <a:r>
              <a:rPr lang="fr-FR" dirty="0"/>
              <a:t>, 2023-2025 </a:t>
            </a:r>
          </a:p>
          <a:p>
            <a:pPr lvl="1"/>
            <a:r>
              <a:rPr lang="fr-FR" dirty="0" smtClean="0"/>
              <a:t>Double </a:t>
            </a:r>
            <a:r>
              <a:rPr lang="fr-FR" dirty="0"/>
              <a:t>aperture, 3.4 m </a:t>
            </a:r>
            <a:r>
              <a:rPr lang="fr-FR" dirty="0" err="1"/>
              <a:t>magnetic</a:t>
            </a:r>
            <a:r>
              <a:rPr lang="fr-FR" dirty="0"/>
              <a:t> </a:t>
            </a:r>
            <a:r>
              <a:rPr lang="fr-FR" dirty="0" err="1"/>
              <a:t>length</a:t>
            </a:r>
            <a:r>
              <a:rPr lang="fr-FR" dirty="0"/>
              <a:t> at 4.5 K, 70 mm </a:t>
            </a:r>
            <a:r>
              <a:rPr lang="fr-FR" dirty="0" smtClean="0"/>
              <a:t>aperture</a:t>
            </a:r>
          </a:p>
          <a:p>
            <a:r>
              <a:rPr lang="fr-FR" dirty="0" smtClean="0">
                <a:solidFill>
                  <a:srgbClr val="3333FF"/>
                </a:solidFill>
              </a:rPr>
              <a:t>The </a:t>
            </a:r>
            <a:r>
              <a:rPr lang="fr-FR" dirty="0" err="1" smtClean="0">
                <a:solidFill>
                  <a:srgbClr val="3333FF"/>
                </a:solidFill>
              </a:rPr>
              <a:t>procurement</a:t>
            </a:r>
            <a:r>
              <a:rPr lang="fr-FR" dirty="0" smtClean="0">
                <a:solidFill>
                  <a:srgbClr val="3333FF"/>
                </a:solidFill>
              </a:rPr>
              <a:t> of </a:t>
            </a:r>
            <a:r>
              <a:rPr lang="fr-FR" dirty="0" err="1" smtClean="0">
                <a:solidFill>
                  <a:srgbClr val="3333FF"/>
                </a:solidFill>
              </a:rPr>
              <a:t>those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coils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spares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shall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be</a:t>
            </a:r>
            <a:r>
              <a:rPr lang="fr-FR" dirty="0" smtClean="0">
                <a:solidFill>
                  <a:srgbClr val="3333FF"/>
                </a:solidFill>
              </a:rPr>
              <a:t> in line </a:t>
            </a:r>
            <a:r>
              <a:rPr lang="fr-FR" dirty="0" err="1" smtClean="0">
                <a:solidFill>
                  <a:srgbClr val="3333FF"/>
                </a:solidFill>
              </a:rPr>
              <a:t>with</a:t>
            </a:r>
            <a:r>
              <a:rPr lang="fr-FR" dirty="0" smtClean="0">
                <a:solidFill>
                  <a:srgbClr val="3333FF"/>
                </a:solidFill>
              </a:rPr>
              <a:t> the Q4, D2 </a:t>
            </a:r>
            <a:r>
              <a:rPr lang="fr-FR" dirty="0" err="1" smtClean="0">
                <a:solidFill>
                  <a:srgbClr val="3333FF"/>
                </a:solidFill>
              </a:rPr>
              <a:t>series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procurement</a:t>
            </a:r>
            <a:r>
              <a:rPr lang="fr-FR" dirty="0" smtClean="0">
                <a:solidFill>
                  <a:srgbClr val="3333FF"/>
                </a:solidFill>
              </a:rPr>
              <a:t> </a:t>
            </a:r>
            <a:r>
              <a:rPr lang="fr-FR" dirty="0" err="1" smtClean="0">
                <a:solidFill>
                  <a:srgbClr val="3333FF"/>
                </a:solidFill>
              </a:rPr>
              <a:t>strategy</a:t>
            </a:r>
            <a:r>
              <a:rPr lang="fr-FR" dirty="0" smtClean="0">
                <a:solidFill>
                  <a:srgbClr val="3333FF"/>
                </a:solidFill>
              </a:rPr>
              <a:t>.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A Foussat MSC-LMF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791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Post PCP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err="1" smtClean="0"/>
              <a:t>Depending</a:t>
            </a:r>
            <a:r>
              <a:rPr lang="fr-FR" sz="2000" dirty="0" smtClean="0"/>
              <a:t> on QUACO </a:t>
            </a:r>
            <a:r>
              <a:rPr lang="fr-FR" sz="2000" dirty="0" err="1" smtClean="0"/>
              <a:t>success</a:t>
            </a:r>
            <a:r>
              <a:rPr lang="fr-FR" sz="2000" dirty="0" smtClean="0"/>
              <a:t> and timing, </a:t>
            </a:r>
            <a:r>
              <a:rPr lang="fr-FR" sz="2000" dirty="0" err="1" smtClean="0"/>
              <a:t>there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a</a:t>
            </a:r>
            <a:r>
              <a:rPr lang="fr-FR" sz="2000" dirty="0" smtClean="0">
                <a:solidFill>
                  <a:srgbClr val="3333FF"/>
                </a:solidFill>
              </a:rPr>
              <a:t> </a:t>
            </a:r>
            <a:r>
              <a:rPr lang="fr-FR" sz="2000" dirty="0" err="1" smtClean="0">
                <a:solidFill>
                  <a:srgbClr val="3333FF"/>
                </a:solidFill>
              </a:rPr>
              <a:t>proposal</a:t>
            </a:r>
            <a:r>
              <a:rPr lang="fr-FR" sz="2000" dirty="0" smtClean="0">
                <a:solidFill>
                  <a:srgbClr val="3333FF"/>
                </a:solidFill>
              </a:rPr>
              <a:t> to </a:t>
            </a:r>
            <a:r>
              <a:rPr lang="fr-FR" sz="2000" dirty="0" err="1" smtClean="0">
                <a:solidFill>
                  <a:srgbClr val="3333FF"/>
                </a:solidFill>
              </a:rPr>
              <a:t>launch</a:t>
            </a:r>
            <a:r>
              <a:rPr lang="fr-FR" sz="2000" dirty="0" smtClean="0">
                <a:solidFill>
                  <a:srgbClr val="3333FF"/>
                </a:solidFill>
              </a:rPr>
              <a:t> the EC PPI to procure the Q4 </a:t>
            </a:r>
            <a:r>
              <a:rPr lang="fr-FR" sz="2000" dirty="0" err="1" smtClean="0">
                <a:solidFill>
                  <a:srgbClr val="3333FF"/>
                </a:solidFill>
              </a:rPr>
              <a:t>series</a:t>
            </a:r>
            <a:endParaRPr lang="fr-FR" sz="2000" dirty="0" smtClean="0">
              <a:solidFill>
                <a:srgbClr val="3333FF"/>
              </a:solidFill>
            </a:endParaRPr>
          </a:p>
          <a:p>
            <a:r>
              <a:rPr lang="fr-FR" sz="2000" dirty="0"/>
              <a:t>Progress </a:t>
            </a:r>
            <a:r>
              <a:rPr lang="fr-FR" sz="2000" dirty="0" err="1"/>
              <a:t>from</a:t>
            </a:r>
            <a:r>
              <a:rPr lang="fr-FR" sz="2000" dirty="0"/>
              <a:t> R&amp;D of pilots </a:t>
            </a:r>
            <a:r>
              <a:rPr lang="fr-FR" sz="2000" dirty="0" err="1"/>
              <a:t>magnets</a:t>
            </a:r>
            <a:r>
              <a:rPr lang="fr-FR" sz="2000" dirty="0"/>
              <a:t> to </a:t>
            </a:r>
            <a:r>
              <a:rPr lang="fr-FR" sz="2000" dirty="0" err="1"/>
              <a:t>small</a:t>
            </a:r>
            <a:r>
              <a:rPr lang="fr-FR" sz="2000" dirty="0"/>
              <a:t> </a:t>
            </a:r>
            <a:r>
              <a:rPr lang="fr-FR" sz="2000" dirty="0" err="1"/>
              <a:t>series</a:t>
            </a:r>
            <a:r>
              <a:rPr lang="fr-FR" sz="2000" dirty="0"/>
              <a:t> production </a:t>
            </a:r>
            <a:r>
              <a:rPr lang="fr-FR" sz="2000" dirty="0">
                <a:latin typeface="Wingdings" charset="2"/>
              </a:rPr>
              <a:t> </a:t>
            </a:r>
            <a:r>
              <a:rPr lang="fr-FR" sz="2000" dirty="0" smtClean="0"/>
              <a:t>Public </a:t>
            </a:r>
            <a:r>
              <a:rPr lang="fr-FR" sz="2000" dirty="0" err="1"/>
              <a:t>Procurement</a:t>
            </a:r>
            <a:r>
              <a:rPr lang="fr-FR" sz="2000" dirty="0"/>
              <a:t> of Innovation (PPI</a:t>
            </a:r>
            <a:r>
              <a:rPr lang="fr-FR" sz="2000" dirty="0" smtClean="0"/>
              <a:t>)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expected</a:t>
            </a:r>
            <a:r>
              <a:rPr lang="fr-FR" sz="2000" dirty="0"/>
              <a:t> </a:t>
            </a:r>
            <a:r>
              <a:rPr lang="fr-FR" sz="2000" dirty="0" smtClean="0"/>
              <a:t>to </a:t>
            </a:r>
            <a:r>
              <a:rPr lang="fr-FR" sz="2000" dirty="0" err="1" smtClean="0"/>
              <a:t>allow</a:t>
            </a:r>
            <a:r>
              <a:rPr lang="fr-FR" sz="2000" dirty="0" smtClean="0"/>
              <a:t> </a:t>
            </a:r>
            <a:r>
              <a:rPr lang="fr-FR" sz="2000" dirty="0" err="1"/>
              <a:t>small</a:t>
            </a:r>
            <a:r>
              <a:rPr lang="fr-FR" sz="2000" dirty="0"/>
              <a:t> </a:t>
            </a:r>
            <a:r>
              <a:rPr lang="fr-FR" sz="2000" dirty="0" err="1"/>
              <a:t>series</a:t>
            </a:r>
            <a:r>
              <a:rPr lang="fr-FR" sz="2000" dirty="0"/>
              <a:t> production </a:t>
            </a:r>
            <a:r>
              <a:rPr lang="fr-FR" sz="2000" dirty="0" err="1"/>
              <a:t>following</a:t>
            </a:r>
            <a:r>
              <a:rPr lang="fr-FR" sz="2000" dirty="0"/>
              <a:t> of the </a:t>
            </a:r>
            <a:r>
              <a:rPr lang="fr-FR" sz="2000" dirty="0" err="1"/>
              <a:t>Quaco</a:t>
            </a:r>
            <a:r>
              <a:rPr lang="fr-FR" sz="2000" dirty="0"/>
              <a:t> </a:t>
            </a:r>
            <a:r>
              <a:rPr lang="fr-FR" sz="2000" dirty="0" err="1"/>
              <a:t>project</a:t>
            </a:r>
            <a:r>
              <a:rPr lang="fr-FR" sz="2000" dirty="0"/>
              <a:t> </a:t>
            </a:r>
            <a:r>
              <a:rPr lang="fr-FR" sz="2000" dirty="0" smtClean="0"/>
              <a:t>( </a:t>
            </a:r>
            <a:r>
              <a:rPr lang="fr-FR" sz="2000" dirty="0" err="1" smtClean="0"/>
              <a:t>see</a:t>
            </a:r>
            <a:r>
              <a:rPr lang="fr-FR" sz="2000" dirty="0" smtClean="0"/>
              <a:t> </a:t>
            </a:r>
            <a:r>
              <a:rPr lang="fr-FR" sz="2000" dirty="0" err="1" smtClean="0"/>
              <a:t>schedule</a:t>
            </a:r>
            <a:r>
              <a:rPr lang="fr-FR" sz="2000" dirty="0" smtClean="0"/>
              <a:t> impacts)</a:t>
            </a:r>
            <a:endParaRPr lang="fr-FR" sz="2000" dirty="0"/>
          </a:p>
          <a:p>
            <a:endParaRPr lang="fr-FR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492" y="2914379"/>
            <a:ext cx="6479704" cy="3801971"/>
          </a:xfrm>
          <a:prstGeom prst="rect">
            <a:avLst/>
          </a:prstGeom>
        </p:spPr>
      </p:pic>
      <p:sp>
        <p:nvSpPr>
          <p:cNvPr id="7" name="Espace réservé du pied de page 3"/>
          <p:cNvSpPr txBox="1">
            <a:spLocks/>
          </p:cNvSpPr>
          <p:nvPr/>
        </p:nvSpPr>
        <p:spPr>
          <a:xfrm>
            <a:off x="2057400" y="65087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mtClean="0"/>
              <a:t>A Foussat MSC-LMF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265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6710</TotalTime>
  <Words>1610</Words>
  <Application>Microsoft Office PowerPoint</Application>
  <PresentationFormat>On-screen Show (4:3)</PresentationFormat>
  <Paragraphs>175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Symbol</vt:lpstr>
      <vt:lpstr>Wingdings</vt:lpstr>
      <vt:lpstr>Thème Office</vt:lpstr>
      <vt:lpstr>The Q4 magnet (MQYY) cold mass Series open items on for Hi Lumi-LHC  Impact of QUACO scheme  </vt:lpstr>
      <vt:lpstr>Q4 features &amp; lattice layout</vt:lpstr>
      <vt:lpstr>Q4 procurement</vt:lpstr>
      <vt:lpstr>Short model schedule</vt:lpstr>
      <vt:lpstr>QUACO procurement scheme</vt:lpstr>
      <vt:lpstr>QUACO phasing</vt:lpstr>
      <vt:lpstr>Prototype Quaco scheme, risk</vt:lpstr>
      <vt:lpstr> Spare LHC magnets procurement </vt:lpstr>
      <vt:lpstr>Post PCP  </vt:lpstr>
      <vt:lpstr>Q4 Layout drawing</vt:lpstr>
      <vt:lpstr>Design Interfaces </vt:lpstr>
      <vt:lpstr>Schedule of Q4 Cold mass assembly, analysis</vt:lpstr>
      <vt:lpstr>Specific tooling issues on prototype and Q4 series</vt:lpstr>
      <vt:lpstr>Open questions / items</vt:lpstr>
      <vt:lpstr>Thank you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Arnaud Foussat</cp:lastModifiedBy>
  <cp:revision>317</cp:revision>
  <cp:lastPrinted>2016-02-24T11:05:49Z</cp:lastPrinted>
  <dcterms:created xsi:type="dcterms:W3CDTF">2016-01-11T14:38:10Z</dcterms:created>
  <dcterms:modified xsi:type="dcterms:W3CDTF">2016-05-27T05:45:53Z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