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91" r:id="rId3"/>
    <p:sldId id="319" r:id="rId4"/>
    <p:sldId id="309" r:id="rId5"/>
    <p:sldId id="303" r:id="rId6"/>
    <p:sldId id="304" r:id="rId7"/>
    <p:sldId id="310" r:id="rId8"/>
    <p:sldId id="293" r:id="rId9"/>
    <p:sldId id="294" r:id="rId10"/>
    <p:sldId id="295" r:id="rId11"/>
    <p:sldId id="296" r:id="rId12"/>
    <p:sldId id="297" r:id="rId13"/>
    <p:sldId id="298" r:id="rId14"/>
    <p:sldId id="299" r:id="rId15"/>
    <p:sldId id="300" r:id="rId16"/>
    <p:sldId id="301" r:id="rId17"/>
    <p:sldId id="326" r:id="rId18"/>
    <p:sldId id="312" r:id="rId19"/>
    <p:sldId id="321" r:id="rId20"/>
    <p:sldId id="322" r:id="rId21"/>
    <p:sldId id="323" r:id="rId22"/>
    <p:sldId id="324" r:id="rId23"/>
    <p:sldId id="328" r:id="rId24"/>
    <p:sldId id="329" r:id="rId25"/>
    <p:sldId id="330" r:id="rId26"/>
    <p:sldId id="305" r:id="rId27"/>
    <p:sldId id="325" r:id="rId28"/>
    <p:sldId id="320" r:id="rId29"/>
    <p:sldId id="306" r:id="rId30"/>
    <p:sldId id="307" r:id="rId31"/>
    <p:sldId id="302" r:id="rId32"/>
    <p:sldId id="32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3300"/>
    <a:srgbClr val="FBF1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68" autoAdjust="0"/>
    <p:restoredTop sz="90482" autoAdjust="0"/>
  </p:normalViewPr>
  <p:slideViewPr>
    <p:cSldViewPr>
      <p:cViewPr varScale="1">
        <p:scale>
          <a:sx n="79" d="100"/>
          <a:sy n="79" d="100"/>
        </p:scale>
        <p:origin x="542" y="72"/>
      </p:cViewPr>
      <p:guideLst>
        <p:guide orient="horz" pos="2160"/>
        <p:guide pos="2880"/>
      </p:guideLst>
    </p:cSldViewPr>
  </p:slideViewPr>
  <p:outlineViewPr>
    <p:cViewPr>
      <p:scale>
        <a:sx n="33" d="100"/>
        <a:sy n="33" d="100"/>
      </p:scale>
      <p:origin x="126"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35E750-E148-4176-B60C-26A97204DB66}" type="datetimeFigureOut">
              <a:rPr lang="en-US" smtClean="0"/>
              <a:t>7/12/2016</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312747-3C86-4DF8-A081-AC652EC0A429}" type="slidenum">
              <a:rPr lang="en-US" smtClean="0"/>
              <a:t>‹Nr.›</a:t>
            </a:fld>
            <a:endParaRPr lang="en-US"/>
          </a:p>
        </p:txBody>
      </p:sp>
    </p:spTree>
    <p:extLst>
      <p:ext uri="{BB962C8B-B14F-4D97-AF65-F5344CB8AC3E}">
        <p14:creationId xmlns:p14="http://schemas.microsoft.com/office/powerpoint/2010/main" val="2259201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Super core or</a:t>
            </a:r>
            <a:r>
              <a:rPr lang="en-GB" baseline="0" dirty="0" smtClean="0"/>
              <a:t> outer core topology</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9</a:t>
            </a:fld>
            <a:endParaRPr lang="en-GB"/>
          </a:p>
        </p:txBody>
      </p:sp>
    </p:spTree>
    <p:extLst>
      <p:ext uri="{BB962C8B-B14F-4D97-AF65-F5344CB8AC3E}">
        <p14:creationId xmlns:p14="http://schemas.microsoft.com/office/powerpoint/2010/main" val="749102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10</a:t>
            </a:fld>
            <a:endParaRPr lang="en-GB"/>
          </a:p>
        </p:txBody>
      </p:sp>
    </p:spTree>
    <p:extLst>
      <p:ext uri="{BB962C8B-B14F-4D97-AF65-F5344CB8AC3E}">
        <p14:creationId xmlns:p14="http://schemas.microsoft.com/office/powerpoint/2010/main" val="1576255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sz="2200" dirty="0" smtClean="0"/>
          </a:p>
        </p:txBody>
      </p:sp>
      <p:sp>
        <p:nvSpPr>
          <p:cNvPr id="4" name="Slide Number Placeholder 3"/>
          <p:cNvSpPr>
            <a:spLocks noGrp="1"/>
          </p:cNvSpPr>
          <p:nvPr>
            <p:ph type="sldNum" sz="quarter" idx="10"/>
          </p:nvPr>
        </p:nvSpPr>
        <p:spPr/>
        <p:txBody>
          <a:bodyPr/>
          <a:lstStyle/>
          <a:p>
            <a:fld id="{9CBC110B-1C27-4A5B-8007-E6BF4BB6C5F7}" type="slidenum">
              <a:rPr lang="en-GB" smtClean="0"/>
              <a:t>11</a:t>
            </a:fld>
            <a:endParaRPr lang="en-GB"/>
          </a:p>
        </p:txBody>
      </p:sp>
    </p:spTree>
    <p:extLst>
      <p:ext uri="{BB962C8B-B14F-4D97-AF65-F5344CB8AC3E}">
        <p14:creationId xmlns:p14="http://schemas.microsoft.com/office/powerpoint/2010/main" val="2959406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549A0A-1FCA-4D38-93A4-FC00C1EA38CB}" type="slidenum">
              <a:rPr lang="en-US" smtClean="0"/>
              <a:pPr/>
              <a:t>12</a:t>
            </a:fld>
            <a:endParaRPr lang="en-US"/>
          </a:p>
        </p:txBody>
      </p:sp>
    </p:spTree>
    <p:extLst>
      <p:ext uri="{BB962C8B-B14F-4D97-AF65-F5344CB8AC3E}">
        <p14:creationId xmlns:p14="http://schemas.microsoft.com/office/powerpoint/2010/main" val="1305245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549A0A-1FCA-4D38-93A4-FC00C1EA38CB}" type="slidenum">
              <a:rPr lang="en-US" smtClean="0"/>
              <a:pPr/>
              <a:t>13</a:t>
            </a:fld>
            <a:endParaRPr lang="en-US"/>
          </a:p>
        </p:txBody>
      </p:sp>
    </p:spTree>
    <p:extLst>
      <p:ext uri="{BB962C8B-B14F-4D97-AF65-F5344CB8AC3E}">
        <p14:creationId xmlns:p14="http://schemas.microsoft.com/office/powerpoint/2010/main" val="3746206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working on developing a REST API for ONOS controller so it can talk to </a:t>
            </a:r>
            <a:r>
              <a:rPr lang="en-US" baseline="0" dirty="0" err="1" smtClean="0"/>
              <a:t>OTSv</a:t>
            </a:r>
            <a:r>
              <a:rPr lang="en-US" baseline="0" dirty="0" smtClean="0"/>
              <a:t> and manage and control the OTN layer. </a:t>
            </a:r>
          </a:p>
          <a:p>
            <a:r>
              <a:rPr lang="en-US" baseline="0" dirty="0" smtClean="0"/>
              <a:t>What this give us is the ability to control and manage the OTN layer and layer 2 devices from the same controller</a:t>
            </a:r>
          </a:p>
          <a:p>
            <a:r>
              <a:rPr lang="en-US" baseline="0" dirty="0" smtClean="0"/>
              <a:t>However there is no interaction between the two layers and NOC or Ops will still have to manually make changes from the controller to these layers. </a:t>
            </a:r>
          </a:p>
        </p:txBody>
      </p:sp>
      <p:sp>
        <p:nvSpPr>
          <p:cNvPr id="4" name="Slide Number Placeholder 3"/>
          <p:cNvSpPr>
            <a:spLocks noGrp="1"/>
          </p:cNvSpPr>
          <p:nvPr>
            <p:ph type="sldNum" sz="quarter" idx="10"/>
          </p:nvPr>
        </p:nvSpPr>
        <p:spPr/>
        <p:txBody>
          <a:bodyPr/>
          <a:lstStyle/>
          <a:p>
            <a:fld id="{68549A0A-1FCA-4D38-93A4-FC00C1EA38CB}" type="slidenum">
              <a:rPr lang="en-US" smtClean="0"/>
              <a:pPr/>
              <a:t>14</a:t>
            </a:fld>
            <a:endParaRPr lang="en-US"/>
          </a:p>
        </p:txBody>
      </p:sp>
    </p:spTree>
    <p:extLst>
      <p:ext uri="{BB962C8B-B14F-4D97-AF65-F5344CB8AC3E}">
        <p14:creationId xmlns:p14="http://schemas.microsoft.com/office/powerpoint/2010/main" val="3156428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we look at these use cases in isolation they don’t seem very radical but if we bring all the different use cases SDN </a:t>
            </a:r>
            <a:r>
              <a:rPr lang="en-US" baseline="0" dirty="0" err="1" smtClean="0"/>
              <a:t>BoD</a:t>
            </a:r>
            <a:r>
              <a:rPr lang="en-US" baseline="0" dirty="0" smtClean="0"/>
              <a:t>, SDN IP and SDN at Transport layer together and have a multi-layer SDN controller as shown in the above diagram we get a very powerful backbone network. </a:t>
            </a:r>
          </a:p>
          <a:p>
            <a:r>
              <a:rPr lang="en-US" baseline="0" dirty="0" smtClean="0"/>
              <a:t>As you can see from the diagram we can potentially remove the routers and use Wan </a:t>
            </a:r>
            <a:r>
              <a:rPr lang="en-US" baseline="0" dirty="0" err="1" smtClean="0"/>
              <a:t>Optimise</a:t>
            </a:r>
            <a:r>
              <a:rPr lang="en-US" baseline="0" dirty="0" smtClean="0"/>
              <a:t> Switches to deliver L2 and L3 services. </a:t>
            </a:r>
          </a:p>
          <a:p>
            <a:r>
              <a:rPr lang="en-US" baseline="0" dirty="0" smtClean="0"/>
              <a:t>Using the multi-layer SDN controller we can enable the interaction between L2 and OTN layer and if more capacity is needed at Layer 2 it signals to the OTN layer to get more capacity and all this works dynamically. </a:t>
            </a:r>
          </a:p>
          <a:p>
            <a:endParaRPr lang="en-US" baseline="0" dirty="0" smtClean="0"/>
          </a:p>
          <a:p>
            <a:r>
              <a:rPr lang="en-US" baseline="0" dirty="0" smtClean="0"/>
              <a:t>We see future where we are not tied to a specific vendor hardware or Operating system and its all vendor agnostic. Changing the hardware won’t have impact on how we manage and operate the network or what services we are able to deliver</a:t>
            </a:r>
            <a:endParaRPr lang="en-US" dirty="0"/>
          </a:p>
        </p:txBody>
      </p:sp>
      <p:sp>
        <p:nvSpPr>
          <p:cNvPr id="4" name="Slide Number Placeholder 3"/>
          <p:cNvSpPr>
            <a:spLocks noGrp="1"/>
          </p:cNvSpPr>
          <p:nvPr>
            <p:ph type="sldNum" sz="quarter" idx="10"/>
          </p:nvPr>
        </p:nvSpPr>
        <p:spPr/>
        <p:txBody>
          <a:bodyPr/>
          <a:lstStyle/>
          <a:p>
            <a:fld id="{68549A0A-1FCA-4D38-93A4-FC00C1EA38CB}" type="slidenum">
              <a:rPr lang="en-US" smtClean="0"/>
              <a:pPr/>
              <a:t>15</a:t>
            </a:fld>
            <a:endParaRPr lang="en-US"/>
          </a:p>
        </p:txBody>
      </p:sp>
    </p:spTree>
    <p:extLst>
      <p:ext uri="{BB962C8B-B14F-4D97-AF65-F5344CB8AC3E}">
        <p14:creationId xmlns:p14="http://schemas.microsoft.com/office/powerpoint/2010/main" val="1589395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It’s a given that IP traffic is growing exponentially. All industry analysts and bodies agree on the tremendous surge of traffic – IEEE estimates a rate of more than 30% compounded annually. This is impacting the infrastructure that serves to transport it in different ways – the IEEE 802.3 Industry Connections report from 2012 outlined how the core network and server input/output links are reacting to this deluge. </a:t>
            </a:r>
          </a:p>
          <a:p>
            <a:endParaRPr lang="en-GB" dirty="0" smtClean="0"/>
          </a:p>
          <a:p>
            <a:r>
              <a:rPr lang="en-GB" dirty="0" smtClean="0"/>
              <a:t>Unit</a:t>
            </a:r>
            <a:r>
              <a:rPr lang="en-GB" baseline="0" dirty="0" smtClean="0"/>
              <a:t> cost for WAN is decreasing but not fast enough to match the traffic demands</a:t>
            </a:r>
            <a:endParaRPr lang="en-GB" dirty="0" smtClean="0"/>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16</a:t>
            </a:fld>
            <a:endParaRPr lang="en-GB"/>
          </a:p>
        </p:txBody>
      </p:sp>
    </p:spTree>
    <p:extLst>
      <p:ext uri="{BB962C8B-B14F-4D97-AF65-F5344CB8AC3E}">
        <p14:creationId xmlns:p14="http://schemas.microsoft.com/office/powerpoint/2010/main" val="4785937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4"/>
          <p:cNvPicPr>
            <a:picLocks noChangeAspect="1" noChangeArrowheads="1"/>
          </p:cNvPicPr>
          <p:nvPr userDrawn="1"/>
        </p:nvPicPr>
        <p:blipFill>
          <a:blip r:embed="rId2" cstate="screen"/>
          <a:srcRect/>
          <a:stretch>
            <a:fillRect/>
          </a:stretch>
        </p:blipFill>
        <p:spPr bwMode="auto">
          <a:xfrm>
            <a:off x="0" y="3633788"/>
            <a:ext cx="9144000" cy="2795587"/>
          </a:xfrm>
          <a:prstGeom prst="rect">
            <a:avLst/>
          </a:prstGeom>
          <a:noFill/>
          <a:ln w="9525">
            <a:noFill/>
            <a:miter lim="800000"/>
            <a:headEnd/>
            <a:tailEnd/>
          </a:ln>
        </p:spPr>
      </p:pic>
      <p:pic>
        <p:nvPicPr>
          <p:cNvPr id="5" name="Picture 9" descr="II_rahmen_neu_titel"/>
          <p:cNvPicPr>
            <a:picLocks noChangeAspect="1" noChangeArrowheads="1"/>
          </p:cNvPicPr>
          <p:nvPr/>
        </p:nvPicPr>
        <p:blipFill>
          <a:blip r:embed="rId3" cstate="screen"/>
          <a:srcRect/>
          <a:stretch>
            <a:fillRect/>
          </a:stretch>
        </p:blipFill>
        <p:spPr bwMode="auto">
          <a:xfrm>
            <a:off x="0" y="-3175"/>
            <a:ext cx="9144000" cy="6870700"/>
          </a:xfrm>
          <a:prstGeom prst="rect">
            <a:avLst/>
          </a:prstGeom>
          <a:noFill/>
        </p:spPr>
      </p:pic>
      <p:sp>
        <p:nvSpPr>
          <p:cNvPr id="6" name="Text Box 14"/>
          <p:cNvSpPr txBox="1">
            <a:spLocks noChangeArrowheads="1"/>
          </p:cNvSpPr>
          <p:nvPr/>
        </p:nvSpPr>
        <p:spPr bwMode="auto">
          <a:xfrm>
            <a:off x="396875" y="6475413"/>
            <a:ext cx="3670300" cy="244475"/>
          </a:xfrm>
          <a:prstGeom prst="rect">
            <a:avLst/>
          </a:prstGeom>
          <a:noFill/>
          <a:ln w="9525">
            <a:noFill/>
            <a:miter lim="800000"/>
            <a:headEnd/>
            <a:tailEnd/>
          </a:ln>
          <a:effectLst/>
        </p:spPr>
        <p:txBody>
          <a:bodyPr lIns="0" tIns="0" rIns="0" bIns="0">
            <a:spAutoFit/>
          </a:bodyPr>
          <a:lstStyle/>
          <a:p>
            <a:r>
              <a:rPr lang="de-DE" sz="800" dirty="0"/>
              <a:t>KIT – Universität des Landes Baden-Württemberg und</a:t>
            </a:r>
          </a:p>
          <a:p>
            <a:r>
              <a:rPr lang="de-DE" sz="800" dirty="0"/>
              <a:t>nationales </a:t>
            </a:r>
            <a:r>
              <a:rPr lang="de-DE" sz="800" dirty="0" smtClean="0"/>
              <a:t>Forschungszentrum </a:t>
            </a:r>
            <a:r>
              <a:rPr lang="de-DE" sz="800" dirty="0"/>
              <a:t>in der Helmholtz-Gemeinschaft</a:t>
            </a:r>
          </a:p>
        </p:txBody>
      </p:sp>
      <p:sp>
        <p:nvSpPr>
          <p:cNvPr id="7" name="Text Box 21"/>
          <p:cNvSpPr txBox="1">
            <a:spLocks noChangeArrowheads="1"/>
          </p:cNvSpPr>
          <p:nvPr/>
        </p:nvSpPr>
        <p:spPr bwMode="auto">
          <a:xfrm>
            <a:off x="385763" y="3367088"/>
            <a:ext cx="4537075" cy="152400"/>
          </a:xfrm>
          <a:prstGeom prst="rect">
            <a:avLst/>
          </a:prstGeom>
          <a:noFill/>
          <a:ln w="9525">
            <a:noFill/>
            <a:miter lim="800000"/>
            <a:headEnd/>
            <a:tailEnd/>
          </a:ln>
          <a:effectLst/>
        </p:spPr>
        <p:txBody>
          <a:bodyPr lIns="0" tIns="0" rIns="0" bIns="0" anchor="ctr">
            <a:spAutoFit/>
          </a:bodyPr>
          <a:lstStyle/>
          <a:p>
            <a:pPr>
              <a:defRPr/>
            </a:pPr>
            <a:r>
              <a:rPr lang="de-DE" sz="1000" dirty="0" smtClean="0">
                <a:solidFill>
                  <a:schemeClr val="bg1"/>
                </a:solidFill>
              </a:rPr>
              <a:t>STEINBUCH CENTRE</a:t>
            </a:r>
            <a:r>
              <a:rPr lang="de-DE" sz="1000" baseline="0" dirty="0" smtClean="0">
                <a:solidFill>
                  <a:schemeClr val="bg1"/>
                </a:solidFill>
              </a:rPr>
              <a:t> FOR COMPUTING - SCC</a:t>
            </a:r>
            <a:endParaRPr lang="de-DE" sz="1000" dirty="0">
              <a:solidFill>
                <a:schemeClr val="bg1"/>
              </a:solidFill>
            </a:endParaRPr>
          </a:p>
        </p:txBody>
      </p:sp>
      <p:sp>
        <p:nvSpPr>
          <p:cNvPr id="8" name="Text Box 14"/>
          <p:cNvSpPr txBox="1">
            <a:spLocks noChangeArrowheads="1"/>
          </p:cNvSpPr>
          <p:nvPr/>
        </p:nvSpPr>
        <p:spPr bwMode="auto">
          <a:xfrm>
            <a:off x="7318375" y="6497638"/>
            <a:ext cx="1727200" cy="244475"/>
          </a:xfrm>
          <a:prstGeom prst="rect">
            <a:avLst/>
          </a:prstGeom>
          <a:noFill/>
          <a:ln w="9525">
            <a:noFill/>
            <a:miter lim="800000"/>
            <a:headEnd/>
            <a:tailEnd/>
          </a:ln>
          <a:effectLst/>
        </p:spPr>
        <p:txBody>
          <a:bodyPr lIns="0" tIns="0" rIns="0" bIns="0">
            <a:spAutoFit/>
          </a:bodyPr>
          <a:lstStyle/>
          <a:p>
            <a:pPr algn="r"/>
            <a:r>
              <a:rPr lang="de-DE" sz="1600" b="1">
                <a:solidFill>
                  <a:schemeClr val="bg1"/>
                </a:solidFill>
              </a:rPr>
              <a:t>www.kit.edu</a:t>
            </a:r>
          </a:p>
        </p:txBody>
      </p:sp>
      <p:pic>
        <p:nvPicPr>
          <p:cNvPr id="9" name="Picture 11" descr="KIT-Logo-rgb_de"/>
          <p:cNvPicPr>
            <a:picLocks noChangeAspect="1" noChangeArrowheads="1"/>
          </p:cNvPicPr>
          <p:nvPr/>
        </p:nvPicPr>
        <p:blipFill>
          <a:blip r:embed="rId4" cstate="screen"/>
          <a:srcRect/>
          <a:stretch>
            <a:fillRect/>
          </a:stretch>
        </p:blipFill>
        <p:spPr bwMode="auto">
          <a:xfrm>
            <a:off x="395288" y="333375"/>
            <a:ext cx="1619250" cy="747713"/>
          </a:xfrm>
          <a:prstGeom prst="rect">
            <a:avLst/>
          </a:prstGeom>
          <a:noFill/>
        </p:spPr>
      </p:pic>
      <p:sp>
        <p:nvSpPr>
          <p:cNvPr id="4099" name="Rectangle 3"/>
          <p:cNvSpPr>
            <a:spLocks noGrp="1" noChangeArrowheads="1"/>
          </p:cNvSpPr>
          <p:nvPr>
            <p:ph type="ctrTitle"/>
          </p:nvPr>
        </p:nvSpPr>
        <p:spPr>
          <a:xfrm>
            <a:off x="395288" y="1268413"/>
            <a:ext cx="8389937" cy="649287"/>
          </a:xfrm>
        </p:spPr>
        <p:txBody>
          <a:bodyPr/>
          <a:lstStyle>
            <a:lvl1pPr>
              <a:lnSpc>
                <a:spcPct val="90000"/>
              </a:lnSpc>
              <a:defRPr sz="2600"/>
            </a:lvl1pPr>
          </a:lstStyle>
          <a:p>
            <a:r>
              <a:rPr lang="de-DE"/>
              <a:t>Titel durch Klicken hinzufügen</a:t>
            </a:r>
          </a:p>
        </p:txBody>
      </p:sp>
      <p:sp>
        <p:nvSpPr>
          <p:cNvPr id="4100" name="Rectangle 4"/>
          <p:cNvSpPr>
            <a:spLocks noGrp="1" noChangeArrowheads="1"/>
          </p:cNvSpPr>
          <p:nvPr>
            <p:ph type="subTitle" idx="1"/>
          </p:nvPr>
        </p:nvSpPr>
        <p:spPr>
          <a:xfrm>
            <a:off x="396875" y="2232025"/>
            <a:ext cx="8370888" cy="620713"/>
          </a:xfrm>
        </p:spPr>
        <p:txBody>
          <a:bodyPr/>
          <a:lstStyle>
            <a:lvl1pPr marL="0" indent="0">
              <a:spcBef>
                <a:spcPct val="0"/>
              </a:spcBef>
              <a:buFontTx/>
              <a:buNone/>
              <a:defRPr sz="1800" b="1">
                <a:solidFill>
                  <a:srgbClr val="000000"/>
                </a:solidFill>
              </a:defRPr>
            </a:lvl1pPr>
          </a:lstStyle>
          <a:p>
            <a:r>
              <a:rPr lang="de-DE"/>
              <a:t>Untertitel durch Klicken hinzufügen</a:t>
            </a:r>
          </a:p>
        </p:txBody>
      </p:sp>
    </p:spTree>
    <p:extLst>
      <p:ext uri="{BB962C8B-B14F-4D97-AF65-F5344CB8AC3E}">
        <p14:creationId xmlns:p14="http://schemas.microsoft.com/office/powerpoint/2010/main" val="1148758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341544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92113" y="1198563"/>
            <a:ext cx="4102100" cy="4894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6613" y="1198563"/>
            <a:ext cx="4102100" cy="4894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24843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475980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984107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573174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797234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‹Nr.›</a:t>
            </a:fld>
            <a:endParaRPr lang="en-GB" dirty="0"/>
          </a:p>
        </p:txBody>
      </p:sp>
      <p:sp>
        <p:nvSpPr>
          <p:cNvPr id="8" name="Title Placeholder 1"/>
          <p:cNvSpPr>
            <a:spLocks noGrp="1"/>
          </p:cNvSpPr>
          <p:nvPr>
            <p:ph type="title"/>
          </p:nvPr>
        </p:nvSpPr>
        <p:spPr>
          <a:xfrm>
            <a:off x="341736" y="74649"/>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833216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‹Nr.›</a:t>
            </a:fld>
            <a:endParaRPr lang="en-GB" dirty="0"/>
          </a:p>
        </p:txBody>
      </p:sp>
      <p:sp>
        <p:nvSpPr>
          <p:cNvPr id="6" name="Title Placeholder 1"/>
          <p:cNvSpPr>
            <a:spLocks noGrp="1"/>
          </p:cNvSpPr>
          <p:nvPr>
            <p:ph type="title"/>
          </p:nvPr>
        </p:nvSpPr>
        <p:spPr>
          <a:xfrm>
            <a:off x="341736" y="74649"/>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4" name="Rectangle 5"/>
          <p:cNvSpPr>
            <a:spLocks noGrp="1" noChangeArrowheads="1"/>
          </p:cNvSpPr>
          <p:nvPr>
            <p:ph type="ftr" sz="quarter" idx="3"/>
          </p:nvPr>
        </p:nvSpPr>
        <p:spPr bwMode="auto">
          <a:xfrm>
            <a:off x="1690688" y="6453013"/>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428306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vmlDrawing" Target="../drawings/vmlDrawing1.v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3" name="Picture 9" descr="II_rahmen_neu_folge"/>
          <p:cNvPicPr>
            <a:picLocks noChangeAspect="1" noChangeArrowheads="1"/>
          </p:cNvPicPr>
          <p:nvPr userDrawn="1"/>
        </p:nvPicPr>
        <p:blipFill>
          <a:blip r:embed="rId12" cstate="screen"/>
          <a:srcRect/>
          <a:stretch>
            <a:fillRect/>
          </a:stretch>
        </p:blipFill>
        <p:spPr bwMode="auto">
          <a:xfrm>
            <a:off x="0" y="0"/>
            <a:ext cx="9144000" cy="6858000"/>
          </a:xfrm>
          <a:prstGeom prst="rect">
            <a:avLst/>
          </a:prstGeom>
          <a:noFill/>
        </p:spPr>
      </p:pic>
      <p:sp>
        <p:nvSpPr>
          <p:cNvPr id="1027" name="Rectangle 2"/>
          <p:cNvSpPr>
            <a:spLocks noGrp="1" noChangeArrowheads="1"/>
          </p:cNvSpPr>
          <p:nvPr>
            <p:ph type="title"/>
          </p:nvPr>
        </p:nvSpPr>
        <p:spPr bwMode="auto">
          <a:xfrm>
            <a:off x="390525" y="333375"/>
            <a:ext cx="6911975" cy="5619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de-DE" smtClean="0"/>
              <a:t>Folientitel durch klicken hinzufügen</a:t>
            </a:r>
          </a:p>
        </p:txBody>
      </p:sp>
      <p:sp>
        <p:nvSpPr>
          <p:cNvPr id="1028" name="Rectangle 3"/>
          <p:cNvSpPr>
            <a:spLocks noGrp="1" noChangeArrowheads="1"/>
          </p:cNvSpPr>
          <p:nvPr>
            <p:ph type="body" idx="1"/>
          </p:nvPr>
        </p:nvSpPr>
        <p:spPr bwMode="auto">
          <a:xfrm>
            <a:off x="392113" y="1198563"/>
            <a:ext cx="8356600" cy="4894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Karlsruhe Institute of Technology (KIT).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35" name="Text Box 11"/>
          <p:cNvSpPr txBox="1">
            <a:spLocks noChangeArrowheads="1"/>
          </p:cNvSpPr>
          <p:nvPr/>
        </p:nvSpPr>
        <p:spPr bwMode="auto">
          <a:xfrm>
            <a:off x="250825" y="6453188"/>
            <a:ext cx="325438" cy="215900"/>
          </a:xfrm>
          <a:prstGeom prst="rect">
            <a:avLst/>
          </a:prstGeom>
          <a:noFill/>
          <a:ln w="9525">
            <a:noFill/>
            <a:miter lim="800000"/>
            <a:headEnd/>
            <a:tailEnd/>
          </a:ln>
          <a:effectLst/>
        </p:spPr>
        <p:txBody>
          <a:bodyPr lIns="0" tIns="0" rIns="0" bIns="0"/>
          <a:lstStyle/>
          <a:p>
            <a:pPr>
              <a:spcBef>
                <a:spcPct val="50000"/>
              </a:spcBef>
            </a:pPr>
            <a:fld id="{0EFABD31-4BF1-4834-999C-415B30CE4C37}" type="slidenum">
              <a:rPr lang="de-DE" sz="900" b="1"/>
              <a:pPr>
                <a:spcBef>
                  <a:spcPct val="50000"/>
                </a:spcBef>
              </a:pPr>
              <a:t>‹Nr.›</a:t>
            </a:fld>
            <a:endParaRPr lang="de-DE" sz="900" b="1"/>
          </a:p>
        </p:txBody>
      </p:sp>
      <p:pic>
        <p:nvPicPr>
          <p:cNvPr id="1037" name="Picture 13" descr="KIT-Logo-rgb_de"/>
          <p:cNvPicPr>
            <a:picLocks noChangeAspect="1" noChangeArrowheads="1"/>
          </p:cNvPicPr>
          <p:nvPr/>
        </p:nvPicPr>
        <p:blipFill>
          <a:blip r:embed="rId13" cstate="screen"/>
          <a:srcRect/>
          <a:stretch>
            <a:fillRect/>
          </a:stretch>
        </p:blipFill>
        <p:spPr bwMode="auto">
          <a:xfrm>
            <a:off x="7667625" y="333375"/>
            <a:ext cx="1076325" cy="496888"/>
          </a:xfrm>
          <a:prstGeom prst="rect">
            <a:avLst/>
          </a:prstGeom>
          <a:noFill/>
        </p:spPr>
      </p:pic>
      <p:sp>
        <p:nvSpPr>
          <p:cNvPr id="10" name="Text Box 10"/>
          <p:cNvSpPr txBox="1">
            <a:spLocks noChangeArrowheads="1"/>
          </p:cNvSpPr>
          <p:nvPr userDrawn="1"/>
        </p:nvSpPr>
        <p:spPr bwMode="auto">
          <a:xfrm>
            <a:off x="6049963" y="6453188"/>
            <a:ext cx="2736850" cy="360362"/>
          </a:xfrm>
          <a:prstGeom prst="rect">
            <a:avLst/>
          </a:prstGeom>
          <a:noFill/>
          <a:ln w="9525">
            <a:noFill/>
            <a:miter lim="800000"/>
            <a:headEnd/>
            <a:tailEnd/>
          </a:ln>
          <a:effectLst/>
        </p:spPr>
        <p:txBody>
          <a:bodyPr lIns="0" tIns="0" rIns="0" bIns="0"/>
          <a:lstStyle/>
          <a:p>
            <a:pPr algn="r">
              <a:spcBef>
                <a:spcPct val="50000"/>
              </a:spcBef>
              <a:defRPr/>
            </a:pPr>
            <a:r>
              <a:rPr lang="de-DE" sz="900" dirty="0"/>
              <a:t>Steinbuch </a:t>
            </a:r>
            <a:r>
              <a:rPr lang="de-DE" sz="900" dirty="0" err="1"/>
              <a:t>Centre</a:t>
            </a:r>
            <a:r>
              <a:rPr lang="de-DE" sz="900" dirty="0"/>
              <a:t> </a:t>
            </a:r>
            <a:r>
              <a:rPr lang="de-DE" sz="900" dirty="0" err="1"/>
              <a:t>for</a:t>
            </a:r>
            <a:r>
              <a:rPr lang="de-DE" sz="900" dirty="0"/>
              <a:t> Computing</a:t>
            </a:r>
          </a:p>
        </p:txBody>
      </p:sp>
      <p:graphicFrame>
        <p:nvGraphicFramePr>
          <p:cNvPr id="11" name="Object 12"/>
          <p:cNvGraphicFramePr>
            <a:graphicFrameLocks noChangeAspect="1"/>
          </p:cNvGraphicFramePr>
          <p:nvPr userDrawn="1"/>
        </p:nvGraphicFramePr>
        <p:xfrm>
          <a:off x="6416675" y="6434138"/>
          <a:ext cx="690563" cy="352425"/>
        </p:xfrm>
        <a:graphic>
          <a:graphicData uri="http://schemas.openxmlformats.org/presentationml/2006/ole">
            <mc:AlternateContent xmlns:mc="http://schemas.openxmlformats.org/markup-compatibility/2006">
              <mc:Choice xmlns:v="urn:schemas-microsoft-com:vml" Requires="v">
                <p:oleObj spid="_x0000_s1171" name="PHOTO-PAINT" r:id="rId14" imgW="4215873" imgH="3047619" progId="">
                  <p:embed/>
                </p:oleObj>
              </mc:Choice>
              <mc:Fallback>
                <p:oleObj name="PHOTO-PAINT" r:id="rId14" imgW="4215873" imgH="3047619" progId="">
                  <p:embed/>
                  <p:pic>
                    <p:nvPicPr>
                      <p:cNvPr id="0" name=""/>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b="29532"/>
                      <a:stretch>
                        <a:fillRect/>
                      </a:stretch>
                    </p:blipFill>
                    <p:spPr bwMode="auto">
                      <a:xfrm>
                        <a:off x="6416675" y="6434138"/>
                        <a:ext cx="690563" cy="352425"/>
                      </a:xfrm>
                      <a:prstGeom prst="rect">
                        <a:avLst/>
                      </a:prstGeom>
                      <a:noFill/>
                      <a:ln>
                        <a:noFill/>
                      </a:ln>
                      <a:effectLst/>
                      <a:extLst>
                        <a:ext uri="{909E8E84-426E-40DD-AFC4-6F175D3DCCD1}">
                          <a14:hiddenFill xmlns:a14="http://schemas.microsoft.com/office/drawing/2010/main">
                            <a:solidFill>
                              <a:srgbClr val="00968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D9D9D9"/>
                              </a:outerShdw>
                            </a:effectLst>
                          </a14:hiddenEffects>
                        </a:ext>
                      </a:extLst>
                    </p:spPr>
                  </p:pic>
                </p:oleObj>
              </mc:Fallback>
            </mc:AlternateContent>
          </a:graphicData>
        </a:graphic>
      </p:graphicFrame>
      <p:sp>
        <p:nvSpPr>
          <p:cNvPr id="12"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052758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6"/>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16"/>
        </a:buBlip>
        <a:defRPr sz="2000">
          <a:solidFill>
            <a:schemeClr val="tx1"/>
          </a:solidFill>
          <a:latin typeface="+mn-lt"/>
        </a:defRPr>
      </a:lvl2pPr>
      <a:lvl3pPr marL="1143000" indent="-228600" algn="l" rtl="0" eaLnBrk="0" fontAlgn="base" hangingPunct="0">
        <a:spcBef>
          <a:spcPct val="20000"/>
        </a:spcBef>
        <a:spcAft>
          <a:spcPct val="0"/>
        </a:spcAft>
        <a:buSzPct val="60000"/>
        <a:buBlip>
          <a:blip r:embed="rId16"/>
        </a:buBlip>
        <a:defRPr sz="2400">
          <a:solidFill>
            <a:schemeClr val="tx1"/>
          </a:solidFill>
          <a:latin typeface="+mn-lt"/>
        </a:defRPr>
      </a:lvl3pPr>
      <a:lvl4pPr marL="1600200" indent="-228600" algn="l" rtl="0" eaLnBrk="0" fontAlgn="base" hangingPunct="0">
        <a:spcBef>
          <a:spcPct val="20000"/>
        </a:spcBef>
        <a:spcAft>
          <a:spcPct val="0"/>
        </a:spcAft>
        <a:buSzPct val="60000"/>
        <a:buBlip>
          <a:blip r:embed="rId16"/>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16"/>
        </a:buBlip>
        <a:defRPr sz="1400">
          <a:solidFill>
            <a:schemeClr val="tx1"/>
          </a:solidFill>
          <a:latin typeface="+mn-lt"/>
        </a:defRPr>
      </a:lvl5pPr>
      <a:lvl6pPr marL="2514600" indent="-228600" algn="l" rtl="0" fontAlgn="base">
        <a:spcBef>
          <a:spcPct val="20000"/>
        </a:spcBef>
        <a:spcAft>
          <a:spcPct val="0"/>
        </a:spcAft>
        <a:buSzPct val="60000"/>
        <a:buBlip>
          <a:blip r:embed="rId16"/>
        </a:buBlip>
        <a:defRPr sz="1400">
          <a:solidFill>
            <a:schemeClr val="tx1"/>
          </a:solidFill>
          <a:latin typeface="+mn-lt"/>
        </a:defRPr>
      </a:lvl6pPr>
      <a:lvl7pPr marL="2971800" indent="-228600" algn="l" rtl="0" fontAlgn="base">
        <a:spcBef>
          <a:spcPct val="20000"/>
        </a:spcBef>
        <a:spcAft>
          <a:spcPct val="0"/>
        </a:spcAft>
        <a:buSzPct val="60000"/>
        <a:buBlip>
          <a:blip r:embed="rId16"/>
        </a:buBlip>
        <a:defRPr sz="1400">
          <a:solidFill>
            <a:schemeClr val="tx1"/>
          </a:solidFill>
          <a:latin typeface="+mn-lt"/>
        </a:defRPr>
      </a:lvl7pPr>
      <a:lvl8pPr marL="3429000" indent="-228600" algn="l" rtl="0" fontAlgn="base">
        <a:spcBef>
          <a:spcPct val="20000"/>
        </a:spcBef>
        <a:spcAft>
          <a:spcPct val="0"/>
        </a:spcAft>
        <a:buSzPct val="60000"/>
        <a:buBlip>
          <a:blip r:embed="rId16"/>
        </a:buBlip>
        <a:defRPr sz="1400">
          <a:solidFill>
            <a:schemeClr val="tx1"/>
          </a:solidFill>
          <a:latin typeface="+mn-lt"/>
        </a:defRPr>
      </a:lvl8pPr>
      <a:lvl9pPr marL="3886200" indent="-228600" algn="l" rtl="0" fontAlgn="base">
        <a:spcBef>
          <a:spcPct val="20000"/>
        </a:spcBef>
        <a:spcAft>
          <a:spcPct val="0"/>
        </a:spcAft>
        <a:buSzPct val="60000"/>
        <a:buBlip>
          <a:blip r:embed="rId16"/>
        </a:buBlip>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20.wmf"/></Relationships>
</file>

<file path=ppt/slides/_rels/slide14.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22.jpg"/><Relationship Id="rId5" Type="http://schemas.openxmlformats.org/officeDocument/2006/relationships/image" Target="../media/image21.png"/><Relationship Id="rId4" Type="http://schemas.openxmlformats.org/officeDocument/2006/relationships/image" Target="../media/image20.wmf"/></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0.wmf"/><Relationship Id="rId4" Type="http://schemas.openxmlformats.org/officeDocument/2006/relationships/image" Target="../media/image19.wmf"/></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smtClean="0"/>
              <a:t>Network </a:t>
            </a:r>
            <a:r>
              <a:rPr lang="en-US" dirty="0" smtClean="0"/>
              <a:t>evolving </a:t>
            </a:r>
            <a:r>
              <a:rPr lang="en-US" dirty="0" smtClean="0"/>
              <a:t>(2019-2022)</a:t>
            </a:r>
            <a:endParaRPr lang="en-US" dirty="0"/>
          </a:p>
        </p:txBody>
      </p:sp>
      <p:sp>
        <p:nvSpPr>
          <p:cNvPr id="3" name="Untertitel 2"/>
          <p:cNvSpPr>
            <a:spLocks noGrp="1"/>
          </p:cNvSpPr>
          <p:nvPr>
            <p:ph type="subTitle" idx="1"/>
          </p:nvPr>
        </p:nvSpPr>
        <p:spPr/>
        <p:txBody>
          <a:bodyPr/>
          <a:lstStyle/>
          <a:p>
            <a:r>
              <a:rPr lang="en-US" dirty="0" smtClean="0"/>
              <a:t>Bruno </a:t>
            </a:r>
            <a:r>
              <a:rPr lang="en-US" dirty="0" err="1" smtClean="0"/>
              <a:t>Hoeft</a:t>
            </a:r>
            <a:r>
              <a:rPr lang="en-US" smtClean="0"/>
              <a:t> / DE-KIT</a:t>
            </a:r>
            <a:endParaRPr lang="en-US"/>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696" y="116632"/>
            <a:ext cx="1320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5616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dirty="0"/>
          </a:p>
        </p:txBody>
      </p:sp>
      <p:sp>
        <p:nvSpPr>
          <p:cNvPr id="4" name="Title 3"/>
          <p:cNvSpPr>
            <a:spLocks noGrp="1"/>
          </p:cNvSpPr>
          <p:nvPr>
            <p:ph type="title"/>
          </p:nvPr>
        </p:nvSpPr>
        <p:spPr/>
        <p:txBody>
          <a:bodyPr/>
          <a:lstStyle/>
          <a:p>
            <a:r>
              <a:rPr lang="en-GB" dirty="0" smtClean="0"/>
              <a:t>Current and Proposed Architecture</a:t>
            </a:r>
            <a:endParaRPr lang="en-GB" dirty="0"/>
          </a:p>
        </p:txBody>
      </p:sp>
      <p:pic>
        <p:nvPicPr>
          <p:cNvPr id="7" name="Picture 6" descr="\\CHFILE02\Folders\guy\Desktop\Capture2.JPG"/>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877196"/>
            <a:ext cx="4274944" cy="3866996"/>
          </a:xfrm>
          <a:prstGeom prst="rect">
            <a:avLst/>
          </a:prstGeom>
          <a:noFill/>
          <a:ln>
            <a:noFill/>
          </a:ln>
        </p:spPr>
      </p:pic>
      <p:sp>
        <p:nvSpPr>
          <p:cNvPr id="8"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9" name="Grafik 8"/>
          <p:cNvPicPr>
            <a:picLocks noChangeAspect="1"/>
          </p:cNvPicPr>
          <p:nvPr/>
        </p:nvPicPr>
        <p:blipFill>
          <a:blip r:embed="rId4"/>
          <a:stretch>
            <a:fillRect/>
          </a:stretch>
        </p:blipFill>
        <p:spPr>
          <a:xfrm>
            <a:off x="7524328" y="895350"/>
            <a:ext cx="1352550" cy="609600"/>
          </a:xfrm>
          <a:prstGeom prst="rect">
            <a:avLst/>
          </a:prstGeom>
        </p:spPr>
      </p:pic>
      <p:sp>
        <p:nvSpPr>
          <p:cNvPr id="2" name="Content Placeholder 1"/>
          <p:cNvSpPr>
            <a:spLocks noGrp="1"/>
          </p:cNvSpPr>
          <p:nvPr>
            <p:ph idx="1"/>
          </p:nvPr>
        </p:nvSpPr>
        <p:spPr>
          <a:xfrm>
            <a:off x="251521" y="1198562"/>
            <a:ext cx="4752527" cy="5110757"/>
          </a:xfrm>
        </p:spPr>
        <p:txBody>
          <a:bodyPr/>
          <a:lstStyle/>
          <a:p>
            <a:r>
              <a:rPr lang="en-GB" sz="1800" dirty="0"/>
              <a:t>Current Architecture</a:t>
            </a:r>
          </a:p>
          <a:p>
            <a:pPr lvl="1"/>
            <a:r>
              <a:rPr lang="en-GB" sz="1600" dirty="0"/>
              <a:t>Follows the physical fibre</a:t>
            </a:r>
          </a:p>
          <a:p>
            <a:pPr lvl="1"/>
            <a:r>
              <a:rPr lang="en-GB" sz="1600" dirty="0"/>
              <a:t>Significant amount of transit traffic</a:t>
            </a:r>
          </a:p>
          <a:p>
            <a:pPr lvl="1"/>
            <a:r>
              <a:rPr lang="en-GB" sz="1600" dirty="0"/>
              <a:t>Requires two 100G interfaces per trunk</a:t>
            </a:r>
          </a:p>
          <a:p>
            <a:pPr lvl="1"/>
            <a:r>
              <a:rPr lang="en-GB" sz="1600" dirty="0"/>
              <a:t>Over provisioned </a:t>
            </a:r>
          </a:p>
          <a:p>
            <a:endParaRPr lang="en-GB" dirty="0"/>
          </a:p>
          <a:p>
            <a:r>
              <a:rPr lang="en-GB" sz="1800" dirty="0"/>
              <a:t>Proposed Architecture</a:t>
            </a:r>
          </a:p>
          <a:p>
            <a:pPr lvl="1"/>
            <a:r>
              <a:rPr lang="en-GB" sz="1600" dirty="0"/>
              <a:t>IP Trunks based on traffic requirements between the two </a:t>
            </a:r>
            <a:r>
              <a:rPr lang="en-GB" sz="1600" dirty="0" err="1"/>
              <a:t>PoPs</a:t>
            </a:r>
            <a:endParaRPr lang="en-GB" sz="1600" dirty="0"/>
          </a:p>
          <a:p>
            <a:pPr lvl="1"/>
            <a:r>
              <a:rPr lang="en-GB" sz="1600" dirty="0"/>
              <a:t>Significantly reduces the amount of </a:t>
            </a:r>
            <a:r>
              <a:rPr lang="en-GB" sz="1600" dirty="0" smtClean="0"/>
              <a:t>transit traffic </a:t>
            </a:r>
            <a:r>
              <a:rPr lang="en-GB" sz="1600" dirty="0"/>
              <a:t>through routers</a:t>
            </a:r>
          </a:p>
          <a:p>
            <a:pPr lvl="1"/>
            <a:r>
              <a:rPr lang="en-GB" sz="1600" dirty="0"/>
              <a:t>Multiple trunk links can be setup on a single 100GE interface </a:t>
            </a:r>
          </a:p>
          <a:p>
            <a:pPr lvl="1"/>
            <a:r>
              <a:rPr lang="en-GB" sz="1600" dirty="0"/>
              <a:t>Reduces the amount of 100GE interfaces required on both IP and DWDM layer</a:t>
            </a:r>
          </a:p>
          <a:p>
            <a:pPr lvl="1"/>
            <a:endParaRPr lang="en-GB" dirty="0" smtClean="0"/>
          </a:p>
          <a:p>
            <a:pPr lvl="1"/>
            <a:endParaRPr lang="en-GB" dirty="0"/>
          </a:p>
          <a:p>
            <a:pPr lvl="1"/>
            <a:endParaRPr lang="en-GB" dirty="0"/>
          </a:p>
        </p:txBody>
      </p:sp>
    </p:spTree>
    <p:extLst>
      <p:ext uri="{BB962C8B-B14F-4D97-AF65-F5344CB8AC3E}">
        <p14:creationId xmlns:p14="http://schemas.microsoft.com/office/powerpoint/2010/main" val="268236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2113" y="1594394"/>
            <a:ext cx="8356600" cy="1296145"/>
          </a:xfrm>
        </p:spPr>
        <p:txBody>
          <a:bodyPr>
            <a:noAutofit/>
          </a:bodyPr>
          <a:lstStyle/>
          <a:p>
            <a:r>
              <a:rPr lang="en-GB" sz="1800" dirty="0"/>
              <a:t>Working closely with </a:t>
            </a:r>
            <a:r>
              <a:rPr lang="en-GB" sz="1800" dirty="0" err="1"/>
              <a:t>Infinera</a:t>
            </a:r>
            <a:r>
              <a:rPr lang="en-GB" sz="1800" dirty="0"/>
              <a:t> to develop a solution for managing OTN (PXM) cards using an </a:t>
            </a:r>
            <a:r>
              <a:rPr lang="en-GB" sz="1800" dirty="0" err="1"/>
              <a:t>OpenFlow</a:t>
            </a:r>
            <a:r>
              <a:rPr lang="en-GB" sz="1800" dirty="0"/>
              <a:t> controller</a:t>
            </a:r>
          </a:p>
          <a:p>
            <a:pPr lvl="1"/>
            <a:r>
              <a:rPr lang="en-GB" sz="1650" dirty="0"/>
              <a:t>Paves the way to multi-layer interaction </a:t>
            </a:r>
          </a:p>
          <a:p>
            <a:pPr lvl="1"/>
            <a:r>
              <a:rPr lang="en-GB" sz="1650" dirty="0"/>
              <a:t>It uses standard open </a:t>
            </a:r>
            <a:r>
              <a:rPr lang="en-GB" sz="1650" dirty="0" smtClean="0"/>
              <a:t>APIs</a:t>
            </a:r>
            <a:endParaRPr lang="en-GB" sz="165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GB" dirty="0" smtClean="0"/>
              <a:t>Transport SDN App</a:t>
            </a:r>
            <a:endParaRPr lang="en-GB" dirty="0"/>
          </a:p>
        </p:txBody>
      </p:sp>
      <p:pic>
        <p:nvPicPr>
          <p:cNvPr id="5" name="Picture 4"/>
          <p:cNvPicPr>
            <a:picLocks noChangeAspect="1"/>
          </p:cNvPicPr>
          <p:nvPr/>
        </p:nvPicPr>
        <p:blipFill>
          <a:blip r:embed="rId3"/>
          <a:stretch>
            <a:fillRect/>
          </a:stretch>
        </p:blipFill>
        <p:spPr>
          <a:xfrm>
            <a:off x="4508461" y="3701851"/>
            <a:ext cx="4421981" cy="2607469"/>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7" name="Grafik 6"/>
          <p:cNvPicPr>
            <a:picLocks noChangeAspect="1"/>
          </p:cNvPicPr>
          <p:nvPr/>
        </p:nvPicPr>
        <p:blipFill>
          <a:blip r:embed="rId4"/>
          <a:stretch>
            <a:fillRect/>
          </a:stretch>
        </p:blipFill>
        <p:spPr>
          <a:xfrm>
            <a:off x="7524328" y="895350"/>
            <a:ext cx="1352550" cy="609600"/>
          </a:xfrm>
          <a:prstGeom prst="rect">
            <a:avLst/>
          </a:prstGeom>
        </p:spPr>
      </p:pic>
      <p:sp>
        <p:nvSpPr>
          <p:cNvPr id="8" name="Content Placeholder 1"/>
          <p:cNvSpPr txBox="1">
            <a:spLocks/>
          </p:cNvSpPr>
          <p:nvPr/>
        </p:nvSpPr>
        <p:spPr bwMode="auto">
          <a:xfrm>
            <a:off x="390068" y="2890539"/>
            <a:ext cx="4513397" cy="2482677"/>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SzPct val="70000"/>
              <a:buBlip>
                <a:blip r:embed="rId5"/>
              </a:buBlip>
              <a:defRPr sz="15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5"/>
              </a:buBlip>
              <a:defRPr sz="2000">
                <a:solidFill>
                  <a:srgbClr val="004361"/>
                </a:solidFill>
                <a:latin typeface="+mn-lt"/>
              </a:defRPr>
            </a:lvl2pPr>
            <a:lvl3pPr marL="1143000" indent="-228600" algn="l" rtl="0" eaLnBrk="0" fontAlgn="base" hangingPunct="0">
              <a:spcBef>
                <a:spcPct val="20000"/>
              </a:spcBef>
              <a:spcAft>
                <a:spcPct val="0"/>
              </a:spcAft>
              <a:buSzPct val="60000"/>
              <a:buBlip>
                <a:blip r:embed="rId5"/>
              </a:buBlip>
              <a:defRPr sz="2400">
                <a:solidFill>
                  <a:srgbClr val="003F5E"/>
                </a:solidFill>
                <a:latin typeface="+mn-lt"/>
              </a:defRPr>
            </a:lvl3pPr>
            <a:lvl4pPr marL="1600200" indent="-228600" algn="l" rtl="0" eaLnBrk="0" fontAlgn="base" hangingPunct="0">
              <a:spcBef>
                <a:spcPct val="20000"/>
              </a:spcBef>
              <a:spcAft>
                <a:spcPct val="0"/>
              </a:spcAft>
              <a:buSzPct val="60000"/>
              <a:buBlip>
                <a:blip r:embed="rId5"/>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5"/>
              </a:buBlip>
              <a:defRPr sz="1400">
                <a:solidFill>
                  <a:schemeClr val="tx1"/>
                </a:solidFill>
                <a:latin typeface="+mn-lt"/>
              </a:defRPr>
            </a:lvl5pPr>
            <a:lvl6pPr marL="2514600" indent="-228600" algn="l" rtl="0" fontAlgn="base">
              <a:spcBef>
                <a:spcPct val="20000"/>
              </a:spcBef>
              <a:spcAft>
                <a:spcPct val="0"/>
              </a:spcAft>
              <a:buSzPct val="60000"/>
              <a:buBlip>
                <a:blip r:embed="rId5"/>
              </a:buBlip>
              <a:defRPr sz="1400">
                <a:solidFill>
                  <a:schemeClr val="tx1"/>
                </a:solidFill>
                <a:latin typeface="+mn-lt"/>
              </a:defRPr>
            </a:lvl6pPr>
            <a:lvl7pPr marL="2971800" indent="-228600" algn="l" rtl="0" fontAlgn="base">
              <a:spcBef>
                <a:spcPct val="20000"/>
              </a:spcBef>
              <a:spcAft>
                <a:spcPct val="0"/>
              </a:spcAft>
              <a:buSzPct val="60000"/>
              <a:buBlip>
                <a:blip r:embed="rId5"/>
              </a:buBlip>
              <a:defRPr sz="1400">
                <a:solidFill>
                  <a:schemeClr val="tx1"/>
                </a:solidFill>
                <a:latin typeface="+mn-lt"/>
              </a:defRPr>
            </a:lvl7pPr>
            <a:lvl8pPr marL="3429000" indent="-228600" algn="l" rtl="0" fontAlgn="base">
              <a:spcBef>
                <a:spcPct val="20000"/>
              </a:spcBef>
              <a:spcAft>
                <a:spcPct val="0"/>
              </a:spcAft>
              <a:buSzPct val="60000"/>
              <a:buBlip>
                <a:blip r:embed="rId5"/>
              </a:buBlip>
              <a:defRPr sz="1400">
                <a:solidFill>
                  <a:schemeClr val="tx1"/>
                </a:solidFill>
                <a:latin typeface="+mn-lt"/>
              </a:defRPr>
            </a:lvl8pPr>
            <a:lvl9pPr marL="3886200" indent="-228600" algn="l" rtl="0" fontAlgn="base">
              <a:spcBef>
                <a:spcPct val="20000"/>
              </a:spcBef>
              <a:spcAft>
                <a:spcPct val="0"/>
              </a:spcAft>
              <a:buSzPct val="60000"/>
              <a:buBlip>
                <a:blip r:embed="rId5"/>
              </a:buBlip>
              <a:defRPr sz="1400">
                <a:solidFill>
                  <a:schemeClr val="tx1"/>
                </a:solidFill>
                <a:latin typeface="+mn-lt"/>
              </a:defRPr>
            </a:lvl9pPr>
          </a:lstStyle>
          <a:p>
            <a:r>
              <a:rPr lang="en-GB" sz="1800" kern="0" dirty="0" smtClean="0"/>
              <a:t>Enables us to bring more intelligence to the core network</a:t>
            </a:r>
          </a:p>
          <a:p>
            <a:pPr lvl="1"/>
            <a:r>
              <a:rPr lang="en-GB" sz="1650" kern="0" dirty="0" smtClean="0"/>
              <a:t>Reduce overprovisioning</a:t>
            </a:r>
          </a:p>
          <a:p>
            <a:pPr lvl="1"/>
            <a:r>
              <a:rPr lang="en-GB" sz="1650" kern="0" dirty="0" smtClean="0"/>
              <a:t>Reduce number of transit packets going through intermediate routers</a:t>
            </a:r>
          </a:p>
          <a:p>
            <a:pPr lvl="1"/>
            <a:r>
              <a:rPr lang="en-GB" sz="1650" kern="0" dirty="0" smtClean="0"/>
              <a:t>In future dynamically modify capacity on OTN layer to cater for peaky traffic on Layer 2 and 3</a:t>
            </a:r>
          </a:p>
          <a:p>
            <a:pPr marL="342900" lvl="1" indent="0">
              <a:buFontTx/>
              <a:buNone/>
            </a:pPr>
            <a:endParaRPr lang="en-GB" sz="1650" kern="0" dirty="0" smtClean="0"/>
          </a:p>
          <a:p>
            <a:endParaRPr lang="en-GB" sz="1800" kern="0" dirty="0" smtClean="0"/>
          </a:p>
          <a:p>
            <a:pPr lvl="1"/>
            <a:endParaRPr lang="en-GB" sz="1650" kern="0" dirty="0"/>
          </a:p>
        </p:txBody>
      </p:sp>
    </p:spTree>
    <p:extLst>
      <p:ext uri="{BB962C8B-B14F-4D97-AF65-F5344CB8AC3E}">
        <p14:creationId xmlns:p14="http://schemas.microsoft.com/office/powerpoint/2010/main" val="304496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0" name="Straight Connector 179"/>
          <p:cNvCxnSpPr/>
          <p:nvPr/>
        </p:nvCxnSpPr>
        <p:spPr>
          <a:xfrm flipV="1">
            <a:off x="4136657" y="4352222"/>
            <a:ext cx="1227" cy="57003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098440" y="3547901"/>
            <a:ext cx="740756" cy="3464"/>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41" name="Cloud 140"/>
          <p:cNvSpPr/>
          <p:nvPr/>
        </p:nvSpPr>
        <p:spPr>
          <a:xfrm>
            <a:off x="2805944" y="2985651"/>
            <a:ext cx="3254824" cy="1187217"/>
          </a:xfrm>
          <a:prstGeom prst="cloud">
            <a:avLst/>
          </a:prstGeom>
          <a:solidFill>
            <a:schemeClr val="accent1">
              <a:lumMod val="60000"/>
              <a:lumOff val="4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4" name="Title 3"/>
          <p:cNvSpPr>
            <a:spLocks noGrp="1"/>
          </p:cNvSpPr>
          <p:nvPr>
            <p:ph type="title"/>
          </p:nvPr>
        </p:nvSpPr>
        <p:spPr>
          <a:xfrm>
            <a:off x="477101" y="852109"/>
            <a:ext cx="6879127" cy="994172"/>
          </a:xfrm>
        </p:spPr>
        <p:txBody>
          <a:bodyPr>
            <a:normAutofit/>
          </a:bodyPr>
          <a:lstStyle/>
          <a:p>
            <a:r>
              <a:rPr lang="en-US" dirty="0" smtClean="0"/>
              <a:t>Transport SDN</a:t>
            </a:r>
            <a:br>
              <a:rPr lang="en-US" dirty="0" smtClean="0"/>
            </a:br>
            <a:r>
              <a:rPr lang="en-US" b="0" dirty="0" smtClean="0">
                <a:solidFill>
                  <a:srgbClr val="ED1556"/>
                </a:solidFill>
              </a:rPr>
              <a:t>Current network architecture</a:t>
            </a:r>
            <a:endParaRPr lang="en-US" b="0" dirty="0">
              <a:solidFill>
                <a:srgbClr val="ED1556"/>
              </a:solidFill>
            </a:endParaRPr>
          </a:p>
        </p:txBody>
      </p:sp>
      <p:sp>
        <p:nvSpPr>
          <p:cNvPr id="73" name="Cloud 72"/>
          <p:cNvSpPr/>
          <p:nvPr/>
        </p:nvSpPr>
        <p:spPr>
          <a:xfrm>
            <a:off x="7996541" y="3257163"/>
            <a:ext cx="811494"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76" name="Rectangle 75"/>
          <p:cNvSpPr/>
          <p:nvPr/>
        </p:nvSpPr>
        <p:spPr>
          <a:xfrm>
            <a:off x="3832319" y="3372812"/>
            <a:ext cx="1148796" cy="4441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200" dirty="0">
                <a:solidFill>
                  <a:schemeClr val="tx1"/>
                </a:solidFill>
              </a:rPr>
              <a:t>GÉANT</a:t>
            </a:r>
          </a:p>
          <a:p>
            <a:pPr algn="ctr"/>
            <a:r>
              <a:rPr lang="en-US" sz="1200" dirty="0">
                <a:solidFill>
                  <a:schemeClr val="tx1"/>
                </a:solidFill>
              </a:rPr>
              <a:t>WDM/OTN</a:t>
            </a:r>
          </a:p>
        </p:txBody>
      </p:sp>
      <p:sp>
        <p:nvSpPr>
          <p:cNvPr id="79" name="Rectangle 78"/>
          <p:cNvSpPr/>
          <p:nvPr/>
        </p:nvSpPr>
        <p:spPr>
          <a:xfrm>
            <a:off x="8169508" y="3405370"/>
            <a:ext cx="540257" cy="22101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80" name="Rectangle 79"/>
          <p:cNvSpPr/>
          <p:nvPr/>
        </p:nvSpPr>
        <p:spPr>
          <a:xfrm>
            <a:off x="6866582" y="3694271"/>
            <a:ext cx="585738"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sp>
        <p:nvSpPr>
          <p:cNvPr id="111" name="Cloud 110"/>
          <p:cNvSpPr/>
          <p:nvPr/>
        </p:nvSpPr>
        <p:spPr>
          <a:xfrm>
            <a:off x="293065" y="3307008"/>
            <a:ext cx="802567"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112" name="Rectangle 111"/>
          <p:cNvSpPr/>
          <p:nvPr/>
        </p:nvSpPr>
        <p:spPr>
          <a:xfrm>
            <a:off x="477101" y="3503769"/>
            <a:ext cx="543498" cy="19103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113" name="Rectangle 112"/>
          <p:cNvSpPr/>
          <p:nvPr/>
        </p:nvSpPr>
        <p:spPr>
          <a:xfrm>
            <a:off x="1668134" y="3716464"/>
            <a:ext cx="556792"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sp>
        <p:nvSpPr>
          <p:cNvPr id="139" name="Rectangle 138"/>
          <p:cNvSpPr/>
          <p:nvPr/>
        </p:nvSpPr>
        <p:spPr>
          <a:xfrm>
            <a:off x="5077248" y="1957976"/>
            <a:ext cx="574872"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sp>
        <p:nvSpPr>
          <p:cNvPr id="171" name="Rectangle 170"/>
          <p:cNvSpPr/>
          <p:nvPr/>
        </p:nvSpPr>
        <p:spPr>
          <a:xfrm>
            <a:off x="4396241" y="4868129"/>
            <a:ext cx="546462"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cxnSp>
        <p:nvCxnSpPr>
          <p:cNvPr id="179" name="Straight Connector 178"/>
          <p:cNvCxnSpPr/>
          <p:nvPr/>
        </p:nvCxnSpPr>
        <p:spPr>
          <a:xfrm flipV="1">
            <a:off x="4817664" y="2309228"/>
            <a:ext cx="1227" cy="57003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4373567" y="3663229"/>
            <a:ext cx="1524758" cy="40325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142136" y="3698430"/>
            <a:ext cx="873539" cy="38525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054297" y="3118518"/>
            <a:ext cx="873539" cy="38525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4292288" y="4347120"/>
            <a:ext cx="1227" cy="57003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2144674" y="3471246"/>
            <a:ext cx="740756" cy="346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6200800" y="3505078"/>
            <a:ext cx="740756" cy="346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7320737" y="3558438"/>
            <a:ext cx="740756" cy="346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2099194" y="3607029"/>
            <a:ext cx="740756" cy="346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4966401" y="2312478"/>
            <a:ext cx="1227" cy="57003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6187102" y="3632563"/>
            <a:ext cx="740756" cy="346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40" name="Group 250"/>
          <p:cNvGrpSpPr/>
          <p:nvPr/>
        </p:nvGrpSpPr>
        <p:grpSpPr>
          <a:xfrm>
            <a:off x="4654594" y="2000289"/>
            <a:ext cx="463009" cy="313682"/>
            <a:chOff x="586154" y="3911067"/>
            <a:chExt cx="2915956" cy="1973131"/>
          </a:xfrm>
        </p:grpSpPr>
        <p:sp>
          <p:nvSpPr>
            <p:cNvPr id="142"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43"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44"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45" name="Group 267"/>
            <p:cNvGrpSpPr>
              <a:grpSpLocks/>
            </p:cNvGrpSpPr>
            <p:nvPr/>
          </p:nvGrpSpPr>
          <p:grpSpPr bwMode="auto">
            <a:xfrm>
              <a:off x="1045410" y="4066949"/>
              <a:ext cx="2006970" cy="851778"/>
              <a:chOff x="4314" y="1150"/>
              <a:chExt cx="446" cy="153"/>
            </a:xfrm>
          </p:grpSpPr>
          <p:sp>
            <p:nvSpPr>
              <p:cNvPr id="146"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7"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8"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49"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50"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1"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2"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53"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154" name="Group 250"/>
          <p:cNvGrpSpPr/>
          <p:nvPr/>
        </p:nvGrpSpPr>
        <p:grpSpPr>
          <a:xfrm>
            <a:off x="3973588" y="4910442"/>
            <a:ext cx="463009" cy="313682"/>
            <a:chOff x="586154" y="3911067"/>
            <a:chExt cx="2915956" cy="1973131"/>
          </a:xfrm>
        </p:grpSpPr>
        <p:sp>
          <p:nvSpPr>
            <p:cNvPr id="155"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56"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57"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58" name="Group 267"/>
            <p:cNvGrpSpPr>
              <a:grpSpLocks/>
            </p:cNvGrpSpPr>
            <p:nvPr/>
          </p:nvGrpSpPr>
          <p:grpSpPr bwMode="auto">
            <a:xfrm>
              <a:off x="1045410" y="4066949"/>
              <a:ext cx="2006970" cy="851778"/>
              <a:chOff x="4314" y="1150"/>
              <a:chExt cx="446" cy="153"/>
            </a:xfrm>
          </p:grpSpPr>
          <p:sp>
            <p:nvSpPr>
              <p:cNvPr id="159"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0"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1"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2"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3"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4"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5"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66"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122" name="Group 250"/>
          <p:cNvGrpSpPr/>
          <p:nvPr/>
        </p:nvGrpSpPr>
        <p:grpSpPr>
          <a:xfrm>
            <a:off x="1694486" y="3380588"/>
            <a:ext cx="463009" cy="313682"/>
            <a:chOff x="586154" y="3911067"/>
            <a:chExt cx="2915956" cy="1973131"/>
          </a:xfrm>
        </p:grpSpPr>
        <p:sp>
          <p:nvSpPr>
            <p:cNvPr id="123"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24"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25"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26" name="Group 267"/>
            <p:cNvGrpSpPr>
              <a:grpSpLocks/>
            </p:cNvGrpSpPr>
            <p:nvPr/>
          </p:nvGrpSpPr>
          <p:grpSpPr bwMode="auto">
            <a:xfrm>
              <a:off x="1045410" y="4066949"/>
              <a:ext cx="2006970" cy="851778"/>
              <a:chOff x="4314" y="1150"/>
              <a:chExt cx="446" cy="153"/>
            </a:xfrm>
          </p:grpSpPr>
          <p:sp>
            <p:nvSpPr>
              <p:cNvPr id="127"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28"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29"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30"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31"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32"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33"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34"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85" name="Group 250"/>
          <p:cNvGrpSpPr/>
          <p:nvPr/>
        </p:nvGrpSpPr>
        <p:grpSpPr>
          <a:xfrm>
            <a:off x="6885260" y="3382664"/>
            <a:ext cx="463009" cy="313682"/>
            <a:chOff x="586154" y="3911067"/>
            <a:chExt cx="2915956" cy="1973131"/>
          </a:xfrm>
        </p:grpSpPr>
        <p:sp>
          <p:nvSpPr>
            <p:cNvPr id="87"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88"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89"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90" name="Group 267"/>
            <p:cNvGrpSpPr>
              <a:grpSpLocks/>
            </p:cNvGrpSpPr>
            <p:nvPr/>
          </p:nvGrpSpPr>
          <p:grpSpPr bwMode="auto">
            <a:xfrm>
              <a:off x="1045410" y="4066949"/>
              <a:ext cx="2006970" cy="851778"/>
              <a:chOff x="4314" y="1150"/>
              <a:chExt cx="446" cy="153"/>
            </a:xfrm>
          </p:grpSpPr>
          <p:sp>
            <p:nvSpPr>
              <p:cNvPr id="91"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92"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93"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94"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07"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08"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09"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10"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cxnSp>
        <p:nvCxnSpPr>
          <p:cNvPr id="86" name="Straight Connector 85"/>
          <p:cNvCxnSpPr/>
          <p:nvPr/>
        </p:nvCxnSpPr>
        <p:spPr>
          <a:xfrm flipV="1">
            <a:off x="3133400" y="3059584"/>
            <a:ext cx="1581792" cy="393707"/>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14" name="Picture 113" descr="infn_croadm.wmf"/>
          <p:cNvPicPr>
            <a:picLocks noChangeAspect="1"/>
          </p:cNvPicPr>
          <p:nvPr/>
        </p:nvPicPr>
        <p:blipFill>
          <a:blip r:embed="rId3" cstate="print"/>
          <a:stretch>
            <a:fillRect/>
          </a:stretch>
        </p:blipFill>
        <p:spPr>
          <a:xfrm>
            <a:off x="2799514" y="3349077"/>
            <a:ext cx="388851" cy="363602"/>
          </a:xfrm>
          <a:prstGeom prst="rect">
            <a:avLst/>
          </a:prstGeom>
        </p:spPr>
      </p:pic>
      <p:pic>
        <p:nvPicPr>
          <p:cNvPr id="115" name="Picture 114" descr="infn_croadm.wmf"/>
          <p:cNvPicPr>
            <a:picLocks noChangeAspect="1"/>
          </p:cNvPicPr>
          <p:nvPr/>
        </p:nvPicPr>
        <p:blipFill>
          <a:blip r:embed="rId3" cstate="print"/>
          <a:stretch>
            <a:fillRect/>
          </a:stretch>
        </p:blipFill>
        <p:spPr>
          <a:xfrm>
            <a:off x="4715193" y="2849219"/>
            <a:ext cx="388851" cy="363602"/>
          </a:xfrm>
          <a:prstGeom prst="rect">
            <a:avLst/>
          </a:prstGeom>
        </p:spPr>
      </p:pic>
      <p:pic>
        <p:nvPicPr>
          <p:cNvPr id="116" name="Picture 115" descr="infn_croadm.wmf"/>
          <p:cNvPicPr>
            <a:picLocks noChangeAspect="1"/>
          </p:cNvPicPr>
          <p:nvPr/>
        </p:nvPicPr>
        <p:blipFill>
          <a:blip r:embed="rId3" cstate="print"/>
          <a:stretch>
            <a:fillRect/>
          </a:stretch>
        </p:blipFill>
        <p:spPr>
          <a:xfrm>
            <a:off x="4004991" y="3983752"/>
            <a:ext cx="388851" cy="363602"/>
          </a:xfrm>
          <a:prstGeom prst="rect">
            <a:avLst/>
          </a:prstGeom>
        </p:spPr>
      </p:pic>
      <p:pic>
        <p:nvPicPr>
          <p:cNvPr id="117" name="Picture 116" descr="infn_croadm.wmf"/>
          <p:cNvPicPr>
            <a:picLocks noChangeAspect="1"/>
          </p:cNvPicPr>
          <p:nvPr/>
        </p:nvPicPr>
        <p:blipFill>
          <a:blip r:embed="rId3" cstate="print"/>
          <a:stretch>
            <a:fillRect/>
          </a:stretch>
        </p:blipFill>
        <p:spPr>
          <a:xfrm>
            <a:off x="5866343" y="3376097"/>
            <a:ext cx="388851" cy="363602"/>
          </a:xfrm>
          <a:prstGeom prst="rect">
            <a:avLst/>
          </a:prstGeom>
        </p:spPr>
      </p:pic>
      <p:sp>
        <p:nvSpPr>
          <p:cNvPr id="84" name="Rectangle 83"/>
          <p:cNvSpPr/>
          <p:nvPr/>
        </p:nvSpPr>
        <p:spPr>
          <a:xfrm>
            <a:off x="5328510" y="4280091"/>
            <a:ext cx="1139630" cy="336982"/>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ODU4/2e links</a:t>
            </a:r>
          </a:p>
        </p:txBody>
      </p:sp>
      <p:cxnSp>
        <p:nvCxnSpPr>
          <p:cNvPr id="105" name="Straight Connector 104"/>
          <p:cNvCxnSpPr/>
          <p:nvPr/>
        </p:nvCxnSpPr>
        <p:spPr>
          <a:xfrm flipH="1" flipV="1">
            <a:off x="5111421" y="3845903"/>
            <a:ext cx="229438" cy="459833"/>
          </a:xfrm>
          <a:prstGeom prst="line">
            <a:avLst/>
          </a:prstGeom>
          <a:ln w="15875">
            <a:solidFill>
              <a:srgbClr val="FFC000"/>
            </a:solidFill>
          </a:ln>
        </p:spPr>
        <p:style>
          <a:lnRef idx="1">
            <a:schemeClr val="accent1"/>
          </a:lnRef>
          <a:fillRef idx="0">
            <a:schemeClr val="accent1"/>
          </a:fillRef>
          <a:effectRef idx="0">
            <a:schemeClr val="accent1"/>
          </a:effectRef>
          <a:fontRef idx="minor">
            <a:schemeClr val="tx1"/>
          </a:fontRef>
        </p:style>
      </p:cxnSp>
      <p:sp>
        <p:nvSpPr>
          <p:cNvPr id="10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119" name="Grafik 118"/>
          <p:cNvPicPr>
            <a:picLocks noChangeAspect="1"/>
          </p:cNvPicPr>
          <p:nvPr/>
        </p:nvPicPr>
        <p:blipFill>
          <a:blip r:embed="rId4"/>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18468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250"/>
          <p:cNvGrpSpPr/>
          <p:nvPr/>
        </p:nvGrpSpPr>
        <p:grpSpPr>
          <a:xfrm>
            <a:off x="4723110" y="1930307"/>
            <a:ext cx="527798" cy="313682"/>
            <a:chOff x="586154" y="3911067"/>
            <a:chExt cx="2915956" cy="1973131"/>
          </a:xfrm>
        </p:grpSpPr>
        <p:sp>
          <p:nvSpPr>
            <p:cNvPr id="142"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43"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44"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45" name="Group 267"/>
            <p:cNvGrpSpPr>
              <a:grpSpLocks/>
            </p:cNvGrpSpPr>
            <p:nvPr/>
          </p:nvGrpSpPr>
          <p:grpSpPr bwMode="auto">
            <a:xfrm>
              <a:off x="1045410" y="4066949"/>
              <a:ext cx="2006970" cy="851778"/>
              <a:chOff x="4314" y="1150"/>
              <a:chExt cx="446" cy="153"/>
            </a:xfrm>
          </p:grpSpPr>
          <p:sp>
            <p:nvSpPr>
              <p:cNvPr id="146"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7"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8"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49"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50"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1"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2"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53"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85" name="Group 250"/>
          <p:cNvGrpSpPr/>
          <p:nvPr/>
        </p:nvGrpSpPr>
        <p:grpSpPr>
          <a:xfrm>
            <a:off x="6946778" y="3382664"/>
            <a:ext cx="527798" cy="313682"/>
            <a:chOff x="586154" y="3911067"/>
            <a:chExt cx="2915956" cy="1973131"/>
          </a:xfrm>
        </p:grpSpPr>
        <p:sp>
          <p:nvSpPr>
            <p:cNvPr id="87"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88"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89"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90" name="Group 267"/>
            <p:cNvGrpSpPr>
              <a:grpSpLocks/>
            </p:cNvGrpSpPr>
            <p:nvPr/>
          </p:nvGrpSpPr>
          <p:grpSpPr bwMode="auto">
            <a:xfrm>
              <a:off x="1045410" y="4066949"/>
              <a:ext cx="2006970" cy="851778"/>
              <a:chOff x="4314" y="1150"/>
              <a:chExt cx="446" cy="153"/>
            </a:xfrm>
          </p:grpSpPr>
          <p:sp>
            <p:nvSpPr>
              <p:cNvPr id="91"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92"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93"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94"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07"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08"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09"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10"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122" name="Group 250"/>
          <p:cNvGrpSpPr/>
          <p:nvPr/>
        </p:nvGrpSpPr>
        <p:grpSpPr>
          <a:xfrm>
            <a:off x="1756004" y="3380588"/>
            <a:ext cx="527798" cy="313682"/>
            <a:chOff x="586154" y="3911067"/>
            <a:chExt cx="2915956" cy="1973131"/>
          </a:xfrm>
        </p:grpSpPr>
        <p:sp>
          <p:nvSpPr>
            <p:cNvPr id="123"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24"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25"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26" name="Group 267"/>
            <p:cNvGrpSpPr>
              <a:grpSpLocks/>
            </p:cNvGrpSpPr>
            <p:nvPr/>
          </p:nvGrpSpPr>
          <p:grpSpPr bwMode="auto">
            <a:xfrm>
              <a:off x="1045410" y="4066949"/>
              <a:ext cx="2006970" cy="851778"/>
              <a:chOff x="4314" y="1150"/>
              <a:chExt cx="446" cy="153"/>
            </a:xfrm>
          </p:grpSpPr>
          <p:sp>
            <p:nvSpPr>
              <p:cNvPr id="127"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28"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29"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30"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31"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32"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33"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34"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sp>
        <p:nvSpPr>
          <p:cNvPr id="141" name="Cloud 140"/>
          <p:cNvSpPr/>
          <p:nvPr/>
        </p:nvSpPr>
        <p:spPr>
          <a:xfrm>
            <a:off x="2484354" y="2992067"/>
            <a:ext cx="3710274" cy="1187217"/>
          </a:xfrm>
          <a:prstGeom prst="cloud">
            <a:avLst/>
          </a:prstGeom>
          <a:solidFill>
            <a:schemeClr val="accent1">
              <a:lumMod val="60000"/>
              <a:lumOff val="4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4" name="Title 3"/>
          <p:cNvSpPr>
            <a:spLocks noGrp="1"/>
          </p:cNvSpPr>
          <p:nvPr>
            <p:ph type="title"/>
          </p:nvPr>
        </p:nvSpPr>
        <p:spPr>
          <a:xfrm>
            <a:off x="419879" y="852109"/>
            <a:ext cx="6936349" cy="994172"/>
          </a:xfrm>
        </p:spPr>
        <p:txBody>
          <a:bodyPr>
            <a:normAutofit/>
          </a:bodyPr>
          <a:lstStyle/>
          <a:p>
            <a:r>
              <a:rPr lang="en-US" dirty="0" smtClean="0"/>
              <a:t>Transport SDN</a:t>
            </a:r>
            <a:br>
              <a:rPr lang="en-US" dirty="0" smtClean="0"/>
            </a:br>
            <a:r>
              <a:rPr lang="en-US" b="0" dirty="0" smtClean="0">
                <a:solidFill>
                  <a:srgbClr val="ED1556"/>
                </a:solidFill>
              </a:rPr>
              <a:t>Revised architecture with PXM cards</a:t>
            </a:r>
            <a:endParaRPr lang="en-US" b="0" dirty="0">
              <a:solidFill>
                <a:srgbClr val="ED1556"/>
              </a:solidFill>
            </a:endParaRPr>
          </a:p>
        </p:txBody>
      </p:sp>
      <p:sp>
        <p:nvSpPr>
          <p:cNvPr id="73" name="Cloud 72"/>
          <p:cNvSpPr/>
          <p:nvPr/>
        </p:nvSpPr>
        <p:spPr>
          <a:xfrm>
            <a:off x="8002590" y="3257163"/>
            <a:ext cx="925047"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79" name="Rectangle 78"/>
          <p:cNvSpPr/>
          <p:nvPr/>
        </p:nvSpPr>
        <p:spPr>
          <a:xfrm>
            <a:off x="8225480" y="3400920"/>
            <a:ext cx="518357" cy="2254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80" name="Rectangle 79"/>
          <p:cNvSpPr/>
          <p:nvPr/>
        </p:nvSpPr>
        <p:spPr>
          <a:xfrm>
            <a:off x="6912410" y="3694271"/>
            <a:ext cx="60100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103" name="Group 102"/>
          <p:cNvGrpSpPr/>
          <p:nvPr/>
        </p:nvGrpSpPr>
        <p:grpSpPr>
          <a:xfrm>
            <a:off x="7365966" y="3420860"/>
            <a:ext cx="766837" cy="213197"/>
            <a:chOff x="5727362" y="3340251"/>
            <a:chExt cx="1322475" cy="414081"/>
          </a:xfrm>
        </p:grpSpPr>
        <p:sp>
          <p:nvSpPr>
            <p:cNvPr id="104" name="Isosceles Triangle 103"/>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5" name="Isosceles Triangle 104"/>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6" name="Rectangle 105"/>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111" name="Cloud 110"/>
          <p:cNvSpPr/>
          <p:nvPr/>
        </p:nvSpPr>
        <p:spPr>
          <a:xfrm>
            <a:off x="299114" y="3307008"/>
            <a:ext cx="925047"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112" name="Rectangle 111"/>
          <p:cNvSpPr/>
          <p:nvPr/>
        </p:nvSpPr>
        <p:spPr>
          <a:xfrm>
            <a:off x="521396" y="3469345"/>
            <a:ext cx="613477" cy="19348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113" name="Rectangle 112"/>
          <p:cNvSpPr/>
          <p:nvPr/>
        </p:nvSpPr>
        <p:spPr>
          <a:xfrm>
            <a:off x="1713962" y="3716464"/>
            <a:ext cx="60100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114" name="Group 113"/>
          <p:cNvGrpSpPr/>
          <p:nvPr/>
        </p:nvGrpSpPr>
        <p:grpSpPr>
          <a:xfrm>
            <a:off x="1090306" y="3420860"/>
            <a:ext cx="766837" cy="213197"/>
            <a:chOff x="5727362" y="3340251"/>
            <a:chExt cx="1322475" cy="414081"/>
          </a:xfrm>
        </p:grpSpPr>
        <p:sp>
          <p:nvSpPr>
            <p:cNvPr id="115" name="Isosceles Triangle 114"/>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16" name="Isosceles Triangle 115"/>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17" name="Rectangle 116"/>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grpSp>
        <p:nvGrpSpPr>
          <p:cNvPr id="118" name="Group 117"/>
          <p:cNvGrpSpPr/>
          <p:nvPr/>
        </p:nvGrpSpPr>
        <p:grpSpPr>
          <a:xfrm>
            <a:off x="2161393" y="3420860"/>
            <a:ext cx="766837" cy="213197"/>
            <a:chOff x="5727362" y="3340251"/>
            <a:chExt cx="1322475" cy="414081"/>
          </a:xfrm>
        </p:grpSpPr>
        <p:sp>
          <p:nvSpPr>
            <p:cNvPr id="119" name="Isosceles Triangle 118"/>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20" name="Isosceles Triangle 119"/>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21" name="Rectangle 120"/>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139" name="Rectangle 138"/>
          <p:cNvSpPr/>
          <p:nvPr/>
        </p:nvSpPr>
        <p:spPr>
          <a:xfrm>
            <a:off x="5123076" y="1887995"/>
            <a:ext cx="60100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154" name="Group 250"/>
          <p:cNvGrpSpPr/>
          <p:nvPr/>
        </p:nvGrpSpPr>
        <p:grpSpPr>
          <a:xfrm>
            <a:off x="4070096" y="5169368"/>
            <a:ext cx="527798" cy="313682"/>
            <a:chOff x="586154" y="3911067"/>
            <a:chExt cx="2915956" cy="1973131"/>
          </a:xfrm>
        </p:grpSpPr>
        <p:sp>
          <p:nvSpPr>
            <p:cNvPr id="155"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56"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57"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58" name="Group 267"/>
            <p:cNvGrpSpPr>
              <a:grpSpLocks/>
            </p:cNvGrpSpPr>
            <p:nvPr/>
          </p:nvGrpSpPr>
          <p:grpSpPr bwMode="auto">
            <a:xfrm>
              <a:off x="1045410" y="4066949"/>
              <a:ext cx="2006970" cy="851778"/>
              <a:chOff x="4314" y="1150"/>
              <a:chExt cx="446" cy="153"/>
            </a:xfrm>
          </p:grpSpPr>
          <p:sp>
            <p:nvSpPr>
              <p:cNvPr id="159"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0"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1"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2"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3"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4"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5"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66"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sp>
        <p:nvSpPr>
          <p:cNvPr id="171" name="Rectangle 170"/>
          <p:cNvSpPr/>
          <p:nvPr/>
        </p:nvSpPr>
        <p:spPr>
          <a:xfrm>
            <a:off x="4477061" y="5127056"/>
            <a:ext cx="60100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sp>
        <p:nvSpPr>
          <p:cNvPr id="177" name="Rectangle 176"/>
          <p:cNvSpPr/>
          <p:nvPr/>
        </p:nvSpPr>
        <p:spPr>
          <a:xfrm>
            <a:off x="3868055" y="3344091"/>
            <a:ext cx="1309548" cy="4441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200" dirty="0">
                <a:solidFill>
                  <a:schemeClr val="tx1"/>
                </a:solidFill>
              </a:rPr>
              <a:t>GÉANT</a:t>
            </a:r>
          </a:p>
          <a:p>
            <a:pPr algn="ctr"/>
            <a:r>
              <a:rPr lang="en-US" sz="1200" dirty="0">
                <a:solidFill>
                  <a:schemeClr val="tx1"/>
                </a:solidFill>
              </a:rPr>
              <a:t>WDM/OTN</a:t>
            </a:r>
          </a:p>
        </p:txBody>
      </p:sp>
      <p:pic>
        <p:nvPicPr>
          <p:cNvPr id="173" name="Picture 172" descr="infn_croadm.wmf"/>
          <p:cNvPicPr>
            <a:picLocks noChangeAspect="1"/>
          </p:cNvPicPr>
          <p:nvPr/>
        </p:nvPicPr>
        <p:blipFill>
          <a:blip r:embed="rId3" cstate="print"/>
          <a:stretch>
            <a:fillRect/>
          </a:stretch>
        </p:blipFill>
        <p:spPr>
          <a:xfrm>
            <a:off x="3053300" y="3406341"/>
            <a:ext cx="443263" cy="363602"/>
          </a:xfrm>
          <a:prstGeom prst="rect">
            <a:avLst/>
          </a:prstGeom>
        </p:spPr>
      </p:pic>
      <p:grpSp>
        <p:nvGrpSpPr>
          <p:cNvPr id="55" name="Group 54"/>
          <p:cNvGrpSpPr/>
          <p:nvPr/>
        </p:nvGrpSpPr>
        <p:grpSpPr>
          <a:xfrm>
            <a:off x="2836697" y="3360323"/>
            <a:ext cx="352698" cy="302507"/>
            <a:chOff x="347449" y="1654019"/>
            <a:chExt cx="1181694" cy="1046284"/>
          </a:xfrm>
        </p:grpSpPr>
        <p:pic>
          <p:nvPicPr>
            <p:cNvPr id="56" name="Picture 55"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57" name="Frame 56"/>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cxnSp>
        <p:nvCxnSpPr>
          <p:cNvPr id="3" name="Straight Connector 2"/>
          <p:cNvCxnSpPr/>
          <p:nvPr/>
        </p:nvCxnSpPr>
        <p:spPr>
          <a:xfrm flipH="1" flipV="1">
            <a:off x="5177605" y="3567598"/>
            <a:ext cx="206213" cy="663699"/>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750923" y="4246338"/>
            <a:ext cx="2500763" cy="681023"/>
          </a:xfrm>
          <a:prstGeom prst="rect">
            <a:avLst/>
          </a:prstGeom>
          <a:solidFill>
            <a:srgbClr val="FF0000">
              <a:alpha val="65000"/>
            </a:srgb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IP trunks.  </a:t>
            </a:r>
            <a:r>
              <a:rPr lang="en-US" sz="1050" dirty="0" err="1">
                <a:solidFill>
                  <a:schemeClr val="tx1"/>
                </a:solidFill>
              </a:rPr>
              <a:t>ODUflex</a:t>
            </a:r>
            <a:r>
              <a:rPr lang="en-US" sz="1050" dirty="0">
                <a:solidFill>
                  <a:schemeClr val="tx1"/>
                </a:solidFill>
              </a:rPr>
              <a:t> used to manage bandwidth between PXM cards.  These are static (not OTS controlled)  </a:t>
            </a:r>
          </a:p>
        </p:txBody>
      </p:sp>
      <p:sp>
        <p:nvSpPr>
          <p:cNvPr id="195" name="Rectangle 194"/>
          <p:cNvSpPr/>
          <p:nvPr/>
        </p:nvSpPr>
        <p:spPr>
          <a:xfrm>
            <a:off x="6343005" y="2681649"/>
            <a:ext cx="1564162" cy="52080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PXM cards support termination of EVPL circuits on </a:t>
            </a:r>
            <a:r>
              <a:rPr lang="en-US" sz="1050" dirty="0" err="1">
                <a:solidFill>
                  <a:schemeClr val="tx1"/>
                </a:solidFill>
              </a:rPr>
              <a:t>vlans</a:t>
            </a:r>
            <a:r>
              <a:rPr lang="en-US" sz="1050" dirty="0">
                <a:solidFill>
                  <a:schemeClr val="tx1"/>
                </a:solidFill>
              </a:rPr>
              <a:t> </a:t>
            </a:r>
          </a:p>
        </p:txBody>
      </p:sp>
      <p:cxnSp>
        <p:nvCxnSpPr>
          <p:cNvPr id="196" name="Straight Connector 195"/>
          <p:cNvCxnSpPr>
            <a:stCxn id="181" idx="0"/>
            <a:endCxn id="195" idx="1"/>
          </p:cNvCxnSpPr>
          <p:nvPr/>
        </p:nvCxnSpPr>
        <p:spPr>
          <a:xfrm flipV="1">
            <a:off x="6237886" y="2942053"/>
            <a:ext cx="105119" cy="459935"/>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sp>
        <p:nvSpPr>
          <p:cNvPr id="197" name="Rectangle 196"/>
          <p:cNvSpPr/>
          <p:nvPr/>
        </p:nvSpPr>
        <p:spPr>
          <a:xfrm>
            <a:off x="5089816" y="2253859"/>
            <a:ext cx="1299099" cy="517109"/>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Legacy ODU4/2e links to routers via TIM ports</a:t>
            </a:r>
          </a:p>
        </p:txBody>
      </p:sp>
      <p:cxnSp>
        <p:nvCxnSpPr>
          <p:cNvPr id="198" name="Straight Connector 197"/>
          <p:cNvCxnSpPr/>
          <p:nvPr/>
        </p:nvCxnSpPr>
        <p:spPr>
          <a:xfrm flipH="1" flipV="1">
            <a:off x="5369743" y="2786010"/>
            <a:ext cx="90721" cy="375086"/>
          </a:xfrm>
          <a:prstGeom prst="line">
            <a:avLst/>
          </a:prstGeom>
          <a:ln w="158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5211649" y="3044078"/>
            <a:ext cx="733088" cy="33350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a:stCxn id="142" idx="4"/>
            <a:endCxn id="174" idx="0"/>
          </p:cNvCxnSpPr>
          <p:nvPr/>
        </p:nvCxnSpPr>
        <p:spPr>
          <a:xfrm>
            <a:off x="4987009" y="2243989"/>
            <a:ext cx="15006" cy="60523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74" name="Picture 173" descr="infn_croadm.wmf"/>
          <p:cNvPicPr>
            <a:picLocks noChangeAspect="1"/>
          </p:cNvPicPr>
          <p:nvPr/>
        </p:nvPicPr>
        <p:blipFill>
          <a:blip r:embed="rId3" cstate="print"/>
          <a:stretch>
            <a:fillRect/>
          </a:stretch>
        </p:blipFill>
        <p:spPr>
          <a:xfrm>
            <a:off x="4780383" y="2849219"/>
            <a:ext cx="443263" cy="363602"/>
          </a:xfrm>
          <a:prstGeom prst="rect">
            <a:avLst/>
          </a:prstGeom>
        </p:spPr>
      </p:pic>
      <p:pic>
        <p:nvPicPr>
          <p:cNvPr id="178" name="Picture 177" descr="infn_croadm.wmf"/>
          <p:cNvPicPr>
            <a:picLocks noChangeAspect="1"/>
          </p:cNvPicPr>
          <p:nvPr/>
        </p:nvPicPr>
        <p:blipFill>
          <a:blip r:embed="rId3" cstate="print"/>
          <a:stretch>
            <a:fillRect/>
          </a:stretch>
        </p:blipFill>
        <p:spPr>
          <a:xfrm>
            <a:off x="5805011" y="3369208"/>
            <a:ext cx="443263" cy="363602"/>
          </a:xfrm>
          <a:prstGeom prst="rect">
            <a:avLst/>
          </a:prstGeom>
        </p:spPr>
      </p:pic>
      <p:grpSp>
        <p:nvGrpSpPr>
          <p:cNvPr id="179" name="Group 178"/>
          <p:cNvGrpSpPr/>
          <p:nvPr/>
        </p:nvGrpSpPr>
        <p:grpSpPr>
          <a:xfrm>
            <a:off x="6061537" y="3401988"/>
            <a:ext cx="352698" cy="302507"/>
            <a:chOff x="347449" y="1654019"/>
            <a:chExt cx="1181694" cy="1046284"/>
          </a:xfrm>
        </p:grpSpPr>
        <p:pic>
          <p:nvPicPr>
            <p:cNvPr id="180" name="Picture 179"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181" name="Frame 180"/>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pic>
        <p:nvPicPr>
          <p:cNvPr id="175" name="Picture 174" descr="infn_croadm.wmf"/>
          <p:cNvPicPr>
            <a:picLocks noChangeAspect="1"/>
          </p:cNvPicPr>
          <p:nvPr/>
        </p:nvPicPr>
        <p:blipFill>
          <a:blip r:embed="rId3" cstate="print"/>
          <a:stretch>
            <a:fillRect/>
          </a:stretch>
        </p:blipFill>
        <p:spPr>
          <a:xfrm>
            <a:off x="4070181" y="3983752"/>
            <a:ext cx="443263" cy="363602"/>
          </a:xfrm>
          <a:prstGeom prst="rect">
            <a:avLst/>
          </a:prstGeom>
        </p:spPr>
      </p:pic>
      <p:grpSp>
        <p:nvGrpSpPr>
          <p:cNvPr id="185" name="Group 184"/>
          <p:cNvGrpSpPr/>
          <p:nvPr/>
        </p:nvGrpSpPr>
        <p:grpSpPr>
          <a:xfrm>
            <a:off x="4208816" y="4249033"/>
            <a:ext cx="352698" cy="302507"/>
            <a:chOff x="347449" y="1654019"/>
            <a:chExt cx="1181694" cy="1046284"/>
          </a:xfrm>
        </p:grpSpPr>
        <p:pic>
          <p:nvPicPr>
            <p:cNvPr id="186" name="Picture 185"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187" name="Frame 186"/>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grpSp>
        <p:nvGrpSpPr>
          <p:cNvPr id="99" name="Group 98"/>
          <p:cNvGrpSpPr/>
          <p:nvPr/>
        </p:nvGrpSpPr>
        <p:grpSpPr>
          <a:xfrm>
            <a:off x="6283950" y="3420860"/>
            <a:ext cx="766837" cy="213197"/>
            <a:chOff x="5727362" y="3340251"/>
            <a:chExt cx="1322475" cy="414081"/>
          </a:xfrm>
        </p:grpSpPr>
        <p:sp>
          <p:nvSpPr>
            <p:cNvPr id="100" name="Isosceles Triangle 99"/>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1" name="Isosceles Triangle 100"/>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2" name="Rectangle 101"/>
            <p:cNvSpPr/>
            <p:nvPr/>
          </p:nvSpPr>
          <p:spPr>
            <a:xfrm>
              <a:off x="5996894" y="3400776"/>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grpSp>
        <p:nvGrpSpPr>
          <p:cNvPr id="167" name="Group 166"/>
          <p:cNvGrpSpPr/>
          <p:nvPr/>
        </p:nvGrpSpPr>
        <p:grpSpPr>
          <a:xfrm rot="16200000">
            <a:off x="4011361" y="4741021"/>
            <a:ext cx="672705" cy="243030"/>
            <a:chOff x="5727362" y="3340251"/>
            <a:chExt cx="1322475" cy="414081"/>
          </a:xfrm>
        </p:grpSpPr>
        <p:sp>
          <p:nvSpPr>
            <p:cNvPr id="168" name="Isosceles Triangle 167"/>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69" name="Isosceles Triangle 168"/>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70" name="Rectangle 169"/>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2" name="Freeform 1"/>
          <p:cNvSpPr/>
          <p:nvPr/>
        </p:nvSpPr>
        <p:spPr>
          <a:xfrm>
            <a:off x="5832581" y="3254449"/>
            <a:ext cx="1274770" cy="129758"/>
          </a:xfrm>
          <a:custGeom>
            <a:avLst/>
            <a:gdLst>
              <a:gd name="connsiteX0" fmla="*/ 0 w 1491049"/>
              <a:gd name="connsiteY0" fmla="*/ 164773 h 173011"/>
              <a:gd name="connsiteX1" fmla="*/ 757881 w 1491049"/>
              <a:gd name="connsiteY1" fmla="*/ 16 h 173011"/>
              <a:gd name="connsiteX2" fmla="*/ 1491049 w 1491049"/>
              <a:gd name="connsiteY2" fmla="*/ 173011 h 173011"/>
            </a:gdLst>
            <a:ahLst/>
            <a:cxnLst>
              <a:cxn ang="0">
                <a:pos x="connsiteX0" y="connsiteY0"/>
              </a:cxn>
              <a:cxn ang="0">
                <a:pos x="connsiteX1" y="connsiteY1"/>
              </a:cxn>
              <a:cxn ang="0">
                <a:pos x="connsiteX2" y="connsiteY2"/>
              </a:cxn>
            </a:cxnLst>
            <a:rect l="l" t="t" r="r" b="b"/>
            <a:pathLst>
              <a:path w="1491049" h="173011">
                <a:moveTo>
                  <a:pt x="0" y="164773"/>
                </a:moveTo>
                <a:cubicBezTo>
                  <a:pt x="254686" y="81708"/>
                  <a:pt x="509373" y="-1357"/>
                  <a:pt x="757881" y="16"/>
                </a:cubicBezTo>
                <a:cubicBezTo>
                  <a:pt x="1006389" y="1389"/>
                  <a:pt x="1248719" y="87200"/>
                  <a:pt x="1491049" y="173011"/>
                </a:cubicBezTo>
              </a:path>
            </a:pathLst>
          </a:custGeom>
          <a:noFill/>
          <a:ln w="50800">
            <a:solidFill>
              <a:srgbClr val="1C4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8" name="Straight Connector 7"/>
          <p:cNvCxnSpPr>
            <a:stCxn id="181" idx="1"/>
            <a:endCxn id="57" idx="3"/>
          </p:cNvCxnSpPr>
          <p:nvPr/>
        </p:nvCxnSpPr>
        <p:spPr>
          <a:xfrm flipH="1" flipV="1">
            <a:off x="3189395" y="3511577"/>
            <a:ext cx="2872142" cy="41665"/>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3000277" y="3583707"/>
            <a:ext cx="1412277" cy="663335"/>
          </a:xfrm>
          <a:custGeom>
            <a:avLst/>
            <a:gdLst>
              <a:gd name="connsiteX0" fmla="*/ 0 w 2481943"/>
              <a:gd name="connsiteY0" fmla="*/ 0 h 1903445"/>
              <a:gd name="connsiteX1" fmla="*/ 130629 w 2481943"/>
              <a:gd name="connsiteY1" fmla="*/ 18661 h 1903445"/>
              <a:gd name="connsiteX2" fmla="*/ 167951 w 2481943"/>
              <a:gd name="connsiteY2" fmla="*/ 27992 h 1903445"/>
              <a:gd name="connsiteX3" fmla="*/ 363894 w 2481943"/>
              <a:gd name="connsiteY3" fmla="*/ 46653 h 1903445"/>
              <a:gd name="connsiteX4" fmla="*/ 709127 w 2481943"/>
              <a:gd name="connsiteY4" fmla="*/ 74645 h 1903445"/>
              <a:gd name="connsiteX5" fmla="*/ 1091682 w 2481943"/>
              <a:gd name="connsiteY5" fmla="*/ 93306 h 1903445"/>
              <a:gd name="connsiteX6" fmla="*/ 1194319 w 2481943"/>
              <a:gd name="connsiteY6" fmla="*/ 102637 h 1903445"/>
              <a:gd name="connsiteX7" fmla="*/ 1250302 w 2481943"/>
              <a:gd name="connsiteY7" fmla="*/ 130629 h 1903445"/>
              <a:gd name="connsiteX8" fmla="*/ 1343608 w 2481943"/>
              <a:gd name="connsiteY8" fmla="*/ 158621 h 1903445"/>
              <a:gd name="connsiteX9" fmla="*/ 1371600 w 2481943"/>
              <a:gd name="connsiteY9" fmla="*/ 177282 h 1903445"/>
              <a:gd name="connsiteX10" fmla="*/ 1436915 w 2481943"/>
              <a:gd name="connsiteY10" fmla="*/ 195943 h 1903445"/>
              <a:gd name="connsiteX11" fmla="*/ 1502229 w 2481943"/>
              <a:gd name="connsiteY11" fmla="*/ 223935 h 1903445"/>
              <a:gd name="connsiteX12" fmla="*/ 1530221 w 2481943"/>
              <a:gd name="connsiteY12" fmla="*/ 242596 h 1903445"/>
              <a:gd name="connsiteX13" fmla="*/ 1586204 w 2481943"/>
              <a:gd name="connsiteY13" fmla="*/ 261257 h 1903445"/>
              <a:gd name="connsiteX14" fmla="*/ 1604866 w 2481943"/>
              <a:gd name="connsiteY14" fmla="*/ 279919 h 1903445"/>
              <a:gd name="connsiteX15" fmla="*/ 1688841 w 2481943"/>
              <a:gd name="connsiteY15" fmla="*/ 298580 h 1903445"/>
              <a:gd name="connsiteX16" fmla="*/ 1744825 w 2481943"/>
              <a:gd name="connsiteY16" fmla="*/ 317241 h 1903445"/>
              <a:gd name="connsiteX17" fmla="*/ 1810139 w 2481943"/>
              <a:gd name="connsiteY17" fmla="*/ 354563 h 1903445"/>
              <a:gd name="connsiteX18" fmla="*/ 1847461 w 2481943"/>
              <a:gd name="connsiteY18" fmla="*/ 363894 h 1903445"/>
              <a:gd name="connsiteX19" fmla="*/ 1875453 w 2481943"/>
              <a:gd name="connsiteY19" fmla="*/ 382555 h 1903445"/>
              <a:gd name="connsiteX20" fmla="*/ 1931437 w 2481943"/>
              <a:gd name="connsiteY20" fmla="*/ 401216 h 1903445"/>
              <a:gd name="connsiteX21" fmla="*/ 1987421 w 2481943"/>
              <a:gd name="connsiteY21" fmla="*/ 438539 h 1903445"/>
              <a:gd name="connsiteX22" fmla="*/ 2015412 w 2481943"/>
              <a:gd name="connsiteY22" fmla="*/ 457200 h 1903445"/>
              <a:gd name="connsiteX23" fmla="*/ 2052735 w 2481943"/>
              <a:gd name="connsiteY23" fmla="*/ 494523 h 1903445"/>
              <a:gd name="connsiteX24" fmla="*/ 2118049 w 2481943"/>
              <a:gd name="connsiteY24" fmla="*/ 541176 h 1903445"/>
              <a:gd name="connsiteX25" fmla="*/ 2136710 w 2481943"/>
              <a:gd name="connsiteY25" fmla="*/ 569168 h 1903445"/>
              <a:gd name="connsiteX26" fmla="*/ 2164702 w 2481943"/>
              <a:gd name="connsiteY26" fmla="*/ 578498 h 1903445"/>
              <a:gd name="connsiteX27" fmla="*/ 2183364 w 2481943"/>
              <a:gd name="connsiteY27" fmla="*/ 615821 h 1903445"/>
              <a:gd name="connsiteX28" fmla="*/ 2220686 w 2481943"/>
              <a:gd name="connsiteY28" fmla="*/ 662474 h 1903445"/>
              <a:gd name="connsiteX29" fmla="*/ 2248678 w 2481943"/>
              <a:gd name="connsiteY29" fmla="*/ 681135 h 1903445"/>
              <a:gd name="connsiteX30" fmla="*/ 2258008 w 2481943"/>
              <a:gd name="connsiteY30" fmla="*/ 709127 h 1903445"/>
              <a:gd name="connsiteX31" fmla="*/ 2295331 w 2481943"/>
              <a:gd name="connsiteY31" fmla="*/ 765110 h 1903445"/>
              <a:gd name="connsiteX32" fmla="*/ 2304661 w 2481943"/>
              <a:gd name="connsiteY32" fmla="*/ 793102 h 1903445"/>
              <a:gd name="connsiteX33" fmla="*/ 2323323 w 2481943"/>
              <a:gd name="connsiteY33" fmla="*/ 811763 h 1903445"/>
              <a:gd name="connsiteX34" fmla="*/ 2341984 w 2481943"/>
              <a:gd name="connsiteY34" fmla="*/ 867747 h 1903445"/>
              <a:gd name="connsiteX35" fmla="*/ 2360645 w 2481943"/>
              <a:gd name="connsiteY35" fmla="*/ 923731 h 1903445"/>
              <a:gd name="connsiteX36" fmla="*/ 2369976 w 2481943"/>
              <a:gd name="connsiteY36" fmla="*/ 961053 h 1903445"/>
              <a:gd name="connsiteX37" fmla="*/ 2388637 w 2481943"/>
              <a:gd name="connsiteY37" fmla="*/ 1017037 h 1903445"/>
              <a:gd name="connsiteX38" fmla="*/ 2397968 w 2481943"/>
              <a:gd name="connsiteY38" fmla="*/ 1045029 h 1903445"/>
              <a:gd name="connsiteX39" fmla="*/ 2407298 w 2481943"/>
              <a:gd name="connsiteY39" fmla="*/ 1101012 h 1903445"/>
              <a:gd name="connsiteX40" fmla="*/ 2416629 w 2481943"/>
              <a:gd name="connsiteY40" fmla="*/ 1129004 h 1903445"/>
              <a:gd name="connsiteX41" fmla="*/ 2425959 w 2481943"/>
              <a:gd name="connsiteY41" fmla="*/ 1166327 h 1903445"/>
              <a:gd name="connsiteX42" fmla="*/ 2435290 w 2481943"/>
              <a:gd name="connsiteY42" fmla="*/ 1250302 h 1903445"/>
              <a:gd name="connsiteX43" fmla="*/ 2444621 w 2481943"/>
              <a:gd name="connsiteY43" fmla="*/ 1278294 h 1903445"/>
              <a:gd name="connsiteX44" fmla="*/ 2463282 w 2481943"/>
              <a:gd name="connsiteY44" fmla="*/ 1511559 h 1903445"/>
              <a:gd name="connsiteX45" fmla="*/ 2472612 w 2481943"/>
              <a:gd name="connsiteY45" fmla="*/ 1614196 h 1903445"/>
              <a:gd name="connsiteX46" fmla="*/ 2481943 w 2481943"/>
              <a:gd name="connsiteY46" fmla="*/ 1707502 h 1903445"/>
              <a:gd name="connsiteX47" fmla="*/ 2481943 w 2481943"/>
              <a:gd name="connsiteY47" fmla="*/ 1903445 h 190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81943" h="1903445">
                <a:moveTo>
                  <a:pt x="0" y="0"/>
                </a:moveTo>
                <a:cubicBezTo>
                  <a:pt x="43543" y="6220"/>
                  <a:pt x="87957" y="7993"/>
                  <a:pt x="130629" y="18661"/>
                </a:cubicBezTo>
                <a:cubicBezTo>
                  <a:pt x="143070" y="21771"/>
                  <a:pt x="155277" y="26042"/>
                  <a:pt x="167951" y="27992"/>
                </a:cubicBezTo>
                <a:cubicBezTo>
                  <a:pt x="215704" y="35339"/>
                  <a:pt x="321525" y="43122"/>
                  <a:pt x="363894" y="46653"/>
                </a:cubicBezTo>
                <a:cubicBezTo>
                  <a:pt x="499933" y="80664"/>
                  <a:pt x="396742" y="57290"/>
                  <a:pt x="709127" y="74645"/>
                </a:cubicBezTo>
                <a:cubicBezTo>
                  <a:pt x="948570" y="87948"/>
                  <a:pt x="821061" y="81541"/>
                  <a:pt x="1091682" y="93306"/>
                </a:cubicBezTo>
                <a:cubicBezTo>
                  <a:pt x="1125894" y="96416"/>
                  <a:pt x="1160879" y="94769"/>
                  <a:pt x="1194319" y="102637"/>
                </a:cubicBezTo>
                <a:cubicBezTo>
                  <a:pt x="1214628" y="107416"/>
                  <a:pt x="1231043" y="122604"/>
                  <a:pt x="1250302" y="130629"/>
                </a:cubicBezTo>
                <a:cubicBezTo>
                  <a:pt x="1284371" y="144825"/>
                  <a:pt x="1309420" y="150074"/>
                  <a:pt x="1343608" y="158621"/>
                </a:cubicBezTo>
                <a:cubicBezTo>
                  <a:pt x="1352939" y="164841"/>
                  <a:pt x="1361570" y="172267"/>
                  <a:pt x="1371600" y="177282"/>
                </a:cubicBezTo>
                <a:cubicBezTo>
                  <a:pt x="1384982" y="183973"/>
                  <a:pt x="1424962" y="192955"/>
                  <a:pt x="1436915" y="195943"/>
                </a:cubicBezTo>
                <a:cubicBezTo>
                  <a:pt x="1507185" y="242790"/>
                  <a:pt x="1417880" y="187785"/>
                  <a:pt x="1502229" y="223935"/>
                </a:cubicBezTo>
                <a:cubicBezTo>
                  <a:pt x="1512536" y="228352"/>
                  <a:pt x="1519974" y="238042"/>
                  <a:pt x="1530221" y="242596"/>
                </a:cubicBezTo>
                <a:cubicBezTo>
                  <a:pt x="1548196" y="250585"/>
                  <a:pt x="1586204" y="261257"/>
                  <a:pt x="1586204" y="261257"/>
                </a:cubicBezTo>
                <a:cubicBezTo>
                  <a:pt x="1592425" y="267478"/>
                  <a:pt x="1596997" y="275985"/>
                  <a:pt x="1604866" y="279919"/>
                </a:cubicBezTo>
                <a:cubicBezTo>
                  <a:pt x="1614915" y="284944"/>
                  <a:pt x="1682369" y="296815"/>
                  <a:pt x="1688841" y="298580"/>
                </a:cubicBezTo>
                <a:cubicBezTo>
                  <a:pt x="1707819" y="303756"/>
                  <a:pt x="1728458" y="306330"/>
                  <a:pt x="1744825" y="317241"/>
                </a:cubicBezTo>
                <a:cubicBezTo>
                  <a:pt x="1768028" y="332710"/>
                  <a:pt x="1783081" y="344416"/>
                  <a:pt x="1810139" y="354563"/>
                </a:cubicBezTo>
                <a:cubicBezTo>
                  <a:pt x="1822146" y="359066"/>
                  <a:pt x="1835020" y="360784"/>
                  <a:pt x="1847461" y="363894"/>
                </a:cubicBezTo>
                <a:cubicBezTo>
                  <a:pt x="1856792" y="370114"/>
                  <a:pt x="1865205" y="378001"/>
                  <a:pt x="1875453" y="382555"/>
                </a:cubicBezTo>
                <a:cubicBezTo>
                  <a:pt x="1893428" y="390544"/>
                  <a:pt x="1931437" y="401216"/>
                  <a:pt x="1931437" y="401216"/>
                </a:cubicBezTo>
                <a:lnTo>
                  <a:pt x="1987421" y="438539"/>
                </a:lnTo>
                <a:cubicBezTo>
                  <a:pt x="1996751" y="444759"/>
                  <a:pt x="2007483" y="449271"/>
                  <a:pt x="2015412" y="457200"/>
                </a:cubicBezTo>
                <a:cubicBezTo>
                  <a:pt x="2027853" y="469641"/>
                  <a:pt x="2038660" y="483967"/>
                  <a:pt x="2052735" y="494523"/>
                </a:cubicBezTo>
                <a:cubicBezTo>
                  <a:pt x="2099028" y="529242"/>
                  <a:pt x="2077118" y="513888"/>
                  <a:pt x="2118049" y="541176"/>
                </a:cubicBezTo>
                <a:cubicBezTo>
                  <a:pt x="2124269" y="550507"/>
                  <a:pt x="2127953" y="562163"/>
                  <a:pt x="2136710" y="569168"/>
                </a:cubicBezTo>
                <a:cubicBezTo>
                  <a:pt x="2144390" y="575312"/>
                  <a:pt x="2157747" y="571543"/>
                  <a:pt x="2164702" y="578498"/>
                </a:cubicBezTo>
                <a:cubicBezTo>
                  <a:pt x="2174538" y="588333"/>
                  <a:pt x="2176463" y="603744"/>
                  <a:pt x="2183364" y="615821"/>
                </a:cubicBezTo>
                <a:cubicBezTo>
                  <a:pt x="2193572" y="633685"/>
                  <a:pt x="2204555" y="649569"/>
                  <a:pt x="2220686" y="662474"/>
                </a:cubicBezTo>
                <a:cubicBezTo>
                  <a:pt x="2229443" y="669479"/>
                  <a:pt x="2239347" y="674915"/>
                  <a:pt x="2248678" y="681135"/>
                </a:cubicBezTo>
                <a:cubicBezTo>
                  <a:pt x="2251788" y="690466"/>
                  <a:pt x="2253232" y="700529"/>
                  <a:pt x="2258008" y="709127"/>
                </a:cubicBezTo>
                <a:cubicBezTo>
                  <a:pt x="2268900" y="728733"/>
                  <a:pt x="2295331" y="765110"/>
                  <a:pt x="2295331" y="765110"/>
                </a:cubicBezTo>
                <a:cubicBezTo>
                  <a:pt x="2298441" y="774441"/>
                  <a:pt x="2299601" y="784668"/>
                  <a:pt x="2304661" y="793102"/>
                </a:cubicBezTo>
                <a:cubicBezTo>
                  <a:pt x="2309187" y="800645"/>
                  <a:pt x="2319389" y="803895"/>
                  <a:pt x="2323323" y="811763"/>
                </a:cubicBezTo>
                <a:cubicBezTo>
                  <a:pt x="2332120" y="829357"/>
                  <a:pt x="2335764" y="849086"/>
                  <a:pt x="2341984" y="867747"/>
                </a:cubicBezTo>
                <a:lnTo>
                  <a:pt x="2360645" y="923731"/>
                </a:lnTo>
                <a:cubicBezTo>
                  <a:pt x="2363755" y="936172"/>
                  <a:pt x="2366291" y="948770"/>
                  <a:pt x="2369976" y="961053"/>
                </a:cubicBezTo>
                <a:cubicBezTo>
                  <a:pt x="2375628" y="979894"/>
                  <a:pt x="2382417" y="998376"/>
                  <a:pt x="2388637" y="1017037"/>
                </a:cubicBezTo>
                <a:lnTo>
                  <a:pt x="2397968" y="1045029"/>
                </a:lnTo>
                <a:cubicBezTo>
                  <a:pt x="2401078" y="1063690"/>
                  <a:pt x="2403194" y="1082544"/>
                  <a:pt x="2407298" y="1101012"/>
                </a:cubicBezTo>
                <a:cubicBezTo>
                  <a:pt x="2409432" y="1110613"/>
                  <a:pt x="2413927" y="1119547"/>
                  <a:pt x="2416629" y="1129004"/>
                </a:cubicBezTo>
                <a:cubicBezTo>
                  <a:pt x="2420152" y="1141334"/>
                  <a:pt x="2422849" y="1153886"/>
                  <a:pt x="2425959" y="1166327"/>
                </a:cubicBezTo>
                <a:cubicBezTo>
                  <a:pt x="2429069" y="1194319"/>
                  <a:pt x="2430660" y="1222521"/>
                  <a:pt x="2435290" y="1250302"/>
                </a:cubicBezTo>
                <a:cubicBezTo>
                  <a:pt x="2436907" y="1260004"/>
                  <a:pt x="2443573" y="1268515"/>
                  <a:pt x="2444621" y="1278294"/>
                </a:cubicBezTo>
                <a:cubicBezTo>
                  <a:pt x="2452931" y="1355854"/>
                  <a:pt x="2456804" y="1433825"/>
                  <a:pt x="2463282" y="1511559"/>
                </a:cubicBezTo>
                <a:cubicBezTo>
                  <a:pt x="2466135" y="1545794"/>
                  <a:pt x="2469355" y="1579997"/>
                  <a:pt x="2472612" y="1614196"/>
                </a:cubicBezTo>
                <a:cubicBezTo>
                  <a:pt x="2475575" y="1645312"/>
                  <a:pt x="2481943" y="1676245"/>
                  <a:pt x="2481943" y="1707502"/>
                </a:cubicBezTo>
                <a:lnTo>
                  <a:pt x="2481943" y="1903445"/>
                </a:lnTo>
              </a:path>
            </a:pathLst>
          </a:cu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5" name="Rectangle 4"/>
          <p:cNvSpPr/>
          <p:nvPr/>
        </p:nvSpPr>
        <p:spPr>
          <a:xfrm>
            <a:off x="-540568" y="5147369"/>
            <a:ext cx="4805833" cy="369332"/>
          </a:xfrm>
          <a:prstGeom prst="rect">
            <a:avLst/>
          </a:prstGeom>
        </p:spPr>
        <p:txBody>
          <a:bodyPr wrap="square">
            <a:spAutoFit/>
          </a:bodyPr>
          <a:lstStyle/>
          <a:p>
            <a:pPr algn="ctr"/>
            <a:r>
              <a:rPr lang="en-US" b="1" i="1" dirty="0">
                <a:solidFill>
                  <a:srgbClr val="FF0000"/>
                </a:solidFill>
              </a:rPr>
              <a:t>Trunks follow traffic rather than </a:t>
            </a:r>
            <a:r>
              <a:rPr lang="en-US" b="1" i="1" dirty="0" err="1">
                <a:solidFill>
                  <a:srgbClr val="FF0000"/>
                </a:solidFill>
              </a:rPr>
              <a:t>fibre</a:t>
            </a:r>
            <a:endParaRPr lang="en-US" b="1" i="1" dirty="0">
              <a:solidFill>
                <a:srgbClr val="FF0000"/>
              </a:solidFill>
            </a:endParaRPr>
          </a:p>
        </p:txBody>
      </p:sp>
      <p:sp>
        <p:nvSpPr>
          <p:cNvPr id="13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136" name="Grafik 135"/>
          <p:cNvPicPr>
            <a:picLocks noChangeAspect="1"/>
          </p:cNvPicPr>
          <p:nvPr/>
        </p:nvPicPr>
        <p:blipFill>
          <a:blip r:embed="rId5"/>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289957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loud 140"/>
          <p:cNvSpPr/>
          <p:nvPr/>
        </p:nvSpPr>
        <p:spPr>
          <a:xfrm>
            <a:off x="2778657" y="3140728"/>
            <a:ext cx="3839421" cy="1187217"/>
          </a:xfrm>
          <a:prstGeom prst="cloud">
            <a:avLst/>
          </a:prstGeom>
          <a:solidFill>
            <a:schemeClr val="accent1">
              <a:lumMod val="60000"/>
              <a:lumOff val="4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177" name="Rectangle 176"/>
          <p:cNvSpPr/>
          <p:nvPr/>
        </p:nvSpPr>
        <p:spPr>
          <a:xfrm>
            <a:off x="3867660" y="3492753"/>
            <a:ext cx="1355131" cy="4441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200" dirty="0">
                <a:solidFill>
                  <a:schemeClr val="tx1"/>
                </a:solidFill>
              </a:rPr>
              <a:t>GÉANT</a:t>
            </a:r>
          </a:p>
          <a:p>
            <a:pPr algn="ctr"/>
            <a:r>
              <a:rPr lang="en-US" sz="1200" dirty="0">
                <a:solidFill>
                  <a:schemeClr val="tx1"/>
                </a:solidFill>
              </a:rPr>
              <a:t>WDM/OTN</a:t>
            </a:r>
          </a:p>
        </p:txBody>
      </p:sp>
      <p:pic>
        <p:nvPicPr>
          <p:cNvPr id="174" name="Picture 173" descr="infn_croadm.wmf"/>
          <p:cNvPicPr>
            <a:picLocks noChangeAspect="1"/>
          </p:cNvPicPr>
          <p:nvPr/>
        </p:nvPicPr>
        <p:blipFill>
          <a:blip r:embed="rId3" cstate="print"/>
          <a:stretch>
            <a:fillRect/>
          </a:stretch>
        </p:blipFill>
        <p:spPr>
          <a:xfrm>
            <a:off x="4673649" y="2997880"/>
            <a:ext cx="458692" cy="363602"/>
          </a:xfrm>
          <a:prstGeom prst="rect">
            <a:avLst/>
          </a:prstGeom>
        </p:spPr>
      </p:pic>
      <p:pic>
        <p:nvPicPr>
          <p:cNvPr id="175" name="Picture 174" descr="infn_croadm.wmf"/>
          <p:cNvPicPr>
            <a:picLocks noChangeAspect="1"/>
          </p:cNvPicPr>
          <p:nvPr/>
        </p:nvPicPr>
        <p:blipFill>
          <a:blip r:embed="rId3" cstate="print"/>
          <a:stretch>
            <a:fillRect/>
          </a:stretch>
        </p:blipFill>
        <p:spPr>
          <a:xfrm>
            <a:off x="4605996" y="4132413"/>
            <a:ext cx="458692" cy="363602"/>
          </a:xfrm>
          <a:prstGeom prst="rect">
            <a:avLst/>
          </a:prstGeom>
        </p:spPr>
      </p:pic>
      <p:grpSp>
        <p:nvGrpSpPr>
          <p:cNvPr id="185" name="Group 184"/>
          <p:cNvGrpSpPr/>
          <p:nvPr/>
        </p:nvGrpSpPr>
        <p:grpSpPr>
          <a:xfrm>
            <a:off x="4733513" y="4397694"/>
            <a:ext cx="364975" cy="302507"/>
            <a:chOff x="347449" y="1654019"/>
            <a:chExt cx="1181694" cy="1046284"/>
          </a:xfrm>
        </p:grpSpPr>
        <p:pic>
          <p:nvPicPr>
            <p:cNvPr id="186" name="Picture 185"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187" name="Frame 186"/>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grpSp>
        <p:nvGrpSpPr>
          <p:cNvPr id="309" name="Group 250"/>
          <p:cNvGrpSpPr/>
          <p:nvPr/>
        </p:nvGrpSpPr>
        <p:grpSpPr>
          <a:xfrm>
            <a:off x="6857829" y="3805003"/>
            <a:ext cx="546170" cy="313682"/>
            <a:chOff x="586154" y="3911067"/>
            <a:chExt cx="2915956" cy="1973131"/>
          </a:xfrm>
        </p:grpSpPr>
        <p:sp>
          <p:nvSpPr>
            <p:cNvPr id="310"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311"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312"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313" name="Group 267"/>
            <p:cNvGrpSpPr>
              <a:grpSpLocks/>
            </p:cNvGrpSpPr>
            <p:nvPr/>
          </p:nvGrpSpPr>
          <p:grpSpPr bwMode="auto">
            <a:xfrm>
              <a:off x="1045410" y="4066949"/>
              <a:ext cx="2006970" cy="851778"/>
              <a:chOff x="4314" y="1150"/>
              <a:chExt cx="446" cy="153"/>
            </a:xfrm>
          </p:grpSpPr>
          <p:sp>
            <p:nvSpPr>
              <p:cNvPr id="314"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15"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16"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17"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18"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19"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20"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321"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322" name="Group 250"/>
          <p:cNvGrpSpPr/>
          <p:nvPr/>
        </p:nvGrpSpPr>
        <p:grpSpPr>
          <a:xfrm>
            <a:off x="1660045" y="3753969"/>
            <a:ext cx="546170" cy="313682"/>
            <a:chOff x="586154" y="3911067"/>
            <a:chExt cx="2915956" cy="1973131"/>
          </a:xfrm>
        </p:grpSpPr>
        <p:sp>
          <p:nvSpPr>
            <p:cNvPr id="323"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324"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325"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326" name="Group 267"/>
            <p:cNvGrpSpPr>
              <a:grpSpLocks/>
            </p:cNvGrpSpPr>
            <p:nvPr/>
          </p:nvGrpSpPr>
          <p:grpSpPr bwMode="auto">
            <a:xfrm>
              <a:off x="1045410" y="4066949"/>
              <a:ext cx="2006970" cy="851778"/>
              <a:chOff x="4314" y="1150"/>
              <a:chExt cx="446" cy="153"/>
            </a:xfrm>
          </p:grpSpPr>
          <p:sp>
            <p:nvSpPr>
              <p:cNvPr id="327"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28"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29"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30"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31"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32"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33"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334"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sp>
        <p:nvSpPr>
          <p:cNvPr id="335" name="Cloud 334"/>
          <p:cNvSpPr/>
          <p:nvPr/>
        </p:nvSpPr>
        <p:spPr>
          <a:xfrm>
            <a:off x="7954996" y="3653068"/>
            <a:ext cx="957246"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336" name="Rectangle 335"/>
          <p:cNvSpPr/>
          <p:nvPr/>
        </p:nvSpPr>
        <p:spPr>
          <a:xfrm>
            <a:off x="8127964" y="3796825"/>
            <a:ext cx="536401" cy="2254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337" name="Rectangle 336"/>
          <p:cNvSpPr/>
          <p:nvPr/>
        </p:nvSpPr>
        <p:spPr>
          <a:xfrm>
            <a:off x="6834337" y="4101065"/>
            <a:ext cx="62192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342" name="Group 341"/>
          <p:cNvGrpSpPr/>
          <p:nvPr/>
        </p:nvGrpSpPr>
        <p:grpSpPr>
          <a:xfrm>
            <a:off x="7298951" y="3816765"/>
            <a:ext cx="793529" cy="213197"/>
            <a:chOff x="5727362" y="3340251"/>
            <a:chExt cx="1322475" cy="414081"/>
          </a:xfrm>
        </p:grpSpPr>
        <p:sp>
          <p:nvSpPr>
            <p:cNvPr id="343" name="Isosceles Triangle 342"/>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44" name="Isosceles Triangle 343"/>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45" name="Rectangle 344"/>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346" name="Cloud 345"/>
          <p:cNvSpPr/>
          <p:nvPr/>
        </p:nvSpPr>
        <p:spPr>
          <a:xfrm>
            <a:off x="251520" y="3609621"/>
            <a:ext cx="957246"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347" name="Rectangle 346"/>
          <p:cNvSpPr/>
          <p:nvPr/>
        </p:nvSpPr>
        <p:spPr>
          <a:xfrm>
            <a:off x="435556" y="3771958"/>
            <a:ext cx="536401" cy="2254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sp>
        <p:nvSpPr>
          <p:cNvPr id="348" name="Rectangle 347"/>
          <p:cNvSpPr/>
          <p:nvPr/>
        </p:nvSpPr>
        <p:spPr>
          <a:xfrm>
            <a:off x="1627293" y="4012589"/>
            <a:ext cx="62192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349" name="Group 348"/>
          <p:cNvGrpSpPr/>
          <p:nvPr/>
        </p:nvGrpSpPr>
        <p:grpSpPr>
          <a:xfrm>
            <a:off x="1023291" y="3723473"/>
            <a:ext cx="793529" cy="213197"/>
            <a:chOff x="5727362" y="3340251"/>
            <a:chExt cx="1322475" cy="414081"/>
          </a:xfrm>
        </p:grpSpPr>
        <p:sp>
          <p:nvSpPr>
            <p:cNvPr id="350" name="Isosceles Triangle 349"/>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51" name="Isosceles Triangle 350"/>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52" name="Rectangle 351"/>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361" name="Rectangle 360"/>
          <p:cNvSpPr/>
          <p:nvPr/>
        </p:nvSpPr>
        <p:spPr>
          <a:xfrm>
            <a:off x="5055800" y="2331998"/>
            <a:ext cx="62192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362" name="Group 250"/>
          <p:cNvGrpSpPr/>
          <p:nvPr/>
        </p:nvGrpSpPr>
        <p:grpSpPr>
          <a:xfrm>
            <a:off x="4580896" y="5302425"/>
            <a:ext cx="509655" cy="313682"/>
            <a:chOff x="586154" y="3911067"/>
            <a:chExt cx="2915956" cy="1973131"/>
          </a:xfrm>
        </p:grpSpPr>
        <p:sp>
          <p:nvSpPr>
            <p:cNvPr id="363"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364"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365"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366" name="Group 267"/>
            <p:cNvGrpSpPr>
              <a:grpSpLocks/>
            </p:cNvGrpSpPr>
            <p:nvPr/>
          </p:nvGrpSpPr>
          <p:grpSpPr bwMode="auto">
            <a:xfrm>
              <a:off x="1045410" y="4066949"/>
              <a:ext cx="2006970" cy="851778"/>
              <a:chOff x="4314" y="1150"/>
              <a:chExt cx="446" cy="153"/>
            </a:xfrm>
          </p:grpSpPr>
          <p:sp>
            <p:nvSpPr>
              <p:cNvPr id="367"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68"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69"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70"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71"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72"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73"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374"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sp>
        <p:nvSpPr>
          <p:cNvPr id="379" name="Rectangle 378"/>
          <p:cNvSpPr/>
          <p:nvPr/>
        </p:nvSpPr>
        <p:spPr>
          <a:xfrm>
            <a:off x="4997246" y="5093771"/>
            <a:ext cx="621920"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pic>
        <p:nvPicPr>
          <p:cNvPr id="383" name="Picture 382"/>
          <p:cNvPicPr>
            <a:picLocks noChangeAspect="1"/>
          </p:cNvPicPr>
          <p:nvPr/>
        </p:nvPicPr>
        <p:blipFill rotWithShape="1">
          <a:blip r:embed="rId5"/>
          <a:srcRect l="31153" t="31518" r="37294" b="46713"/>
          <a:stretch/>
        </p:blipFill>
        <p:spPr>
          <a:xfrm>
            <a:off x="1612554" y="2973747"/>
            <a:ext cx="709919" cy="293915"/>
          </a:xfrm>
          <a:prstGeom prst="rect">
            <a:avLst/>
          </a:prstGeom>
        </p:spPr>
      </p:pic>
      <p:sp>
        <p:nvSpPr>
          <p:cNvPr id="384" name="Rectangle 383"/>
          <p:cNvSpPr/>
          <p:nvPr/>
        </p:nvSpPr>
        <p:spPr>
          <a:xfrm>
            <a:off x="1588052" y="2847688"/>
            <a:ext cx="975171" cy="12136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L2 SDN switch</a:t>
            </a:r>
          </a:p>
        </p:txBody>
      </p:sp>
      <p:pic>
        <p:nvPicPr>
          <p:cNvPr id="393" name="Picture 392"/>
          <p:cNvPicPr>
            <a:picLocks noChangeAspect="1"/>
          </p:cNvPicPr>
          <p:nvPr/>
        </p:nvPicPr>
        <p:blipFill rotWithShape="1">
          <a:blip r:embed="rId5"/>
          <a:srcRect l="31153" t="31518" r="37294" b="46713"/>
          <a:stretch/>
        </p:blipFill>
        <p:spPr>
          <a:xfrm>
            <a:off x="6807501" y="3010515"/>
            <a:ext cx="709919" cy="293915"/>
          </a:xfrm>
          <a:prstGeom prst="rect">
            <a:avLst/>
          </a:prstGeom>
        </p:spPr>
      </p:pic>
      <p:sp>
        <p:nvSpPr>
          <p:cNvPr id="394" name="Rectangle 393"/>
          <p:cNvSpPr/>
          <p:nvPr/>
        </p:nvSpPr>
        <p:spPr>
          <a:xfrm>
            <a:off x="6782997" y="2919447"/>
            <a:ext cx="972977" cy="11025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L2 SDN switch</a:t>
            </a:r>
          </a:p>
        </p:txBody>
      </p:sp>
      <p:grpSp>
        <p:nvGrpSpPr>
          <p:cNvPr id="2" name="Group 1"/>
          <p:cNvGrpSpPr/>
          <p:nvPr/>
        </p:nvGrpSpPr>
        <p:grpSpPr>
          <a:xfrm rot="16200000">
            <a:off x="4562311" y="4934856"/>
            <a:ext cx="672707" cy="183879"/>
            <a:chOff x="6473561" y="5090212"/>
            <a:chExt cx="896942" cy="207837"/>
          </a:xfrm>
        </p:grpSpPr>
        <p:grpSp>
          <p:nvGrpSpPr>
            <p:cNvPr id="404" name="Group 403"/>
            <p:cNvGrpSpPr/>
            <p:nvPr/>
          </p:nvGrpSpPr>
          <p:grpSpPr>
            <a:xfrm>
              <a:off x="6473561" y="5090212"/>
              <a:ext cx="896942" cy="207837"/>
              <a:chOff x="5727359" y="3340251"/>
              <a:chExt cx="1322478" cy="414082"/>
            </a:xfrm>
            <a:solidFill>
              <a:srgbClr val="92D050"/>
            </a:solidFill>
          </p:grpSpPr>
          <p:sp>
            <p:nvSpPr>
              <p:cNvPr id="405" name="Isosceles Triangle 404"/>
              <p:cNvSpPr/>
              <p:nvPr/>
            </p:nvSpPr>
            <p:spPr>
              <a:xfrm rot="16200000">
                <a:off x="5705462" y="3363199"/>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06" name="Isosceles Triangle 405"/>
              <p:cNvSpPr/>
              <p:nvPr/>
            </p:nvSpPr>
            <p:spPr>
              <a:xfrm rot="5400000">
                <a:off x="6658702" y="336214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07" name="Rectangle 406"/>
              <p:cNvSpPr/>
              <p:nvPr/>
            </p:nvSpPr>
            <p:spPr>
              <a:xfrm>
                <a:off x="5996894" y="3400780"/>
                <a:ext cx="779120" cy="3006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en-US" sz="1200" dirty="0">
                  <a:solidFill>
                    <a:schemeClr val="tx1"/>
                  </a:solidFill>
                </a:endParaRPr>
              </a:p>
            </p:txBody>
          </p:sp>
        </p:grpSp>
        <p:sp>
          <p:nvSpPr>
            <p:cNvPr id="408" name="Rectangle 407"/>
            <p:cNvSpPr/>
            <p:nvPr/>
          </p:nvSpPr>
          <p:spPr>
            <a:xfrm>
              <a:off x="6510637" y="5108474"/>
              <a:ext cx="827199" cy="17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dirty="0">
                  <a:solidFill>
                    <a:schemeClr val="tx1"/>
                  </a:solidFill>
                </a:rPr>
                <a:t>N x 10GbE</a:t>
              </a:r>
            </a:p>
          </p:txBody>
        </p:sp>
      </p:grpSp>
      <p:grpSp>
        <p:nvGrpSpPr>
          <p:cNvPr id="413" name="Group 412"/>
          <p:cNvGrpSpPr/>
          <p:nvPr/>
        </p:nvGrpSpPr>
        <p:grpSpPr>
          <a:xfrm rot="5400000">
            <a:off x="6744051" y="3453184"/>
            <a:ext cx="672705" cy="183875"/>
            <a:chOff x="6473563" y="5090216"/>
            <a:chExt cx="896940" cy="207837"/>
          </a:xfrm>
        </p:grpSpPr>
        <p:grpSp>
          <p:nvGrpSpPr>
            <p:cNvPr id="414" name="Group 413"/>
            <p:cNvGrpSpPr/>
            <p:nvPr/>
          </p:nvGrpSpPr>
          <p:grpSpPr>
            <a:xfrm>
              <a:off x="6473563" y="5090216"/>
              <a:ext cx="896940" cy="207837"/>
              <a:chOff x="5727362" y="3340251"/>
              <a:chExt cx="1322475" cy="414081"/>
            </a:xfrm>
            <a:solidFill>
              <a:srgbClr val="92D050"/>
            </a:solidFill>
          </p:grpSpPr>
          <p:sp>
            <p:nvSpPr>
              <p:cNvPr id="416" name="Isosceles Triangle 415"/>
              <p:cNvSpPr/>
              <p:nvPr/>
            </p:nvSpPr>
            <p:spPr>
              <a:xfrm rot="16200000">
                <a:off x="5705465" y="336319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17" name="Isosceles Triangle 416"/>
              <p:cNvSpPr/>
              <p:nvPr/>
            </p:nvSpPr>
            <p:spPr>
              <a:xfrm rot="5400000">
                <a:off x="6658702" y="336214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18" name="Rectangle 417"/>
              <p:cNvSpPr/>
              <p:nvPr/>
            </p:nvSpPr>
            <p:spPr>
              <a:xfrm>
                <a:off x="5996894" y="3400780"/>
                <a:ext cx="779120" cy="3006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en-US" sz="1200" dirty="0">
                  <a:solidFill>
                    <a:schemeClr val="tx1"/>
                  </a:solidFill>
                </a:endParaRPr>
              </a:p>
            </p:txBody>
          </p:sp>
        </p:grpSp>
        <p:sp>
          <p:nvSpPr>
            <p:cNvPr id="415" name="Rectangle 414"/>
            <p:cNvSpPr/>
            <p:nvPr/>
          </p:nvSpPr>
          <p:spPr>
            <a:xfrm>
              <a:off x="6510637" y="5108474"/>
              <a:ext cx="827199" cy="17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dirty="0">
                  <a:solidFill>
                    <a:schemeClr val="tx1"/>
                  </a:solidFill>
                </a:rPr>
                <a:t>N x 10GbE</a:t>
              </a:r>
            </a:p>
          </p:txBody>
        </p:sp>
      </p:grpSp>
      <p:grpSp>
        <p:nvGrpSpPr>
          <p:cNvPr id="419" name="Group 418"/>
          <p:cNvGrpSpPr/>
          <p:nvPr/>
        </p:nvGrpSpPr>
        <p:grpSpPr>
          <a:xfrm rot="19606299">
            <a:off x="855423" y="3286386"/>
            <a:ext cx="1039349" cy="174107"/>
            <a:chOff x="6473563" y="5090216"/>
            <a:chExt cx="896940" cy="207837"/>
          </a:xfrm>
        </p:grpSpPr>
        <p:grpSp>
          <p:nvGrpSpPr>
            <p:cNvPr id="420" name="Group 419"/>
            <p:cNvGrpSpPr/>
            <p:nvPr/>
          </p:nvGrpSpPr>
          <p:grpSpPr>
            <a:xfrm>
              <a:off x="6473563" y="5090216"/>
              <a:ext cx="896940" cy="207837"/>
              <a:chOff x="5727362" y="3340251"/>
              <a:chExt cx="1322475" cy="414081"/>
            </a:xfrm>
            <a:solidFill>
              <a:srgbClr val="92D050"/>
            </a:solidFill>
          </p:grpSpPr>
          <p:sp>
            <p:nvSpPr>
              <p:cNvPr id="422" name="Isosceles Triangle 421"/>
              <p:cNvSpPr/>
              <p:nvPr/>
            </p:nvSpPr>
            <p:spPr>
              <a:xfrm rot="16200000">
                <a:off x="5705465" y="336319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23" name="Isosceles Triangle 422"/>
              <p:cNvSpPr/>
              <p:nvPr/>
            </p:nvSpPr>
            <p:spPr>
              <a:xfrm rot="5400000">
                <a:off x="6658702" y="336214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24" name="Rectangle 423"/>
              <p:cNvSpPr/>
              <p:nvPr/>
            </p:nvSpPr>
            <p:spPr>
              <a:xfrm>
                <a:off x="5996894" y="3400780"/>
                <a:ext cx="779120" cy="3006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en-US" sz="1200" dirty="0">
                  <a:solidFill>
                    <a:schemeClr val="tx1"/>
                  </a:solidFill>
                </a:endParaRPr>
              </a:p>
            </p:txBody>
          </p:sp>
        </p:grpSp>
        <p:sp>
          <p:nvSpPr>
            <p:cNvPr id="421" name="Rectangle 420"/>
            <p:cNvSpPr/>
            <p:nvPr/>
          </p:nvSpPr>
          <p:spPr>
            <a:xfrm>
              <a:off x="6510637" y="5108474"/>
              <a:ext cx="827199" cy="17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dirty="0">
                  <a:solidFill>
                    <a:schemeClr val="tx1"/>
                  </a:solidFill>
                </a:rPr>
                <a:t>N x 10GbE</a:t>
              </a:r>
            </a:p>
          </p:txBody>
        </p:sp>
      </p:grpSp>
      <p:sp>
        <p:nvSpPr>
          <p:cNvPr id="452" name="Title 3"/>
          <p:cNvSpPr txBox="1">
            <a:spLocks/>
          </p:cNvSpPr>
          <p:nvPr/>
        </p:nvSpPr>
        <p:spPr>
          <a:xfrm>
            <a:off x="397679" y="852109"/>
            <a:ext cx="6958549"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a:lstStyle>
          <a:p>
            <a:r>
              <a:rPr lang="en-US" sz="1800" dirty="0"/>
              <a:t>SDN Phase 2</a:t>
            </a:r>
          </a:p>
          <a:p>
            <a:r>
              <a:rPr lang="en-US" sz="1800" b="0" dirty="0">
                <a:solidFill>
                  <a:srgbClr val="C00000"/>
                </a:solidFill>
              </a:rPr>
              <a:t>B/W management with transport SDN</a:t>
            </a:r>
          </a:p>
        </p:txBody>
      </p:sp>
      <p:sp>
        <p:nvSpPr>
          <p:cNvPr id="140" name="Rectangle 139"/>
          <p:cNvSpPr/>
          <p:nvPr/>
        </p:nvSpPr>
        <p:spPr>
          <a:xfrm>
            <a:off x="5262809" y="4479334"/>
            <a:ext cx="1618607" cy="52080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err="1">
                <a:solidFill>
                  <a:schemeClr val="tx1"/>
                </a:solidFill>
              </a:rPr>
              <a:t>ODUflex</a:t>
            </a:r>
            <a:r>
              <a:rPr lang="en-US" sz="1050" dirty="0">
                <a:solidFill>
                  <a:schemeClr val="tx1"/>
                </a:solidFill>
              </a:rPr>
              <a:t> and </a:t>
            </a:r>
            <a:r>
              <a:rPr lang="en-US" sz="1050" dirty="0" err="1">
                <a:solidFill>
                  <a:schemeClr val="tx1"/>
                </a:solidFill>
              </a:rPr>
              <a:t>OTSv</a:t>
            </a:r>
            <a:r>
              <a:rPr lang="en-US" sz="1050" dirty="0">
                <a:solidFill>
                  <a:schemeClr val="tx1"/>
                </a:solidFill>
              </a:rPr>
              <a:t> used to dynamically insatiate these links. </a:t>
            </a:r>
          </a:p>
        </p:txBody>
      </p:sp>
      <p:cxnSp>
        <p:nvCxnSpPr>
          <p:cNvPr id="159" name="Straight Connector 158"/>
          <p:cNvCxnSpPr/>
          <p:nvPr/>
        </p:nvCxnSpPr>
        <p:spPr>
          <a:xfrm>
            <a:off x="5012751" y="3267180"/>
            <a:ext cx="733088" cy="33350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4858256" y="2392651"/>
            <a:ext cx="9818" cy="605231"/>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96" name="Group 250"/>
          <p:cNvGrpSpPr/>
          <p:nvPr/>
        </p:nvGrpSpPr>
        <p:grpSpPr>
          <a:xfrm>
            <a:off x="4617603" y="2358628"/>
            <a:ext cx="546170" cy="313682"/>
            <a:chOff x="586154" y="3911067"/>
            <a:chExt cx="2915956" cy="1973131"/>
          </a:xfrm>
        </p:grpSpPr>
        <p:sp>
          <p:nvSpPr>
            <p:cNvPr id="297"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298"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299"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300" name="Group 267"/>
            <p:cNvGrpSpPr>
              <a:grpSpLocks/>
            </p:cNvGrpSpPr>
            <p:nvPr/>
          </p:nvGrpSpPr>
          <p:grpSpPr bwMode="auto">
            <a:xfrm>
              <a:off x="1045410" y="4066949"/>
              <a:ext cx="2006970" cy="851778"/>
              <a:chOff x="4314" y="1150"/>
              <a:chExt cx="446" cy="153"/>
            </a:xfrm>
          </p:grpSpPr>
          <p:sp>
            <p:nvSpPr>
              <p:cNvPr id="301"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02"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303"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04"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305"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06"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307"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308"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pic>
        <p:nvPicPr>
          <p:cNvPr id="173" name="Picture 172" descr="infn_croadm.wmf"/>
          <p:cNvPicPr>
            <a:picLocks noChangeAspect="1"/>
          </p:cNvPicPr>
          <p:nvPr/>
        </p:nvPicPr>
        <p:blipFill>
          <a:blip r:embed="rId3" cstate="print"/>
          <a:stretch>
            <a:fillRect/>
          </a:stretch>
        </p:blipFill>
        <p:spPr>
          <a:xfrm>
            <a:off x="2946566" y="3555002"/>
            <a:ext cx="458692" cy="363602"/>
          </a:xfrm>
          <a:prstGeom prst="rect">
            <a:avLst/>
          </a:prstGeom>
        </p:spPr>
      </p:pic>
      <p:grpSp>
        <p:nvGrpSpPr>
          <p:cNvPr id="55" name="Group 54"/>
          <p:cNvGrpSpPr/>
          <p:nvPr/>
        </p:nvGrpSpPr>
        <p:grpSpPr>
          <a:xfrm>
            <a:off x="2718845" y="3662936"/>
            <a:ext cx="364975" cy="302507"/>
            <a:chOff x="347449" y="1654019"/>
            <a:chExt cx="1181694" cy="1046284"/>
          </a:xfrm>
        </p:grpSpPr>
        <p:pic>
          <p:nvPicPr>
            <p:cNvPr id="56" name="Picture 55"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57" name="Frame 56"/>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grpSp>
        <p:nvGrpSpPr>
          <p:cNvPr id="353" name="Group 352"/>
          <p:cNvGrpSpPr/>
          <p:nvPr/>
        </p:nvGrpSpPr>
        <p:grpSpPr>
          <a:xfrm>
            <a:off x="2094378" y="3723473"/>
            <a:ext cx="793529" cy="213197"/>
            <a:chOff x="5727362" y="3340251"/>
            <a:chExt cx="1322475" cy="414081"/>
          </a:xfrm>
        </p:grpSpPr>
        <p:sp>
          <p:nvSpPr>
            <p:cNvPr id="354" name="Isosceles Triangle 353"/>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55" name="Isosceles Triangle 354"/>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56" name="Rectangle 355"/>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pic>
        <p:nvPicPr>
          <p:cNvPr id="178" name="Picture 177" descr="infn_croadm.wmf"/>
          <p:cNvPicPr>
            <a:picLocks noChangeAspect="1"/>
          </p:cNvPicPr>
          <p:nvPr/>
        </p:nvPicPr>
        <p:blipFill>
          <a:blip r:embed="rId3" cstate="print"/>
          <a:stretch>
            <a:fillRect/>
          </a:stretch>
        </p:blipFill>
        <p:spPr>
          <a:xfrm>
            <a:off x="5698277" y="3517870"/>
            <a:ext cx="458692" cy="363602"/>
          </a:xfrm>
          <a:prstGeom prst="rect">
            <a:avLst/>
          </a:prstGeom>
        </p:spPr>
      </p:pic>
      <p:grpSp>
        <p:nvGrpSpPr>
          <p:cNvPr id="179" name="Group 178"/>
          <p:cNvGrpSpPr/>
          <p:nvPr/>
        </p:nvGrpSpPr>
        <p:grpSpPr>
          <a:xfrm>
            <a:off x="5948888" y="3658139"/>
            <a:ext cx="364975" cy="302507"/>
            <a:chOff x="347449" y="1654019"/>
            <a:chExt cx="1181694" cy="1046284"/>
          </a:xfrm>
        </p:grpSpPr>
        <p:pic>
          <p:nvPicPr>
            <p:cNvPr id="180" name="Picture 179" descr="infn_xtn.wm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181" name="Frame 180"/>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grpSp>
        <p:nvGrpSpPr>
          <p:cNvPr id="338" name="Group 337"/>
          <p:cNvGrpSpPr/>
          <p:nvPr/>
        </p:nvGrpSpPr>
        <p:grpSpPr>
          <a:xfrm rot="981480">
            <a:off x="6219790" y="3783170"/>
            <a:ext cx="793529" cy="213197"/>
            <a:chOff x="5727362" y="3340251"/>
            <a:chExt cx="1322475" cy="414081"/>
          </a:xfrm>
        </p:grpSpPr>
        <p:sp>
          <p:nvSpPr>
            <p:cNvPr id="339" name="Isosceles Triangle 338"/>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40" name="Isosceles Triangle 339"/>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341" name="Rectangle 340"/>
            <p:cNvSpPr/>
            <p:nvPr/>
          </p:nvSpPr>
          <p:spPr>
            <a:xfrm>
              <a:off x="5996893" y="3400781"/>
              <a:ext cx="779120" cy="30062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grpSp>
        <p:nvGrpSpPr>
          <p:cNvPr id="443" name="Group 442"/>
          <p:cNvGrpSpPr/>
          <p:nvPr/>
        </p:nvGrpSpPr>
        <p:grpSpPr>
          <a:xfrm rot="2003155">
            <a:off x="7260108" y="3450837"/>
            <a:ext cx="1027240" cy="176921"/>
            <a:chOff x="6473563" y="5090216"/>
            <a:chExt cx="896940" cy="207837"/>
          </a:xfrm>
        </p:grpSpPr>
        <p:grpSp>
          <p:nvGrpSpPr>
            <p:cNvPr id="444" name="Group 443"/>
            <p:cNvGrpSpPr/>
            <p:nvPr/>
          </p:nvGrpSpPr>
          <p:grpSpPr>
            <a:xfrm>
              <a:off x="6473563" y="5090216"/>
              <a:ext cx="896940" cy="207837"/>
              <a:chOff x="5727362" y="3340251"/>
              <a:chExt cx="1322475" cy="414081"/>
            </a:xfrm>
            <a:solidFill>
              <a:srgbClr val="92D050"/>
            </a:solidFill>
          </p:grpSpPr>
          <p:sp>
            <p:nvSpPr>
              <p:cNvPr id="446" name="Isosceles Triangle 445"/>
              <p:cNvSpPr/>
              <p:nvPr/>
            </p:nvSpPr>
            <p:spPr>
              <a:xfrm rot="16200000">
                <a:off x="5705465" y="336319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47" name="Isosceles Triangle 446"/>
              <p:cNvSpPr/>
              <p:nvPr/>
            </p:nvSpPr>
            <p:spPr>
              <a:xfrm rot="5400000">
                <a:off x="6658702" y="336214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48" name="Rectangle 447"/>
              <p:cNvSpPr/>
              <p:nvPr/>
            </p:nvSpPr>
            <p:spPr>
              <a:xfrm>
                <a:off x="5996894" y="3400780"/>
                <a:ext cx="779120" cy="3006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en-US" sz="1200" dirty="0">
                  <a:solidFill>
                    <a:schemeClr val="tx1"/>
                  </a:solidFill>
                </a:endParaRPr>
              </a:p>
            </p:txBody>
          </p:sp>
        </p:grpSp>
        <p:sp>
          <p:nvSpPr>
            <p:cNvPr id="445" name="Rectangle 444"/>
            <p:cNvSpPr/>
            <p:nvPr/>
          </p:nvSpPr>
          <p:spPr>
            <a:xfrm>
              <a:off x="6510637" y="5108474"/>
              <a:ext cx="827199" cy="17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dirty="0">
                  <a:solidFill>
                    <a:schemeClr val="tx1"/>
                  </a:solidFill>
                </a:rPr>
                <a:t>N x 10GbE</a:t>
              </a:r>
            </a:p>
          </p:txBody>
        </p:sp>
      </p:grpSp>
      <p:pic>
        <p:nvPicPr>
          <p:cNvPr id="156" name="Picture 1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1726" y="1801998"/>
            <a:ext cx="618930" cy="524691"/>
          </a:xfrm>
          <a:prstGeom prst="rect">
            <a:avLst/>
          </a:prstGeom>
        </p:spPr>
      </p:pic>
      <p:pic>
        <p:nvPicPr>
          <p:cNvPr id="158" name="Picture 1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7960" y="2361138"/>
            <a:ext cx="618930" cy="524691"/>
          </a:xfrm>
          <a:prstGeom prst="rect">
            <a:avLst/>
          </a:prstGeom>
        </p:spPr>
      </p:pic>
      <p:sp>
        <p:nvSpPr>
          <p:cNvPr id="155" name="Rectangle 154"/>
          <p:cNvSpPr/>
          <p:nvPr/>
        </p:nvSpPr>
        <p:spPr>
          <a:xfrm>
            <a:off x="6205826" y="1839396"/>
            <a:ext cx="1124790" cy="19382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SDN controller</a:t>
            </a:r>
          </a:p>
        </p:txBody>
      </p:sp>
      <p:sp>
        <p:nvSpPr>
          <p:cNvPr id="157" name="Rectangle 156"/>
          <p:cNvSpPr/>
          <p:nvPr/>
        </p:nvSpPr>
        <p:spPr>
          <a:xfrm>
            <a:off x="6262258" y="2566873"/>
            <a:ext cx="615928" cy="19382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err="1">
                <a:solidFill>
                  <a:schemeClr val="tx1"/>
                </a:solidFill>
              </a:rPr>
              <a:t>OTSc</a:t>
            </a:r>
            <a:endParaRPr lang="en-US" sz="900" dirty="0">
              <a:solidFill>
                <a:schemeClr val="tx1"/>
              </a:solidFill>
            </a:endParaRPr>
          </a:p>
        </p:txBody>
      </p:sp>
      <p:cxnSp>
        <p:nvCxnSpPr>
          <p:cNvPr id="166" name="Straight Connector 165"/>
          <p:cNvCxnSpPr/>
          <p:nvPr/>
        </p:nvCxnSpPr>
        <p:spPr>
          <a:xfrm>
            <a:off x="6341830" y="2106636"/>
            <a:ext cx="720960" cy="774654"/>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163" name="Rectangle 162"/>
          <p:cNvSpPr/>
          <p:nvPr/>
        </p:nvSpPr>
        <p:spPr>
          <a:xfrm>
            <a:off x="6011014" y="2213089"/>
            <a:ext cx="615928" cy="19382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err="1">
                <a:solidFill>
                  <a:schemeClr val="tx1"/>
                </a:solidFill>
              </a:rPr>
              <a:t>OTSv</a:t>
            </a:r>
            <a:endParaRPr lang="en-US" sz="900" dirty="0">
              <a:solidFill>
                <a:schemeClr val="tx1"/>
              </a:solidFill>
            </a:endParaRPr>
          </a:p>
        </p:txBody>
      </p:sp>
      <p:cxnSp>
        <p:nvCxnSpPr>
          <p:cNvPr id="165" name="Straight Connector 164"/>
          <p:cNvCxnSpPr/>
          <p:nvPr/>
        </p:nvCxnSpPr>
        <p:spPr>
          <a:xfrm>
            <a:off x="6030725" y="2739788"/>
            <a:ext cx="2758" cy="84466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a:endCxn id="175" idx="3"/>
          </p:cNvCxnSpPr>
          <p:nvPr/>
        </p:nvCxnSpPr>
        <p:spPr>
          <a:xfrm flipH="1">
            <a:off x="5064688" y="2739788"/>
            <a:ext cx="966037" cy="1574426"/>
          </a:xfrm>
          <a:prstGeom prst="line">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rot="5400000">
            <a:off x="1588934" y="3407362"/>
            <a:ext cx="672705" cy="183875"/>
            <a:chOff x="6473563" y="5090216"/>
            <a:chExt cx="896940" cy="207837"/>
          </a:xfrm>
        </p:grpSpPr>
        <p:grpSp>
          <p:nvGrpSpPr>
            <p:cNvPr id="149" name="Group 148"/>
            <p:cNvGrpSpPr/>
            <p:nvPr/>
          </p:nvGrpSpPr>
          <p:grpSpPr>
            <a:xfrm>
              <a:off x="6473563" y="5090216"/>
              <a:ext cx="896940" cy="207837"/>
              <a:chOff x="5727362" y="3340251"/>
              <a:chExt cx="1322475" cy="414081"/>
            </a:xfrm>
            <a:solidFill>
              <a:srgbClr val="92D050"/>
            </a:solidFill>
          </p:grpSpPr>
          <p:sp>
            <p:nvSpPr>
              <p:cNvPr id="153" name="Isosceles Triangle 152"/>
              <p:cNvSpPr/>
              <p:nvPr/>
            </p:nvSpPr>
            <p:spPr>
              <a:xfrm rot="16200000">
                <a:off x="5705465" y="336319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54" name="Isosceles Triangle 153"/>
              <p:cNvSpPr/>
              <p:nvPr/>
            </p:nvSpPr>
            <p:spPr>
              <a:xfrm rot="5400000">
                <a:off x="6658702" y="3362148"/>
                <a:ext cx="413031" cy="369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61" name="Rectangle 160"/>
              <p:cNvSpPr/>
              <p:nvPr/>
            </p:nvSpPr>
            <p:spPr>
              <a:xfrm>
                <a:off x="5996894" y="3400780"/>
                <a:ext cx="779120" cy="3006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en-US" sz="1200" dirty="0">
                  <a:solidFill>
                    <a:schemeClr val="tx1"/>
                  </a:solidFill>
                </a:endParaRPr>
              </a:p>
            </p:txBody>
          </p:sp>
        </p:grpSp>
        <p:sp>
          <p:nvSpPr>
            <p:cNvPr id="152" name="Rectangle 151"/>
            <p:cNvSpPr/>
            <p:nvPr/>
          </p:nvSpPr>
          <p:spPr>
            <a:xfrm>
              <a:off x="6510637" y="5108474"/>
              <a:ext cx="827199" cy="17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dirty="0">
                  <a:solidFill>
                    <a:schemeClr val="tx1"/>
                  </a:solidFill>
                </a:rPr>
                <a:t>N x 10GbE</a:t>
              </a:r>
            </a:p>
          </p:txBody>
        </p:sp>
      </p:grpSp>
      <p:cxnSp>
        <p:nvCxnSpPr>
          <p:cNvPr id="449" name="Straight Connector 448"/>
          <p:cNvCxnSpPr>
            <a:stCxn id="181" idx="1"/>
          </p:cNvCxnSpPr>
          <p:nvPr/>
        </p:nvCxnSpPr>
        <p:spPr>
          <a:xfrm flipH="1" flipV="1">
            <a:off x="3068016" y="3709879"/>
            <a:ext cx="2880872" cy="99514"/>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51" name="Freeform 450"/>
          <p:cNvSpPr/>
          <p:nvPr/>
        </p:nvSpPr>
        <p:spPr>
          <a:xfrm>
            <a:off x="3039820" y="3861133"/>
            <a:ext cx="2072897" cy="535886"/>
          </a:xfrm>
          <a:custGeom>
            <a:avLst/>
            <a:gdLst>
              <a:gd name="connsiteX0" fmla="*/ 0 w 2481943"/>
              <a:gd name="connsiteY0" fmla="*/ 0 h 1903445"/>
              <a:gd name="connsiteX1" fmla="*/ 130629 w 2481943"/>
              <a:gd name="connsiteY1" fmla="*/ 18661 h 1903445"/>
              <a:gd name="connsiteX2" fmla="*/ 167951 w 2481943"/>
              <a:gd name="connsiteY2" fmla="*/ 27992 h 1903445"/>
              <a:gd name="connsiteX3" fmla="*/ 363894 w 2481943"/>
              <a:gd name="connsiteY3" fmla="*/ 46653 h 1903445"/>
              <a:gd name="connsiteX4" fmla="*/ 709127 w 2481943"/>
              <a:gd name="connsiteY4" fmla="*/ 74645 h 1903445"/>
              <a:gd name="connsiteX5" fmla="*/ 1091682 w 2481943"/>
              <a:gd name="connsiteY5" fmla="*/ 93306 h 1903445"/>
              <a:gd name="connsiteX6" fmla="*/ 1194319 w 2481943"/>
              <a:gd name="connsiteY6" fmla="*/ 102637 h 1903445"/>
              <a:gd name="connsiteX7" fmla="*/ 1250302 w 2481943"/>
              <a:gd name="connsiteY7" fmla="*/ 130629 h 1903445"/>
              <a:gd name="connsiteX8" fmla="*/ 1343608 w 2481943"/>
              <a:gd name="connsiteY8" fmla="*/ 158621 h 1903445"/>
              <a:gd name="connsiteX9" fmla="*/ 1371600 w 2481943"/>
              <a:gd name="connsiteY9" fmla="*/ 177282 h 1903445"/>
              <a:gd name="connsiteX10" fmla="*/ 1436915 w 2481943"/>
              <a:gd name="connsiteY10" fmla="*/ 195943 h 1903445"/>
              <a:gd name="connsiteX11" fmla="*/ 1502229 w 2481943"/>
              <a:gd name="connsiteY11" fmla="*/ 223935 h 1903445"/>
              <a:gd name="connsiteX12" fmla="*/ 1530221 w 2481943"/>
              <a:gd name="connsiteY12" fmla="*/ 242596 h 1903445"/>
              <a:gd name="connsiteX13" fmla="*/ 1586204 w 2481943"/>
              <a:gd name="connsiteY13" fmla="*/ 261257 h 1903445"/>
              <a:gd name="connsiteX14" fmla="*/ 1604866 w 2481943"/>
              <a:gd name="connsiteY14" fmla="*/ 279919 h 1903445"/>
              <a:gd name="connsiteX15" fmla="*/ 1688841 w 2481943"/>
              <a:gd name="connsiteY15" fmla="*/ 298580 h 1903445"/>
              <a:gd name="connsiteX16" fmla="*/ 1744825 w 2481943"/>
              <a:gd name="connsiteY16" fmla="*/ 317241 h 1903445"/>
              <a:gd name="connsiteX17" fmla="*/ 1810139 w 2481943"/>
              <a:gd name="connsiteY17" fmla="*/ 354563 h 1903445"/>
              <a:gd name="connsiteX18" fmla="*/ 1847461 w 2481943"/>
              <a:gd name="connsiteY18" fmla="*/ 363894 h 1903445"/>
              <a:gd name="connsiteX19" fmla="*/ 1875453 w 2481943"/>
              <a:gd name="connsiteY19" fmla="*/ 382555 h 1903445"/>
              <a:gd name="connsiteX20" fmla="*/ 1931437 w 2481943"/>
              <a:gd name="connsiteY20" fmla="*/ 401216 h 1903445"/>
              <a:gd name="connsiteX21" fmla="*/ 1987421 w 2481943"/>
              <a:gd name="connsiteY21" fmla="*/ 438539 h 1903445"/>
              <a:gd name="connsiteX22" fmla="*/ 2015412 w 2481943"/>
              <a:gd name="connsiteY22" fmla="*/ 457200 h 1903445"/>
              <a:gd name="connsiteX23" fmla="*/ 2052735 w 2481943"/>
              <a:gd name="connsiteY23" fmla="*/ 494523 h 1903445"/>
              <a:gd name="connsiteX24" fmla="*/ 2118049 w 2481943"/>
              <a:gd name="connsiteY24" fmla="*/ 541176 h 1903445"/>
              <a:gd name="connsiteX25" fmla="*/ 2136710 w 2481943"/>
              <a:gd name="connsiteY25" fmla="*/ 569168 h 1903445"/>
              <a:gd name="connsiteX26" fmla="*/ 2164702 w 2481943"/>
              <a:gd name="connsiteY26" fmla="*/ 578498 h 1903445"/>
              <a:gd name="connsiteX27" fmla="*/ 2183364 w 2481943"/>
              <a:gd name="connsiteY27" fmla="*/ 615821 h 1903445"/>
              <a:gd name="connsiteX28" fmla="*/ 2220686 w 2481943"/>
              <a:gd name="connsiteY28" fmla="*/ 662474 h 1903445"/>
              <a:gd name="connsiteX29" fmla="*/ 2248678 w 2481943"/>
              <a:gd name="connsiteY29" fmla="*/ 681135 h 1903445"/>
              <a:gd name="connsiteX30" fmla="*/ 2258008 w 2481943"/>
              <a:gd name="connsiteY30" fmla="*/ 709127 h 1903445"/>
              <a:gd name="connsiteX31" fmla="*/ 2295331 w 2481943"/>
              <a:gd name="connsiteY31" fmla="*/ 765110 h 1903445"/>
              <a:gd name="connsiteX32" fmla="*/ 2304661 w 2481943"/>
              <a:gd name="connsiteY32" fmla="*/ 793102 h 1903445"/>
              <a:gd name="connsiteX33" fmla="*/ 2323323 w 2481943"/>
              <a:gd name="connsiteY33" fmla="*/ 811763 h 1903445"/>
              <a:gd name="connsiteX34" fmla="*/ 2341984 w 2481943"/>
              <a:gd name="connsiteY34" fmla="*/ 867747 h 1903445"/>
              <a:gd name="connsiteX35" fmla="*/ 2360645 w 2481943"/>
              <a:gd name="connsiteY35" fmla="*/ 923731 h 1903445"/>
              <a:gd name="connsiteX36" fmla="*/ 2369976 w 2481943"/>
              <a:gd name="connsiteY36" fmla="*/ 961053 h 1903445"/>
              <a:gd name="connsiteX37" fmla="*/ 2388637 w 2481943"/>
              <a:gd name="connsiteY37" fmla="*/ 1017037 h 1903445"/>
              <a:gd name="connsiteX38" fmla="*/ 2397968 w 2481943"/>
              <a:gd name="connsiteY38" fmla="*/ 1045029 h 1903445"/>
              <a:gd name="connsiteX39" fmla="*/ 2407298 w 2481943"/>
              <a:gd name="connsiteY39" fmla="*/ 1101012 h 1903445"/>
              <a:gd name="connsiteX40" fmla="*/ 2416629 w 2481943"/>
              <a:gd name="connsiteY40" fmla="*/ 1129004 h 1903445"/>
              <a:gd name="connsiteX41" fmla="*/ 2425959 w 2481943"/>
              <a:gd name="connsiteY41" fmla="*/ 1166327 h 1903445"/>
              <a:gd name="connsiteX42" fmla="*/ 2435290 w 2481943"/>
              <a:gd name="connsiteY42" fmla="*/ 1250302 h 1903445"/>
              <a:gd name="connsiteX43" fmla="*/ 2444621 w 2481943"/>
              <a:gd name="connsiteY43" fmla="*/ 1278294 h 1903445"/>
              <a:gd name="connsiteX44" fmla="*/ 2463282 w 2481943"/>
              <a:gd name="connsiteY44" fmla="*/ 1511559 h 1903445"/>
              <a:gd name="connsiteX45" fmla="*/ 2472612 w 2481943"/>
              <a:gd name="connsiteY45" fmla="*/ 1614196 h 1903445"/>
              <a:gd name="connsiteX46" fmla="*/ 2481943 w 2481943"/>
              <a:gd name="connsiteY46" fmla="*/ 1707502 h 1903445"/>
              <a:gd name="connsiteX47" fmla="*/ 2481943 w 2481943"/>
              <a:gd name="connsiteY47" fmla="*/ 1903445 h 190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81943" h="1903445">
                <a:moveTo>
                  <a:pt x="0" y="0"/>
                </a:moveTo>
                <a:cubicBezTo>
                  <a:pt x="43543" y="6220"/>
                  <a:pt x="87957" y="7993"/>
                  <a:pt x="130629" y="18661"/>
                </a:cubicBezTo>
                <a:cubicBezTo>
                  <a:pt x="143070" y="21771"/>
                  <a:pt x="155277" y="26042"/>
                  <a:pt x="167951" y="27992"/>
                </a:cubicBezTo>
                <a:cubicBezTo>
                  <a:pt x="215704" y="35339"/>
                  <a:pt x="321525" y="43122"/>
                  <a:pt x="363894" y="46653"/>
                </a:cubicBezTo>
                <a:cubicBezTo>
                  <a:pt x="499933" y="80664"/>
                  <a:pt x="396742" y="57290"/>
                  <a:pt x="709127" y="74645"/>
                </a:cubicBezTo>
                <a:cubicBezTo>
                  <a:pt x="948570" y="87948"/>
                  <a:pt x="821061" y="81541"/>
                  <a:pt x="1091682" y="93306"/>
                </a:cubicBezTo>
                <a:cubicBezTo>
                  <a:pt x="1125894" y="96416"/>
                  <a:pt x="1160879" y="94769"/>
                  <a:pt x="1194319" y="102637"/>
                </a:cubicBezTo>
                <a:cubicBezTo>
                  <a:pt x="1214628" y="107416"/>
                  <a:pt x="1231043" y="122604"/>
                  <a:pt x="1250302" y="130629"/>
                </a:cubicBezTo>
                <a:cubicBezTo>
                  <a:pt x="1284371" y="144825"/>
                  <a:pt x="1309420" y="150074"/>
                  <a:pt x="1343608" y="158621"/>
                </a:cubicBezTo>
                <a:cubicBezTo>
                  <a:pt x="1352939" y="164841"/>
                  <a:pt x="1361570" y="172267"/>
                  <a:pt x="1371600" y="177282"/>
                </a:cubicBezTo>
                <a:cubicBezTo>
                  <a:pt x="1384982" y="183973"/>
                  <a:pt x="1424962" y="192955"/>
                  <a:pt x="1436915" y="195943"/>
                </a:cubicBezTo>
                <a:cubicBezTo>
                  <a:pt x="1507185" y="242790"/>
                  <a:pt x="1417880" y="187785"/>
                  <a:pt x="1502229" y="223935"/>
                </a:cubicBezTo>
                <a:cubicBezTo>
                  <a:pt x="1512536" y="228352"/>
                  <a:pt x="1519974" y="238042"/>
                  <a:pt x="1530221" y="242596"/>
                </a:cubicBezTo>
                <a:cubicBezTo>
                  <a:pt x="1548196" y="250585"/>
                  <a:pt x="1586204" y="261257"/>
                  <a:pt x="1586204" y="261257"/>
                </a:cubicBezTo>
                <a:cubicBezTo>
                  <a:pt x="1592425" y="267478"/>
                  <a:pt x="1596997" y="275985"/>
                  <a:pt x="1604866" y="279919"/>
                </a:cubicBezTo>
                <a:cubicBezTo>
                  <a:pt x="1614915" y="284944"/>
                  <a:pt x="1682369" y="296815"/>
                  <a:pt x="1688841" y="298580"/>
                </a:cubicBezTo>
                <a:cubicBezTo>
                  <a:pt x="1707819" y="303756"/>
                  <a:pt x="1728458" y="306330"/>
                  <a:pt x="1744825" y="317241"/>
                </a:cubicBezTo>
                <a:cubicBezTo>
                  <a:pt x="1768028" y="332710"/>
                  <a:pt x="1783081" y="344416"/>
                  <a:pt x="1810139" y="354563"/>
                </a:cubicBezTo>
                <a:cubicBezTo>
                  <a:pt x="1822146" y="359066"/>
                  <a:pt x="1835020" y="360784"/>
                  <a:pt x="1847461" y="363894"/>
                </a:cubicBezTo>
                <a:cubicBezTo>
                  <a:pt x="1856792" y="370114"/>
                  <a:pt x="1865205" y="378001"/>
                  <a:pt x="1875453" y="382555"/>
                </a:cubicBezTo>
                <a:cubicBezTo>
                  <a:pt x="1893428" y="390544"/>
                  <a:pt x="1931437" y="401216"/>
                  <a:pt x="1931437" y="401216"/>
                </a:cubicBezTo>
                <a:lnTo>
                  <a:pt x="1987421" y="438539"/>
                </a:lnTo>
                <a:cubicBezTo>
                  <a:pt x="1996751" y="444759"/>
                  <a:pt x="2007483" y="449271"/>
                  <a:pt x="2015412" y="457200"/>
                </a:cubicBezTo>
                <a:cubicBezTo>
                  <a:pt x="2027853" y="469641"/>
                  <a:pt x="2038660" y="483967"/>
                  <a:pt x="2052735" y="494523"/>
                </a:cubicBezTo>
                <a:cubicBezTo>
                  <a:pt x="2099028" y="529242"/>
                  <a:pt x="2077118" y="513888"/>
                  <a:pt x="2118049" y="541176"/>
                </a:cubicBezTo>
                <a:cubicBezTo>
                  <a:pt x="2124269" y="550507"/>
                  <a:pt x="2127953" y="562163"/>
                  <a:pt x="2136710" y="569168"/>
                </a:cubicBezTo>
                <a:cubicBezTo>
                  <a:pt x="2144390" y="575312"/>
                  <a:pt x="2157747" y="571543"/>
                  <a:pt x="2164702" y="578498"/>
                </a:cubicBezTo>
                <a:cubicBezTo>
                  <a:pt x="2174538" y="588333"/>
                  <a:pt x="2176463" y="603744"/>
                  <a:pt x="2183364" y="615821"/>
                </a:cubicBezTo>
                <a:cubicBezTo>
                  <a:pt x="2193572" y="633685"/>
                  <a:pt x="2204555" y="649569"/>
                  <a:pt x="2220686" y="662474"/>
                </a:cubicBezTo>
                <a:cubicBezTo>
                  <a:pt x="2229443" y="669479"/>
                  <a:pt x="2239347" y="674915"/>
                  <a:pt x="2248678" y="681135"/>
                </a:cubicBezTo>
                <a:cubicBezTo>
                  <a:pt x="2251788" y="690466"/>
                  <a:pt x="2253232" y="700529"/>
                  <a:pt x="2258008" y="709127"/>
                </a:cubicBezTo>
                <a:cubicBezTo>
                  <a:pt x="2268900" y="728733"/>
                  <a:pt x="2295331" y="765110"/>
                  <a:pt x="2295331" y="765110"/>
                </a:cubicBezTo>
                <a:cubicBezTo>
                  <a:pt x="2298441" y="774441"/>
                  <a:pt x="2299601" y="784668"/>
                  <a:pt x="2304661" y="793102"/>
                </a:cubicBezTo>
                <a:cubicBezTo>
                  <a:pt x="2309187" y="800645"/>
                  <a:pt x="2319389" y="803895"/>
                  <a:pt x="2323323" y="811763"/>
                </a:cubicBezTo>
                <a:cubicBezTo>
                  <a:pt x="2332120" y="829357"/>
                  <a:pt x="2335764" y="849086"/>
                  <a:pt x="2341984" y="867747"/>
                </a:cubicBezTo>
                <a:lnTo>
                  <a:pt x="2360645" y="923731"/>
                </a:lnTo>
                <a:cubicBezTo>
                  <a:pt x="2363755" y="936172"/>
                  <a:pt x="2366291" y="948770"/>
                  <a:pt x="2369976" y="961053"/>
                </a:cubicBezTo>
                <a:cubicBezTo>
                  <a:pt x="2375628" y="979894"/>
                  <a:pt x="2382417" y="998376"/>
                  <a:pt x="2388637" y="1017037"/>
                </a:cubicBezTo>
                <a:lnTo>
                  <a:pt x="2397968" y="1045029"/>
                </a:lnTo>
                <a:cubicBezTo>
                  <a:pt x="2401078" y="1063690"/>
                  <a:pt x="2403194" y="1082544"/>
                  <a:pt x="2407298" y="1101012"/>
                </a:cubicBezTo>
                <a:cubicBezTo>
                  <a:pt x="2409432" y="1110613"/>
                  <a:pt x="2413927" y="1119547"/>
                  <a:pt x="2416629" y="1129004"/>
                </a:cubicBezTo>
                <a:cubicBezTo>
                  <a:pt x="2420152" y="1141334"/>
                  <a:pt x="2422849" y="1153886"/>
                  <a:pt x="2425959" y="1166327"/>
                </a:cubicBezTo>
                <a:cubicBezTo>
                  <a:pt x="2429069" y="1194319"/>
                  <a:pt x="2430660" y="1222521"/>
                  <a:pt x="2435290" y="1250302"/>
                </a:cubicBezTo>
                <a:cubicBezTo>
                  <a:pt x="2436907" y="1260004"/>
                  <a:pt x="2443573" y="1268515"/>
                  <a:pt x="2444621" y="1278294"/>
                </a:cubicBezTo>
                <a:cubicBezTo>
                  <a:pt x="2452931" y="1355854"/>
                  <a:pt x="2456804" y="1433825"/>
                  <a:pt x="2463282" y="1511559"/>
                </a:cubicBezTo>
                <a:cubicBezTo>
                  <a:pt x="2466135" y="1545794"/>
                  <a:pt x="2469355" y="1579997"/>
                  <a:pt x="2472612" y="1614196"/>
                </a:cubicBezTo>
                <a:cubicBezTo>
                  <a:pt x="2475575" y="1645312"/>
                  <a:pt x="2481943" y="1676245"/>
                  <a:pt x="2481943" y="1707502"/>
                </a:cubicBezTo>
                <a:lnTo>
                  <a:pt x="2481943" y="1903445"/>
                </a:lnTo>
              </a:path>
            </a:pathLst>
          </a:cu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167" name="Straight Connector 166"/>
          <p:cNvCxnSpPr/>
          <p:nvPr/>
        </p:nvCxnSpPr>
        <p:spPr>
          <a:xfrm>
            <a:off x="6075789" y="2064344"/>
            <a:ext cx="0" cy="508389"/>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156" idx="1"/>
          </p:cNvCxnSpPr>
          <p:nvPr/>
        </p:nvCxnSpPr>
        <p:spPr>
          <a:xfrm flipH="1">
            <a:off x="2198426" y="2064344"/>
            <a:ext cx="3593300" cy="103425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H="1">
            <a:off x="3342101" y="2727478"/>
            <a:ext cx="2681330" cy="879589"/>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182" name="Freeform 181"/>
          <p:cNvSpPr/>
          <p:nvPr/>
        </p:nvSpPr>
        <p:spPr>
          <a:xfrm>
            <a:off x="1980604" y="3298085"/>
            <a:ext cx="5881613" cy="496382"/>
          </a:xfrm>
          <a:custGeom>
            <a:avLst/>
            <a:gdLst>
              <a:gd name="connsiteX0" fmla="*/ 8394 w 6648091"/>
              <a:gd name="connsiteY0" fmla="*/ 16476 h 661842"/>
              <a:gd name="connsiteX1" fmla="*/ 156 w 6648091"/>
              <a:gd name="connsiteY1" fmla="*/ 57665 h 661842"/>
              <a:gd name="connsiteX2" fmla="*/ 33108 w 6648091"/>
              <a:gd name="connsiteY2" fmla="*/ 131806 h 661842"/>
              <a:gd name="connsiteX3" fmla="*/ 57821 w 6648091"/>
              <a:gd name="connsiteY3" fmla="*/ 214184 h 661842"/>
              <a:gd name="connsiteX4" fmla="*/ 74297 w 6648091"/>
              <a:gd name="connsiteY4" fmla="*/ 238897 h 661842"/>
              <a:gd name="connsiteX5" fmla="*/ 82535 w 6648091"/>
              <a:gd name="connsiteY5" fmla="*/ 263611 h 661842"/>
              <a:gd name="connsiteX6" fmla="*/ 123724 w 6648091"/>
              <a:gd name="connsiteY6" fmla="*/ 313038 h 661842"/>
              <a:gd name="connsiteX7" fmla="*/ 148437 w 6648091"/>
              <a:gd name="connsiteY7" fmla="*/ 329514 h 661842"/>
              <a:gd name="connsiteX8" fmla="*/ 173151 w 6648091"/>
              <a:gd name="connsiteY8" fmla="*/ 337751 h 661842"/>
              <a:gd name="connsiteX9" fmla="*/ 189626 w 6648091"/>
              <a:gd name="connsiteY9" fmla="*/ 362465 h 661842"/>
              <a:gd name="connsiteX10" fmla="*/ 239053 w 6648091"/>
              <a:gd name="connsiteY10" fmla="*/ 378941 h 661842"/>
              <a:gd name="connsiteX11" fmla="*/ 263767 w 6648091"/>
              <a:gd name="connsiteY11" fmla="*/ 387178 h 661842"/>
              <a:gd name="connsiteX12" fmla="*/ 304956 w 6648091"/>
              <a:gd name="connsiteY12" fmla="*/ 403654 h 661842"/>
              <a:gd name="connsiteX13" fmla="*/ 379097 w 6648091"/>
              <a:gd name="connsiteY13" fmla="*/ 411892 h 661842"/>
              <a:gd name="connsiteX14" fmla="*/ 494426 w 6648091"/>
              <a:gd name="connsiteY14" fmla="*/ 428368 h 661842"/>
              <a:gd name="connsiteX15" fmla="*/ 683897 w 6648091"/>
              <a:gd name="connsiteY15" fmla="*/ 444843 h 661842"/>
              <a:gd name="connsiteX16" fmla="*/ 856891 w 6648091"/>
              <a:gd name="connsiteY16" fmla="*/ 453081 h 661842"/>
              <a:gd name="connsiteX17" fmla="*/ 1136978 w 6648091"/>
              <a:gd name="connsiteY17" fmla="*/ 469557 h 661842"/>
              <a:gd name="connsiteX18" fmla="*/ 1845432 w 6648091"/>
              <a:gd name="connsiteY18" fmla="*/ 477795 h 661842"/>
              <a:gd name="connsiteX19" fmla="*/ 2455032 w 6648091"/>
              <a:gd name="connsiteY19" fmla="*/ 494270 h 661842"/>
              <a:gd name="connsiteX20" fmla="*/ 2726881 w 6648091"/>
              <a:gd name="connsiteY20" fmla="*/ 502508 h 661842"/>
              <a:gd name="connsiteX21" fmla="*/ 3567140 w 6648091"/>
              <a:gd name="connsiteY21" fmla="*/ 510746 h 661842"/>
              <a:gd name="connsiteX22" fmla="*/ 4086124 w 6648091"/>
              <a:gd name="connsiteY22" fmla="*/ 518984 h 661842"/>
              <a:gd name="connsiteX23" fmla="*/ 4333259 w 6648091"/>
              <a:gd name="connsiteY23" fmla="*/ 527222 h 661842"/>
              <a:gd name="connsiteX24" fmla="*/ 4407399 w 6648091"/>
              <a:gd name="connsiteY24" fmla="*/ 535460 h 661842"/>
              <a:gd name="connsiteX25" fmla="*/ 4514491 w 6648091"/>
              <a:gd name="connsiteY25" fmla="*/ 543697 h 661842"/>
              <a:gd name="connsiteX26" fmla="*/ 4778102 w 6648091"/>
              <a:gd name="connsiteY26" fmla="*/ 551935 h 661842"/>
              <a:gd name="connsiteX27" fmla="*/ 4951097 w 6648091"/>
              <a:gd name="connsiteY27" fmla="*/ 568411 h 661842"/>
              <a:gd name="connsiteX28" fmla="*/ 5124091 w 6648091"/>
              <a:gd name="connsiteY28" fmla="*/ 584887 h 661842"/>
              <a:gd name="connsiteX29" fmla="*/ 5181756 w 6648091"/>
              <a:gd name="connsiteY29" fmla="*/ 593124 h 661842"/>
              <a:gd name="connsiteX30" fmla="*/ 5511270 w 6648091"/>
              <a:gd name="connsiteY30" fmla="*/ 609600 h 661842"/>
              <a:gd name="connsiteX31" fmla="*/ 5601886 w 6648091"/>
              <a:gd name="connsiteY31" fmla="*/ 626076 h 661842"/>
              <a:gd name="connsiteX32" fmla="*/ 5659551 w 6648091"/>
              <a:gd name="connsiteY32" fmla="*/ 642551 h 661842"/>
              <a:gd name="connsiteX33" fmla="*/ 5783118 w 6648091"/>
              <a:gd name="connsiteY33" fmla="*/ 650789 h 661842"/>
              <a:gd name="connsiteX34" fmla="*/ 5873735 w 6648091"/>
              <a:gd name="connsiteY34" fmla="*/ 659027 h 661842"/>
              <a:gd name="connsiteX35" fmla="*/ 6277389 w 6648091"/>
              <a:gd name="connsiteY35" fmla="*/ 642551 h 661842"/>
              <a:gd name="connsiteX36" fmla="*/ 6302102 w 6648091"/>
              <a:gd name="connsiteY36" fmla="*/ 634314 h 661842"/>
              <a:gd name="connsiteX37" fmla="*/ 6351529 w 6648091"/>
              <a:gd name="connsiteY37" fmla="*/ 609600 h 661842"/>
              <a:gd name="connsiteX38" fmla="*/ 6400956 w 6648091"/>
              <a:gd name="connsiteY38" fmla="*/ 584887 h 661842"/>
              <a:gd name="connsiteX39" fmla="*/ 6425670 w 6648091"/>
              <a:gd name="connsiteY39" fmla="*/ 560173 h 661842"/>
              <a:gd name="connsiteX40" fmla="*/ 6450383 w 6648091"/>
              <a:gd name="connsiteY40" fmla="*/ 543697 h 661842"/>
              <a:gd name="connsiteX41" fmla="*/ 6499810 w 6648091"/>
              <a:gd name="connsiteY41" fmla="*/ 502508 h 661842"/>
              <a:gd name="connsiteX42" fmla="*/ 6557475 w 6648091"/>
              <a:gd name="connsiteY42" fmla="*/ 420130 h 661842"/>
              <a:gd name="connsiteX43" fmla="*/ 6615140 w 6648091"/>
              <a:gd name="connsiteY43" fmla="*/ 329514 h 661842"/>
              <a:gd name="connsiteX44" fmla="*/ 6631616 w 6648091"/>
              <a:gd name="connsiteY44" fmla="*/ 263611 h 661842"/>
              <a:gd name="connsiteX45" fmla="*/ 6648091 w 6648091"/>
              <a:gd name="connsiteY45" fmla="*/ 197708 h 661842"/>
              <a:gd name="connsiteX46" fmla="*/ 6639853 w 6648091"/>
              <a:gd name="connsiteY46" fmla="*/ 65903 h 661842"/>
              <a:gd name="connsiteX47" fmla="*/ 6623378 w 6648091"/>
              <a:gd name="connsiteY47" fmla="*/ 0 h 661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648091" h="661842">
                <a:moveTo>
                  <a:pt x="8394" y="16476"/>
                </a:moveTo>
                <a:cubicBezTo>
                  <a:pt x="5648" y="30206"/>
                  <a:pt x="-1112" y="43721"/>
                  <a:pt x="156" y="57665"/>
                </a:cubicBezTo>
                <a:cubicBezTo>
                  <a:pt x="3252" y="91718"/>
                  <a:pt x="16412" y="106761"/>
                  <a:pt x="33108" y="131806"/>
                </a:cubicBezTo>
                <a:cubicBezTo>
                  <a:pt x="37713" y="150228"/>
                  <a:pt x="49796" y="202148"/>
                  <a:pt x="57821" y="214184"/>
                </a:cubicBezTo>
                <a:lnTo>
                  <a:pt x="74297" y="238897"/>
                </a:lnTo>
                <a:cubicBezTo>
                  <a:pt x="77043" y="247135"/>
                  <a:pt x="78652" y="255844"/>
                  <a:pt x="82535" y="263611"/>
                </a:cubicBezTo>
                <a:cubicBezTo>
                  <a:pt x="91792" y="282126"/>
                  <a:pt x="108107" y="300024"/>
                  <a:pt x="123724" y="313038"/>
                </a:cubicBezTo>
                <a:cubicBezTo>
                  <a:pt x="131330" y="319376"/>
                  <a:pt x="139582" y="325086"/>
                  <a:pt x="148437" y="329514"/>
                </a:cubicBezTo>
                <a:cubicBezTo>
                  <a:pt x="156204" y="333397"/>
                  <a:pt x="164913" y="335005"/>
                  <a:pt x="173151" y="337751"/>
                </a:cubicBezTo>
                <a:cubicBezTo>
                  <a:pt x="178643" y="345989"/>
                  <a:pt x="181230" y="357218"/>
                  <a:pt x="189626" y="362465"/>
                </a:cubicBezTo>
                <a:cubicBezTo>
                  <a:pt x="204353" y="371670"/>
                  <a:pt x="222577" y="373449"/>
                  <a:pt x="239053" y="378941"/>
                </a:cubicBezTo>
                <a:cubicBezTo>
                  <a:pt x="247291" y="381687"/>
                  <a:pt x="255705" y="383953"/>
                  <a:pt x="263767" y="387178"/>
                </a:cubicBezTo>
                <a:cubicBezTo>
                  <a:pt x="277497" y="392670"/>
                  <a:pt x="290497" y="400556"/>
                  <a:pt x="304956" y="403654"/>
                </a:cubicBezTo>
                <a:cubicBezTo>
                  <a:pt x="329270" y="408864"/>
                  <a:pt x="354383" y="409146"/>
                  <a:pt x="379097" y="411892"/>
                </a:cubicBezTo>
                <a:cubicBezTo>
                  <a:pt x="440217" y="427173"/>
                  <a:pt x="397378" y="418152"/>
                  <a:pt x="494426" y="428368"/>
                </a:cubicBezTo>
                <a:cubicBezTo>
                  <a:pt x="593707" y="438819"/>
                  <a:pt x="564170" y="438002"/>
                  <a:pt x="683897" y="444843"/>
                </a:cubicBezTo>
                <a:lnTo>
                  <a:pt x="856891" y="453081"/>
                </a:lnTo>
                <a:cubicBezTo>
                  <a:pt x="974711" y="459814"/>
                  <a:pt x="1008427" y="467131"/>
                  <a:pt x="1136978" y="469557"/>
                </a:cubicBezTo>
                <a:lnTo>
                  <a:pt x="1845432" y="477795"/>
                </a:lnTo>
                <a:cubicBezTo>
                  <a:pt x="2087737" y="512411"/>
                  <a:pt x="1860080" y="482371"/>
                  <a:pt x="2455032" y="494270"/>
                </a:cubicBezTo>
                <a:cubicBezTo>
                  <a:pt x="2545672" y="496083"/>
                  <a:pt x="2636233" y="501165"/>
                  <a:pt x="2726881" y="502508"/>
                </a:cubicBezTo>
                <a:lnTo>
                  <a:pt x="3567140" y="510746"/>
                </a:lnTo>
                <a:lnTo>
                  <a:pt x="4086124" y="518984"/>
                </a:lnTo>
                <a:lnTo>
                  <a:pt x="4333259" y="527222"/>
                </a:lnTo>
                <a:cubicBezTo>
                  <a:pt x="4358092" y="528496"/>
                  <a:pt x="4382636" y="533209"/>
                  <a:pt x="4407399" y="535460"/>
                </a:cubicBezTo>
                <a:cubicBezTo>
                  <a:pt x="4443055" y="538701"/>
                  <a:pt x="4478724" y="542107"/>
                  <a:pt x="4514491" y="543697"/>
                </a:cubicBezTo>
                <a:cubicBezTo>
                  <a:pt x="4602318" y="547600"/>
                  <a:pt x="4690232" y="549189"/>
                  <a:pt x="4778102" y="551935"/>
                </a:cubicBezTo>
                <a:cubicBezTo>
                  <a:pt x="4852073" y="576592"/>
                  <a:pt x="4781066" y="555331"/>
                  <a:pt x="4951097" y="568411"/>
                </a:cubicBezTo>
                <a:cubicBezTo>
                  <a:pt x="5008852" y="572854"/>
                  <a:pt x="5066747" y="576696"/>
                  <a:pt x="5124091" y="584887"/>
                </a:cubicBezTo>
                <a:cubicBezTo>
                  <a:pt x="5143313" y="587633"/>
                  <a:pt x="5162427" y="591283"/>
                  <a:pt x="5181756" y="593124"/>
                </a:cubicBezTo>
                <a:cubicBezTo>
                  <a:pt x="5290113" y="603443"/>
                  <a:pt x="5403612" y="605459"/>
                  <a:pt x="5511270" y="609600"/>
                </a:cubicBezTo>
                <a:cubicBezTo>
                  <a:pt x="5533303" y="613272"/>
                  <a:pt x="5578859" y="620319"/>
                  <a:pt x="5601886" y="626076"/>
                </a:cubicBezTo>
                <a:cubicBezTo>
                  <a:pt x="5626028" y="632112"/>
                  <a:pt x="5632925" y="639748"/>
                  <a:pt x="5659551" y="642551"/>
                </a:cubicBezTo>
                <a:cubicBezTo>
                  <a:pt x="5700605" y="646872"/>
                  <a:pt x="5741959" y="647623"/>
                  <a:pt x="5783118" y="650789"/>
                </a:cubicBezTo>
                <a:cubicBezTo>
                  <a:pt x="5813359" y="653115"/>
                  <a:pt x="5843529" y="656281"/>
                  <a:pt x="5873735" y="659027"/>
                </a:cubicBezTo>
                <a:cubicBezTo>
                  <a:pt x="5947012" y="657362"/>
                  <a:pt x="6152820" y="673692"/>
                  <a:pt x="6277389" y="642551"/>
                </a:cubicBezTo>
                <a:cubicBezTo>
                  <a:pt x="6285813" y="640445"/>
                  <a:pt x="6293864" y="637060"/>
                  <a:pt x="6302102" y="634314"/>
                </a:cubicBezTo>
                <a:cubicBezTo>
                  <a:pt x="6372930" y="587095"/>
                  <a:pt x="6283316" y="643707"/>
                  <a:pt x="6351529" y="609600"/>
                </a:cubicBezTo>
                <a:cubicBezTo>
                  <a:pt x="6415398" y="577665"/>
                  <a:pt x="6338847" y="605588"/>
                  <a:pt x="6400956" y="584887"/>
                </a:cubicBezTo>
                <a:cubicBezTo>
                  <a:pt x="6409194" y="576649"/>
                  <a:pt x="6416720" y="567631"/>
                  <a:pt x="6425670" y="560173"/>
                </a:cubicBezTo>
                <a:cubicBezTo>
                  <a:pt x="6433276" y="553835"/>
                  <a:pt x="6443382" y="550698"/>
                  <a:pt x="6450383" y="543697"/>
                </a:cubicBezTo>
                <a:cubicBezTo>
                  <a:pt x="6495268" y="498812"/>
                  <a:pt x="6452610" y="518242"/>
                  <a:pt x="6499810" y="502508"/>
                </a:cubicBezTo>
                <a:cubicBezTo>
                  <a:pt x="6550338" y="418298"/>
                  <a:pt x="6496109" y="504508"/>
                  <a:pt x="6557475" y="420130"/>
                </a:cubicBezTo>
                <a:cubicBezTo>
                  <a:pt x="6581376" y="387266"/>
                  <a:pt x="6594738" y="363516"/>
                  <a:pt x="6615140" y="329514"/>
                </a:cubicBezTo>
                <a:cubicBezTo>
                  <a:pt x="6635296" y="228732"/>
                  <a:pt x="6612615" y="333283"/>
                  <a:pt x="6631616" y="263611"/>
                </a:cubicBezTo>
                <a:cubicBezTo>
                  <a:pt x="6637574" y="241765"/>
                  <a:pt x="6648091" y="197708"/>
                  <a:pt x="6648091" y="197708"/>
                </a:cubicBezTo>
                <a:cubicBezTo>
                  <a:pt x="6645345" y="153773"/>
                  <a:pt x="6646383" y="109437"/>
                  <a:pt x="6639853" y="65903"/>
                </a:cubicBezTo>
                <a:cubicBezTo>
                  <a:pt x="6618466" y="-76679"/>
                  <a:pt x="6623378" y="134499"/>
                  <a:pt x="6623378" y="0"/>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183" name="Straight Connector 182"/>
          <p:cNvCxnSpPr/>
          <p:nvPr/>
        </p:nvCxnSpPr>
        <p:spPr>
          <a:xfrm flipH="1" flipV="1">
            <a:off x="5113327" y="3810613"/>
            <a:ext cx="278143" cy="688118"/>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sp>
        <p:nvSpPr>
          <p:cNvPr id="162" name="Rectangle 161"/>
          <p:cNvSpPr/>
          <p:nvPr/>
        </p:nvSpPr>
        <p:spPr>
          <a:xfrm>
            <a:off x="5485643" y="5271252"/>
            <a:ext cx="3882952" cy="369332"/>
          </a:xfrm>
          <a:prstGeom prst="rect">
            <a:avLst/>
          </a:prstGeom>
        </p:spPr>
        <p:txBody>
          <a:bodyPr wrap="square">
            <a:spAutoFit/>
          </a:bodyPr>
          <a:lstStyle/>
          <a:p>
            <a:pPr algn="ctr"/>
            <a:r>
              <a:rPr lang="en-US" b="1" i="1" dirty="0">
                <a:solidFill>
                  <a:srgbClr val="FF0000"/>
                </a:solidFill>
              </a:rPr>
              <a:t>Trunks now controlled by OTS</a:t>
            </a:r>
          </a:p>
        </p:txBody>
      </p:sp>
      <p:sp>
        <p:nvSpPr>
          <p:cNvPr id="14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151" name="Grafik 150"/>
          <p:cNvPicPr>
            <a:picLocks noChangeAspect="1"/>
          </p:cNvPicPr>
          <p:nvPr/>
        </p:nvPicPr>
        <p:blipFill>
          <a:blip r:embed="rId7"/>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1327688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Picture 172"/>
          <p:cNvPicPr>
            <a:picLocks noChangeAspect="1"/>
          </p:cNvPicPr>
          <p:nvPr/>
        </p:nvPicPr>
        <p:blipFill rotWithShape="1">
          <a:blip r:embed="rId3"/>
          <a:srcRect l="31153" t="31518" r="37294" b="46713"/>
          <a:stretch/>
        </p:blipFill>
        <p:spPr>
          <a:xfrm>
            <a:off x="6823440" y="3511838"/>
            <a:ext cx="733424" cy="293915"/>
          </a:xfrm>
          <a:prstGeom prst="rect">
            <a:avLst/>
          </a:prstGeom>
        </p:spPr>
      </p:pic>
      <p:pic>
        <p:nvPicPr>
          <p:cNvPr id="182" name="Picture 181"/>
          <p:cNvPicPr>
            <a:picLocks noChangeAspect="1"/>
          </p:cNvPicPr>
          <p:nvPr/>
        </p:nvPicPr>
        <p:blipFill rotWithShape="1">
          <a:blip r:embed="rId3"/>
          <a:srcRect l="31153" t="31518" r="37294" b="46713"/>
          <a:stretch/>
        </p:blipFill>
        <p:spPr>
          <a:xfrm>
            <a:off x="1626771" y="3476678"/>
            <a:ext cx="733424" cy="293915"/>
          </a:xfrm>
          <a:prstGeom prst="rect">
            <a:avLst/>
          </a:prstGeom>
        </p:spPr>
      </p:pic>
      <p:grpSp>
        <p:nvGrpSpPr>
          <p:cNvPr id="140" name="Group 250"/>
          <p:cNvGrpSpPr/>
          <p:nvPr/>
        </p:nvGrpSpPr>
        <p:grpSpPr>
          <a:xfrm>
            <a:off x="4640303" y="2091266"/>
            <a:ext cx="564254" cy="313682"/>
            <a:chOff x="586154" y="3911067"/>
            <a:chExt cx="2915956" cy="1973131"/>
          </a:xfrm>
        </p:grpSpPr>
        <p:sp>
          <p:nvSpPr>
            <p:cNvPr id="142"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43"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44"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45" name="Group 267"/>
            <p:cNvGrpSpPr>
              <a:grpSpLocks/>
            </p:cNvGrpSpPr>
            <p:nvPr/>
          </p:nvGrpSpPr>
          <p:grpSpPr bwMode="auto">
            <a:xfrm>
              <a:off x="1045410" y="4066949"/>
              <a:ext cx="2006970" cy="851778"/>
              <a:chOff x="4314" y="1150"/>
              <a:chExt cx="446" cy="153"/>
            </a:xfrm>
          </p:grpSpPr>
          <p:sp>
            <p:nvSpPr>
              <p:cNvPr id="146"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7"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48"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49"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50"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1"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52"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53"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sp>
        <p:nvSpPr>
          <p:cNvPr id="141" name="Cloud 140"/>
          <p:cNvSpPr/>
          <p:nvPr/>
        </p:nvSpPr>
        <p:spPr>
          <a:xfrm>
            <a:off x="2784948" y="3076629"/>
            <a:ext cx="3966547" cy="1187217"/>
          </a:xfrm>
          <a:prstGeom prst="cloud">
            <a:avLst/>
          </a:prstGeom>
          <a:solidFill>
            <a:schemeClr val="accent1">
              <a:lumMod val="60000"/>
              <a:lumOff val="4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4" name="Title 3"/>
          <p:cNvSpPr>
            <a:spLocks noGrp="1"/>
          </p:cNvSpPr>
          <p:nvPr>
            <p:ph type="title"/>
          </p:nvPr>
        </p:nvSpPr>
        <p:spPr>
          <a:xfrm>
            <a:off x="370893" y="852109"/>
            <a:ext cx="6985335" cy="994172"/>
          </a:xfrm>
        </p:spPr>
        <p:txBody>
          <a:bodyPr>
            <a:normAutofit/>
          </a:bodyPr>
          <a:lstStyle/>
          <a:p>
            <a:r>
              <a:rPr lang="en-US" dirty="0" smtClean="0"/>
              <a:t>SDN Vision</a:t>
            </a:r>
            <a:br>
              <a:rPr lang="en-US" dirty="0" smtClean="0"/>
            </a:br>
            <a:r>
              <a:rPr lang="en-US" b="0" dirty="0" smtClean="0">
                <a:solidFill>
                  <a:srgbClr val="ED1556"/>
                </a:solidFill>
              </a:rPr>
              <a:t>Integrated L2 and L3 services</a:t>
            </a:r>
            <a:endParaRPr lang="en-US" b="0" dirty="0">
              <a:solidFill>
                <a:srgbClr val="ED1556"/>
              </a:solidFill>
            </a:endParaRPr>
          </a:p>
        </p:txBody>
      </p:sp>
      <p:sp>
        <p:nvSpPr>
          <p:cNvPr id="73" name="Cloud 72"/>
          <p:cNvSpPr/>
          <p:nvPr/>
        </p:nvSpPr>
        <p:spPr>
          <a:xfrm>
            <a:off x="7975546" y="3348141"/>
            <a:ext cx="988941"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79" name="Rectangle 78"/>
          <p:cNvSpPr/>
          <p:nvPr/>
        </p:nvSpPr>
        <p:spPr>
          <a:xfrm>
            <a:off x="8148513" y="3491897"/>
            <a:ext cx="554161" cy="2254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grpSp>
        <p:nvGrpSpPr>
          <p:cNvPr id="99" name="Group 98"/>
          <p:cNvGrpSpPr/>
          <p:nvPr/>
        </p:nvGrpSpPr>
        <p:grpSpPr>
          <a:xfrm>
            <a:off x="6206593" y="3511838"/>
            <a:ext cx="819803" cy="213197"/>
            <a:chOff x="5727362" y="3340251"/>
            <a:chExt cx="1322475" cy="414081"/>
          </a:xfrm>
        </p:grpSpPr>
        <p:sp>
          <p:nvSpPr>
            <p:cNvPr id="100" name="Isosceles Triangle 99"/>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1" name="Isosceles Triangle 100"/>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2" name="Rectangle 101"/>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grpSp>
        <p:nvGrpSpPr>
          <p:cNvPr id="103" name="Group 102"/>
          <p:cNvGrpSpPr/>
          <p:nvPr/>
        </p:nvGrpSpPr>
        <p:grpSpPr>
          <a:xfrm>
            <a:off x="7319502" y="3511838"/>
            <a:ext cx="819803" cy="213197"/>
            <a:chOff x="5727362" y="3340251"/>
            <a:chExt cx="1322475" cy="414081"/>
          </a:xfrm>
        </p:grpSpPr>
        <p:sp>
          <p:nvSpPr>
            <p:cNvPr id="104" name="Isosceles Triangle 103"/>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5" name="Isosceles Triangle 104"/>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6" name="Rectangle 105"/>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111" name="Cloud 110"/>
          <p:cNvSpPr/>
          <p:nvPr/>
        </p:nvSpPr>
        <p:spPr>
          <a:xfrm>
            <a:off x="272069" y="3397986"/>
            <a:ext cx="988941" cy="544503"/>
          </a:xfrm>
          <a:prstGeom prst="cloud">
            <a:avLst/>
          </a:prstGeom>
          <a:solidFill>
            <a:schemeClr val="bg1">
              <a:lumMod val="85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dirty="0">
              <a:solidFill>
                <a:schemeClr val="tx1"/>
              </a:solidFill>
            </a:endParaRPr>
          </a:p>
        </p:txBody>
      </p:sp>
      <p:sp>
        <p:nvSpPr>
          <p:cNvPr id="112" name="Rectangle 111"/>
          <p:cNvSpPr/>
          <p:nvPr/>
        </p:nvSpPr>
        <p:spPr>
          <a:xfrm>
            <a:off x="456106" y="3560323"/>
            <a:ext cx="554161" cy="2254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050" dirty="0">
                <a:solidFill>
                  <a:schemeClr val="tx1"/>
                </a:solidFill>
              </a:rPr>
              <a:t>NREN</a:t>
            </a:r>
          </a:p>
        </p:txBody>
      </p:sp>
      <p:grpSp>
        <p:nvGrpSpPr>
          <p:cNvPr id="114" name="Group 113"/>
          <p:cNvGrpSpPr/>
          <p:nvPr/>
        </p:nvGrpSpPr>
        <p:grpSpPr>
          <a:xfrm>
            <a:off x="1043841" y="3511838"/>
            <a:ext cx="819803" cy="213197"/>
            <a:chOff x="5727362" y="3340251"/>
            <a:chExt cx="1322475" cy="414081"/>
          </a:xfrm>
        </p:grpSpPr>
        <p:sp>
          <p:nvSpPr>
            <p:cNvPr id="115" name="Isosceles Triangle 114"/>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16" name="Isosceles Triangle 115"/>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17" name="Rectangle 116"/>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grpSp>
        <p:nvGrpSpPr>
          <p:cNvPr id="118" name="Group 117"/>
          <p:cNvGrpSpPr/>
          <p:nvPr/>
        </p:nvGrpSpPr>
        <p:grpSpPr>
          <a:xfrm>
            <a:off x="2114928" y="3511838"/>
            <a:ext cx="819803" cy="213197"/>
            <a:chOff x="5727362" y="3340251"/>
            <a:chExt cx="1322475" cy="414081"/>
          </a:xfrm>
        </p:grpSpPr>
        <p:sp>
          <p:nvSpPr>
            <p:cNvPr id="119" name="Isosceles Triangle 118"/>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20" name="Isosceles Triangle 119"/>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21" name="Rectangle 120"/>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139" name="Rectangle 138"/>
          <p:cNvSpPr/>
          <p:nvPr/>
        </p:nvSpPr>
        <p:spPr>
          <a:xfrm>
            <a:off x="5056253" y="2048954"/>
            <a:ext cx="642512"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grpSp>
        <p:nvGrpSpPr>
          <p:cNvPr id="154" name="Group 250"/>
          <p:cNvGrpSpPr/>
          <p:nvPr/>
        </p:nvGrpSpPr>
        <p:grpSpPr>
          <a:xfrm>
            <a:off x="3959296" y="5078400"/>
            <a:ext cx="564254" cy="313682"/>
            <a:chOff x="586154" y="3911067"/>
            <a:chExt cx="2915956" cy="1973131"/>
          </a:xfrm>
        </p:grpSpPr>
        <p:sp>
          <p:nvSpPr>
            <p:cNvPr id="155" name="Oval 253"/>
            <p:cNvSpPr>
              <a:spLocks noChangeArrowheads="1"/>
            </p:cNvSpPr>
            <p:nvPr/>
          </p:nvSpPr>
          <p:spPr bwMode="auto">
            <a:xfrm>
              <a:off x="586154" y="4742926"/>
              <a:ext cx="2915956" cy="1141272"/>
            </a:xfrm>
            <a:prstGeom prst="ellipse">
              <a:avLst/>
            </a:prstGeom>
            <a:gradFill rotWithShape="1">
              <a:gsLst>
                <a:gs pos="0">
                  <a:srgbClr val="373737"/>
                </a:gs>
                <a:gs pos="100000">
                  <a:srgbClr val="777777"/>
                </a:gs>
              </a:gsLst>
              <a:lin ang="0" scaled="1"/>
            </a:gradFill>
            <a:ln w="6350">
              <a:noFill/>
              <a:round/>
              <a:headEnd/>
              <a:tailEnd/>
            </a:ln>
          </p:spPr>
          <p:txBody>
            <a:bodyPr/>
            <a:lstStyle/>
            <a:p>
              <a:endParaRPr lang="en-US" sz="1050"/>
            </a:p>
          </p:txBody>
        </p:sp>
        <p:sp>
          <p:nvSpPr>
            <p:cNvPr id="156" name="Rectangle 255"/>
            <p:cNvSpPr>
              <a:spLocks noChangeArrowheads="1"/>
            </p:cNvSpPr>
            <p:nvPr/>
          </p:nvSpPr>
          <p:spPr bwMode="auto">
            <a:xfrm>
              <a:off x="586154" y="4490054"/>
              <a:ext cx="2915956" cy="812808"/>
            </a:xfrm>
            <a:prstGeom prst="rect">
              <a:avLst/>
            </a:prstGeom>
            <a:gradFill rotWithShape="1">
              <a:gsLst>
                <a:gs pos="0">
                  <a:srgbClr val="373737"/>
                </a:gs>
                <a:gs pos="100000">
                  <a:srgbClr val="777777"/>
                </a:gs>
              </a:gsLst>
              <a:lin ang="0" scaled="1"/>
            </a:gradFill>
            <a:ln w="9525">
              <a:noFill/>
              <a:miter lim="800000"/>
              <a:headEnd/>
              <a:tailEnd/>
            </a:ln>
          </p:spPr>
          <p:txBody>
            <a:bodyPr/>
            <a:lstStyle/>
            <a:p>
              <a:endParaRPr lang="en-US" sz="1050"/>
            </a:p>
          </p:txBody>
        </p:sp>
        <p:sp>
          <p:nvSpPr>
            <p:cNvPr id="157" name="Oval 256"/>
            <p:cNvSpPr>
              <a:spLocks noChangeArrowheads="1"/>
            </p:cNvSpPr>
            <p:nvPr/>
          </p:nvSpPr>
          <p:spPr bwMode="auto">
            <a:xfrm>
              <a:off x="586154" y="3911067"/>
              <a:ext cx="2915956" cy="1141272"/>
            </a:xfrm>
            <a:prstGeom prst="ellipse">
              <a:avLst/>
            </a:prstGeom>
            <a:solidFill>
              <a:srgbClr val="B2B2B2"/>
            </a:solidFill>
            <a:ln w="6350">
              <a:noFill/>
              <a:round/>
              <a:headEnd/>
              <a:tailEnd/>
            </a:ln>
          </p:spPr>
          <p:txBody>
            <a:bodyPr/>
            <a:lstStyle/>
            <a:p>
              <a:endParaRPr lang="en-US" sz="1050"/>
            </a:p>
          </p:txBody>
        </p:sp>
        <p:grpSp>
          <p:nvGrpSpPr>
            <p:cNvPr id="158" name="Group 267"/>
            <p:cNvGrpSpPr>
              <a:grpSpLocks/>
            </p:cNvGrpSpPr>
            <p:nvPr/>
          </p:nvGrpSpPr>
          <p:grpSpPr bwMode="auto">
            <a:xfrm>
              <a:off x="1045410" y="4066949"/>
              <a:ext cx="2006970" cy="851778"/>
              <a:chOff x="4314" y="1150"/>
              <a:chExt cx="446" cy="153"/>
            </a:xfrm>
          </p:grpSpPr>
          <p:sp>
            <p:nvSpPr>
              <p:cNvPr id="159" name="Freeform 268"/>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0" name="Freeform 269"/>
              <p:cNvSpPr>
                <a:spLocks/>
              </p:cNvSpPr>
              <p:nvPr/>
            </p:nvSpPr>
            <p:spPr bwMode="auto">
              <a:xfrm>
                <a:off x="4548" y="1153"/>
                <a:ext cx="212" cy="66"/>
              </a:xfrm>
              <a:custGeom>
                <a:avLst/>
                <a:gdLst>
                  <a:gd name="T0" fmla="*/ 0 w 212"/>
                  <a:gd name="T1" fmla="*/ 51 h 66"/>
                  <a:gd name="T2" fmla="*/ 46 w 212"/>
                  <a:gd name="T3" fmla="*/ 66 h 66"/>
                  <a:gd name="T4" fmla="*/ 161 w 212"/>
                  <a:gd name="T5" fmla="*/ 23 h 66"/>
                  <a:gd name="T6" fmla="*/ 212 w 212"/>
                  <a:gd name="T7" fmla="*/ 36 h 66"/>
                  <a:gd name="T8" fmla="*/ 184 w 212"/>
                  <a:gd name="T9" fmla="*/ 0 h 66"/>
                  <a:gd name="T10" fmla="*/ 49 w 212"/>
                  <a:gd name="T11" fmla="*/ 0 h 66"/>
                  <a:gd name="T12" fmla="*/ 106 w 212"/>
                  <a:gd name="T13" fmla="*/ 10 h 66"/>
                  <a:gd name="T14" fmla="*/ 0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0" y="51"/>
                    </a:moveTo>
                    <a:lnTo>
                      <a:pt x="46" y="66"/>
                    </a:lnTo>
                    <a:lnTo>
                      <a:pt x="161" y="23"/>
                    </a:lnTo>
                    <a:lnTo>
                      <a:pt x="212" y="36"/>
                    </a:lnTo>
                    <a:lnTo>
                      <a:pt x="184" y="0"/>
                    </a:lnTo>
                    <a:lnTo>
                      <a:pt x="49" y="0"/>
                    </a:lnTo>
                    <a:lnTo>
                      <a:pt x="106" y="10"/>
                    </a:lnTo>
                    <a:lnTo>
                      <a:pt x="0" y="51"/>
                    </a:lnTo>
                    <a:close/>
                  </a:path>
                </a:pathLst>
              </a:custGeom>
              <a:solidFill>
                <a:srgbClr val="FFFFFF"/>
              </a:solidFill>
              <a:ln w="9525">
                <a:noFill/>
                <a:round/>
                <a:headEnd/>
                <a:tailEnd/>
              </a:ln>
            </p:spPr>
            <p:txBody>
              <a:bodyPr/>
              <a:lstStyle/>
              <a:p>
                <a:endParaRPr lang="en-US" sz="1050"/>
              </a:p>
            </p:txBody>
          </p:sp>
          <p:sp>
            <p:nvSpPr>
              <p:cNvPr id="161" name="Freeform 270"/>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2" name="Freeform 271"/>
              <p:cNvSpPr>
                <a:spLocks/>
              </p:cNvSpPr>
              <p:nvPr/>
            </p:nvSpPr>
            <p:spPr bwMode="auto">
              <a:xfrm>
                <a:off x="4314" y="1230"/>
                <a:ext cx="214" cy="69"/>
              </a:xfrm>
              <a:custGeom>
                <a:avLst/>
                <a:gdLst>
                  <a:gd name="T0" fmla="*/ 214 w 214"/>
                  <a:gd name="T1" fmla="*/ 15 h 69"/>
                  <a:gd name="T2" fmla="*/ 166 w 214"/>
                  <a:gd name="T3" fmla="*/ 0 h 69"/>
                  <a:gd name="T4" fmla="*/ 55 w 214"/>
                  <a:gd name="T5" fmla="*/ 43 h 69"/>
                  <a:gd name="T6" fmla="*/ 0 w 214"/>
                  <a:gd name="T7" fmla="*/ 28 h 69"/>
                  <a:gd name="T8" fmla="*/ 28 w 214"/>
                  <a:gd name="T9" fmla="*/ 69 h 69"/>
                  <a:gd name="T10" fmla="*/ 166 w 214"/>
                  <a:gd name="T11" fmla="*/ 69 h 69"/>
                  <a:gd name="T12" fmla="*/ 106 w 214"/>
                  <a:gd name="T13" fmla="*/ 54 h 69"/>
                  <a:gd name="T14" fmla="*/ 214 w 214"/>
                  <a:gd name="T15" fmla="*/ 15 h 69"/>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69"/>
                  <a:gd name="T26" fmla="*/ 214 w 21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69">
                    <a:moveTo>
                      <a:pt x="214" y="15"/>
                    </a:moveTo>
                    <a:lnTo>
                      <a:pt x="166" y="0"/>
                    </a:lnTo>
                    <a:lnTo>
                      <a:pt x="55" y="43"/>
                    </a:lnTo>
                    <a:lnTo>
                      <a:pt x="0" y="28"/>
                    </a:lnTo>
                    <a:lnTo>
                      <a:pt x="28" y="69"/>
                    </a:lnTo>
                    <a:lnTo>
                      <a:pt x="166" y="69"/>
                    </a:lnTo>
                    <a:lnTo>
                      <a:pt x="106" y="54"/>
                    </a:lnTo>
                    <a:lnTo>
                      <a:pt x="214" y="15"/>
                    </a:lnTo>
                    <a:close/>
                  </a:path>
                </a:pathLst>
              </a:custGeom>
              <a:solidFill>
                <a:srgbClr val="FFFFFF"/>
              </a:solidFill>
              <a:ln w="9525">
                <a:noFill/>
                <a:round/>
                <a:headEnd/>
                <a:tailEnd/>
              </a:ln>
            </p:spPr>
            <p:txBody>
              <a:bodyPr/>
              <a:lstStyle/>
              <a:p>
                <a:endParaRPr lang="en-US" sz="1050"/>
              </a:p>
            </p:txBody>
          </p:sp>
          <p:sp>
            <p:nvSpPr>
              <p:cNvPr id="163" name="Freeform 272"/>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4" name="Freeform 273"/>
              <p:cNvSpPr>
                <a:spLocks/>
              </p:cNvSpPr>
              <p:nvPr/>
            </p:nvSpPr>
            <p:spPr bwMode="auto">
              <a:xfrm>
                <a:off x="4326" y="1150"/>
                <a:ext cx="213" cy="65"/>
              </a:xfrm>
              <a:custGeom>
                <a:avLst/>
                <a:gdLst>
                  <a:gd name="T0" fmla="*/ 0 w 213"/>
                  <a:gd name="T1" fmla="*/ 13 h 65"/>
                  <a:gd name="T2" fmla="*/ 48 w 213"/>
                  <a:gd name="T3" fmla="*/ 0 h 65"/>
                  <a:gd name="T4" fmla="*/ 161 w 213"/>
                  <a:gd name="T5" fmla="*/ 39 h 65"/>
                  <a:gd name="T6" fmla="*/ 213 w 213"/>
                  <a:gd name="T7" fmla="*/ 28 h 65"/>
                  <a:gd name="T8" fmla="*/ 186 w 213"/>
                  <a:gd name="T9" fmla="*/ 65 h 65"/>
                  <a:gd name="T10" fmla="*/ 52 w 213"/>
                  <a:gd name="T11" fmla="*/ 65 h 65"/>
                  <a:gd name="T12" fmla="*/ 106 w 213"/>
                  <a:gd name="T13" fmla="*/ 54 h 65"/>
                  <a:gd name="T14" fmla="*/ 0 w 213"/>
                  <a:gd name="T15" fmla="*/ 13 h 6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65"/>
                  <a:gd name="T26" fmla="*/ 213 w 2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65">
                    <a:moveTo>
                      <a:pt x="0" y="13"/>
                    </a:moveTo>
                    <a:lnTo>
                      <a:pt x="48" y="0"/>
                    </a:lnTo>
                    <a:lnTo>
                      <a:pt x="161" y="39"/>
                    </a:lnTo>
                    <a:lnTo>
                      <a:pt x="213" y="28"/>
                    </a:lnTo>
                    <a:lnTo>
                      <a:pt x="186" y="65"/>
                    </a:lnTo>
                    <a:lnTo>
                      <a:pt x="52" y="65"/>
                    </a:lnTo>
                    <a:lnTo>
                      <a:pt x="106" y="54"/>
                    </a:lnTo>
                    <a:lnTo>
                      <a:pt x="0" y="13"/>
                    </a:lnTo>
                    <a:close/>
                  </a:path>
                </a:pathLst>
              </a:custGeom>
              <a:solidFill>
                <a:srgbClr val="FFFFFF"/>
              </a:solidFill>
              <a:ln w="9525">
                <a:noFill/>
                <a:round/>
                <a:headEnd/>
                <a:tailEnd/>
              </a:ln>
            </p:spPr>
            <p:txBody>
              <a:bodyPr/>
              <a:lstStyle/>
              <a:p>
                <a:endParaRPr lang="en-US" sz="1050"/>
              </a:p>
            </p:txBody>
          </p:sp>
          <p:sp>
            <p:nvSpPr>
              <p:cNvPr id="165" name="Freeform 274"/>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sp>
            <p:nvSpPr>
              <p:cNvPr id="166" name="Freeform 275"/>
              <p:cNvSpPr>
                <a:spLocks/>
              </p:cNvSpPr>
              <p:nvPr/>
            </p:nvSpPr>
            <p:spPr bwMode="auto">
              <a:xfrm>
                <a:off x="4539" y="1237"/>
                <a:ext cx="212" cy="66"/>
              </a:xfrm>
              <a:custGeom>
                <a:avLst/>
                <a:gdLst>
                  <a:gd name="T0" fmla="*/ 212 w 212"/>
                  <a:gd name="T1" fmla="*/ 51 h 66"/>
                  <a:gd name="T2" fmla="*/ 166 w 212"/>
                  <a:gd name="T3" fmla="*/ 66 h 66"/>
                  <a:gd name="T4" fmla="*/ 55 w 212"/>
                  <a:gd name="T5" fmla="*/ 21 h 66"/>
                  <a:gd name="T6" fmla="*/ 0 w 212"/>
                  <a:gd name="T7" fmla="*/ 36 h 66"/>
                  <a:gd name="T8" fmla="*/ 28 w 212"/>
                  <a:gd name="T9" fmla="*/ 0 h 66"/>
                  <a:gd name="T10" fmla="*/ 166 w 212"/>
                  <a:gd name="T11" fmla="*/ 0 h 66"/>
                  <a:gd name="T12" fmla="*/ 106 w 212"/>
                  <a:gd name="T13" fmla="*/ 10 h 66"/>
                  <a:gd name="T14" fmla="*/ 212 w 212"/>
                  <a:gd name="T15" fmla="*/ 51 h 66"/>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66"/>
                  <a:gd name="T26" fmla="*/ 212 w 212"/>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66">
                    <a:moveTo>
                      <a:pt x="212" y="51"/>
                    </a:moveTo>
                    <a:lnTo>
                      <a:pt x="166" y="66"/>
                    </a:lnTo>
                    <a:lnTo>
                      <a:pt x="55" y="21"/>
                    </a:lnTo>
                    <a:lnTo>
                      <a:pt x="0" y="36"/>
                    </a:lnTo>
                    <a:lnTo>
                      <a:pt x="28" y="0"/>
                    </a:lnTo>
                    <a:lnTo>
                      <a:pt x="166" y="0"/>
                    </a:lnTo>
                    <a:lnTo>
                      <a:pt x="106" y="10"/>
                    </a:lnTo>
                    <a:lnTo>
                      <a:pt x="212" y="51"/>
                    </a:lnTo>
                    <a:close/>
                  </a:path>
                </a:pathLst>
              </a:custGeom>
              <a:solidFill>
                <a:srgbClr val="FFFFFF"/>
              </a:solidFill>
              <a:ln w="9525">
                <a:noFill/>
                <a:round/>
                <a:headEnd/>
                <a:tailEnd/>
              </a:ln>
            </p:spPr>
            <p:txBody>
              <a:bodyPr/>
              <a:lstStyle/>
              <a:p>
                <a:endParaRPr lang="en-US" sz="1050"/>
              </a:p>
            </p:txBody>
          </p:sp>
        </p:grpSp>
      </p:grpSp>
      <p:grpSp>
        <p:nvGrpSpPr>
          <p:cNvPr id="167" name="Group 166"/>
          <p:cNvGrpSpPr/>
          <p:nvPr/>
        </p:nvGrpSpPr>
        <p:grpSpPr>
          <a:xfrm rot="16200000">
            <a:off x="3873998" y="4641659"/>
            <a:ext cx="672705" cy="259816"/>
            <a:chOff x="5727362" y="3340251"/>
            <a:chExt cx="1322475" cy="414081"/>
          </a:xfrm>
        </p:grpSpPr>
        <p:sp>
          <p:nvSpPr>
            <p:cNvPr id="168" name="Isosceles Triangle 167"/>
            <p:cNvSpPr/>
            <p:nvPr/>
          </p:nvSpPr>
          <p:spPr>
            <a:xfrm rot="16200000">
              <a:off x="5705465" y="336319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69" name="Isosceles Triangle 168"/>
            <p:cNvSpPr/>
            <p:nvPr/>
          </p:nvSpPr>
          <p:spPr>
            <a:xfrm rot="5400000">
              <a:off x="6658702" y="3362148"/>
              <a:ext cx="413031" cy="3692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70" name="Rectangle 169"/>
            <p:cNvSpPr/>
            <p:nvPr/>
          </p:nvSpPr>
          <p:spPr>
            <a:xfrm>
              <a:off x="5996893" y="3400781"/>
              <a:ext cx="779120" cy="3006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sz="900" dirty="0">
                  <a:solidFill>
                    <a:schemeClr val="tx1"/>
                  </a:solidFill>
                </a:rPr>
                <a:t>100GbE</a:t>
              </a:r>
              <a:endParaRPr lang="en-US" sz="1013" dirty="0">
                <a:solidFill>
                  <a:schemeClr val="tx1"/>
                </a:solidFill>
              </a:endParaRPr>
            </a:p>
          </p:txBody>
        </p:sp>
      </p:grpSp>
      <p:sp>
        <p:nvSpPr>
          <p:cNvPr id="171" name="Rectangle 170"/>
          <p:cNvSpPr/>
          <p:nvPr/>
        </p:nvSpPr>
        <p:spPr>
          <a:xfrm>
            <a:off x="4375247" y="5036087"/>
            <a:ext cx="642512"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GÉANT </a:t>
            </a:r>
          </a:p>
          <a:p>
            <a:pPr algn="ctr"/>
            <a:r>
              <a:rPr lang="en-US" sz="900" dirty="0">
                <a:solidFill>
                  <a:schemeClr val="tx1"/>
                </a:solidFill>
              </a:rPr>
              <a:t>Router</a:t>
            </a:r>
          </a:p>
        </p:txBody>
      </p:sp>
      <p:sp>
        <p:nvSpPr>
          <p:cNvPr id="183" name="Rectangle 182"/>
          <p:cNvSpPr/>
          <p:nvPr/>
        </p:nvSpPr>
        <p:spPr>
          <a:xfrm>
            <a:off x="1473465" y="3794738"/>
            <a:ext cx="940349" cy="2470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SDN Switch</a:t>
            </a:r>
          </a:p>
        </p:txBody>
      </p:sp>
      <p:sp>
        <p:nvSpPr>
          <p:cNvPr id="174" name="Rectangle 173"/>
          <p:cNvSpPr/>
          <p:nvPr/>
        </p:nvSpPr>
        <p:spPr>
          <a:xfrm>
            <a:off x="6669823" y="3829898"/>
            <a:ext cx="940728" cy="26771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SDN Switch</a:t>
            </a:r>
          </a:p>
        </p:txBody>
      </p:sp>
      <p:sp>
        <p:nvSpPr>
          <p:cNvPr id="80" name="TextBox 79"/>
          <p:cNvSpPr txBox="1"/>
          <p:nvPr/>
        </p:nvSpPr>
        <p:spPr>
          <a:xfrm>
            <a:off x="302529" y="1921985"/>
            <a:ext cx="3852130" cy="830997"/>
          </a:xfrm>
          <a:prstGeom prst="rect">
            <a:avLst/>
          </a:prstGeom>
          <a:noFill/>
        </p:spPr>
        <p:txBody>
          <a:bodyPr wrap="square" rtlCol="0">
            <a:spAutoFit/>
          </a:bodyPr>
          <a:lstStyle/>
          <a:p>
            <a:pPr marL="214313" indent="-214313">
              <a:buFont typeface="Arial" panose="020B0604020202020204" pitchFamily="34" charset="0"/>
              <a:buChar char="•"/>
            </a:pPr>
            <a:r>
              <a:rPr lang="en-GB" sz="1200" dirty="0"/>
              <a:t>WAN optimised switches operate as full layer 3 device and replaces the GÉANT router</a:t>
            </a:r>
          </a:p>
          <a:p>
            <a:pPr marL="214313" indent="-214313">
              <a:buFont typeface="Arial" panose="020B0604020202020204" pitchFamily="34" charset="0"/>
              <a:buChar char="•"/>
            </a:pPr>
            <a:r>
              <a:rPr lang="en-GB" sz="1200" dirty="0"/>
              <a:t>Layer 2 service as developed in earlier phases continues to be supported.</a:t>
            </a:r>
          </a:p>
        </p:txBody>
      </p:sp>
      <p:cxnSp>
        <p:nvCxnSpPr>
          <p:cNvPr id="84" name="Straight Connector 83"/>
          <p:cNvCxnSpPr/>
          <p:nvPr/>
        </p:nvCxnSpPr>
        <p:spPr>
          <a:xfrm flipH="1" flipV="1">
            <a:off x="3227836" y="3630755"/>
            <a:ext cx="2503286" cy="128291"/>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86" name="Freeform 85"/>
          <p:cNvSpPr/>
          <p:nvPr/>
        </p:nvSpPr>
        <p:spPr>
          <a:xfrm>
            <a:off x="3243376" y="3712117"/>
            <a:ext cx="1104697" cy="507506"/>
          </a:xfrm>
          <a:custGeom>
            <a:avLst/>
            <a:gdLst>
              <a:gd name="connsiteX0" fmla="*/ 0 w 2481943"/>
              <a:gd name="connsiteY0" fmla="*/ 0 h 1903445"/>
              <a:gd name="connsiteX1" fmla="*/ 130629 w 2481943"/>
              <a:gd name="connsiteY1" fmla="*/ 18661 h 1903445"/>
              <a:gd name="connsiteX2" fmla="*/ 167951 w 2481943"/>
              <a:gd name="connsiteY2" fmla="*/ 27992 h 1903445"/>
              <a:gd name="connsiteX3" fmla="*/ 363894 w 2481943"/>
              <a:gd name="connsiteY3" fmla="*/ 46653 h 1903445"/>
              <a:gd name="connsiteX4" fmla="*/ 709127 w 2481943"/>
              <a:gd name="connsiteY4" fmla="*/ 74645 h 1903445"/>
              <a:gd name="connsiteX5" fmla="*/ 1091682 w 2481943"/>
              <a:gd name="connsiteY5" fmla="*/ 93306 h 1903445"/>
              <a:gd name="connsiteX6" fmla="*/ 1194319 w 2481943"/>
              <a:gd name="connsiteY6" fmla="*/ 102637 h 1903445"/>
              <a:gd name="connsiteX7" fmla="*/ 1250302 w 2481943"/>
              <a:gd name="connsiteY7" fmla="*/ 130629 h 1903445"/>
              <a:gd name="connsiteX8" fmla="*/ 1343608 w 2481943"/>
              <a:gd name="connsiteY8" fmla="*/ 158621 h 1903445"/>
              <a:gd name="connsiteX9" fmla="*/ 1371600 w 2481943"/>
              <a:gd name="connsiteY9" fmla="*/ 177282 h 1903445"/>
              <a:gd name="connsiteX10" fmla="*/ 1436915 w 2481943"/>
              <a:gd name="connsiteY10" fmla="*/ 195943 h 1903445"/>
              <a:gd name="connsiteX11" fmla="*/ 1502229 w 2481943"/>
              <a:gd name="connsiteY11" fmla="*/ 223935 h 1903445"/>
              <a:gd name="connsiteX12" fmla="*/ 1530221 w 2481943"/>
              <a:gd name="connsiteY12" fmla="*/ 242596 h 1903445"/>
              <a:gd name="connsiteX13" fmla="*/ 1586204 w 2481943"/>
              <a:gd name="connsiteY13" fmla="*/ 261257 h 1903445"/>
              <a:gd name="connsiteX14" fmla="*/ 1604866 w 2481943"/>
              <a:gd name="connsiteY14" fmla="*/ 279919 h 1903445"/>
              <a:gd name="connsiteX15" fmla="*/ 1688841 w 2481943"/>
              <a:gd name="connsiteY15" fmla="*/ 298580 h 1903445"/>
              <a:gd name="connsiteX16" fmla="*/ 1744825 w 2481943"/>
              <a:gd name="connsiteY16" fmla="*/ 317241 h 1903445"/>
              <a:gd name="connsiteX17" fmla="*/ 1810139 w 2481943"/>
              <a:gd name="connsiteY17" fmla="*/ 354563 h 1903445"/>
              <a:gd name="connsiteX18" fmla="*/ 1847461 w 2481943"/>
              <a:gd name="connsiteY18" fmla="*/ 363894 h 1903445"/>
              <a:gd name="connsiteX19" fmla="*/ 1875453 w 2481943"/>
              <a:gd name="connsiteY19" fmla="*/ 382555 h 1903445"/>
              <a:gd name="connsiteX20" fmla="*/ 1931437 w 2481943"/>
              <a:gd name="connsiteY20" fmla="*/ 401216 h 1903445"/>
              <a:gd name="connsiteX21" fmla="*/ 1987421 w 2481943"/>
              <a:gd name="connsiteY21" fmla="*/ 438539 h 1903445"/>
              <a:gd name="connsiteX22" fmla="*/ 2015412 w 2481943"/>
              <a:gd name="connsiteY22" fmla="*/ 457200 h 1903445"/>
              <a:gd name="connsiteX23" fmla="*/ 2052735 w 2481943"/>
              <a:gd name="connsiteY23" fmla="*/ 494523 h 1903445"/>
              <a:gd name="connsiteX24" fmla="*/ 2118049 w 2481943"/>
              <a:gd name="connsiteY24" fmla="*/ 541176 h 1903445"/>
              <a:gd name="connsiteX25" fmla="*/ 2136710 w 2481943"/>
              <a:gd name="connsiteY25" fmla="*/ 569168 h 1903445"/>
              <a:gd name="connsiteX26" fmla="*/ 2164702 w 2481943"/>
              <a:gd name="connsiteY26" fmla="*/ 578498 h 1903445"/>
              <a:gd name="connsiteX27" fmla="*/ 2183364 w 2481943"/>
              <a:gd name="connsiteY27" fmla="*/ 615821 h 1903445"/>
              <a:gd name="connsiteX28" fmla="*/ 2220686 w 2481943"/>
              <a:gd name="connsiteY28" fmla="*/ 662474 h 1903445"/>
              <a:gd name="connsiteX29" fmla="*/ 2248678 w 2481943"/>
              <a:gd name="connsiteY29" fmla="*/ 681135 h 1903445"/>
              <a:gd name="connsiteX30" fmla="*/ 2258008 w 2481943"/>
              <a:gd name="connsiteY30" fmla="*/ 709127 h 1903445"/>
              <a:gd name="connsiteX31" fmla="*/ 2295331 w 2481943"/>
              <a:gd name="connsiteY31" fmla="*/ 765110 h 1903445"/>
              <a:gd name="connsiteX32" fmla="*/ 2304661 w 2481943"/>
              <a:gd name="connsiteY32" fmla="*/ 793102 h 1903445"/>
              <a:gd name="connsiteX33" fmla="*/ 2323323 w 2481943"/>
              <a:gd name="connsiteY33" fmla="*/ 811763 h 1903445"/>
              <a:gd name="connsiteX34" fmla="*/ 2341984 w 2481943"/>
              <a:gd name="connsiteY34" fmla="*/ 867747 h 1903445"/>
              <a:gd name="connsiteX35" fmla="*/ 2360645 w 2481943"/>
              <a:gd name="connsiteY35" fmla="*/ 923731 h 1903445"/>
              <a:gd name="connsiteX36" fmla="*/ 2369976 w 2481943"/>
              <a:gd name="connsiteY36" fmla="*/ 961053 h 1903445"/>
              <a:gd name="connsiteX37" fmla="*/ 2388637 w 2481943"/>
              <a:gd name="connsiteY37" fmla="*/ 1017037 h 1903445"/>
              <a:gd name="connsiteX38" fmla="*/ 2397968 w 2481943"/>
              <a:gd name="connsiteY38" fmla="*/ 1045029 h 1903445"/>
              <a:gd name="connsiteX39" fmla="*/ 2407298 w 2481943"/>
              <a:gd name="connsiteY39" fmla="*/ 1101012 h 1903445"/>
              <a:gd name="connsiteX40" fmla="*/ 2416629 w 2481943"/>
              <a:gd name="connsiteY40" fmla="*/ 1129004 h 1903445"/>
              <a:gd name="connsiteX41" fmla="*/ 2425959 w 2481943"/>
              <a:gd name="connsiteY41" fmla="*/ 1166327 h 1903445"/>
              <a:gd name="connsiteX42" fmla="*/ 2435290 w 2481943"/>
              <a:gd name="connsiteY42" fmla="*/ 1250302 h 1903445"/>
              <a:gd name="connsiteX43" fmla="*/ 2444621 w 2481943"/>
              <a:gd name="connsiteY43" fmla="*/ 1278294 h 1903445"/>
              <a:gd name="connsiteX44" fmla="*/ 2463282 w 2481943"/>
              <a:gd name="connsiteY44" fmla="*/ 1511559 h 1903445"/>
              <a:gd name="connsiteX45" fmla="*/ 2472612 w 2481943"/>
              <a:gd name="connsiteY45" fmla="*/ 1614196 h 1903445"/>
              <a:gd name="connsiteX46" fmla="*/ 2481943 w 2481943"/>
              <a:gd name="connsiteY46" fmla="*/ 1707502 h 1903445"/>
              <a:gd name="connsiteX47" fmla="*/ 2481943 w 2481943"/>
              <a:gd name="connsiteY47" fmla="*/ 1903445 h 190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81943" h="1903445">
                <a:moveTo>
                  <a:pt x="0" y="0"/>
                </a:moveTo>
                <a:cubicBezTo>
                  <a:pt x="43543" y="6220"/>
                  <a:pt x="87957" y="7993"/>
                  <a:pt x="130629" y="18661"/>
                </a:cubicBezTo>
                <a:cubicBezTo>
                  <a:pt x="143070" y="21771"/>
                  <a:pt x="155277" y="26042"/>
                  <a:pt x="167951" y="27992"/>
                </a:cubicBezTo>
                <a:cubicBezTo>
                  <a:pt x="215704" y="35339"/>
                  <a:pt x="321525" y="43122"/>
                  <a:pt x="363894" y="46653"/>
                </a:cubicBezTo>
                <a:cubicBezTo>
                  <a:pt x="499933" y="80664"/>
                  <a:pt x="396742" y="57290"/>
                  <a:pt x="709127" y="74645"/>
                </a:cubicBezTo>
                <a:cubicBezTo>
                  <a:pt x="948570" y="87948"/>
                  <a:pt x="821061" y="81541"/>
                  <a:pt x="1091682" y="93306"/>
                </a:cubicBezTo>
                <a:cubicBezTo>
                  <a:pt x="1125894" y="96416"/>
                  <a:pt x="1160879" y="94769"/>
                  <a:pt x="1194319" y="102637"/>
                </a:cubicBezTo>
                <a:cubicBezTo>
                  <a:pt x="1214628" y="107416"/>
                  <a:pt x="1231043" y="122604"/>
                  <a:pt x="1250302" y="130629"/>
                </a:cubicBezTo>
                <a:cubicBezTo>
                  <a:pt x="1284371" y="144825"/>
                  <a:pt x="1309420" y="150074"/>
                  <a:pt x="1343608" y="158621"/>
                </a:cubicBezTo>
                <a:cubicBezTo>
                  <a:pt x="1352939" y="164841"/>
                  <a:pt x="1361570" y="172267"/>
                  <a:pt x="1371600" y="177282"/>
                </a:cubicBezTo>
                <a:cubicBezTo>
                  <a:pt x="1384982" y="183973"/>
                  <a:pt x="1424962" y="192955"/>
                  <a:pt x="1436915" y="195943"/>
                </a:cubicBezTo>
                <a:cubicBezTo>
                  <a:pt x="1507185" y="242790"/>
                  <a:pt x="1417880" y="187785"/>
                  <a:pt x="1502229" y="223935"/>
                </a:cubicBezTo>
                <a:cubicBezTo>
                  <a:pt x="1512536" y="228352"/>
                  <a:pt x="1519974" y="238042"/>
                  <a:pt x="1530221" y="242596"/>
                </a:cubicBezTo>
                <a:cubicBezTo>
                  <a:pt x="1548196" y="250585"/>
                  <a:pt x="1586204" y="261257"/>
                  <a:pt x="1586204" y="261257"/>
                </a:cubicBezTo>
                <a:cubicBezTo>
                  <a:pt x="1592425" y="267478"/>
                  <a:pt x="1596997" y="275985"/>
                  <a:pt x="1604866" y="279919"/>
                </a:cubicBezTo>
                <a:cubicBezTo>
                  <a:pt x="1614915" y="284944"/>
                  <a:pt x="1682369" y="296815"/>
                  <a:pt x="1688841" y="298580"/>
                </a:cubicBezTo>
                <a:cubicBezTo>
                  <a:pt x="1707819" y="303756"/>
                  <a:pt x="1728458" y="306330"/>
                  <a:pt x="1744825" y="317241"/>
                </a:cubicBezTo>
                <a:cubicBezTo>
                  <a:pt x="1768028" y="332710"/>
                  <a:pt x="1783081" y="344416"/>
                  <a:pt x="1810139" y="354563"/>
                </a:cubicBezTo>
                <a:cubicBezTo>
                  <a:pt x="1822146" y="359066"/>
                  <a:pt x="1835020" y="360784"/>
                  <a:pt x="1847461" y="363894"/>
                </a:cubicBezTo>
                <a:cubicBezTo>
                  <a:pt x="1856792" y="370114"/>
                  <a:pt x="1865205" y="378001"/>
                  <a:pt x="1875453" y="382555"/>
                </a:cubicBezTo>
                <a:cubicBezTo>
                  <a:pt x="1893428" y="390544"/>
                  <a:pt x="1931437" y="401216"/>
                  <a:pt x="1931437" y="401216"/>
                </a:cubicBezTo>
                <a:lnTo>
                  <a:pt x="1987421" y="438539"/>
                </a:lnTo>
                <a:cubicBezTo>
                  <a:pt x="1996751" y="444759"/>
                  <a:pt x="2007483" y="449271"/>
                  <a:pt x="2015412" y="457200"/>
                </a:cubicBezTo>
                <a:cubicBezTo>
                  <a:pt x="2027853" y="469641"/>
                  <a:pt x="2038660" y="483967"/>
                  <a:pt x="2052735" y="494523"/>
                </a:cubicBezTo>
                <a:cubicBezTo>
                  <a:pt x="2099028" y="529242"/>
                  <a:pt x="2077118" y="513888"/>
                  <a:pt x="2118049" y="541176"/>
                </a:cubicBezTo>
                <a:cubicBezTo>
                  <a:pt x="2124269" y="550507"/>
                  <a:pt x="2127953" y="562163"/>
                  <a:pt x="2136710" y="569168"/>
                </a:cubicBezTo>
                <a:cubicBezTo>
                  <a:pt x="2144390" y="575312"/>
                  <a:pt x="2157747" y="571543"/>
                  <a:pt x="2164702" y="578498"/>
                </a:cubicBezTo>
                <a:cubicBezTo>
                  <a:pt x="2174538" y="588333"/>
                  <a:pt x="2176463" y="603744"/>
                  <a:pt x="2183364" y="615821"/>
                </a:cubicBezTo>
                <a:cubicBezTo>
                  <a:pt x="2193572" y="633685"/>
                  <a:pt x="2204555" y="649569"/>
                  <a:pt x="2220686" y="662474"/>
                </a:cubicBezTo>
                <a:cubicBezTo>
                  <a:pt x="2229443" y="669479"/>
                  <a:pt x="2239347" y="674915"/>
                  <a:pt x="2248678" y="681135"/>
                </a:cubicBezTo>
                <a:cubicBezTo>
                  <a:pt x="2251788" y="690466"/>
                  <a:pt x="2253232" y="700529"/>
                  <a:pt x="2258008" y="709127"/>
                </a:cubicBezTo>
                <a:cubicBezTo>
                  <a:pt x="2268900" y="728733"/>
                  <a:pt x="2295331" y="765110"/>
                  <a:pt x="2295331" y="765110"/>
                </a:cubicBezTo>
                <a:cubicBezTo>
                  <a:pt x="2298441" y="774441"/>
                  <a:pt x="2299601" y="784668"/>
                  <a:pt x="2304661" y="793102"/>
                </a:cubicBezTo>
                <a:cubicBezTo>
                  <a:pt x="2309187" y="800645"/>
                  <a:pt x="2319389" y="803895"/>
                  <a:pt x="2323323" y="811763"/>
                </a:cubicBezTo>
                <a:cubicBezTo>
                  <a:pt x="2332120" y="829357"/>
                  <a:pt x="2335764" y="849086"/>
                  <a:pt x="2341984" y="867747"/>
                </a:cubicBezTo>
                <a:lnTo>
                  <a:pt x="2360645" y="923731"/>
                </a:lnTo>
                <a:cubicBezTo>
                  <a:pt x="2363755" y="936172"/>
                  <a:pt x="2366291" y="948770"/>
                  <a:pt x="2369976" y="961053"/>
                </a:cubicBezTo>
                <a:cubicBezTo>
                  <a:pt x="2375628" y="979894"/>
                  <a:pt x="2382417" y="998376"/>
                  <a:pt x="2388637" y="1017037"/>
                </a:cubicBezTo>
                <a:lnTo>
                  <a:pt x="2397968" y="1045029"/>
                </a:lnTo>
                <a:cubicBezTo>
                  <a:pt x="2401078" y="1063690"/>
                  <a:pt x="2403194" y="1082544"/>
                  <a:pt x="2407298" y="1101012"/>
                </a:cubicBezTo>
                <a:cubicBezTo>
                  <a:pt x="2409432" y="1110613"/>
                  <a:pt x="2413927" y="1119547"/>
                  <a:pt x="2416629" y="1129004"/>
                </a:cubicBezTo>
                <a:cubicBezTo>
                  <a:pt x="2420152" y="1141334"/>
                  <a:pt x="2422849" y="1153886"/>
                  <a:pt x="2425959" y="1166327"/>
                </a:cubicBezTo>
                <a:cubicBezTo>
                  <a:pt x="2429069" y="1194319"/>
                  <a:pt x="2430660" y="1222521"/>
                  <a:pt x="2435290" y="1250302"/>
                </a:cubicBezTo>
                <a:cubicBezTo>
                  <a:pt x="2436907" y="1260004"/>
                  <a:pt x="2443573" y="1268515"/>
                  <a:pt x="2444621" y="1278294"/>
                </a:cubicBezTo>
                <a:cubicBezTo>
                  <a:pt x="2452931" y="1355854"/>
                  <a:pt x="2456804" y="1433825"/>
                  <a:pt x="2463282" y="1511559"/>
                </a:cubicBezTo>
                <a:cubicBezTo>
                  <a:pt x="2466135" y="1545794"/>
                  <a:pt x="2469355" y="1579997"/>
                  <a:pt x="2472612" y="1614196"/>
                </a:cubicBezTo>
                <a:cubicBezTo>
                  <a:pt x="2475575" y="1645312"/>
                  <a:pt x="2481943" y="1676245"/>
                  <a:pt x="2481943" y="1707502"/>
                </a:cubicBezTo>
                <a:lnTo>
                  <a:pt x="2481943" y="1903445"/>
                </a:lnTo>
              </a:path>
            </a:pathLst>
          </a:cu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pic>
        <p:nvPicPr>
          <p:cNvPr id="87" name="Picture 86" descr="infn_croadm.wmf"/>
          <p:cNvPicPr>
            <a:picLocks noChangeAspect="1"/>
          </p:cNvPicPr>
          <p:nvPr/>
        </p:nvPicPr>
        <p:blipFill>
          <a:blip r:embed="rId4" cstate="print"/>
          <a:stretch>
            <a:fillRect/>
          </a:stretch>
        </p:blipFill>
        <p:spPr>
          <a:xfrm>
            <a:off x="2967115" y="3497318"/>
            <a:ext cx="473880" cy="363602"/>
          </a:xfrm>
          <a:prstGeom prst="rect">
            <a:avLst/>
          </a:prstGeom>
        </p:spPr>
      </p:pic>
      <p:pic>
        <p:nvPicPr>
          <p:cNvPr id="88" name="Picture 87" descr="infn_croadm.wmf"/>
          <p:cNvPicPr>
            <a:picLocks noChangeAspect="1"/>
          </p:cNvPicPr>
          <p:nvPr/>
        </p:nvPicPr>
        <p:blipFill>
          <a:blip r:embed="rId4" cstate="print"/>
          <a:stretch>
            <a:fillRect/>
          </a:stretch>
        </p:blipFill>
        <p:spPr>
          <a:xfrm>
            <a:off x="4694199" y="2940196"/>
            <a:ext cx="473880" cy="363602"/>
          </a:xfrm>
          <a:prstGeom prst="rect">
            <a:avLst/>
          </a:prstGeom>
        </p:spPr>
      </p:pic>
      <p:pic>
        <p:nvPicPr>
          <p:cNvPr id="89" name="Picture 88" descr="infn_croadm.wmf"/>
          <p:cNvPicPr>
            <a:picLocks noChangeAspect="1"/>
          </p:cNvPicPr>
          <p:nvPr/>
        </p:nvPicPr>
        <p:blipFill>
          <a:blip r:embed="rId4" cstate="print"/>
          <a:stretch>
            <a:fillRect/>
          </a:stretch>
        </p:blipFill>
        <p:spPr>
          <a:xfrm>
            <a:off x="3983997" y="4074729"/>
            <a:ext cx="473880" cy="363602"/>
          </a:xfrm>
          <a:prstGeom prst="rect">
            <a:avLst/>
          </a:prstGeom>
        </p:spPr>
      </p:pic>
      <p:grpSp>
        <p:nvGrpSpPr>
          <p:cNvPr id="91" name="Group 90"/>
          <p:cNvGrpSpPr/>
          <p:nvPr/>
        </p:nvGrpSpPr>
        <p:grpSpPr>
          <a:xfrm>
            <a:off x="2739394" y="3451301"/>
            <a:ext cx="377059" cy="302507"/>
            <a:chOff x="347449" y="1654019"/>
            <a:chExt cx="1181694" cy="1046284"/>
          </a:xfrm>
        </p:grpSpPr>
        <p:pic>
          <p:nvPicPr>
            <p:cNvPr id="92" name="Picture 91" descr="infn_xtn.wm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93" name="Frame 92"/>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grpSp>
        <p:nvGrpSpPr>
          <p:cNvPr id="108" name="Group 107"/>
          <p:cNvGrpSpPr/>
          <p:nvPr/>
        </p:nvGrpSpPr>
        <p:grpSpPr>
          <a:xfrm>
            <a:off x="4111513" y="4340010"/>
            <a:ext cx="377059" cy="302507"/>
            <a:chOff x="347449" y="1654019"/>
            <a:chExt cx="1181694" cy="1046284"/>
          </a:xfrm>
        </p:grpSpPr>
        <p:pic>
          <p:nvPicPr>
            <p:cNvPr id="109" name="Picture 108" descr="infn_xtn.wm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110" name="Frame 109"/>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cxnSp>
        <p:nvCxnSpPr>
          <p:cNvPr id="8" name="Straight Connector 7"/>
          <p:cNvCxnSpPr/>
          <p:nvPr/>
        </p:nvCxnSpPr>
        <p:spPr>
          <a:xfrm flipH="1" flipV="1">
            <a:off x="3365751" y="3584762"/>
            <a:ext cx="2372577" cy="106666"/>
          </a:xfrm>
          <a:prstGeom prst="line">
            <a:avLst/>
          </a:prstGeom>
          <a:ln w="254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2" name="Rectangle 211"/>
          <p:cNvSpPr/>
          <p:nvPr/>
        </p:nvSpPr>
        <p:spPr>
          <a:xfrm>
            <a:off x="3837737" y="3408210"/>
            <a:ext cx="1400000" cy="4441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200" dirty="0">
                <a:solidFill>
                  <a:schemeClr val="tx1"/>
                </a:solidFill>
              </a:rPr>
              <a:t>GÉANT</a:t>
            </a:r>
          </a:p>
          <a:p>
            <a:pPr algn="ctr"/>
            <a:r>
              <a:rPr lang="en-US" sz="1200" dirty="0">
                <a:solidFill>
                  <a:schemeClr val="tx1"/>
                </a:solidFill>
              </a:rPr>
              <a:t>WDM/OTN</a:t>
            </a:r>
          </a:p>
        </p:txBody>
      </p:sp>
      <p:pic>
        <p:nvPicPr>
          <p:cNvPr id="1026" name="Picture 2" descr="http://findicons.com/files/icons/977/rrze/720/server_multipl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5805" y="4629114"/>
            <a:ext cx="739246" cy="606602"/>
          </a:xfrm>
          <a:prstGeom prst="rect">
            <a:avLst/>
          </a:prstGeom>
          <a:noFill/>
          <a:extLst>
            <a:ext uri="{909E8E84-426E-40DD-AFC4-6F175D3DCCD1}">
              <a14:hiddenFill xmlns:a14="http://schemas.microsoft.com/office/drawing/2010/main">
                <a:solidFill>
                  <a:srgbClr val="FFFFFF"/>
                </a:solidFill>
              </a14:hiddenFill>
            </a:ext>
          </a:extLst>
        </p:spPr>
      </p:pic>
      <p:sp>
        <p:nvSpPr>
          <p:cNvPr id="113" name="Rectangle 112"/>
          <p:cNvSpPr/>
          <p:nvPr/>
        </p:nvSpPr>
        <p:spPr>
          <a:xfrm>
            <a:off x="7631140" y="4787867"/>
            <a:ext cx="1061948" cy="3353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solidFill>
                  <a:schemeClr val="tx1"/>
                </a:solidFill>
              </a:rPr>
              <a:t>Multi-layer SDN controller</a:t>
            </a:r>
          </a:p>
        </p:txBody>
      </p:sp>
      <p:cxnSp>
        <p:nvCxnSpPr>
          <p:cNvPr id="3" name="Straight Connector 2"/>
          <p:cNvCxnSpPr>
            <a:endCxn id="183" idx="3"/>
          </p:cNvCxnSpPr>
          <p:nvPr/>
        </p:nvCxnSpPr>
        <p:spPr>
          <a:xfrm flipH="1" flipV="1">
            <a:off x="2413814" y="3918274"/>
            <a:ext cx="4648238" cy="854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109" idx="3"/>
          </p:cNvCxnSpPr>
          <p:nvPr/>
        </p:nvCxnSpPr>
        <p:spPr>
          <a:xfrm>
            <a:off x="4488572" y="4467272"/>
            <a:ext cx="2558463" cy="384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flipV="1">
            <a:off x="3341334" y="3810207"/>
            <a:ext cx="3827276" cy="886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026" idx="0"/>
          </p:cNvCxnSpPr>
          <p:nvPr/>
        </p:nvCxnSpPr>
        <p:spPr>
          <a:xfrm flipH="1" flipV="1">
            <a:off x="7263882" y="4097610"/>
            <a:ext cx="181546" cy="53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flipV="1">
            <a:off x="6157669" y="3811421"/>
            <a:ext cx="1030625" cy="841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067572" y="3231232"/>
            <a:ext cx="733088" cy="33350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913077" y="2356703"/>
            <a:ext cx="9818" cy="605231"/>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90" name="Picture 89" descr="infn_croadm.wmf"/>
          <p:cNvPicPr>
            <a:picLocks noChangeAspect="1"/>
          </p:cNvPicPr>
          <p:nvPr/>
        </p:nvPicPr>
        <p:blipFill>
          <a:blip r:embed="rId4" cstate="print"/>
          <a:stretch>
            <a:fillRect/>
          </a:stretch>
        </p:blipFill>
        <p:spPr>
          <a:xfrm>
            <a:off x="5718826" y="3460186"/>
            <a:ext cx="473880" cy="363602"/>
          </a:xfrm>
          <a:prstGeom prst="rect">
            <a:avLst/>
          </a:prstGeom>
        </p:spPr>
      </p:pic>
      <p:grpSp>
        <p:nvGrpSpPr>
          <p:cNvPr id="94" name="Group 93"/>
          <p:cNvGrpSpPr/>
          <p:nvPr/>
        </p:nvGrpSpPr>
        <p:grpSpPr>
          <a:xfrm>
            <a:off x="5982856" y="3417974"/>
            <a:ext cx="377059" cy="302507"/>
            <a:chOff x="347449" y="1654019"/>
            <a:chExt cx="1181694" cy="1046284"/>
          </a:xfrm>
        </p:grpSpPr>
        <p:pic>
          <p:nvPicPr>
            <p:cNvPr id="95" name="Picture 94" descr="infn_xtn.wm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071" y="1660189"/>
              <a:ext cx="1028072" cy="867984"/>
            </a:xfrm>
            <a:prstGeom prst="rect">
              <a:avLst/>
            </a:prstGeom>
          </p:spPr>
        </p:pic>
        <p:sp>
          <p:nvSpPr>
            <p:cNvPr id="96" name="Frame 95"/>
            <p:cNvSpPr/>
            <p:nvPr/>
          </p:nvSpPr>
          <p:spPr>
            <a:xfrm>
              <a:off x="347449" y="1654019"/>
              <a:ext cx="1181693" cy="1046284"/>
            </a:xfrm>
            <a:prstGeom prst="frame">
              <a:avLst>
                <a:gd name="adj1" fmla="val 17190"/>
              </a:avLst>
            </a:pr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solidFill>
                  <a:schemeClr val="tx1"/>
                </a:solidFill>
              </a:endParaRPr>
            </a:p>
          </p:txBody>
        </p:sp>
      </p:grpSp>
      <p:sp>
        <p:nvSpPr>
          <p:cNvPr id="97" name="TextBox 96"/>
          <p:cNvSpPr txBox="1"/>
          <p:nvPr/>
        </p:nvSpPr>
        <p:spPr>
          <a:xfrm>
            <a:off x="270034" y="4182144"/>
            <a:ext cx="3559433" cy="1569660"/>
          </a:xfrm>
          <a:prstGeom prst="rect">
            <a:avLst/>
          </a:prstGeom>
          <a:noFill/>
        </p:spPr>
        <p:txBody>
          <a:bodyPr wrap="square" rtlCol="0">
            <a:spAutoFit/>
          </a:bodyPr>
          <a:lstStyle/>
          <a:p>
            <a:pPr marL="214313" indent="-214313">
              <a:buFont typeface="Arial" panose="020B0604020202020204" pitchFamily="34" charset="0"/>
              <a:buChar char="•"/>
            </a:pPr>
            <a:r>
              <a:rPr lang="en-GB" sz="1200" dirty="0"/>
              <a:t>Switches connected to the WDM/OTN cloud via a 100GE port on a PXM card</a:t>
            </a:r>
          </a:p>
          <a:p>
            <a:pPr marL="214313" indent="-214313">
              <a:buFont typeface="Arial" panose="020B0604020202020204" pitchFamily="34" charset="0"/>
              <a:buChar char="•"/>
            </a:pPr>
            <a:r>
              <a:rPr lang="en-GB" sz="1200" dirty="0"/>
              <a:t>Both IP trunks and p2p L2 circuits all are provisioned in the same way – ODU 4/2e or </a:t>
            </a:r>
            <a:r>
              <a:rPr lang="en-GB" sz="1200" dirty="0" err="1"/>
              <a:t>ODUflex</a:t>
            </a:r>
            <a:r>
              <a:rPr lang="en-GB" sz="1200" dirty="0"/>
              <a:t> circuits terminating on PXM or TIM</a:t>
            </a:r>
          </a:p>
          <a:p>
            <a:pPr marL="214313" indent="-214313">
              <a:buFont typeface="Arial" panose="020B0604020202020204" pitchFamily="34" charset="0"/>
              <a:buChar char="•"/>
            </a:pPr>
            <a:r>
              <a:rPr lang="en-GB" sz="1200" dirty="0"/>
              <a:t>All circuits may be provisioned statically or  dynamically via the </a:t>
            </a:r>
            <a:r>
              <a:rPr lang="en-GB" sz="1200" dirty="0" err="1"/>
              <a:t>OTSv</a:t>
            </a:r>
            <a:endParaRPr lang="en-GB" sz="1200" dirty="0"/>
          </a:p>
          <a:p>
            <a:pPr marL="214313" indent="-214313">
              <a:buFont typeface="Arial" panose="020B0604020202020204" pitchFamily="34" charset="0"/>
              <a:buChar char="•"/>
            </a:pPr>
            <a:endParaRPr lang="en-GB" sz="1200" dirty="0"/>
          </a:p>
        </p:txBody>
      </p:sp>
      <p:sp>
        <p:nvSpPr>
          <p:cNvPr id="98"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107" name="Grafik 106"/>
          <p:cNvPicPr>
            <a:picLocks noChangeAspect="1"/>
          </p:cNvPicPr>
          <p:nvPr/>
        </p:nvPicPr>
        <p:blipFill>
          <a:blip r:embed="rId7"/>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2173944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sz="1800" dirty="0"/>
              <a:t>Exponential Bandwidth Increase</a:t>
            </a:r>
          </a:p>
          <a:p>
            <a:r>
              <a:rPr lang="en-GB" sz="1800" dirty="0"/>
              <a:t>Highly unpredictable traffic</a:t>
            </a:r>
          </a:p>
          <a:p>
            <a:pPr marL="171446" lvl="1">
              <a:spcBef>
                <a:spcPts val="750"/>
              </a:spcBef>
            </a:pPr>
            <a:r>
              <a:rPr lang="en-GB" sz="1800" dirty="0"/>
              <a:t>Brings application awareness in the network </a:t>
            </a:r>
          </a:p>
          <a:p>
            <a:pPr marL="171446" lvl="1">
              <a:spcBef>
                <a:spcPts val="750"/>
              </a:spcBef>
            </a:pPr>
            <a:r>
              <a:rPr lang="en-GB" sz="1800" dirty="0"/>
              <a:t>Integration with other e-</a:t>
            </a:r>
            <a:r>
              <a:rPr lang="en-GB" sz="1800" dirty="0" err="1"/>
              <a:t>Infrastrcture</a:t>
            </a:r>
            <a:endParaRPr lang="en-GB" sz="1800" dirty="0"/>
          </a:p>
          <a:p>
            <a:r>
              <a:rPr lang="en-GB" sz="1800" dirty="0"/>
              <a:t>Improve network visibility and reduce operational costs</a:t>
            </a:r>
          </a:p>
          <a:p>
            <a:r>
              <a:rPr lang="en-GB" sz="1800" dirty="0"/>
              <a:t>Programmability, offers ability to use API to link applications to the network</a:t>
            </a:r>
          </a:p>
          <a:p>
            <a:r>
              <a:rPr lang="en-GB" sz="1800" dirty="0"/>
              <a:t>Support for virtual networks</a:t>
            </a:r>
          </a:p>
          <a:p>
            <a:pPr lvl="0"/>
            <a:r>
              <a:rPr lang="en-GB" sz="1800" dirty="0"/>
              <a:t>Remove dependence on vendor software  ability to outsource/crowdsource service development  - greater agility and speed of service development </a:t>
            </a:r>
          </a:p>
          <a:p>
            <a:pPr lvl="0"/>
            <a:r>
              <a:rPr lang="en-GB" sz="1800" dirty="0"/>
              <a:t>Niche service development feasible – R&amp;E no longer dependent on the wants and needs of the big service providers that vendors pander to – ATT, Verizon, BT, Telefonica et al</a:t>
            </a:r>
          </a:p>
          <a:p>
            <a:endParaRPr lang="en-GB" dirty="0" smtClean="0"/>
          </a:p>
          <a:p>
            <a:endParaRPr lang="en-GB" dirty="0" smtClean="0"/>
          </a:p>
          <a:p>
            <a:endParaRPr lang="en-GB" dirty="0"/>
          </a:p>
          <a:p>
            <a:pPr marL="0"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dirty="0"/>
          </a:p>
        </p:txBody>
      </p:sp>
      <p:sp>
        <p:nvSpPr>
          <p:cNvPr id="4" name="Title 3"/>
          <p:cNvSpPr>
            <a:spLocks noGrp="1"/>
          </p:cNvSpPr>
          <p:nvPr>
            <p:ph type="title"/>
          </p:nvPr>
        </p:nvSpPr>
        <p:spPr/>
        <p:txBody>
          <a:bodyPr/>
          <a:lstStyle/>
          <a:p>
            <a:r>
              <a:rPr lang="en-GB" dirty="0" smtClean="0"/>
              <a:t>Summary</a:t>
            </a:r>
            <a:br>
              <a:rPr lang="en-GB" dirty="0" smtClean="0"/>
            </a:br>
            <a:r>
              <a:rPr lang="en-GB" dirty="0" smtClean="0"/>
              <a:t>SDN enables R&amp;E to differentiate from Commercial ISPs</a:t>
            </a:r>
            <a:endParaRPr lang="en-GB" dirty="0"/>
          </a:p>
        </p:txBody>
      </p:sp>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7" name="Grafik 6"/>
          <p:cNvPicPr>
            <a:picLocks noChangeAspect="1"/>
          </p:cNvPicPr>
          <p:nvPr/>
        </p:nvPicPr>
        <p:blipFill>
          <a:blip r:embed="rId3"/>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400456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p:txBody>
          <a:bodyPr/>
          <a:lstStyle/>
          <a:p>
            <a:r>
              <a:rPr lang="en-US" smtClean="0"/>
              <a:t>TAB Strategy Meeting for DIS  </a:t>
            </a:r>
            <a:r>
              <a:rPr lang="de-DE" smtClean="0"/>
              <a:t>14</a:t>
            </a:r>
            <a:r>
              <a:rPr lang="de-DE" baseline="30000" smtClean="0"/>
              <a:t>st</a:t>
            </a:r>
            <a:r>
              <a:rPr lang="de-DE" smtClean="0"/>
              <a:t> July 2016  --  Bruno Hoeft</a:t>
            </a:r>
            <a:endParaRPr lang="de-DE" dirty="0"/>
          </a:p>
        </p:txBody>
      </p:sp>
      <p:sp>
        <p:nvSpPr>
          <p:cNvPr id="5" name="Rectangle 2"/>
          <p:cNvSpPr txBox="1">
            <a:spLocks noChangeArrowheads="1"/>
          </p:cNvSpPr>
          <p:nvPr/>
        </p:nvSpPr>
        <p:spPr bwMode="auto">
          <a:xfrm>
            <a:off x="685800" y="1714500"/>
            <a:ext cx="7772400" cy="19812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a:lstStyle>
          <a:p>
            <a:pPr algn="ctr"/>
            <a:r>
              <a:rPr lang="de-DE" sz="4000" kern="0" smtClean="0">
                <a:cs typeface="ＭＳ Ｐゴシック" charset="0"/>
              </a:rPr>
              <a:t>Status und Entwicklung X-WiN</a:t>
            </a:r>
            <a:endParaRPr lang="de-DE" sz="2000" kern="0" dirty="0">
              <a:latin typeface="Arial" charset="0"/>
              <a:ea typeface="ＭＳ Ｐゴシック" charset="0"/>
              <a:cs typeface="ＭＳ Ｐゴシック" charset="0"/>
            </a:endParaRP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Tree>
    <p:extLst>
      <p:ext uri="{BB962C8B-B14F-4D97-AF65-F5344CB8AC3E}">
        <p14:creationId xmlns:p14="http://schemas.microsoft.com/office/powerpoint/2010/main" val="102288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itel 2"/>
          <p:cNvSpPr txBox="1">
            <a:spLocks/>
          </p:cNvSpPr>
          <p:nvPr/>
        </p:nvSpPr>
        <p:spPr>
          <a:xfrm>
            <a:off x="228600" y="0"/>
            <a:ext cx="7086600" cy="838200"/>
          </a:xfrm>
          <a:prstGeom prst="rect">
            <a:avLst/>
          </a:prstGeom>
        </p:spPr>
        <p:txBody>
          <a:bodyPr anchor="ctr"/>
          <a:lstStyle>
            <a:lvl1pPr algn="l" rtl="0" eaLnBrk="0" fontAlgn="base" hangingPunct="0">
              <a:spcBef>
                <a:spcPct val="0"/>
              </a:spcBef>
              <a:spcAft>
                <a:spcPct val="0"/>
              </a:spcAft>
              <a:defRPr sz="3400" b="1">
                <a:solidFill>
                  <a:srgbClr val="003399"/>
                </a:solidFill>
                <a:latin typeface="+mj-lt"/>
                <a:ea typeface="ＭＳ Ｐゴシック" charset="-128"/>
                <a:cs typeface="ＭＳ Ｐゴシック" charset="-128"/>
              </a:defRPr>
            </a:lvl1pPr>
            <a:lvl2pPr algn="l" rtl="0" eaLnBrk="0" fontAlgn="base" hangingPunct="0">
              <a:spcBef>
                <a:spcPct val="0"/>
              </a:spcBef>
              <a:spcAft>
                <a:spcPct val="0"/>
              </a:spcAft>
              <a:defRPr sz="3400" b="1">
                <a:solidFill>
                  <a:srgbClr val="003399"/>
                </a:solidFill>
                <a:latin typeface="Arial" charset="0"/>
                <a:ea typeface="ＭＳ Ｐゴシック" charset="-128"/>
                <a:cs typeface="ＭＳ Ｐゴシック" charset="-128"/>
              </a:defRPr>
            </a:lvl2pPr>
            <a:lvl3pPr algn="l" rtl="0" eaLnBrk="0" fontAlgn="base" hangingPunct="0">
              <a:spcBef>
                <a:spcPct val="0"/>
              </a:spcBef>
              <a:spcAft>
                <a:spcPct val="0"/>
              </a:spcAft>
              <a:defRPr sz="3400" b="1">
                <a:solidFill>
                  <a:srgbClr val="003399"/>
                </a:solidFill>
                <a:latin typeface="Arial" charset="0"/>
                <a:ea typeface="ＭＳ Ｐゴシック" charset="-128"/>
                <a:cs typeface="ＭＳ Ｐゴシック" charset="-128"/>
              </a:defRPr>
            </a:lvl3pPr>
            <a:lvl4pPr algn="l" rtl="0" eaLnBrk="0" fontAlgn="base" hangingPunct="0">
              <a:spcBef>
                <a:spcPct val="0"/>
              </a:spcBef>
              <a:spcAft>
                <a:spcPct val="0"/>
              </a:spcAft>
              <a:defRPr sz="3400" b="1">
                <a:solidFill>
                  <a:srgbClr val="003399"/>
                </a:solidFill>
                <a:latin typeface="Arial" charset="0"/>
                <a:ea typeface="ＭＳ Ｐゴシック" charset="-128"/>
                <a:cs typeface="ＭＳ Ｐゴシック" charset="-128"/>
              </a:defRPr>
            </a:lvl4pPr>
            <a:lvl5pPr algn="l" rtl="0" eaLnBrk="0" fontAlgn="base" hangingPunct="0">
              <a:spcBef>
                <a:spcPct val="0"/>
              </a:spcBef>
              <a:spcAft>
                <a:spcPct val="0"/>
              </a:spcAft>
              <a:defRPr sz="3400" b="1">
                <a:solidFill>
                  <a:srgbClr val="003399"/>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3400" b="1">
                <a:solidFill>
                  <a:srgbClr val="003399"/>
                </a:solidFill>
                <a:latin typeface="Arial" charset="0"/>
              </a:defRPr>
            </a:lvl6pPr>
            <a:lvl7pPr marL="914400" algn="l" rtl="0" eaLnBrk="0" fontAlgn="base" hangingPunct="0">
              <a:spcBef>
                <a:spcPct val="0"/>
              </a:spcBef>
              <a:spcAft>
                <a:spcPct val="0"/>
              </a:spcAft>
              <a:defRPr sz="3400" b="1">
                <a:solidFill>
                  <a:srgbClr val="003399"/>
                </a:solidFill>
                <a:latin typeface="Arial" charset="0"/>
              </a:defRPr>
            </a:lvl7pPr>
            <a:lvl8pPr marL="1371600" algn="l" rtl="0" eaLnBrk="0" fontAlgn="base" hangingPunct="0">
              <a:spcBef>
                <a:spcPct val="0"/>
              </a:spcBef>
              <a:spcAft>
                <a:spcPct val="0"/>
              </a:spcAft>
              <a:defRPr sz="3400" b="1">
                <a:solidFill>
                  <a:srgbClr val="003399"/>
                </a:solidFill>
                <a:latin typeface="Arial" charset="0"/>
              </a:defRPr>
            </a:lvl8pPr>
            <a:lvl9pPr marL="1828800" algn="l" rtl="0" eaLnBrk="0" fontAlgn="base" hangingPunct="0">
              <a:spcBef>
                <a:spcPct val="0"/>
              </a:spcBef>
              <a:spcAft>
                <a:spcPct val="0"/>
              </a:spcAft>
              <a:defRPr sz="3400" b="1">
                <a:solidFill>
                  <a:srgbClr val="003399"/>
                </a:solidFill>
                <a:latin typeface="Arial" charset="0"/>
              </a:defRPr>
            </a:lvl9pPr>
          </a:lstStyle>
          <a:p>
            <a:r>
              <a:rPr lang="de-DE" dirty="0" smtClean="0"/>
              <a:t>Fiber </a:t>
            </a:r>
            <a:r>
              <a:rPr lang="de-DE" dirty="0" err="1" smtClean="0"/>
              <a:t>plattform</a:t>
            </a:r>
            <a:r>
              <a:rPr lang="de-DE" dirty="0" smtClean="0"/>
              <a:t> </a:t>
            </a:r>
            <a:r>
              <a:rPr lang="de-DE" dirty="0" smtClean="0"/>
              <a:t>2016</a:t>
            </a:r>
            <a:endParaRPr lang="de-DE" kern="0" dirty="0"/>
          </a:p>
        </p:txBody>
      </p:sp>
      <p:grpSp>
        <p:nvGrpSpPr>
          <p:cNvPr id="12" name="Gruppieren 11"/>
          <p:cNvGrpSpPr/>
          <p:nvPr/>
        </p:nvGrpSpPr>
        <p:grpSpPr>
          <a:xfrm>
            <a:off x="1622218" y="620687"/>
            <a:ext cx="5614078" cy="5760641"/>
            <a:chOff x="1622218" y="530866"/>
            <a:chExt cx="5614078" cy="6318175"/>
          </a:xfrm>
        </p:grpSpPr>
        <p:pic>
          <p:nvPicPr>
            <p:cNvPr id="212" name="Picture 4" descr="http://upload.wikimedia.org/wikipedia/commons/thumb/e/e3/Karte_Deutschland.svg/443px-Karte_Deutschland.svg.png"/>
            <p:cNvPicPr>
              <a:picLocks noChangeAspect="1" noChangeArrowheads="1"/>
            </p:cNvPicPr>
            <p:nvPr/>
          </p:nvPicPr>
          <p:blipFill>
            <a:blip r:embed="rId2" cstate="print">
              <a:clrChange>
                <a:clrFrom>
                  <a:srgbClr val="E7E7E7"/>
                </a:clrFrom>
                <a:clrTo>
                  <a:srgbClr val="E7E7E7">
                    <a:alpha val="0"/>
                  </a:srgbClr>
                </a:clrTo>
              </a:clrChang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873319" y="530866"/>
              <a:ext cx="5328920" cy="6318175"/>
            </a:xfrm>
            <a:prstGeom prst="rect">
              <a:avLst/>
            </a:prstGeom>
            <a:noFill/>
            <a:extLst>
              <a:ext uri="{909E8E84-426E-40dd-AFC4-6F175D3DCCD1}">
                <a14:hiddenFill xmlns="" xmlns:a14="http://schemas.microsoft.com/office/drawing/2010/main">
                  <a:solidFill>
                    <a:srgbClr val="FFFFFF"/>
                  </a:solidFill>
                </a14:hiddenFill>
              </a:ext>
            </a:extLst>
          </p:spPr>
        </p:pic>
        <p:sp>
          <p:nvSpPr>
            <p:cNvPr id="2050" name="SMARTPenAnnotation46"/>
            <p:cNvSpPr>
              <a:spLocks/>
            </p:cNvSpPr>
            <p:nvPr/>
          </p:nvSpPr>
          <p:spPr bwMode="auto">
            <a:xfrm>
              <a:off x="5255676" y="4724058"/>
              <a:ext cx="9525" cy="1587"/>
            </a:xfrm>
            <a:custGeom>
              <a:avLst/>
              <a:gdLst>
                <a:gd name="T0" fmla="*/ 0 w 6"/>
                <a:gd name="T1" fmla="*/ 0 h 1"/>
                <a:gd name="T2" fmla="*/ 2147483647 w 6"/>
                <a:gd name="T3" fmla="*/ 0 h 1"/>
                <a:gd name="T4" fmla="*/ 2147483647 w 6"/>
                <a:gd name="T5" fmla="*/ 0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0" y="0"/>
                  </a:moveTo>
                  <a:lnTo>
                    <a:pt x="1" y="0"/>
                  </a:lnTo>
                  <a:lnTo>
                    <a:pt x="5" y="0"/>
                  </a:lnTo>
                </a:path>
              </a:pathLst>
            </a:custGeom>
            <a:noFill/>
            <a:ln w="38100">
              <a:solidFill>
                <a:srgbClr val="FF0000"/>
              </a:solidFill>
              <a:round/>
              <a:headEnd/>
              <a:tailEnd/>
            </a:ln>
          </p:spPr>
          <p:txBody>
            <a:bodyPr wrap="none" anchor="ctr"/>
            <a:lstStyle/>
            <a:p>
              <a:endParaRPr lang="de-DE" sz="1000"/>
            </a:p>
          </p:txBody>
        </p:sp>
        <p:sp>
          <p:nvSpPr>
            <p:cNvPr id="2051" name="SMARTPenAnnotation76"/>
            <p:cNvSpPr>
              <a:spLocks/>
            </p:cNvSpPr>
            <p:nvPr/>
          </p:nvSpPr>
          <p:spPr bwMode="auto">
            <a:xfrm>
              <a:off x="5239801" y="4870108"/>
              <a:ext cx="19050" cy="19050"/>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0 60000 65536"/>
                <a:gd name="T13" fmla="*/ 0 60000 65536"/>
                <a:gd name="T14" fmla="*/ 0 60000 65536"/>
                <a:gd name="T15" fmla="*/ 0 60000 65536"/>
                <a:gd name="T16" fmla="*/ 0 60000 65536"/>
                <a:gd name="T17" fmla="*/ 0 60000 65536"/>
                <a:gd name="T18" fmla="*/ 0 w 12"/>
                <a:gd name="T19" fmla="*/ 0 h 12"/>
                <a:gd name="T20" fmla="*/ 12 w 12"/>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2" h="12">
                  <a:moveTo>
                    <a:pt x="11" y="11"/>
                  </a:moveTo>
                  <a:lnTo>
                    <a:pt x="9" y="10"/>
                  </a:lnTo>
                  <a:lnTo>
                    <a:pt x="7" y="7"/>
                  </a:lnTo>
                  <a:lnTo>
                    <a:pt x="6" y="3"/>
                  </a:lnTo>
                  <a:lnTo>
                    <a:pt x="4" y="1"/>
                  </a:lnTo>
                  <a:lnTo>
                    <a:pt x="0" y="0"/>
                  </a:lnTo>
                </a:path>
              </a:pathLst>
            </a:custGeom>
            <a:noFill/>
            <a:ln w="38100">
              <a:solidFill>
                <a:srgbClr val="0000FF"/>
              </a:solidFill>
              <a:round/>
              <a:headEnd/>
              <a:tailEnd/>
            </a:ln>
          </p:spPr>
          <p:txBody>
            <a:bodyPr wrap="none" anchor="ctr"/>
            <a:lstStyle/>
            <a:p>
              <a:endParaRPr lang="de-DE" sz="1000"/>
            </a:p>
          </p:txBody>
        </p:sp>
        <p:sp>
          <p:nvSpPr>
            <p:cNvPr id="2052" name="Freeform 39"/>
            <p:cNvSpPr>
              <a:spLocks/>
            </p:cNvSpPr>
            <p:nvPr/>
          </p:nvSpPr>
          <p:spPr bwMode="auto">
            <a:xfrm>
              <a:off x="5933538" y="2671420"/>
              <a:ext cx="112713" cy="69850"/>
            </a:xfrm>
            <a:custGeom>
              <a:avLst/>
              <a:gdLst>
                <a:gd name="T0" fmla="*/ 0 w 71"/>
                <a:gd name="T1" fmla="*/ 0 h 44"/>
                <a:gd name="T2" fmla="*/ 2147483647 w 71"/>
                <a:gd name="T3" fmla="*/ 2147483647 h 44"/>
                <a:gd name="T4" fmla="*/ 2147483647 w 71"/>
                <a:gd name="T5" fmla="*/ 2147483647 h 44"/>
                <a:gd name="T6" fmla="*/ 2147483647 w 71"/>
                <a:gd name="T7" fmla="*/ 2147483647 h 44"/>
                <a:gd name="T8" fmla="*/ 0 60000 65536"/>
                <a:gd name="T9" fmla="*/ 0 60000 65536"/>
                <a:gd name="T10" fmla="*/ 0 60000 65536"/>
                <a:gd name="T11" fmla="*/ 0 60000 65536"/>
                <a:gd name="T12" fmla="*/ 0 w 71"/>
                <a:gd name="T13" fmla="*/ 0 h 44"/>
                <a:gd name="T14" fmla="*/ 71 w 71"/>
                <a:gd name="T15" fmla="*/ 44 h 44"/>
              </a:gdLst>
              <a:ahLst/>
              <a:cxnLst>
                <a:cxn ang="T8">
                  <a:pos x="T0" y="T1"/>
                </a:cxn>
                <a:cxn ang="T9">
                  <a:pos x="T2" y="T3"/>
                </a:cxn>
                <a:cxn ang="T10">
                  <a:pos x="T4" y="T5"/>
                </a:cxn>
                <a:cxn ang="T11">
                  <a:pos x="T6" y="T7"/>
                </a:cxn>
              </a:cxnLst>
              <a:rect l="T12" t="T13" r="T14" b="T15"/>
              <a:pathLst>
                <a:path w="71" h="44">
                  <a:moveTo>
                    <a:pt x="0" y="0"/>
                  </a:moveTo>
                  <a:cubicBezTo>
                    <a:pt x="10" y="7"/>
                    <a:pt x="23" y="9"/>
                    <a:pt x="33" y="17"/>
                  </a:cubicBezTo>
                  <a:cubicBezTo>
                    <a:pt x="38" y="21"/>
                    <a:pt x="39" y="29"/>
                    <a:pt x="44" y="33"/>
                  </a:cubicBezTo>
                  <a:cubicBezTo>
                    <a:pt x="52" y="39"/>
                    <a:pt x="62" y="40"/>
                    <a:pt x="71" y="44"/>
                  </a:cubicBezTo>
                </a:path>
              </a:pathLst>
            </a:custGeom>
            <a:noFill/>
            <a:ln w="38100">
              <a:solidFill>
                <a:schemeClr val="bg2"/>
              </a:solidFill>
              <a:round/>
              <a:headEnd/>
              <a:tailEnd/>
            </a:ln>
          </p:spPr>
          <p:txBody>
            <a:bodyPr wrap="none" anchor="ctr"/>
            <a:lstStyle/>
            <a:p>
              <a:endParaRPr lang="de-DE" sz="1000"/>
            </a:p>
          </p:txBody>
        </p:sp>
        <p:sp>
          <p:nvSpPr>
            <p:cNvPr id="2053" name="Freeform 40"/>
            <p:cNvSpPr>
              <a:spLocks/>
            </p:cNvSpPr>
            <p:nvPr/>
          </p:nvSpPr>
          <p:spPr bwMode="auto">
            <a:xfrm>
              <a:off x="6093876" y="2526958"/>
              <a:ext cx="74612" cy="171450"/>
            </a:xfrm>
            <a:custGeom>
              <a:avLst/>
              <a:gdLst>
                <a:gd name="T0" fmla="*/ 0 w 22"/>
                <a:gd name="T1" fmla="*/ 2147483647 h 71"/>
                <a:gd name="T2" fmla="*/ 2147483647 w 22"/>
                <a:gd name="T3" fmla="*/ 0 h 71"/>
                <a:gd name="T4" fmla="*/ 0 60000 65536"/>
                <a:gd name="T5" fmla="*/ 0 60000 65536"/>
                <a:gd name="T6" fmla="*/ 0 w 22"/>
                <a:gd name="T7" fmla="*/ 0 h 71"/>
                <a:gd name="T8" fmla="*/ 22 w 22"/>
                <a:gd name="T9" fmla="*/ 71 h 71"/>
              </a:gdLst>
              <a:ahLst/>
              <a:cxnLst>
                <a:cxn ang="T4">
                  <a:pos x="T0" y="T1"/>
                </a:cxn>
                <a:cxn ang="T5">
                  <a:pos x="T2" y="T3"/>
                </a:cxn>
              </a:cxnLst>
              <a:rect l="T6" t="T7" r="T8" b="T9"/>
              <a:pathLst>
                <a:path w="22" h="71">
                  <a:moveTo>
                    <a:pt x="0" y="71"/>
                  </a:moveTo>
                  <a:cubicBezTo>
                    <a:pt x="8" y="44"/>
                    <a:pt x="22" y="30"/>
                    <a:pt x="22" y="0"/>
                  </a:cubicBezTo>
                </a:path>
              </a:pathLst>
            </a:custGeom>
            <a:noFill/>
            <a:ln w="38100">
              <a:solidFill>
                <a:schemeClr val="bg2"/>
              </a:solidFill>
              <a:round/>
              <a:headEnd/>
              <a:tailEnd/>
            </a:ln>
          </p:spPr>
          <p:txBody>
            <a:bodyPr wrap="none" anchor="ctr"/>
            <a:lstStyle/>
            <a:p>
              <a:pPr>
                <a:defRPr/>
              </a:pPr>
              <a:endParaRPr lang="de-DE" sz="1000"/>
            </a:p>
          </p:txBody>
        </p:sp>
        <p:sp>
          <p:nvSpPr>
            <p:cNvPr id="2054" name="SMARTPenAnnotation176"/>
            <p:cNvSpPr>
              <a:spLocks/>
            </p:cNvSpPr>
            <p:nvPr/>
          </p:nvSpPr>
          <p:spPr bwMode="auto">
            <a:xfrm>
              <a:off x="3491963" y="5279683"/>
              <a:ext cx="165100" cy="228600"/>
            </a:xfrm>
            <a:custGeom>
              <a:avLst/>
              <a:gdLst>
                <a:gd name="T0" fmla="*/ 2147483647 w 104"/>
                <a:gd name="T1" fmla="*/ 2147483647 h 144"/>
                <a:gd name="T2" fmla="*/ 2147483647 w 104"/>
                <a:gd name="T3" fmla="*/ 0 h 144"/>
                <a:gd name="T4" fmla="*/ 2147483647 w 104"/>
                <a:gd name="T5" fmla="*/ 0 h 144"/>
                <a:gd name="T6" fmla="*/ 2147483647 w 104"/>
                <a:gd name="T7" fmla="*/ 0 h 144"/>
                <a:gd name="T8" fmla="*/ 2147483647 w 104"/>
                <a:gd name="T9" fmla="*/ 2147483647 h 144"/>
                <a:gd name="T10" fmla="*/ 2147483647 w 104"/>
                <a:gd name="T11" fmla="*/ 2147483647 h 144"/>
                <a:gd name="T12" fmla="*/ 2147483647 w 104"/>
                <a:gd name="T13" fmla="*/ 2147483647 h 144"/>
                <a:gd name="T14" fmla="*/ 2147483647 w 104"/>
                <a:gd name="T15" fmla="*/ 2147483647 h 144"/>
                <a:gd name="T16" fmla="*/ 2147483647 w 104"/>
                <a:gd name="T17" fmla="*/ 2147483647 h 144"/>
                <a:gd name="T18" fmla="*/ 2147483647 w 104"/>
                <a:gd name="T19" fmla="*/ 2147483647 h 144"/>
                <a:gd name="T20" fmla="*/ 2147483647 w 104"/>
                <a:gd name="T21" fmla="*/ 2147483647 h 144"/>
                <a:gd name="T22" fmla="*/ 2147483647 w 104"/>
                <a:gd name="T23" fmla="*/ 2147483647 h 144"/>
                <a:gd name="T24" fmla="*/ 2147483647 w 104"/>
                <a:gd name="T25" fmla="*/ 2147483647 h 144"/>
                <a:gd name="T26" fmla="*/ 2147483647 w 104"/>
                <a:gd name="T27" fmla="*/ 2147483647 h 144"/>
                <a:gd name="T28" fmla="*/ 2147483647 w 104"/>
                <a:gd name="T29" fmla="*/ 2147483647 h 144"/>
                <a:gd name="T30" fmla="*/ 2147483647 w 104"/>
                <a:gd name="T31" fmla="*/ 2147483647 h 144"/>
                <a:gd name="T32" fmla="*/ 2147483647 w 104"/>
                <a:gd name="T33" fmla="*/ 2147483647 h 144"/>
                <a:gd name="T34" fmla="*/ 2147483647 w 104"/>
                <a:gd name="T35" fmla="*/ 2147483647 h 144"/>
                <a:gd name="T36" fmla="*/ 2147483647 w 104"/>
                <a:gd name="T37" fmla="*/ 2147483647 h 144"/>
                <a:gd name="T38" fmla="*/ 2147483647 w 104"/>
                <a:gd name="T39" fmla="*/ 2147483647 h 144"/>
                <a:gd name="T40" fmla="*/ 2147483647 w 104"/>
                <a:gd name="T41" fmla="*/ 2147483647 h 144"/>
                <a:gd name="T42" fmla="*/ 2147483647 w 104"/>
                <a:gd name="T43" fmla="*/ 2147483647 h 144"/>
                <a:gd name="T44" fmla="*/ 2147483647 w 104"/>
                <a:gd name="T45" fmla="*/ 2147483647 h 144"/>
                <a:gd name="T46" fmla="*/ 2147483647 w 104"/>
                <a:gd name="T47" fmla="*/ 2147483647 h 144"/>
                <a:gd name="T48" fmla="*/ 2147483647 w 104"/>
                <a:gd name="T49" fmla="*/ 2147483647 h 144"/>
                <a:gd name="T50" fmla="*/ 2147483647 w 104"/>
                <a:gd name="T51" fmla="*/ 2147483647 h 144"/>
                <a:gd name="T52" fmla="*/ 2147483647 w 104"/>
                <a:gd name="T53" fmla="*/ 2147483647 h 144"/>
                <a:gd name="T54" fmla="*/ 2147483647 w 104"/>
                <a:gd name="T55" fmla="*/ 2147483647 h 144"/>
                <a:gd name="T56" fmla="*/ 2147483647 w 104"/>
                <a:gd name="T57" fmla="*/ 2147483647 h 144"/>
                <a:gd name="T58" fmla="*/ 2147483647 w 104"/>
                <a:gd name="T59" fmla="*/ 2147483647 h 144"/>
                <a:gd name="T60" fmla="*/ 2147483647 w 104"/>
                <a:gd name="T61" fmla="*/ 2147483647 h 144"/>
                <a:gd name="T62" fmla="*/ 2147483647 w 104"/>
                <a:gd name="T63" fmla="*/ 2147483647 h 144"/>
                <a:gd name="T64" fmla="*/ 2147483647 w 104"/>
                <a:gd name="T65" fmla="*/ 2147483647 h 144"/>
                <a:gd name="T66" fmla="*/ 2147483647 w 104"/>
                <a:gd name="T67" fmla="*/ 2147483647 h 144"/>
                <a:gd name="T68" fmla="*/ 2147483647 w 104"/>
                <a:gd name="T69" fmla="*/ 2147483647 h 144"/>
                <a:gd name="T70" fmla="*/ 2147483647 w 104"/>
                <a:gd name="T71" fmla="*/ 2147483647 h 144"/>
                <a:gd name="T72" fmla="*/ 2147483647 w 104"/>
                <a:gd name="T73" fmla="*/ 2147483647 h 144"/>
                <a:gd name="T74" fmla="*/ 2147483647 w 104"/>
                <a:gd name="T75" fmla="*/ 2147483647 h 144"/>
                <a:gd name="T76" fmla="*/ 2147483647 w 104"/>
                <a:gd name="T77" fmla="*/ 2147483647 h 144"/>
                <a:gd name="T78" fmla="*/ 2147483647 w 104"/>
                <a:gd name="T79" fmla="*/ 2147483647 h 144"/>
                <a:gd name="T80" fmla="*/ 0 w 104"/>
                <a:gd name="T81" fmla="*/ 2147483647 h 144"/>
                <a:gd name="T82" fmla="*/ 0 w 104"/>
                <a:gd name="T83" fmla="*/ 2147483647 h 14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44"/>
                <a:gd name="T128" fmla="*/ 104 w 104"/>
                <a:gd name="T129" fmla="*/ 144 h 14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44">
                  <a:moveTo>
                    <a:pt x="103" y="5"/>
                  </a:moveTo>
                  <a:lnTo>
                    <a:pt x="102" y="4"/>
                  </a:lnTo>
                  <a:lnTo>
                    <a:pt x="99" y="1"/>
                  </a:lnTo>
                  <a:lnTo>
                    <a:pt x="98" y="0"/>
                  </a:lnTo>
                  <a:lnTo>
                    <a:pt x="96" y="0"/>
                  </a:lnTo>
                  <a:lnTo>
                    <a:pt x="94" y="0"/>
                  </a:lnTo>
                  <a:lnTo>
                    <a:pt x="93" y="0"/>
                  </a:lnTo>
                  <a:lnTo>
                    <a:pt x="90" y="0"/>
                  </a:lnTo>
                  <a:lnTo>
                    <a:pt x="88" y="0"/>
                  </a:lnTo>
                  <a:lnTo>
                    <a:pt x="87" y="3"/>
                  </a:lnTo>
                  <a:lnTo>
                    <a:pt x="85" y="4"/>
                  </a:lnTo>
                  <a:lnTo>
                    <a:pt x="82" y="5"/>
                  </a:lnTo>
                  <a:lnTo>
                    <a:pt x="78" y="5"/>
                  </a:lnTo>
                  <a:lnTo>
                    <a:pt x="76" y="5"/>
                  </a:lnTo>
                  <a:lnTo>
                    <a:pt x="75" y="6"/>
                  </a:lnTo>
                  <a:lnTo>
                    <a:pt x="72" y="8"/>
                  </a:lnTo>
                  <a:lnTo>
                    <a:pt x="70" y="10"/>
                  </a:lnTo>
                  <a:lnTo>
                    <a:pt x="69" y="11"/>
                  </a:lnTo>
                  <a:lnTo>
                    <a:pt x="66" y="14"/>
                  </a:lnTo>
                  <a:lnTo>
                    <a:pt x="64" y="16"/>
                  </a:lnTo>
                  <a:lnTo>
                    <a:pt x="64" y="17"/>
                  </a:lnTo>
                  <a:lnTo>
                    <a:pt x="63" y="20"/>
                  </a:lnTo>
                  <a:lnTo>
                    <a:pt x="62" y="23"/>
                  </a:lnTo>
                  <a:lnTo>
                    <a:pt x="59" y="26"/>
                  </a:lnTo>
                  <a:lnTo>
                    <a:pt x="58" y="27"/>
                  </a:lnTo>
                  <a:lnTo>
                    <a:pt x="58" y="28"/>
                  </a:lnTo>
                  <a:lnTo>
                    <a:pt x="58" y="29"/>
                  </a:lnTo>
                  <a:lnTo>
                    <a:pt x="58" y="31"/>
                  </a:lnTo>
                  <a:lnTo>
                    <a:pt x="56" y="33"/>
                  </a:lnTo>
                  <a:lnTo>
                    <a:pt x="54" y="33"/>
                  </a:lnTo>
                  <a:lnTo>
                    <a:pt x="53" y="34"/>
                  </a:lnTo>
                  <a:lnTo>
                    <a:pt x="52" y="36"/>
                  </a:lnTo>
                  <a:lnTo>
                    <a:pt x="51" y="38"/>
                  </a:lnTo>
                  <a:lnTo>
                    <a:pt x="49" y="39"/>
                  </a:lnTo>
                  <a:lnTo>
                    <a:pt x="46" y="39"/>
                  </a:lnTo>
                  <a:lnTo>
                    <a:pt x="43" y="40"/>
                  </a:lnTo>
                  <a:lnTo>
                    <a:pt x="41" y="40"/>
                  </a:lnTo>
                  <a:lnTo>
                    <a:pt x="39" y="41"/>
                  </a:lnTo>
                  <a:lnTo>
                    <a:pt x="37" y="44"/>
                  </a:lnTo>
                  <a:lnTo>
                    <a:pt x="35" y="45"/>
                  </a:lnTo>
                  <a:lnTo>
                    <a:pt x="33" y="45"/>
                  </a:lnTo>
                  <a:lnTo>
                    <a:pt x="31" y="46"/>
                  </a:lnTo>
                  <a:lnTo>
                    <a:pt x="30" y="48"/>
                  </a:lnTo>
                  <a:lnTo>
                    <a:pt x="28" y="50"/>
                  </a:lnTo>
                  <a:lnTo>
                    <a:pt x="25" y="51"/>
                  </a:lnTo>
                  <a:lnTo>
                    <a:pt x="24" y="54"/>
                  </a:lnTo>
                  <a:lnTo>
                    <a:pt x="24" y="56"/>
                  </a:lnTo>
                  <a:lnTo>
                    <a:pt x="23" y="57"/>
                  </a:lnTo>
                  <a:lnTo>
                    <a:pt x="20" y="60"/>
                  </a:lnTo>
                  <a:lnTo>
                    <a:pt x="19" y="61"/>
                  </a:lnTo>
                  <a:lnTo>
                    <a:pt x="18" y="62"/>
                  </a:lnTo>
                  <a:lnTo>
                    <a:pt x="18" y="66"/>
                  </a:lnTo>
                  <a:lnTo>
                    <a:pt x="17" y="70"/>
                  </a:lnTo>
                  <a:lnTo>
                    <a:pt x="17" y="73"/>
                  </a:lnTo>
                  <a:lnTo>
                    <a:pt x="17" y="74"/>
                  </a:lnTo>
                  <a:lnTo>
                    <a:pt x="14" y="77"/>
                  </a:lnTo>
                  <a:lnTo>
                    <a:pt x="13" y="80"/>
                  </a:lnTo>
                  <a:lnTo>
                    <a:pt x="12" y="83"/>
                  </a:lnTo>
                  <a:lnTo>
                    <a:pt x="12" y="85"/>
                  </a:lnTo>
                  <a:lnTo>
                    <a:pt x="12" y="87"/>
                  </a:lnTo>
                  <a:lnTo>
                    <a:pt x="11" y="89"/>
                  </a:lnTo>
                  <a:lnTo>
                    <a:pt x="9" y="90"/>
                  </a:lnTo>
                  <a:lnTo>
                    <a:pt x="7" y="93"/>
                  </a:lnTo>
                  <a:lnTo>
                    <a:pt x="6" y="96"/>
                  </a:lnTo>
                  <a:lnTo>
                    <a:pt x="6" y="99"/>
                  </a:lnTo>
                  <a:lnTo>
                    <a:pt x="6" y="105"/>
                  </a:lnTo>
                  <a:lnTo>
                    <a:pt x="6" y="111"/>
                  </a:lnTo>
                  <a:lnTo>
                    <a:pt x="6" y="115"/>
                  </a:lnTo>
                  <a:lnTo>
                    <a:pt x="6" y="118"/>
                  </a:lnTo>
                  <a:lnTo>
                    <a:pt x="6" y="119"/>
                  </a:lnTo>
                  <a:lnTo>
                    <a:pt x="6" y="120"/>
                  </a:lnTo>
                  <a:lnTo>
                    <a:pt x="6" y="121"/>
                  </a:lnTo>
                  <a:lnTo>
                    <a:pt x="6" y="123"/>
                  </a:lnTo>
                  <a:lnTo>
                    <a:pt x="4" y="126"/>
                  </a:lnTo>
                  <a:lnTo>
                    <a:pt x="2" y="129"/>
                  </a:lnTo>
                  <a:lnTo>
                    <a:pt x="1" y="130"/>
                  </a:lnTo>
                  <a:lnTo>
                    <a:pt x="1" y="134"/>
                  </a:lnTo>
                  <a:lnTo>
                    <a:pt x="0" y="139"/>
                  </a:lnTo>
                  <a:lnTo>
                    <a:pt x="0" y="141"/>
                  </a:lnTo>
                  <a:lnTo>
                    <a:pt x="0" y="142"/>
                  </a:lnTo>
                  <a:lnTo>
                    <a:pt x="0" y="143"/>
                  </a:lnTo>
                </a:path>
              </a:pathLst>
            </a:custGeom>
            <a:noFill/>
            <a:ln w="38100">
              <a:solidFill>
                <a:schemeClr val="bg2"/>
              </a:solidFill>
              <a:round/>
              <a:headEnd/>
              <a:tailEnd/>
            </a:ln>
          </p:spPr>
          <p:txBody>
            <a:bodyPr wrap="none" anchor="ctr"/>
            <a:lstStyle/>
            <a:p>
              <a:endParaRPr lang="de-DE" sz="1000"/>
            </a:p>
          </p:txBody>
        </p:sp>
        <p:sp>
          <p:nvSpPr>
            <p:cNvPr id="2056" name="SMARTPenAnnotation92"/>
            <p:cNvSpPr>
              <a:spLocks/>
            </p:cNvSpPr>
            <p:nvPr/>
          </p:nvSpPr>
          <p:spPr bwMode="auto">
            <a:xfrm>
              <a:off x="4355563" y="4885983"/>
              <a:ext cx="503238" cy="266700"/>
            </a:xfrm>
            <a:custGeom>
              <a:avLst/>
              <a:gdLst>
                <a:gd name="T0" fmla="*/ 2147483647 w 281"/>
                <a:gd name="T1" fmla="*/ 2147483647 h 149"/>
                <a:gd name="T2" fmla="*/ 2147483647 w 281"/>
                <a:gd name="T3" fmla="*/ 2147483647 h 149"/>
                <a:gd name="T4" fmla="*/ 2147483647 w 281"/>
                <a:gd name="T5" fmla="*/ 2147483647 h 149"/>
                <a:gd name="T6" fmla="*/ 2147483647 w 281"/>
                <a:gd name="T7" fmla="*/ 2147483647 h 149"/>
                <a:gd name="T8" fmla="*/ 2147483647 w 281"/>
                <a:gd name="T9" fmla="*/ 2147483647 h 149"/>
                <a:gd name="T10" fmla="*/ 2147483647 w 281"/>
                <a:gd name="T11" fmla="*/ 2147483647 h 149"/>
                <a:gd name="T12" fmla="*/ 2147483647 w 281"/>
                <a:gd name="T13" fmla="*/ 2147483647 h 149"/>
                <a:gd name="T14" fmla="*/ 2147483647 w 281"/>
                <a:gd name="T15" fmla="*/ 2147483647 h 149"/>
                <a:gd name="T16" fmla="*/ 2147483647 w 281"/>
                <a:gd name="T17" fmla="*/ 2147483647 h 149"/>
                <a:gd name="T18" fmla="*/ 2147483647 w 281"/>
                <a:gd name="T19" fmla="*/ 2147483647 h 149"/>
                <a:gd name="T20" fmla="*/ 2147483647 w 281"/>
                <a:gd name="T21" fmla="*/ 2147483647 h 149"/>
                <a:gd name="T22" fmla="*/ 2147483647 w 281"/>
                <a:gd name="T23" fmla="*/ 2147483647 h 149"/>
                <a:gd name="T24" fmla="*/ 2147483647 w 281"/>
                <a:gd name="T25" fmla="*/ 2147483647 h 149"/>
                <a:gd name="T26" fmla="*/ 2147483647 w 281"/>
                <a:gd name="T27" fmla="*/ 2147483647 h 149"/>
                <a:gd name="T28" fmla="*/ 2147483647 w 281"/>
                <a:gd name="T29" fmla="*/ 2147483647 h 149"/>
                <a:gd name="T30" fmla="*/ 2147483647 w 281"/>
                <a:gd name="T31" fmla="*/ 2147483647 h 149"/>
                <a:gd name="T32" fmla="*/ 2147483647 w 281"/>
                <a:gd name="T33" fmla="*/ 2147483647 h 149"/>
                <a:gd name="T34" fmla="*/ 2147483647 w 281"/>
                <a:gd name="T35" fmla="*/ 2147483647 h 149"/>
                <a:gd name="T36" fmla="*/ 2147483647 w 281"/>
                <a:gd name="T37" fmla="*/ 2147483647 h 149"/>
                <a:gd name="T38" fmla="*/ 2147483647 w 281"/>
                <a:gd name="T39" fmla="*/ 2147483647 h 149"/>
                <a:gd name="T40" fmla="*/ 2147483647 w 281"/>
                <a:gd name="T41" fmla="*/ 2147483647 h 149"/>
                <a:gd name="T42" fmla="*/ 2147483647 w 281"/>
                <a:gd name="T43" fmla="*/ 2147483647 h 149"/>
                <a:gd name="T44" fmla="*/ 2147483647 w 281"/>
                <a:gd name="T45" fmla="*/ 2147483647 h 149"/>
                <a:gd name="T46" fmla="*/ 2147483647 w 281"/>
                <a:gd name="T47" fmla="*/ 2147483647 h 149"/>
                <a:gd name="T48" fmla="*/ 2147483647 w 281"/>
                <a:gd name="T49" fmla="*/ 2147483647 h 149"/>
                <a:gd name="T50" fmla="*/ 2147483647 w 281"/>
                <a:gd name="T51" fmla="*/ 2147483647 h 149"/>
                <a:gd name="T52" fmla="*/ 2147483647 w 281"/>
                <a:gd name="T53" fmla="*/ 2147483647 h 149"/>
                <a:gd name="T54" fmla="*/ 2147483647 w 281"/>
                <a:gd name="T55" fmla="*/ 2147483647 h 149"/>
                <a:gd name="T56" fmla="*/ 2147483647 w 281"/>
                <a:gd name="T57" fmla="*/ 2147483647 h 149"/>
                <a:gd name="T58" fmla="*/ 2147483647 w 281"/>
                <a:gd name="T59" fmla="*/ 2147483647 h 149"/>
                <a:gd name="T60" fmla="*/ 2147483647 w 281"/>
                <a:gd name="T61" fmla="*/ 2147483647 h 149"/>
                <a:gd name="T62" fmla="*/ 2147483647 w 281"/>
                <a:gd name="T63" fmla="*/ 2147483647 h 149"/>
                <a:gd name="T64" fmla="*/ 2147483647 w 281"/>
                <a:gd name="T65" fmla="*/ 2147483647 h 149"/>
                <a:gd name="T66" fmla="*/ 2147483647 w 281"/>
                <a:gd name="T67" fmla="*/ 2147483647 h 149"/>
                <a:gd name="T68" fmla="*/ 2147483647 w 281"/>
                <a:gd name="T69" fmla="*/ 2147483647 h 149"/>
                <a:gd name="T70" fmla="*/ 2147483647 w 281"/>
                <a:gd name="T71" fmla="*/ 2147483647 h 149"/>
                <a:gd name="T72" fmla="*/ 2147483647 w 281"/>
                <a:gd name="T73" fmla="*/ 2147483647 h 149"/>
                <a:gd name="T74" fmla="*/ 2147483647 w 281"/>
                <a:gd name="T75" fmla="*/ 2147483647 h 149"/>
                <a:gd name="T76" fmla="*/ 2147483647 w 281"/>
                <a:gd name="T77" fmla="*/ 2147483647 h 149"/>
                <a:gd name="T78" fmla="*/ 2147483647 w 281"/>
                <a:gd name="T79" fmla="*/ 2147483647 h 149"/>
                <a:gd name="T80" fmla="*/ 2147483647 w 281"/>
                <a:gd name="T81" fmla="*/ 2147483647 h 149"/>
                <a:gd name="T82" fmla="*/ 2147483647 w 281"/>
                <a:gd name="T83" fmla="*/ 2147483647 h 149"/>
                <a:gd name="T84" fmla="*/ 2147483647 w 281"/>
                <a:gd name="T85" fmla="*/ 2147483647 h 149"/>
                <a:gd name="T86" fmla="*/ 2147483647 w 281"/>
                <a:gd name="T87" fmla="*/ 2147483647 h 149"/>
                <a:gd name="T88" fmla="*/ 2147483647 w 281"/>
                <a:gd name="T89" fmla="*/ 2147483647 h 149"/>
                <a:gd name="T90" fmla="*/ 2147483647 w 281"/>
                <a:gd name="T91" fmla="*/ 2147483647 h 149"/>
                <a:gd name="T92" fmla="*/ 2147483647 w 281"/>
                <a:gd name="T93" fmla="*/ 2147483647 h 149"/>
                <a:gd name="T94" fmla="*/ 2147483647 w 281"/>
                <a:gd name="T95" fmla="*/ 2147483647 h 149"/>
                <a:gd name="T96" fmla="*/ 2147483647 w 281"/>
                <a:gd name="T97" fmla="*/ 2147483647 h 149"/>
                <a:gd name="T98" fmla="*/ 2147483647 w 281"/>
                <a:gd name="T99" fmla="*/ 2147483647 h 149"/>
                <a:gd name="T100" fmla="*/ 2147483647 w 281"/>
                <a:gd name="T101" fmla="*/ 2147483647 h 149"/>
                <a:gd name="T102" fmla="*/ 2147483647 w 281"/>
                <a:gd name="T103" fmla="*/ 2147483647 h 149"/>
                <a:gd name="T104" fmla="*/ 2147483647 w 281"/>
                <a:gd name="T105" fmla="*/ 2147483647 h 149"/>
                <a:gd name="T106" fmla="*/ 2147483647 w 281"/>
                <a:gd name="T107" fmla="*/ 2147483647 h 149"/>
                <a:gd name="T108" fmla="*/ 2147483647 w 281"/>
                <a:gd name="T109" fmla="*/ 2147483647 h 149"/>
                <a:gd name="T110" fmla="*/ 2147483647 w 281"/>
                <a:gd name="T111" fmla="*/ 2147483647 h 149"/>
                <a:gd name="T112" fmla="*/ 2147483647 w 281"/>
                <a:gd name="T113" fmla="*/ 2147483647 h 149"/>
                <a:gd name="T114" fmla="*/ 2147483647 w 281"/>
                <a:gd name="T115" fmla="*/ 2147483647 h 149"/>
                <a:gd name="T116" fmla="*/ 2147483647 w 281"/>
                <a:gd name="T117" fmla="*/ 0 h 1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1"/>
                <a:gd name="T178" fmla="*/ 0 h 149"/>
                <a:gd name="T179" fmla="*/ 281 w 281"/>
                <a:gd name="T180" fmla="*/ 149 h 14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1" h="149">
                  <a:moveTo>
                    <a:pt x="269" y="148"/>
                  </a:moveTo>
                  <a:lnTo>
                    <a:pt x="271" y="147"/>
                  </a:lnTo>
                  <a:lnTo>
                    <a:pt x="273" y="145"/>
                  </a:lnTo>
                  <a:lnTo>
                    <a:pt x="274" y="144"/>
                  </a:lnTo>
                  <a:lnTo>
                    <a:pt x="276" y="143"/>
                  </a:lnTo>
                  <a:lnTo>
                    <a:pt x="278" y="143"/>
                  </a:lnTo>
                  <a:lnTo>
                    <a:pt x="279" y="143"/>
                  </a:lnTo>
                  <a:lnTo>
                    <a:pt x="280" y="141"/>
                  </a:lnTo>
                  <a:lnTo>
                    <a:pt x="280" y="139"/>
                  </a:lnTo>
                  <a:lnTo>
                    <a:pt x="280" y="138"/>
                  </a:lnTo>
                  <a:lnTo>
                    <a:pt x="280" y="137"/>
                  </a:lnTo>
                  <a:lnTo>
                    <a:pt x="277" y="137"/>
                  </a:lnTo>
                  <a:lnTo>
                    <a:pt x="276" y="137"/>
                  </a:lnTo>
                  <a:lnTo>
                    <a:pt x="275" y="137"/>
                  </a:lnTo>
                  <a:lnTo>
                    <a:pt x="274" y="137"/>
                  </a:lnTo>
                  <a:lnTo>
                    <a:pt x="272" y="137"/>
                  </a:lnTo>
                  <a:lnTo>
                    <a:pt x="267" y="137"/>
                  </a:lnTo>
                  <a:lnTo>
                    <a:pt x="261" y="137"/>
                  </a:lnTo>
                  <a:lnTo>
                    <a:pt x="259" y="137"/>
                  </a:lnTo>
                  <a:lnTo>
                    <a:pt x="258" y="137"/>
                  </a:lnTo>
                  <a:lnTo>
                    <a:pt x="257" y="137"/>
                  </a:lnTo>
                  <a:lnTo>
                    <a:pt x="254" y="137"/>
                  </a:lnTo>
                  <a:lnTo>
                    <a:pt x="251" y="135"/>
                  </a:lnTo>
                  <a:lnTo>
                    <a:pt x="248" y="132"/>
                  </a:lnTo>
                  <a:lnTo>
                    <a:pt x="247" y="129"/>
                  </a:lnTo>
                  <a:lnTo>
                    <a:pt x="245" y="127"/>
                  </a:lnTo>
                  <a:lnTo>
                    <a:pt x="242" y="126"/>
                  </a:lnTo>
                  <a:lnTo>
                    <a:pt x="241" y="126"/>
                  </a:lnTo>
                  <a:lnTo>
                    <a:pt x="237" y="124"/>
                  </a:lnTo>
                  <a:lnTo>
                    <a:pt x="232" y="122"/>
                  </a:lnTo>
                  <a:lnTo>
                    <a:pt x="227" y="121"/>
                  </a:lnTo>
                  <a:lnTo>
                    <a:pt x="225" y="119"/>
                  </a:lnTo>
                  <a:lnTo>
                    <a:pt x="223" y="115"/>
                  </a:lnTo>
                  <a:lnTo>
                    <a:pt x="220" y="112"/>
                  </a:lnTo>
                  <a:lnTo>
                    <a:pt x="217" y="110"/>
                  </a:lnTo>
                  <a:lnTo>
                    <a:pt x="214" y="109"/>
                  </a:lnTo>
                  <a:lnTo>
                    <a:pt x="213" y="109"/>
                  </a:lnTo>
                  <a:lnTo>
                    <a:pt x="214" y="109"/>
                  </a:lnTo>
                  <a:lnTo>
                    <a:pt x="216" y="109"/>
                  </a:lnTo>
                  <a:lnTo>
                    <a:pt x="220" y="111"/>
                  </a:lnTo>
                  <a:lnTo>
                    <a:pt x="227" y="116"/>
                  </a:lnTo>
                  <a:lnTo>
                    <a:pt x="235" y="121"/>
                  </a:lnTo>
                  <a:lnTo>
                    <a:pt x="241" y="124"/>
                  </a:lnTo>
                  <a:lnTo>
                    <a:pt x="244" y="125"/>
                  </a:lnTo>
                  <a:lnTo>
                    <a:pt x="244" y="124"/>
                  </a:lnTo>
                  <a:lnTo>
                    <a:pt x="241" y="122"/>
                  </a:lnTo>
                  <a:lnTo>
                    <a:pt x="238" y="121"/>
                  </a:lnTo>
                  <a:lnTo>
                    <a:pt x="233" y="118"/>
                  </a:lnTo>
                  <a:lnTo>
                    <a:pt x="227" y="115"/>
                  </a:lnTo>
                  <a:lnTo>
                    <a:pt x="222" y="112"/>
                  </a:lnTo>
                  <a:lnTo>
                    <a:pt x="218" y="108"/>
                  </a:lnTo>
                  <a:lnTo>
                    <a:pt x="214" y="105"/>
                  </a:lnTo>
                  <a:lnTo>
                    <a:pt x="213" y="104"/>
                  </a:lnTo>
                  <a:lnTo>
                    <a:pt x="212" y="103"/>
                  </a:lnTo>
                  <a:lnTo>
                    <a:pt x="211" y="103"/>
                  </a:lnTo>
                  <a:lnTo>
                    <a:pt x="209" y="103"/>
                  </a:lnTo>
                  <a:lnTo>
                    <a:pt x="207" y="104"/>
                  </a:lnTo>
                  <a:lnTo>
                    <a:pt x="206" y="106"/>
                  </a:lnTo>
                  <a:lnTo>
                    <a:pt x="206" y="105"/>
                  </a:lnTo>
                  <a:lnTo>
                    <a:pt x="206" y="104"/>
                  </a:lnTo>
                  <a:lnTo>
                    <a:pt x="206" y="103"/>
                  </a:lnTo>
                  <a:lnTo>
                    <a:pt x="205" y="103"/>
                  </a:lnTo>
                  <a:lnTo>
                    <a:pt x="203" y="103"/>
                  </a:lnTo>
                  <a:lnTo>
                    <a:pt x="201" y="103"/>
                  </a:lnTo>
                  <a:lnTo>
                    <a:pt x="200" y="103"/>
                  </a:lnTo>
                  <a:lnTo>
                    <a:pt x="197" y="99"/>
                  </a:lnTo>
                  <a:lnTo>
                    <a:pt x="192" y="94"/>
                  </a:lnTo>
                  <a:lnTo>
                    <a:pt x="187" y="90"/>
                  </a:lnTo>
                  <a:lnTo>
                    <a:pt x="181" y="87"/>
                  </a:lnTo>
                  <a:lnTo>
                    <a:pt x="175" y="86"/>
                  </a:lnTo>
                  <a:lnTo>
                    <a:pt x="170" y="83"/>
                  </a:lnTo>
                  <a:lnTo>
                    <a:pt x="168" y="81"/>
                  </a:lnTo>
                  <a:lnTo>
                    <a:pt x="166" y="80"/>
                  </a:lnTo>
                  <a:lnTo>
                    <a:pt x="163" y="77"/>
                  </a:lnTo>
                  <a:lnTo>
                    <a:pt x="160" y="75"/>
                  </a:lnTo>
                  <a:lnTo>
                    <a:pt x="157" y="75"/>
                  </a:lnTo>
                  <a:lnTo>
                    <a:pt x="155" y="74"/>
                  </a:lnTo>
                  <a:lnTo>
                    <a:pt x="151" y="72"/>
                  </a:lnTo>
                  <a:lnTo>
                    <a:pt x="147" y="70"/>
                  </a:lnTo>
                  <a:lnTo>
                    <a:pt x="145" y="69"/>
                  </a:lnTo>
                  <a:lnTo>
                    <a:pt x="144" y="67"/>
                  </a:lnTo>
                  <a:lnTo>
                    <a:pt x="143" y="65"/>
                  </a:lnTo>
                  <a:lnTo>
                    <a:pt x="140" y="63"/>
                  </a:lnTo>
                  <a:lnTo>
                    <a:pt x="135" y="63"/>
                  </a:lnTo>
                  <a:lnTo>
                    <a:pt x="129" y="62"/>
                  </a:lnTo>
                  <a:lnTo>
                    <a:pt x="125" y="60"/>
                  </a:lnTo>
                  <a:lnTo>
                    <a:pt x="122" y="58"/>
                  </a:lnTo>
                  <a:lnTo>
                    <a:pt x="120" y="57"/>
                  </a:lnTo>
                  <a:lnTo>
                    <a:pt x="114" y="54"/>
                  </a:lnTo>
                  <a:lnTo>
                    <a:pt x="109" y="51"/>
                  </a:lnTo>
                  <a:lnTo>
                    <a:pt x="105" y="48"/>
                  </a:lnTo>
                  <a:lnTo>
                    <a:pt x="101" y="46"/>
                  </a:lnTo>
                  <a:lnTo>
                    <a:pt x="97" y="44"/>
                  </a:lnTo>
                  <a:lnTo>
                    <a:pt x="93" y="42"/>
                  </a:lnTo>
                  <a:lnTo>
                    <a:pt x="89" y="41"/>
                  </a:lnTo>
                  <a:lnTo>
                    <a:pt x="84" y="37"/>
                  </a:lnTo>
                  <a:lnTo>
                    <a:pt x="78" y="31"/>
                  </a:lnTo>
                  <a:lnTo>
                    <a:pt x="73" y="27"/>
                  </a:lnTo>
                  <a:lnTo>
                    <a:pt x="69" y="23"/>
                  </a:lnTo>
                  <a:lnTo>
                    <a:pt x="65" y="19"/>
                  </a:lnTo>
                  <a:lnTo>
                    <a:pt x="61" y="18"/>
                  </a:lnTo>
                  <a:lnTo>
                    <a:pt x="55" y="16"/>
                  </a:lnTo>
                  <a:lnTo>
                    <a:pt x="49" y="12"/>
                  </a:lnTo>
                  <a:lnTo>
                    <a:pt x="41" y="9"/>
                  </a:lnTo>
                  <a:lnTo>
                    <a:pt x="34" y="5"/>
                  </a:lnTo>
                  <a:lnTo>
                    <a:pt x="26" y="2"/>
                  </a:lnTo>
                  <a:lnTo>
                    <a:pt x="19" y="1"/>
                  </a:lnTo>
                  <a:lnTo>
                    <a:pt x="13" y="0"/>
                  </a:lnTo>
                  <a:lnTo>
                    <a:pt x="0" y="0"/>
                  </a:lnTo>
                </a:path>
              </a:pathLst>
            </a:custGeom>
            <a:noFill/>
            <a:ln w="38100">
              <a:solidFill>
                <a:schemeClr val="bg2"/>
              </a:solidFill>
              <a:round/>
              <a:headEnd/>
              <a:tailEnd/>
            </a:ln>
          </p:spPr>
          <p:txBody>
            <a:bodyPr wrap="none" anchor="ctr"/>
            <a:lstStyle/>
            <a:p>
              <a:pPr>
                <a:defRPr/>
              </a:pPr>
              <a:endParaRPr lang="de-DE" sz="1000"/>
            </a:p>
          </p:txBody>
        </p:sp>
        <p:sp>
          <p:nvSpPr>
            <p:cNvPr id="2" name="SMARTPenAnnotation175"/>
            <p:cNvSpPr>
              <a:spLocks/>
            </p:cNvSpPr>
            <p:nvPr/>
          </p:nvSpPr>
          <p:spPr bwMode="auto">
            <a:xfrm>
              <a:off x="3458626" y="4806608"/>
              <a:ext cx="93662" cy="411162"/>
            </a:xfrm>
            <a:custGeom>
              <a:avLst/>
              <a:gdLst>
                <a:gd name="T0" fmla="*/ 2147483647 w 59"/>
                <a:gd name="T1" fmla="*/ 2147483647 h 259"/>
                <a:gd name="T2" fmla="*/ 2147483647 w 59"/>
                <a:gd name="T3" fmla="*/ 2147483647 h 259"/>
                <a:gd name="T4" fmla="*/ 2147483647 w 59"/>
                <a:gd name="T5" fmla="*/ 2147483647 h 259"/>
                <a:gd name="T6" fmla="*/ 2147483647 w 59"/>
                <a:gd name="T7" fmla="*/ 2147483647 h 259"/>
                <a:gd name="T8" fmla="*/ 2147483647 w 59"/>
                <a:gd name="T9" fmla="*/ 2147483647 h 259"/>
                <a:gd name="T10" fmla="*/ 2147483647 w 59"/>
                <a:gd name="T11" fmla="*/ 2147483647 h 259"/>
                <a:gd name="T12" fmla="*/ 2147483647 w 59"/>
                <a:gd name="T13" fmla="*/ 0 h 259"/>
                <a:gd name="T14" fmla="*/ 2147483647 w 59"/>
                <a:gd name="T15" fmla="*/ 0 h 259"/>
                <a:gd name="T16" fmla="*/ 2147483647 w 59"/>
                <a:gd name="T17" fmla="*/ 0 h 259"/>
                <a:gd name="T18" fmla="*/ 2147483647 w 59"/>
                <a:gd name="T19" fmla="*/ 0 h 259"/>
                <a:gd name="T20" fmla="*/ 2147483647 w 59"/>
                <a:gd name="T21" fmla="*/ 0 h 259"/>
                <a:gd name="T22" fmla="*/ 2147483647 w 59"/>
                <a:gd name="T23" fmla="*/ 0 h 259"/>
                <a:gd name="T24" fmla="*/ 2147483647 w 59"/>
                <a:gd name="T25" fmla="*/ 2147483647 h 259"/>
                <a:gd name="T26" fmla="*/ 2147483647 w 59"/>
                <a:gd name="T27" fmla="*/ 2147483647 h 259"/>
                <a:gd name="T28" fmla="*/ 0 w 59"/>
                <a:gd name="T29" fmla="*/ 2147483647 h 259"/>
                <a:gd name="T30" fmla="*/ 0 w 59"/>
                <a:gd name="T31" fmla="*/ 2147483647 h 259"/>
                <a:gd name="T32" fmla="*/ 2147483647 w 59"/>
                <a:gd name="T33" fmla="*/ 2147483647 h 259"/>
                <a:gd name="T34" fmla="*/ 2147483647 w 59"/>
                <a:gd name="T35" fmla="*/ 2147483647 h 259"/>
                <a:gd name="T36" fmla="*/ 2147483647 w 59"/>
                <a:gd name="T37" fmla="*/ 2147483647 h 259"/>
                <a:gd name="T38" fmla="*/ 2147483647 w 59"/>
                <a:gd name="T39" fmla="*/ 2147483647 h 259"/>
                <a:gd name="T40" fmla="*/ 2147483647 w 59"/>
                <a:gd name="T41" fmla="*/ 2147483647 h 259"/>
                <a:gd name="T42" fmla="*/ 2147483647 w 59"/>
                <a:gd name="T43" fmla="*/ 2147483647 h 259"/>
                <a:gd name="T44" fmla="*/ 2147483647 w 59"/>
                <a:gd name="T45" fmla="*/ 2147483647 h 259"/>
                <a:gd name="T46" fmla="*/ 2147483647 w 59"/>
                <a:gd name="T47" fmla="*/ 2147483647 h 259"/>
                <a:gd name="T48" fmla="*/ 2147483647 w 59"/>
                <a:gd name="T49" fmla="*/ 2147483647 h 259"/>
                <a:gd name="T50" fmla="*/ 2147483647 w 59"/>
                <a:gd name="T51" fmla="*/ 2147483647 h 259"/>
                <a:gd name="T52" fmla="*/ 2147483647 w 59"/>
                <a:gd name="T53" fmla="*/ 2147483647 h 259"/>
                <a:gd name="T54" fmla="*/ 2147483647 w 59"/>
                <a:gd name="T55" fmla="*/ 2147483647 h 259"/>
                <a:gd name="T56" fmla="*/ 2147483647 w 59"/>
                <a:gd name="T57" fmla="*/ 2147483647 h 259"/>
                <a:gd name="T58" fmla="*/ 2147483647 w 59"/>
                <a:gd name="T59" fmla="*/ 2147483647 h 259"/>
                <a:gd name="T60" fmla="*/ 2147483647 w 59"/>
                <a:gd name="T61" fmla="*/ 2147483647 h 259"/>
                <a:gd name="T62" fmla="*/ 2147483647 w 59"/>
                <a:gd name="T63" fmla="*/ 2147483647 h 259"/>
                <a:gd name="T64" fmla="*/ 2147483647 w 59"/>
                <a:gd name="T65" fmla="*/ 2147483647 h 259"/>
                <a:gd name="T66" fmla="*/ 2147483647 w 59"/>
                <a:gd name="T67" fmla="*/ 2147483647 h 259"/>
                <a:gd name="T68" fmla="*/ 2147483647 w 59"/>
                <a:gd name="T69" fmla="*/ 2147483647 h 259"/>
                <a:gd name="T70" fmla="*/ 2147483647 w 59"/>
                <a:gd name="T71" fmla="*/ 2147483647 h 259"/>
                <a:gd name="T72" fmla="*/ 2147483647 w 59"/>
                <a:gd name="T73" fmla="*/ 2147483647 h 259"/>
                <a:gd name="T74" fmla="*/ 2147483647 w 59"/>
                <a:gd name="T75" fmla="*/ 2147483647 h 259"/>
                <a:gd name="T76" fmla="*/ 2147483647 w 59"/>
                <a:gd name="T77" fmla="*/ 2147483647 h 259"/>
                <a:gd name="T78" fmla="*/ 2147483647 w 59"/>
                <a:gd name="T79" fmla="*/ 2147483647 h 259"/>
                <a:gd name="T80" fmla="*/ 2147483647 w 59"/>
                <a:gd name="T81" fmla="*/ 2147483647 h 259"/>
                <a:gd name="T82" fmla="*/ 2147483647 w 59"/>
                <a:gd name="T83" fmla="*/ 2147483647 h 259"/>
                <a:gd name="T84" fmla="*/ 2147483647 w 59"/>
                <a:gd name="T85" fmla="*/ 2147483647 h 259"/>
                <a:gd name="T86" fmla="*/ 2147483647 w 59"/>
                <a:gd name="T87" fmla="*/ 2147483647 h 259"/>
                <a:gd name="T88" fmla="*/ 2147483647 w 59"/>
                <a:gd name="T89" fmla="*/ 2147483647 h 259"/>
                <a:gd name="T90" fmla="*/ 2147483647 w 59"/>
                <a:gd name="T91" fmla="*/ 2147483647 h 259"/>
                <a:gd name="T92" fmla="*/ 2147483647 w 59"/>
                <a:gd name="T93" fmla="*/ 2147483647 h 259"/>
                <a:gd name="T94" fmla="*/ 2147483647 w 59"/>
                <a:gd name="T95" fmla="*/ 2147483647 h 259"/>
                <a:gd name="T96" fmla="*/ 2147483647 w 59"/>
                <a:gd name="T97" fmla="*/ 2147483647 h 259"/>
                <a:gd name="T98" fmla="*/ 2147483647 w 59"/>
                <a:gd name="T99" fmla="*/ 2147483647 h 259"/>
                <a:gd name="T100" fmla="*/ 2147483647 w 59"/>
                <a:gd name="T101" fmla="*/ 2147483647 h 259"/>
                <a:gd name="T102" fmla="*/ 2147483647 w 59"/>
                <a:gd name="T103" fmla="*/ 2147483647 h 259"/>
                <a:gd name="T104" fmla="*/ 2147483647 w 59"/>
                <a:gd name="T105" fmla="*/ 2147483647 h 259"/>
                <a:gd name="T106" fmla="*/ 2147483647 w 59"/>
                <a:gd name="T107" fmla="*/ 2147483647 h 259"/>
                <a:gd name="T108" fmla="*/ 2147483647 w 59"/>
                <a:gd name="T109" fmla="*/ 2147483647 h 2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9"/>
                <a:gd name="T166" fmla="*/ 0 h 259"/>
                <a:gd name="T167" fmla="*/ 59 w 59"/>
                <a:gd name="T168" fmla="*/ 259 h 2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9" h="259">
                  <a:moveTo>
                    <a:pt x="58" y="17"/>
                  </a:moveTo>
                  <a:lnTo>
                    <a:pt x="56" y="17"/>
                  </a:lnTo>
                  <a:lnTo>
                    <a:pt x="54" y="16"/>
                  </a:lnTo>
                  <a:lnTo>
                    <a:pt x="53" y="14"/>
                  </a:lnTo>
                  <a:lnTo>
                    <a:pt x="52" y="12"/>
                  </a:lnTo>
                  <a:lnTo>
                    <a:pt x="51" y="11"/>
                  </a:lnTo>
                  <a:lnTo>
                    <a:pt x="49" y="8"/>
                  </a:lnTo>
                  <a:lnTo>
                    <a:pt x="46" y="7"/>
                  </a:lnTo>
                  <a:lnTo>
                    <a:pt x="43" y="6"/>
                  </a:lnTo>
                  <a:lnTo>
                    <a:pt x="42" y="6"/>
                  </a:lnTo>
                  <a:lnTo>
                    <a:pt x="39" y="4"/>
                  </a:lnTo>
                  <a:lnTo>
                    <a:pt x="37" y="2"/>
                  </a:lnTo>
                  <a:lnTo>
                    <a:pt x="36" y="1"/>
                  </a:lnTo>
                  <a:lnTo>
                    <a:pt x="33" y="0"/>
                  </a:lnTo>
                  <a:lnTo>
                    <a:pt x="30" y="0"/>
                  </a:lnTo>
                  <a:lnTo>
                    <a:pt x="27" y="0"/>
                  </a:lnTo>
                  <a:lnTo>
                    <a:pt x="25" y="0"/>
                  </a:lnTo>
                  <a:lnTo>
                    <a:pt x="23" y="0"/>
                  </a:lnTo>
                  <a:lnTo>
                    <a:pt x="18" y="0"/>
                  </a:lnTo>
                  <a:lnTo>
                    <a:pt x="14" y="0"/>
                  </a:lnTo>
                  <a:lnTo>
                    <a:pt x="12" y="0"/>
                  </a:lnTo>
                  <a:lnTo>
                    <a:pt x="9" y="0"/>
                  </a:lnTo>
                  <a:lnTo>
                    <a:pt x="8" y="0"/>
                  </a:lnTo>
                  <a:lnTo>
                    <a:pt x="6" y="0"/>
                  </a:lnTo>
                  <a:lnTo>
                    <a:pt x="3" y="3"/>
                  </a:lnTo>
                  <a:lnTo>
                    <a:pt x="2" y="6"/>
                  </a:lnTo>
                  <a:lnTo>
                    <a:pt x="1" y="10"/>
                  </a:lnTo>
                  <a:lnTo>
                    <a:pt x="1" y="13"/>
                  </a:lnTo>
                  <a:lnTo>
                    <a:pt x="1" y="19"/>
                  </a:lnTo>
                  <a:lnTo>
                    <a:pt x="0" y="25"/>
                  </a:lnTo>
                  <a:lnTo>
                    <a:pt x="0" y="30"/>
                  </a:lnTo>
                  <a:lnTo>
                    <a:pt x="0" y="36"/>
                  </a:lnTo>
                  <a:lnTo>
                    <a:pt x="1" y="41"/>
                  </a:lnTo>
                  <a:lnTo>
                    <a:pt x="3" y="44"/>
                  </a:lnTo>
                  <a:lnTo>
                    <a:pt x="5" y="46"/>
                  </a:lnTo>
                  <a:lnTo>
                    <a:pt x="6" y="49"/>
                  </a:lnTo>
                  <a:lnTo>
                    <a:pt x="6" y="50"/>
                  </a:lnTo>
                  <a:lnTo>
                    <a:pt x="6" y="53"/>
                  </a:lnTo>
                  <a:lnTo>
                    <a:pt x="6" y="56"/>
                  </a:lnTo>
                  <a:lnTo>
                    <a:pt x="6" y="59"/>
                  </a:lnTo>
                  <a:lnTo>
                    <a:pt x="6" y="63"/>
                  </a:lnTo>
                  <a:lnTo>
                    <a:pt x="6" y="67"/>
                  </a:lnTo>
                  <a:lnTo>
                    <a:pt x="6" y="71"/>
                  </a:lnTo>
                  <a:lnTo>
                    <a:pt x="6" y="74"/>
                  </a:lnTo>
                  <a:lnTo>
                    <a:pt x="6" y="79"/>
                  </a:lnTo>
                  <a:lnTo>
                    <a:pt x="6" y="85"/>
                  </a:lnTo>
                  <a:lnTo>
                    <a:pt x="8" y="92"/>
                  </a:lnTo>
                  <a:lnTo>
                    <a:pt x="10" y="98"/>
                  </a:lnTo>
                  <a:lnTo>
                    <a:pt x="11" y="101"/>
                  </a:lnTo>
                  <a:lnTo>
                    <a:pt x="11" y="104"/>
                  </a:lnTo>
                  <a:lnTo>
                    <a:pt x="12" y="107"/>
                  </a:lnTo>
                  <a:lnTo>
                    <a:pt x="12" y="111"/>
                  </a:lnTo>
                  <a:lnTo>
                    <a:pt x="12" y="113"/>
                  </a:lnTo>
                  <a:lnTo>
                    <a:pt x="12" y="114"/>
                  </a:lnTo>
                  <a:lnTo>
                    <a:pt x="12" y="117"/>
                  </a:lnTo>
                  <a:lnTo>
                    <a:pt x="12" y="122"/>
                  </a:lnTo>
                  <a:lnTo>
                    <a:pt x="12" y="128"/>
                  </a:lnTo>
                  <a:lnTo>
                    <a:pt x="12" y="133"/>
                  </a:lnTo>
                  <a:lnTo>
                    <a:pt x="12" y="139"/>
                  </a:lnTo>
                  <a:lnTo>
                    <a:pt x="12" y="144"/>
                  </a:lnTo>
                  <a:lnTo>
                    <a:pt x="15" y="147"/>
                  </a:lnTo>
                  <a:lnTo>
                    <a:pt x="16" y="150"/>
                  </a:lnTo>
                  <a:lnTo>
                    <a:pt x="17" y="152"/>
                  </a:lnTo>
                  <a:lnTo>
                    <a:pt x="17" y="154"/>
                  </a:lnTo>
                  <a:lnTo>
                    <a:pt x="17" y="156"/>
                  </a:lnTo>
                  <a:lnTo>
                    <a:pt x="18" y="158"/>
                  </a:lnTo>
                  <a:lnTo>
                    <a:pt x="21" y="159"/>
                  </a:lnTo>
                  <a:lnTo>
                    <a:pt x="22" y="162"/>
                  </a:lnTo>
                  <a:lnTo>
                    <a:pt x="23" y="165"/>
                  </a:lnTo>
                  <a:lnTo>
                    <a:pt x="23" y="171"/>
                  </a:lnTo>
                  <a:lnTo>
                    <a:pt x="23" y="178"/>
                  </a:lnTo>
                  <a:lnTo>
                    <a:pt x="23" y="184"/>
                  </a:lnTo>
                  <a:lnTo>
                    <a:pt x="23" y="187"/>
                  </a:lnTo>
                  <a:lnTo>
                    <a:pt x="23" y="190"/>
                  </a:lnTo>
                  <a:lnTo>
                    <a:pt x="23" y="193"/>
                  </a:lnTo>
                  <a:lnTo>
                    <a:pt x="23" y="197"/>
                  </a:lnTo>
                  <a:lnTo>
                    <a:pt x="25" y="199"/>
                  </a:lnTo>
                  <a:lnTo>
                    <a:pt x="27" y="200"/>
                  </a:lnTo>
                  <a:lnTo>
                    <a:pt x="28" y="203"/>
                  </a:lnTo>
                  <a:lnTo>
                    <a:pt x="29" y="206"/>
                  </a:lnTo>
                  <a:lnTo>
                    <a:pt x="29" y="209"/>
                  </a:lnTo>
                  <a:lnTo>
                    <a:pt x="29" y="211"/>
                  </a:lnTo>
                  <a:lnTo>
                    <a:pt x="31" y="213"/>
                  </a:lnTo>
                  <a:lnTo>
                    <a:pt x="33" y="215"/>
                  </a:lnTo>
                  <a:lnTo>
                    <a:pt x="34" y="217"/>
                  </a:lnTo>
                  <a:lnTo>
                    <a:pt x="34" y="219"/>
                  </a:lnTo>
                  <a:lnTo>
                    <a:pt x="35" y="221"/>
                  </a:lnTo>
                  <a:lnTo>
                    <a:pt x="35" y="222"/>
                  </a:lnTo>
                  <a:lnTo>
                    <a:pt x="35" y="223"/>
                  </a:lnTo>
                  <a:lnTo>
                    <a:pt x="35" y="224"/>
                  </a:lnTo>
                  <a:lnTo>
                    <a:pt x="38" y="226"/>
                  </a:lnTo>
                  <a:lnTo>
                    <a:pt x="39" y="228"/>
                  </a:lnTo>
                  <a:lnTo>
                    <a:pt x="40" y="229"/>
                  </a:lnTo>
                  <a:lnTo>
                    <a:pt x="40" y="232"/>
                  </a:lnTo>
                  <a:lnTo>
                    <a:pt x="40" y="233"/>
                  </a:lnTo>
                  <a:lnTo>
                    <a:pt x="41" y="234"/>
                  </a:lnTo>
                  <a:lnTo>
                    <a:pt x="43" y="234"/>
                  </a:lnTo>
                  <a:lnTo>
                    <a:pt x="45" y="236"/>
                  </a:lnTo>
                  <a:lnTo>
                    <a:pt x="46" y="239"/>
                  </a:lnTo>
                  <a:lnTo>
                    <a:pt x="49" y="240"/>
                  </a:lnTo>
                  <a:lnTo>
                    <a:pt x="51" y="242"/>
                  </a:lnTo>
                  <a:lnTo>
                    <a:pt x="51" y="244"/>
                  </a:lnTo>
                  <a:lnTo>
                    <a:pt x="52" y="245"/>
                  </a:lnTo>
                  <a:lnTo>
                    <a:pt x="52" y="246"/>
                  </a:lnTo>
                  <a:lnTo>
                    <a:pt x="54" y="248"/>
                  </a:lnTo>
                  <a:lnTo>
                    <a:pt x="56" y="251"/>
                  </a:lnTo>
                  <a:lnTo>
                    <a:pt x="57" y="254"/>
                  </a:lnTo>
                  <a:lnTo>
                    <a:pt x="57" y="256"/>
                  </a:lnTo>
                  <a:lnTo>
                    <a:pt x="58" y="258"/>
                  </a:lnTo>
                </a:path>
              </a:pathLst>
            </a:custGeom>
            <a:noFill/>
            <a:ln w="38100">
              <a:solidFill>
                <a:schemeClr val="bg2"/>
              </a:solidFill>
              <a:round/>
              <a:headEnd/>
              <a:tailEnd/>
            </a:ln>
          </p:spPr>
          <p:txBody>
            <a:bodyPr wrap="none" anchor="ctr"/>
            <a:lstStyle/>
            <a:p>
              <a:endParaRPr lang="de-DE" sz="1000"/>
            </a:p>
          </p:txBody>
        </p:sp>
        <p:sp>
          <p:nvSpPr>
            <p:cNvPr id="2058" name="SMARTPenAnnotation177"/>
            <p:cNvSpPr>
              <a:spLocks/>
            </p:cNvSpPr>
            <p:nvPr/>
          </p:nvSpPr>
          <p:spPr bwMode="auto">
            <a:xfrm>
              <a:off x="3650713" y="4555845"/>
              <a:ext cx="728663" cy="355600"/>
            </a:xfrm>
            <a:custGeom>
              <a:avLst/>
              <a:gdLst>
                <a:gd name="T0" fmla="*/ 2147483647 w 459"/>
                <a:gd name="T1" fmla="*/ 2147483647 h 224"/>
                <a:gd name="T2" fmla="*/ 2147483647 w 459"/>
                <a:gd name="T3" fmla="*/ 2147483647 h 224"/>
                <a:gd name="T4" fmla="*/ 2147483647 w 459"/>
                <a:gd name="T5" fmla="*/ 2147483647 h 224"/>
                <a:gd name="T6" fmla="*/ 2147483647 w 459"/>
                <a:gd name="T7" fmla="*/ 2147483647 h 224"/>
                <a:gd name="T8" fmla="*/ 2147483647 w 459"/>
                <a:gd name="T9" fmla="*/ 2147483647 h 224"/>
                <a:gd name="T10" fmla="*/ 2147483647 w 459"/>
                <a:gd name="T11" fmla="*/ 2147483647 h 224"/>
                <a:gd name="T12" fmla="*/ 2147483647 w 459"/>
                <a:gd name="T13" fmla="*/ 2147483647 h 224"/>
                <a:gd name="T14" fmla="*/ 2147483647 w 459"/>
                <a:gd name="T15" fmla="*/ 2147483647 h 224"/>
                <a:gd name="T16" fmla="*/ 2147483647 w 459"/>
                <a:gd name="T17" fmla="*/ 2147483647 h 224"/>
                <a:gd name="T18" fmla="*/ 2147483647 w 459"/>
                <a:gd name="T19" fmla="*/ 2147483647 h 224"/>
                <a:gd name="T20" fmla="*/ 2147483647 w 459"/>
                <a:gd name="T21" fmla="*/ 2147483647 h 224"/>
                <a:gd name="T22" fmla="*/ 2147483647 w 459"/>
                <a:gd name="T23" fmla="*/ 2147483647 h 224"/>
                <a:gd name="T24" fmla="*/ 2147483647 w 459"/>
                <a:gd name="T25" fmla="*/ 2147483647 h 224"/>
                <a:gd name="T26" fmla="*/ 2147483647 w 459"/>
                <a:gd name="T27" fmla="*/ 2147483647 h 224"/>
                <a:gd name="T28" fmla="*/ 2147483647 w 459"/>
                <a:gd name="T29" fmla="*/ 2147483647 h 224"/>
                <a:gd name="T30" fmla="*/ 2147483647 w 459"/>
                <a:gd name="T31" fmla="*/ 2147483647 h 224"/>
                <a:gd name="T32" fmla="*/ 2147483647 w 459"/>
                <a:gd name="T33" fmla="*/ 2147483647 h 224"/>
                <a:gd name="T34" fmla="*/ 2147483647 w 459"/>
                <a:gd name="T35" fmla="*/ 2147483647 h 224"/>
                <a:gd name="T36" fmla="*/ 2147483647 w 459"/>
                <a:gd name="T37" fmla="*/ 2147483647 h 224"/>
                <a:gd name="T38" fmla="*/ 2147483647 w 459"/>
                <a:gd name="T39" fmla="*/ 2147483647 h 224"/>
                <a:gd name="T40" fmla="*/ 2147483647 w 459"/>
                <a:gd name="T41" fmla="*/ 2147483647 h 224"/>
                <a:gd name="T42" fmla="*/ 2147483647 w 459"/>
                <a:gd name="T43" fmla="*/ 2147483647 h 224"/>
                <a:gd name="T44" fmla="*/ 2147483647 w 459"/>
                <a:gd name="T45" fmla="*/ 2147483647 h 224"/>
                <a:gd name="T46" fmla="*/ 2147483647 w 459"/>
                <a:gd name="T47" fmla="*/ 2147483647 h 224"/>
                <a:gd name="T48" fmla="*/ 2147483647 w 459"/>
                <a:gd name="T49" fmla="*/ 2147483647 h 224"/>
                <a:gd name="T50" fmla="*/ 2147483647 w 459"/>
                <a:gd name="T51" fmla="*/ 2147483647 h 224"/>
                <a:gd name="T52" fmla="*/ 2147483647 w 459"/>
                <a:gd name="T53" fmla="*/ 2147483647 h 224"/>
                <a:gd name="T54" fmla="*/ 2147483647 w 459"/>
                <a:gd name="T55" fmla="*/ 2147483647 h 224"/>
                <a:gd name="T56" fmla="*/ 2147483647 w 459"/>
                <a:gd name="T57" fmla="*/ 2147483647 h 224"/>
                <a:gd name="T58" fmla="*/ 2147483647 w 459"/>
                <a:gd name="T59" fmla="*/ 2147483647 h 224"/>
                <a:gd name="T60" fmla="*/ 2147483647 w 459"/>
                <a:gd name="T61" fmla="*/ 2147483647 h 224"/>
                <a:gd name="T62" fmla="*/ 2147483647 w 459"/>
                <a:gd name="T63" fmla="*/ 2147483647 h 224"/>
                <a:gd name="T64" fmla="*/ 2147483647 w 459"/>
                <a:gd name="T65" fmla="*/ 2147483647 h 224"/>
                <a:gd name="T66" fmla="*/ 2147483647 w 459"/>
                <a:gd name="T67" fmla="*/ 2147483647 h 224"/>
                <a:gd name="T68" fmla="*/ 2147483647 w 459"/>
                <a:gd name="T69" fmla="*/ 2147483647 h 224"/>
                <a:gd name="T70" fmla="*/ 2147483647 w 459"/>
                <a:gd name="T71" fmla="*/ 2147483647 h 224"/>
                <a:gd name="T72" fmla="*/ 2147483647 w 459"/>
                <a:gd name="T73" fmla="*/ 2147483647 h 224"/>
                <a:gd name="T74" fmla="*/ 2147483647 w 459"/>
                <a:gd name="T75" fmla="*/ 2147483647 h 224"/>
                <a:gd name="T76" fmla="*/ 2147483647 w 459"/>
                <a:gd name="T77" fmla="*/ 2147483647 h 224"/>
                <a:gd name="T78" fmla="*/ 2147483647 w 459"/>
                <a:gd name="T79" fmla="*/ 2147483647 h 224"/>
                <a:gd name="T80" fmla="*/ 2147483647 w 459"/>
                <a:gd name="T81" fmla="*/ 2147483647 h 224"/>
                <a:gd name="T82" fmla="*/ 2147483647 w 459"/>
                <a:gd name="T83" fmla="*/ 2147483647 h 224"/>
                <a:gd name="T84" fmla="*/ 2147483647 w 459"/>
                <a:gd name="T85" fmla="*/ 2147483647 h 224"/>
                <a:gd name="T86" fmla="*/ 2147483647 w 459"/>
                <a:gd name="T87" fmla="*/ 2147483647 h 224"/>
                <a:gd name="T88" fmla="*/ 2147483647 w 459"/>
                <a:gd name="T89" fmla="*/ 2147483647 h 224"/>
                <a:gd name="T90" fmla="*/ 2147483647 w 459"/>
                <a:gd name="T91" fmla="*/ 2147483647 h 224"/>
                <a:gd name="T92" fmla="*/ 2147483647 w 459"/>
                <a:gd name="T93" fmla="*/ 2147483647 h 224"/>
                <a:gd name="T94" fmla="*/ 2147483647 w 459"/>
                <a:gd name="T95" fmla="*/ 2147483647 h 224"/>
                <a:gd name="T96" fmla="*/ 2147483647 w 459"/>
                <a:gd name="T97" fmla="*/ 2147483647 h 224"/>
                <a:gd name="T98" fmla="*/ 2147483647 w 459"/>
                <a:gd name="T99" fmla="*/ 2147483647 h 224"/>
                <a:gd name="T100" fmla="*/ 2147483647 w 459"/>
                <a:gd name="T101" fmla="*/ 2147483647 h 224"/>
                <a:gd name="T102" fmla="*/ 2147483647 w 459"/>
                <a:gd name="T103" fmla="*/ 2147483647 h 224"/>
                <a:gd name="T104" fmla="*/ 0 w 459"/>
                <a:gd name="T105" fmla="*/ 2147483647 h 2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59"/>
                <a:gd name="T160" fmla="*/ 0 h 224"/>
                <a:gd name="T161" fmla="*/ 459 w 459"/>
                <a:gd name="T162" fmla="*/ 224 h 22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59" h="224">
                  <a:moveTo>
                    <a:pt x="458" y="206"/>
                  </a:moveTo>
                  <a:lnTo>
                    <a:pt x="456" y="206"/>
                  </a:lnTo>
                  <a:lnTo>
                    <a:pt x="454" y="205"/>
                  </a:lnTo>
                  <a:lnTo>
                    <a:pt x="453" y="203"/>
                  </a:lnTo>
                  <a:lnTo>
                    <a:pt x="450" y="201"/>
                  </a:lnTo>
                  <a:lnTo>
                    <a:pt x="447" y="201"/>
                  </a:lnTo>
                  <a:lnTo>
                    <a:pt x="444" y="200"/>
                  </a:lnTo>
                  <a:lnTo>
                    <a:pt x="440" y="200"/>
                  </a:lnTo>
                  <a:lnTo>
                    <a:pt x="436" y="200"/>
                  </a:lnTo>
                  <a:lnTo>
                    <a:pt x="433" y="200"/>
                  </a:lnTo>
                  <a:lnTo>
                    <a:pt x="429" y="200"/>
                  </a:lnTo>
                  <a:lnTo>
                    <a:pt x="425" y="200"/>
                  </a:lnTo>
                  <a:lnTo>
                    <a:pt x="421" y="200"/>
                  </a:lnTo>
                  <a:lnTo>
                    <a:pt x="419" y="200"/>
                  </a:lnTo>
                  <a:lnTo>
                    <a:pt x="418" y="199"/>
                  </a:lnTo>
                  <a:lnTo>
                    <a:pt x="415" y="197"/>
                  </a:lnTo>
                  <a:lnTo>
                    <a:pt x="411" y="196"/>
                  </a:lnTo>
                  <a:lnTo>
                    <a:pt x="408" y="195"/>
                  </a:lnTo>
                  <a:lnTo>
                    <a:pt x="407" y="195"/>
                  </a:lnTo>
                  <a:lnTo>
                    <a:pt x="405" y="194"/>
                  </a:lnTo>
                  <a:lnTo>
                    <a:pt x="402" y="194"/>
                  </a:lnTo>
                  <a:lnTo>
                    <a:pt x="401" y="194"/>
                  </a:lnTo>
                  <a:lnTo>
                    <a:pt x="399" y="194"/>
                  </a:lnTo>
                  <a:lnTo>
                    <a:pt x="396" y="194"/>
                  </a:lnTo>
                  <a:lnTo>
                    <a:pt x="392" y="194"/>
                  </a:lnTo>
                  <a:lnTo>
                    <a:pt x="389" y="193"/>
                  </a:lnTo>
                  <a:lnTo>
                    <a:pt x="384" y="190"/>
                  </a:lnTo>
                  <a:lnTo>
                    <a:pt x="378" y="189"/>
                  </a:lnTo>
                  <a:lnTo>
                    <a:pt x="373" y="189"/>
                  </a:lnTo>
                  <a:lnTo>
                    <a:pt x="368" y="189"/>
                  </a:lnTo>
                  <a:lnTo>
                    <a:pt x="364" y="189"/>
                  </a:lnTo>
                  <a:lnTo>
                    <a:pt x="359" y="189"/>
                  </a:lnTo>
                  <a:lnTo>
                    <a:pt x="353" y="189"/>
                  </a:lnTo>
                  <a:lnTo>
                    <a:pt x="348" y="189"/>
                  </a:lnTo>
                  <a:lnTo>
                    <a:pt x="342" y="189"/>
                  </a:lnTo>
                  <a:lnTo>
                    <a:pt x="335" y="189"/>
                  </a:lnTo>
                  <a:lnTo>
                    <a:pt x="331" y="192"/>
                  </a:lnTo>
                  <a:lnTo>
                    <a:pt x="326" y="193"/>
                  </a:lnTo>
                  <a:lnTo>
                    <a:pt x="322" y="194"/>
                  </a:lnTo>
                  <a:lnTo>
                    <a:pt x="318" y="194"/>
                  </a:lnTo>
                  <a:lnTo>
                    <a:pt x="316" y="194"/>
                  </a:lnTo>
                  <a:lnTo>
                    <a:pt x="315" y="194"/>
                  </a:lnTo>
                  <a:lnTo>
                    <a:pt x="312" y="194"/>
                  </a:lnTo>
                  <a:lnTo>
                    <a:pt x="307" y="194"/>
                  </a:lnTo>
                  <a:lnTo>
                    <a:pt x="301" y="194"/>
                  </a:lnTo>
                  <a:lnTo>
                    <a:pt x="299" y="194"/>
                  </a:lnTo>
                  <a:lnTo>
                    <a:pt x="296" y="194"/>
                  </a:lnTo>
                  <a:lnTo>
                    <a:pt x="293" y="195"/>
                  </a:lnTo>
                  <a:lnTo>
                    <a:pt x="289" y="197"/>
                  </a:lnTo>
                  <a:lnTo>
                    <a:pt x="286" y="199"/>
                  </a:lnTo>
                  <a:lnTo>
                    <a:pt x="282" y="200"/>
                  </a:lnTo>
                  <a:lnTo>
                    <a:pt x="278" y="200"/>
                  </a:lnTo>
                  <a:lnTo>
                    <a:pt x="271" y="200"/>
                  </a:lnTo>
                  <a:lnTo>
                    <a:pt x="263" y="200"/>
                  </a:lnTo>
                  <a:lnTo>
                    <a:pt x="260" y="200"/>
                  </a:lnTo>
                  <a:lnTo>
                    <a:pt x="258" y="200"/>
                  </a:lnTo>
                  <a:lnTo>
                    <a:pt x="257" y="201"/>
                  </a:lnTo>
                  <a:lnTo>
                    <a:pt x="254" y="203"/>
                  </a:lnTo>
                  <a:lnTo>
                    <a:pt x="251" y="205"/>
                  </a:lnTo>
                  <a:lnTo>
                    <a:pt x="247" y="205"/>
                  </a:lnTo>
                  <a:lnTo>
                    <a:pt x="241" y="206"/>
                  </a:lnTo>
                  <a:lnTo>
                    <a:pt x="234" y="206"/>
                  </a:lnTo>
                  <a:lnTo>
                    <a:pt x="227" y="206"/>
                  </a:lnTo>
                  <a:lnTo>
                    <a:pt x="222" y="206"/>
                  </a:lnTo>
                  <a:lnTo>
                    <a:pt x="219" y="206"/>
                  </a:lnTo>
                  <a:lnTo>
                    <a:pt x="217" y="206"/>
                  </a:lnTo>
                  <a:lnTo>
                    <a:pt x="211" y="206"/>
                  </a:lnTo>
                  <a:lnTo>
                    <a:pt x="208" y="206"/>
                  </a:lnTo>
                  <a:lnTo>
                    <a:pt x="206" y="206"/>
                  </a:lnTo>
                  <a:lnTo>
                    <a:pt x="203" y="206"/>
                  </a:lnTo>
                  <a:lnTo>
                    <a:pt x="198" y="206"/>
                  </a:lnTo>
                  <a:lnTo>
                    <a:pt x="192" y="206"/>
                  </a:lnTo>
                  <a:lnTo>
                    <a:pt x="187" y="206"/>
                  </a:lnTo>
                  <a:lnTo>
                    <a:pt x="185" y="208"/>
                  </a:lnTo>
                  <a:lnTo>
                    <a:pt x="183" y="210"/>
                  </a:lnTo>
                  <a:lnTo>
                    <a:pt x="180" y="211"/>
                  </a:lnTo>
                  <a:lnTo>
                    <a:pt x="177" y="211"/>
                  </a:lnTo>
                  <a:lnTo>
                    <a:pt x="174" y="211"/>
                  </a:lnTo>
                  <a:lnTo>
                    <a:pt x="172" y="211"/>
                  </a:lnTo>
                  <a:lnTo>
                    <a:pt x="170" y="213"/>
                  </a:lnTo>
                  <a:lnTo>
                    <a:pt x="167" y="215"/>
                  </a:lnTo>
                  <a:lnTo>
                    <a:pt x="163" y="216"/>
                  </a:lnTo>
                  <a:lnTo>
                    <a:pt x="161" y="217"/>
                  </a:lnTo>
                  <a:lnTo>
                    <a:pt x="159" y="217"/>
                  </a:lnTo>
                  <a:lnTo>
                    <a:pt x="154" y="217"/>
                  </a:lnTo>
                  <a:lnTo>
                    <a:pt x="151" y="217"/>
                  </a:lnTo>
                  <a:lnTo>
                    <a:pt x="149" y="217"/>
                  </a:lnTo>
                  <a:lnTo>
                    <a:pt x="146" y="217"/>
                  </a:lnTo>
                  <a:lnTo>
                    <a:pt x="144" y="219"/>
                  </a:lnTo>
                  <a:lnTo>
                    <a:pt x="143" y="221"/>
                  </a:lnTo>
                  <a:lnTo>
                    <a:pt x="140" y="222"/>
                  </a:lnTo>
                  <a:lnTo>
                    <a:pt x="137" y="223"/>
                  </a:lnTo>
                  <a:lnTo>
                    <a:pt x="133" y="223"/>
                  </a:lnTo>
                  <a:lnTo>
                    <a:pt x="129" y="223"/>
                  </a:lnTo>
                  <a:lnTo>
                    <a:pt x="125" y="223"/>
                  </a:lnTo>
                  <a:lnTo>
                    <a:pt x="122" y="223"/>
                  </a:lnTo>
                  <a:lnTo>
                    <a:pt x="118" y="223"/>
                  </a:lnTo>
                  <a:lnTo>
                    <a:pt x="116" y="223"/>
                  </a:lnTo>
                  <a:lnTo>
                    <a:pt x="114" y="223"/>
                  </a:lnTo>
                  <a:lnTo>
                    <a:pt x="111" y="223"/>
                  </a:lnTo>
                  <a:lnTo>
                    <a:pt x="110" y="223"/>
                  </a:lnTo>
                  <a:lnTo>
                    <a:pt x="108" y="223"/>
                  </a:lnTo>
                  <a:lnTo>
                    <a:pt x="103" y="223"/>
                  </a:lnTo>
                  <a:lnTo>
                    <a:pt x="99" y="223"/>
                  </a:lnTo>
                  <a:lnTo>
                    <a:pt x="98" y="222"/>
                  </a:lnTo>
                  <a:lnTo>
                    <a:pt x="97" y="220"/>
                  </a:lnTo>
                  <a:lnTo>
                    <a:pt x="95" y="218"/>
                  </a:lnTo>
                  <a:lnTo>
                    <a:pt x="92" y="218"/>
                  </a:lnTo>
                  <a:lnTo>
                    <a:pt x="89" y="218"/>
                  </a:lnTo>
                  <a:lnTo>
                    <a:pt x="87" y="217"/>
                  </a:lnTo>
                  <a:lnTo>
                    <a:pt x="86" y="217"/>
                  </a:lnTo>
                  <a:lnTo>
                    <a:pt x="85" y="217"/>
                  </a:lnTo>
                  <a:lnTo>
                    <a:pt x="82" y="217"/>
                  </a:lnTo>
                  <a:lnTo>
                    <a:pt x="81" y="217"/>
                  </a:lnTo>
                  <a:lnTo>
                    <a:pt x="80" y="217"/>
                  </a:lnTo>
                  <a:lnTo>
                    <a:pt x="77" y="217"/>
                  </a:lnTo>
                  <a:lnTo>
                    <a:pt x="75" y="217"/>
                  </a:lnTo>
                  <a:lnTo>
                    <a:pt x="74" y="217"/>
                  </a:lnTo>
                  <a:lnTo>
                    <a:pt x="72" y="217"/>
                  </a:lnTo>
                  <a:lnTo>
                    <a:pt x="70" y="217"/>
                  </a:lnTo>
                  <a:lnTo>
                    <a:pt x="69" y="217"/>
                  </a:lnTo>
                  <a:lnTo>
                    <a:pt x="68" y="217"/>
                  </a:lnTo>
                  <a:lnTo>
                    <a:pt x="67" y="217"/>
                  </a:lnTo>
                  <a:lnTo>
                    <a:pt x="64" y="217"/>
                  </a:lnTo>
                  <a:lnTo>
                    <a:pt x="63" y="217"/>
                  </a:lnTo>
                  <a:lnTo>
                    <a:pt x="61" y="217"/>
                  </a:lnTo>
                  <a:lnTo>
                    <a:pt x="59" y="217"/>
                  </a:lnTo>
                  <a:lnTo>
                    <a:pt x="58" y="217"/>
                  </a:lnTo>
                  <a:lnTo>
                    <a:pt x="57" y="217"/>
                  </a:lnTo>
                  <a:lnTo>
                    <a:pt x="56" y="217"/>
                  </a:lnTo>
                  <a:lnTo>
                    <a:pt x="54" y="217"/>
                  </a:lnTo>
                  <a:lnTo>
                    <a:pt x="52" y="217"/>
                  </a:lnTo>
                  <a:lnTo>
                    <a:pt x="51" y="217"/>
                  </a:lnTo>
                  <a:lnTo>
                    <a:pt x="51" y="214"/>
                  </a:lnTo>
                  <a:lnTo>
                    <a:pt x="51" y="211"/>
                  </a:lnTo>
                  <a:lnTo>
                    <a:pt x="51" y="208"/>
                  </a:lnTo>
                  <a:lnTo>
                    <a:pt x="51" y="204"/>
                  </a:lnTo>
                  <a:lnTo>
                    <a:pt x="51" y="202"/>
                  </a:lnTo>
                  <a:lnTo>
                    <a:pt x="52" y="201"/>
                  </a:lnTo>
                  <a:lnTo>
                    <a:pt x="54" y="200"/>
                  </a:lnTo>
                  <a:lnTo>
                    <a:pt x="56" y="200"/>
                  </a:lnTo>
                  <a:lnTo>
                    <a:pt x="57" y="197"/>
                  </a:lnTo>
                  <a:lnTo>
                    <a:pt x="57" y="196"/>
                  </a:lnTo>
                  <a:lnTo>
                    <a:pt x="57" y="194"/>
                  </a:lnTo>
                  <a:lnTo>
                    <a:pt x="57" y="192"/>
                  </a:lnTo>
                  <a:lnTo>
                    <a:pt x="57" y="190"/>
                  </a:lnTo>
                  <a:lnTo>
                    <a:pt x="57" y="189"/>
                  </a:lnTo>
                  <a:lnTo>
                    <a:pt x="60" y="189"/>
                  </a:lnTo>
                  <a:lnTo>
                    <a:pt x="61" y="187"/>
                  </a:lnTo>
                  <a:lnTo>
                    <a:pt x="63" y="184"/>
                  </a:lnTo>
                  <a:lnTo>
                    <a:pt x="65" y="181"/>
                  </a:lnTo>
                  <a:lnTo>
                    <a:pt x="67" y="179"/>
                  </a:lnTo>
                  <a:lnTo>
                    <a:pt x="68" y="177"/>
                  </a:lnTo>
                  <a:lnTo>
                    <a:pt x="68" y="174"/>
                  </a:lnTo>
                  <a:lnTo>
                    <a:pt x="68" y="173"/>
                  </a:lnTo>
                  <a:lnTo>
                    <a:pt x="68" y="172"/>
                  </a:lnTo>
                  <a:lnTo>
                    <a:pt x="68" y="170"/>
                  </a:lnTo>
                  <a:lnTo>
                    <a:pt x="69" y="167"/>
                  </a:lnTo>
                  <a:lnTo>
                    <a:pt x="71" y="164"/>
                  </a:lnTo>
                  <a:lnTo>
                    <a:pt x="73" y="162"/>
                  </a:lnTo>
                  <a:lnTo>
                    <a:pt x="73" y="159"/>
                  </a:lnTo>
                  <a:lnTo>
                    <a:pt x="74" y="154"/>
                  </a:lnTo>
                  <a:lnTo>
                    <a:pt x="74" y="149"/>
                  </a:lnTo>
                  <a:lnTo>
                    <a:pt x="74" y="144"/>
                  </a:lnTo>
                  <a:lnTo>
                    <a:pt x="74" y="138"/>
                  </a:lnTo>
                  <a:lnTo>
                    <a:pt x="74" y="133"/>
                  </a:lnTo>
                  <a:lnTo>
                    <a:pt x="74" y="128"/>
                  </a:lnTo>
                  <a:lnTo>
                    <a:pt x="74" y="124"/>
                  </a:lnTo>
                  <a:lnTo>
                    <a:pt x="74" y="122"/>
                  </a:lnTo>
                  <a:lnTo>
                    <a:pt x="74" y="119"/>
                  </a:lnTo>
                  <a:lnTo>
                    <a:pt x="74" y="114"/>
                  </a:lnTo>
                  <a:lnTo>
                    <a:pt x="74" y="109"/>
                  </a:lnTo>
                  <a:lnTo>
                    <a:pt x="74" y="105"/>
                  </a:lnTo>
                  <a:lnTo>
                    <a:pt x="74" y="101"/>
                  </a:lnTo>
                  <a:lnTo>
                    <a:pt x="74" y="97"/>
                  </a:lnTo>
                  <a:lnTo>
                    <a:pt x="74" y="94"/>
                  </a:lnTo>
                  <a:lnTo>
                    <a:pt x="74" y="92"/>
                  </a:lnTo>
                  <a:lnTo>
                    <a:pt x="74" y="90"/>
                  </a:lnTo>
                  <a:lnTo>
                    <a:pt x="74" y="86"/>
                  </a:lnTo>
                  <a:lnTo>
                    <a:pt x="74" y="80"/>
                  </a:lnTo>
                  <a:lnTo>
                    <a:pt x="74" y="75"/>
                  </a:lnTo>
                  <a:lnTo>
                    <a:pt x="74" y="70"/>
                  </a:lnTo>
                  <a:lnTo>
                    <a:pt x="74" y="64"/>
                  </a:lnTo>
                  <a:lnTo>
                    <a:pt x="74" y="58"/>
                  </a:lnTo>
                  <a:lnTo>
                    <a:pt x="74" y="53"/>
                  </a:lnTo>
                  <a:lnTo>
                    <a:pt x="74" y="47"/>
                  </a:lnTo>
                  <a:lnTo>
                    <a:pt x="74" y="41"/>
                  </a:lnTo>
                  <a:lnTo>
                    <a:pt x="74" y="37"/>
                  </a:lnTo>
                  <a:lnTo>
                    <a:pt x="74" y="32"/>
                  </a:lnTo>
                  <a:lnTo>
                    <a:pt x="72" y="28"/>
                  </a:lnTo>
                  <a:lnTo>
                    <a:pt x="70" y="25"/>
                  </a:lnTo>
                  <a:lnTo>
                    <a:pt x="69" y="21"/>
                  </a:lnTo>
                  <a:lnTo>
                    <a:pt x="69" y="19"/>
                  </a:lnTo>
                  <a:lnTo>
                    <a:pt x="68" y="18"/>
                  </a:lnTo>
                  <a:lnTo>
                    <a:pt x="68" y="17"/>
                  </a:lnTo>
                  <a:lnTo>
                    <a:pt x="68" y="15"/>
                  </a:lnTo>
                  <a:lnTo>
                    <a:pt x="68" y="12"/>
                  </a:lnTo>
                  <a:lnTo>
                    <a:pt x="65" y="9"/>
                  </a:lnTo>
                  <a:lnTo>
                    <a:pt x="64" y="7"/>
                  </a:lnTo>
                  <a:lnTo>
                    <a:pt x="62" y="6"/>
                  </a:lnTo>
                  <a:lnTo>
                    <a:pt x="60" y="6"/>
                  </a:lnTo>
                  <a:lnTo>
                    <a:pt x="58" y="6"/>
                  </a:lnTo>
                  <a:lnTo>
                    <a:pt x="57" y="5"/>
                  </a:lnTo>
                  <a:lnTo>
                    <a:pt x="54" y="2"/>
                  </a:lnTo>
                  <a:lnTo>
                    <a:pt x="51" y="1"/>
                  </a:lnTo>
                  <a:lnTo>
                    <a:pt x="48" y="0"/>
                  </a:lnTo>
                  <a:lnTo>
                    <a:pt x="46" y="0"/>
                  </a:lnTo>
                  <a:lnTo>
                    <a:pt x="44" y="1"/>
                  </a:lnTo>
                  <a:lnTo>
                    <a:pt x="41" y="4"/>
                  </a:lnTo>
                  <a:lnTo>
                    <a:pt x="38" y="5"/>
                  </a:lnTo>
                  <a:lnTo>
                    <a:pt x="36" y="5"/>
                  </a:lnTo>
                  <a:lnTo>
                    <a:pt x="34" y="5"/>
                  </a:lnTo>
                  <a:lnTo>
                    <a:pt x="31" y="5"/>
                  </a:lnTo>
                  <a:lnTo>
                    <a:pt x="28" y="5"/>
                  </a:lnTo>
                  <a:lnTo>
                    <a:pt x="25" y="5"/>
                  </a:lnTo>
                  <a:lnTo>
                    <a:pt x="24" y="5"/>
                  </a:lnTo>
                  <a:lnTo>
                    <a:pt x="21" y="7"/>
                  </a:lnTo>
                  <a:lnTo>
                    <a:pt x="18" y="9"/>
                  </a:lnTo>
                  <a:lnTo>
                    <a:pt x="15" y="10"/>
                  </a:lnTo>
                  <a:lnTo>
                    <a:pt x="13" y="11"/>
                  </a:lnTo>
                  <a:lnTo>
                    <a:pt x="12" y="11"/>
                  </a:lnTo>
                  <a:lnTo>
                    <a:pt x="11" y="11"/>
                  </a:lnTo>
                  <a:lnTo>
                    <a:pt x="9" y="11"/>
                  </a:lnTo>
                  <a:lnTo>
                    <a:pt x="7" y="12"/>
                  </a:lnTo>
                  <a:lnTo>
                    <a:pt x="3" y="14"/>
                  </a:lnTo>
                  <a:lnTo>
                    <a:pt x="1" y="16"/>
                  </a:lnTo>
                  <a:lnTo>
                    <a:pt x="0" y="16"/>
                  </a:lnTo>
                  <a:lnTo>
                    <a:pt x="0" y="17"/>
                  </a:lnTo>
                </a:path>
              </a:pathLst>
            </a:custGeom>
            <a:noFill/>
            <a:ln w="38100">
              <a:solidFill>
                <a:schemeClr val="bg2"/>
              </a:solidFill>
              <a:round/>
              <a:headEnd/>
              <a:tailEnd/>
            </a:ln>
          </p:spPr>
          <p:txBody>
            <a:bodyPr wrap="none" anchor="ctr"/>
            <a:lstStyle/>
            <a:p>
              <a:pPr>
                <a:defRPr/>
              </a:pPr>
              <a:endParaRPr lang="de-DE" sz="1000"/>
            </a:p>
          </p:txBody>
        </p:sp>
        <p:sp>
          <p:nvSpPr>
            <p:cNvPr id="3" name="Freeform 177"/>
            <p:cNvSpPr>
              <a:spLocks/>
            </p:cNvSpPr>
            <p:nvPr/>
          </p:nvSpPr>
          <p:spPr bwMode="auto">
            <a:xfrm>
              <a:off x="5228844" y="4828833"/>
              <a:ext cx="44450" cy="287337"/>
            </a:xfrm>
            <a:custGeom>
              <a:avLst/>
              <a:gdLst>
                <a:gd name="T0" fmla="*/ 0 w 28"/>
                <a:gd name="T1" fmla="*/ 2147483647 h 181"/>
                <a:gd name="T2" fmla="*/ 2147483647 w 28"/>
                <a:gd name="T3" fmla="*/ 2147483647 h 181"/>
                <a:gd name="T4" fmla="*/ 2147483647 w 28"/>
                <a:gd name="T5" fmla="*/ 2147483647 h 181"/>
                <a:gd name="T6" fmla="*/ 0 w 28"/>
                <a:gd name="T7" fmla="*/ 0 h 181"/>
                <a:gd name="T8" fmla="*/ 0 60000 65536"/>
                <a:gd name="T9" fmla="*/ 0 60000 65536"/>
                <a:gd name="T10" fmla="*/ 0 60000 65536"/>
                <a:gd name="T11" fmla="*/ 0 60000 65536"/>
                <a:gd name="T12" fmla="*/ 0 w 28"/>
                <a:gd name="T13" fmla="*/ 0 h 181"/>
                <a:gd name="T14" fmla="*/ 28 w 28"/>
                <a:gd name="T15" fmla="*/ 181 h 181"/>
              </a:gdLst>
              <a:ahLst/>
              <a:cxnLst>
                <a:cxn ang="T8">
                  <a:pos x="T0" y="T1"/>
                </a:cxn>
                <a:cxn ang="T9">
                  <a:pos x="T2" y="T3"/>
                </a:cxn>
                <a:cxn ang="T10">
                  <a:pos x="T4" y="T5"/>
                </a:cxn>
                <a:cxn ang="T11">
                  <a:pos x="T6" y="T7"/>
                </a:cxn>
              </a:cxnLst>
              <a:rect l="T12" t="T13" r="T14" b="T15"/>
              <a:pathLst>
                <a:path w="28" h="181">
                  <a:moveTo>
                    <a:pt x="0" y="181"/>
                  </a:moveTo>
                  <a:cubicBezTo>
                    <a:pt x="25" y="143"/>
                    <a:pt x="17" y="160"/>
                    <a:pt x="28" y="132"/>
                  </a:cubicBezTo>
                  <a:cubicBezTo>
                    <a:pt x="24" y="105"/>
                    <a:pt x="20" y="85"/>
                    <a:pt x="11" y="60"/>
                  </a:cubicBezTo>
                  <a:cubicBezTo>
                    <a:pt x="8" y="41"/>
                    <a:pt x="0" y="19"/>
                    <a:pt x="0" y="0"/>
                  </a:cubicBezTo>
                </a:path>
              </a:pathLst>
            </a:custGeom>
            <a:noFill/>
            <a:ln w="38100">
              <a:solidFill>
                <a:schemeClr val="bg2"/>
              </a:solidFill>
              <a:round/>
              <a:headEnd/>
              <a:tailEnd/>
            </a:ln>
          </p:spPr>
          <p:txBody>
            <a:bodyPr wrap="none" anchor="ctr"/>
            <a:lstStyle/>
            <a:p>
              <a:endParaRPr lang="de-DE" sz="1000"/>
            </a:p>
          </p:txBody>
        </p:sp>
        <p:sp>
          <p:nvSpPr>
            <p:cNvPr id="2060" name="Freeform 178"/>
            <p:cNvSpPr>
              <a:spLocks/>
            </p:cNvSpPr>
            <p:nvPr/>
          </p:nvSpPr>
          <p:spPr bwMode="auto">
            <a:xfrm>
              <a:off x="4671476" y="2761908"/>
              <a:ext cx="557212" cy="98425"/>
            </a:xfrm>
            <a:custGeom>
              <a:avLst/>
              <a:gdLst>
                <a:gd name="T0" fmla="*/ 0 w 351"/>
                <a:gd name="T1" fmla="*/ 2147483647 h 62"/>
                <a:gd name="T2" fmla="*/ 2147483647 w 351"/>
                <a:gd name="T3" fmla="*/ 2147483647 h 62"/>
                <a:gd name="T4" fmla="*/ 2147483647 w 351"/>
                <a:gd name="T5" fmla="*/ 2147483647 h 62"/>
                <a:gd name="T6" fmla="*/ 2147483647 w 351"/>
                <a:gd name="T7" fmla="*/ 2147483647 h 62"/>
                <a:gd name="T8" fmla="*/ 0 60000 65536"/>
                <a:gd name="T9" fmla="*/ 0 60000 65536"/>
                <a:gd name="T10" fmla="*/ 0 60000 65536"/>
                <a:gd name="T11" fmla="*/ 0 60000 65536"/>
                <a:gd name="T12" fmla="*/ 0 w 351"/>
                <a:gd name="T13" fmla="*/ 0 h 62"/>
                <a:gd name="T14" fmla="*/ 351 w 351"/>
                <a:gd name="T15" fmla="*/ 62 h 62"/>
              </a:gdLst>
              <a:ahLst/>
              <a:cxnLst>
                <a:cxn ang="T8">
                  <a:pos x="T0" y="T1"/>
                </a:cxn>
                <a:cxn ang="T9">
                  <a:pos x="T2" y="T3"/>
                </a:cxn>
                <a:cxn ang="T10">
                  <a:pos x="T4" y="T5"/>
                </a:cxn>
                <a:cxn ang="T11">
                  <a:pos x="T6" y="T7"/>
                </a:cxn>
              </a:cxnLst>
              <a:rect l="T12" t="T13" r="T14" b="T15"/>
              <a:pathLst>
                <a:path w="351" h="62">
                  <a:moveTo>
                    <a:pt x="0" y="13"/>
                  </a:moveTo>
                  <a:cubicBezTo>
                    <a:pt x="86" y="0"/>
                    <a:pt x="70" y="3"/>
                    <a:pt x="198" y="7"/>
                  </a:cubicBezTo>
                  <a:cubicBezTo>
                    <a:pt x="256" y="29"/>
                    <a:pt x="264" y="35"/>
                    <a:pt x="335" y="40"/>
                  </a:cubicBezTo>
                  <a:cubicBezTo>
                    <a:pt x="346" y="58"/>
                    <a:pt x="341" y="52"/>
                    <a:pt x="351" y="62"/>
                  </a:cubicBezTo>
                </a:path>
              </a:pathLst>
            </a:custGeom>
            <a:noFill/>
            <a:ln w="38100">
              <a:solidFill>
                <a:schemeClr val="bg2"/>
              </a:solidFill>
              <a:round/>
              <a:headEnd/>
              <a:tailEnd/>
            </a:ln>
          </p:spPr>
          <p:txBody>
            <a:bodyPr wrap="none" anchor="ctr"/>
            <a:lstStyle/>
            <a:p>
              <a:pPr>
                <a:defRPr/>
              </a:pPr>
              <a:endParaRPr lang="de-DE" sz="1000"/>
            </a:p>
          </p:txBody>
        </p:sp>
        <p:sp>
          <p:nvSpPr>
            <p:cNvPr id="2061" name="Freeform 179"/>
            <p:cNvSpPr>
              <a:spLocks/>
            </p:cNvSpPr>
            <p:nvPr/>
          </p:nvSpPr>
          <p:spPr bwMode="auto">
            <a:xfrm>
              <a:off x="4253963" y="2647608"/>
              <a:ext cx="339725" cy="142875"/>
            </a:xfrm>
            <a:custGeom>
              <a:avLst/>
              <a:gdLst>
                <a:gd name="T0" fmla="*/ 0 w 214"/>
                <a:gd name="T1" fmla="*/ 2147483647 h 90"/>
                <a:gd name="T2" fmla="*/ 2147483647 w 214"/>
                <a:gd name="T3" fmla="*/ 2147483647 h 90"/>
                <a:gd name="T4" fmla="*/ 2147483647 w 214"/>
                <a:gd name="T5" fmla="*/ 2147483647 h 90"/>
                <a:gd name="T6" fmla="*/ 2147483647 w 214"/>
                <a:gd name="T7" fmla="*/ 2147483647 h 90"/>
                <a:gd name="T8" fmla="*/ 2147483647 w 214"/>
                <a:gd name="T9" fmla="*/ 2147483647 h 90"/>
                <a:gd name="T10" fmla="*/ 2147483647 w 214"/>
                <a:gd name="T11" fmla="*/ 2147483647 h 90"/>
                <a:gd name="T12" fmla="*/ 2147483647 w 214"/>
                <a:gd name="T13" fmla="*/ 2147483647 h 90"/>
                <a:gd name="T14" fmla="*/ 2147483647 w 214"/>
                <a:gd name="T15" fmla="*/ 2147483647 h 90"/>
                <a:gd name="T16" fmla="*/ 0 60000 65536"/>
                <a:gd name="T17" fmla="*/ 0 60000 65536"/>
                <a:gd name="T18" fmla="*/ 0 60000 65536"/>
                <a:gd name="T19" fmla="*/ 0 60000 65536"/>
                <a:gd name="T20" fmla="*/ 0 60000 65536"/>
                <a:gd name="T21" fmla="*/ 0 60000 65536"/>
                <a:gd name="T22" fmla="*/ 0 60000 65536"/>
                <a:gd name="T23" fmla="*/ 0 60000 65536"/>
                <a:gd name="T24" fmla="*/ 0 w 214"/>
                <a:gd name="T25" fmla="*/ 0 h 90"/>
                <a:gd name="T26" fmla="*/ 214 w 214"/>
                <a:gd name="T27" fmla="*/ 90 h 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4" h="90">
                  <a:moveTo>
                    <a:pt x="0" y="19"/>
                  </a:moveTo>
                  <a:cubicBezTo>
                    <a:pt x="4" y="13"/>
                    <a:pt x="4" y="3"/>
                    <a:pt x="11" y="2"/>
                  </a:cubicBezTo>
                  <a:cubicBezTo>
                    <a:pt x="24" y="0"/>
                    <a:pt x="50" y="13"/>
                    <a:pt x="50" y="13"/>
                  </a:cubicBezTo>
                  <a:cubicBezTo>
                    <a:pt x="55" y="17"/>
                    <a:pt x="62" y="19"/>
                    <a:pt x="66" y="24"/>
                  </a:cubicBezTo>
                  <a:cubicBezTo>
                    <a:pt x="71" y="29"/>
                    <a:pt x="72" y="37"/>
                    <a:pt x="77" y="41"/>
                  </a:cubicBezTo>
                  <a:cubicBezTo>
                    <a:pt x="89" y="51"/>
                    <a:pt x="123" y="54"/>
                    <a:pt x="137" y="57"/>
                  </a:cubicBezTo>
                  <a:cubicBezTo>
                    <a:pt x="139" y="63"/>
                    <a:pt x="139" y="70"/>
                    <a:pt x="143" y="74"/>
                  </a:cubicBezTo>
                  <a:cubicBezTo>
                    <a:pt x="155" y="86"/>
                    <a:pt x="201" y="90"/>
                    <a:pt x="214" y="90"/>
                  </a:cubicBezTo>
                </a:path>
              </a:pathLst>
            </a:custGeom>
            <a:noFill/>
            <a:ln w="38100">
              <a:solidFill>
                <a:schemeClr val="bg2"/>
              </a:solidFill>
              <a:round/>
              <a:headEnd/>
              <a:tailEnd/>
            </a:ln>
          </p:spPr>
          <p:txBody>
            <a:bodyPr wrap="none" anchor="ctr"/>
            <a:lstStyle/>
            <a:p>
              <a:pPr>
                <a:defRPr/>
              </a:pPr>
              <a:endParaRPr lang="de-DE" sz="1000"/>
            </a:p>
          </p:txBody>
        </p:sp>
        <p:sp>
          <p:nvSpPr>
            <p:cNvPr id="2062" name="Freeform 180"/>
            <p:cNvSpPr>
              <a:spLocks/>
            </p:cNvSpPr>
            <p:nvPr/>
          </p:nvSpPr>
          <p:spPr bwMode="auto">
            <a:xfrm>
              <a:off x="3515776" y="2676183"/>
              <a:ext cx="687387" cy="306387"/>
            </a:xfrm>
            <a:custGeom>
              <a:avLst/>
              <a:gdLst>
                <a:gd name="T0" fmla="*/ 0 w 378"/>
                <a:gd name="T1" fmla="*/ 2147483647 h 207"/>
                <a:gd name="T2" fmla="*/ 2147483647 w 378"/>
                <a:gd name="T3" fmla="*/ 2147483647 h 207"/>
                <a:gd name="T4" fmla="*/ 2147483647 w 378"/>
                <a:gd name="T5" fmla="*/ 2147483647 h 207"/>
                <a:gd name="T6" fmla="*/ 2147483647 w 378"/>
                <a:gd name="T7" fmla="*/ 2147483647 h 207"/>
                <a:gd name="T8" fmla="*/ 2147483647 w 378"/>
                <a:gd name="T9" fmla="*/ 2147483647 h 207"/>
                <a:gd name="T10" fmla="*/ 0 60000 65536"/>
                <a:gd name="T11" fmla="*/ 0 60000 65536"/>
                <a:gd name="T12" fmla="*/ 0 60000 65536"/>
                <a:gd name="T13" fmla="*/ 0 60000 65536"/>
                <a:gd name="T14" fmla="*/ 0 60000 65536"/>
                <a:gd name="T15" fmla="*/ 0 w 378"/>
                <a:gd name="T16" fmla="*/ 0 h 207"/>
                <a:gd name="T17" fmla="*/ 378 w 378"/>
                <a:gd name="T18" fmla="*/ 207 h 207"/>
              </a:gdLst>
              <a:ahLst/>
              <a:cxnLst>
                <a:cxn ang="T10">
                  <a:pos x="T0" y="T1"/>
                </a:cxn>
                <a:cxn ang="T11">
                  <a:pos x="T2" y="T3"/>
                </a:cxn>
                <a:cxn ang="T12">
                  <a:pos x="T4" y="T5"/>
                </a:cxn>
                <a:cxn ang="T13">
                  <a:pos x="T6" y="T7"/>
                </a:cxn>
                <a:cxn ang="T14">
                  <a:pos x="T8" y="T9"/>
                </a:cxn>
              </a:cxnLst>
              <a:rect l="T15" t="T16" r="T17" b="T18"/>
              <a:pathLst>
                <a:path w="378" h="207">
                  <a:moveTo>
                    <a:pt x="0" y="207"/>
                  </a:moveTo>
                  <a:cubicBezTo>
                    <a:pt x="22" y="199"/>
                    <a:pt x="31" y="187"/>
                    <a:pt x="44" y="168"/>
                  </a:cubicBezTo>
                  <a:cubicBezTo>
                    <a:pt x="56" y="131"/>
                    <a:pt x="114" y="120"/>
                    <a:pt x="148" y="108"/>
                  </a:cubicBezTo>
                  <a:cubicBezTo>
                    <a:pt x="161" y="89"/>
                    <a:pt x="170" y="83"/>
                    <a:pt x="192" y="75"/>
                  </a:cubicBezTo>
                  <a:cubicBezTo>
                    <a:pt x="242" y="0"/>
                    <a:pt x="282" y="26"/>
                    <a:pt x="378" y="26"/>
                  </a:cubicBezTo>
                </a:path>
              </a:pathLst>
            </a:custGeom>
            <a:noFill/>
            <a:ln w="38100">
              <a:solidFill>
                <a:schemeClr val="bg2"/>
              </a:solidFill>
              <a:round/>
              <a:headEnd/>
              <a:tailEnd/>
            </a:ln>
          </p:spPr>
          <p:txBody>
            <a:bodyPr wrap="none" anchor="ctr"/>
            <a:lstStyle/>
            <a:p>
              <a:pPr>
                <a:defRPr/>
              </a:pPr>
              <a:endParaRPr lang="de-DE" sz="1000"/>
            </a:p>
          </p:txBody>
        </p:sp>
        <p:sp>
          <p:nvSpPr>
            <p:cNvPr id="4" name="Freeform 182"/>
            <p:cNvSpPr>
              <a:spLocks/>
            </p:cNvSpPr>
            <p:nvPr/>
          </p:nvSpPr>
          <p:spPr bwMode="auto">
            <a:xfrm>
              <a:off x="3898363" y="5800383"/>
              <a:ext cx="1371600" cy="382587"/>
            </a:xfrm>
            <a:custGeom>
              <a:avLst/>
              <a:gdLst>
                <a:gd name="T0" fmla="*/ 0 w 805"/>
                <a:gd name="T1" fmla="*/ 0 h 219"/>
                <a:gd name="T2" fmla="*/ 2147483647 w 805"/>
                <a:gd name="T3" fmla="*/ 2147483647 h 219"/>
                <a:gd name="T4" fmla="*/ 2147483647 w 805"/>
                <a:gd name="T5" fmla="*/ 2147483647 h 219"/>
                <a:gd name="T6" fmla="*/ 2147483647 w 805"/>
                <a:gd name="T7" fmla="*/ 2147483647 h 219"/>
                <a:gd name="T8" fmla="*/ 2147483647 w 805"/>
                <a:gd name="T9" fmla="*/ 2147483647 h 219"/>
                <a:gd name="T10" fmla="*/ 2147483647 w 805"/>
                <a:gd name="T11" fmla="*/ 2147483647 h 219"/>
                <a:gd name="T12" fmla="*/ 2147483647 w 805"/>
                <a:gd name="T13" fmla="*/ 2147483647 h 219"/>
                <a:gd name="T14" fmla="*/ 2147483647 w 805"/>
                <a:gd name="T15" fmla="*/ 2147483647 h 219"/>
                <a:gd name="T16" fmla="*/ 2147483647 w 805"/>
                <a:gd name="T17" fmla="*/ 2147483647 h 219"/>
                <a:gd name="T18" fmla="*/ 2147483647 w 805"/>
                <a:gd name="T19" fmla="*/ 2147483647 h 219"/>
                <a:gd name="T20" fmla="*/ 2147483647 w 805"/>
                <a:gd name="T21" fmla="*/ 2147483647 h 219"/>
                <a:gd name="T22" fmla="*/ 2147483647 w 805"/>
                <a:gd name="T23" fmla="*/ 2147483647 h 219"/>
                <a:gd name="T24" fmla="*/ 2147483647 w 805"/>
                <a:gd name="T25" fmla="*/ 2147483647 h 2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5"/>
                <a:gd name="T40" fmla="*/ 0 h 219"/>
                <a:gd name="T41" fmla="*/ 805 w 805"/>
                <a:gd name="T42" fmla="*/ 219 h 2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5" h="219">
                  <a:moveTo>
                    <a:pt x="0" y="0"/>
                  </a:moveTo>
                  <a:cubicBezTo>
                    <a:pt x="2" y="1"/>
                    <a:pt x="32" y="10"/>
                    <a:pt x="33" y="11"/>
                  </a:cubicBezTo>
                  <a:cubicBezTo>
                    <a:pt x="37" y="15"/>
                    <a:pt x="34" y="23"/>
                    <a:pt x="38" y="27"/>
                  </a:cubicBezTo>
                  <a:cubicBezTo>
                    <a:pt x="55" y="44"/>
                    <a:pt x="86" y="36"/>
                    <a:pt x="110" y="38"/>
                  </a:cubicBezTo>
                  <a:cubicBezTo>
                    <a:pt x="125" y="59"/>
                    <a:pt x="117" y="64"/>
                    <a:pt x="110" y="87"/>
                  </a:cubicBezTo>
                  <a:cubicBezTo>
                    <a:pt x="169" y="94"/>
                    <a:pt x="199" y="106"/>
                    <a:pt x="247" y="137"/>
                  </a:cubicBezTo>
                  <a:cubicBezTo>
                    <a:pt x="256" y="167"/>
                    <a:pt x="267" y="164"/>
                    <a:pt x="296" y="159"/>
                  </a:cubicBezTo>
                  <a:cubicBezTo>
                    <a:pt x="343" y="128"/>
                    <a:pt x="316" y="136"/>
                    <a:pt x="378" y="142"/>
                  </a:cubicBezTo>
                  <a:cubicBezTo>
                    <a:pt x="411" y="154"/>
                    <a:pt x="415" y="153"/>
                    <a:pt x="455" y="148"/>
                  </a:cubicBezTo>
                  <a:cubicBezTo>
                    <a:pt x="478" y="140"/>
                    <a:pt x="486" y="136"/>
                    <a:pt x="510" y="142"/>
                  </a:cubicBezTo>
                  <a:cubicBezTo>
                    <a:pt x="562" y="138"/>
                    <a:pt x="603" y="127"/>
                    <a:pt x="652" y="142"/>
                  </a:cubicBezTo>
                  <a:cubicBezTo>
                    <a:pt x="683" y="163"/>
                    <a:pt x="718" y="175"/>
                    <a:pt x="751" y="191"/>
                  </a:cubicBezTo>
                  <a:cubicBezTo>
                    <a:pt x="767" y="199"/>
                    <a:pt x="794" y="205"/>
                    <a:pt x="805" y="219"/>
                  </a:cubicBezTo>
                </a:path>
              </a:pathLst>
            </a:custGeom>
            <a:noFill/>
            <a:ln w="38100">
              <a:solidFill>
                <a:schemeClr val="bg2"/>
              </a:solidFill>
              <a:round/>
              <a:headEnd/>
              <a:tailEnd/>
            </a:ln>
          </p:spPr>
          <p:txBody>
            <a:bodyPr wrap="none" anchor="ctr"/>
            <a:lstStyle/>
            <a:p>
              <a:endParaRPr lang="de-DE" sz="1000"/>
            </a:p>
          </p:txBody>
        </p:sp>
        <p:sp>
          <p:nvSpPr>
            <p:cNvPr id="2063" name="Freeform 183"/>
            <p:cNvSpPr>
              <a:spLocks/>
            </p:cNvSpPr>
            <p:nvPr/>
          </p:nvSpPr>
          <p:spPr bwMode="auto">
            <a:xfrm>
              <a:off x="3136363" y="5547016"/>
              <a:ext cx="787244" cy="481967"/>
            </a:xfrm>
            <a:custGeom>
              <a:avLst/>
              <a:gdLst>
                <a:gd name="T0" fmla="*/ 2147483647 w 474"/>
                <a:gd name="T1" fmla="*/ 2147483647 h 269"/>
                <a:gd name="T2" fmla="*/ 2147483647 w 474"/>
                <a:gd name="T3" fmla="*/ 2147483647 h 269"/>
                <a:gd name="T4" fmla="*/ 2147483647 w 474"/>
                <a:gd name="T5" fmla="*/ 2147483647 h 269"/>
                <a:gd name="T6" fmla="*/ 2147483647 w 474"/>
                <a:gd name="T7" fmla="*/ 2147483647 h 269"/>
                <a:gd name="T8" fmla="*/ 2147483647 w 474"/>
                <a:gd name="T9" fmla="*/ 2147483647 h 269"/>
                <a:gd name="T10" fmla="*/ 2147483647 w 474"/>
                <a:gd name="T11" fmla="*/ 2147483647 h 269"/>
                <a:gd name="T12" fmla="*/ 2147483647 w 474"/>
                <a:gd name="T13" fmla="*/ 2147483647 h 269"/>
                <a:gd name="T14" fmla="*/ 2147483647 w 474"/>
                <a:gd name="T15" fmla="*/ 2147483647 h 269"/>
                <a:gd name="T16" fmla="*/ 2147483647 w 474"/>
                <a:gd name="T17" fmla="*/ 2147483647 h 269"/>
                <a:gd name="T18" fmla="*/ 2147483647 w 474"/>
                <a:gd name="T19" fmla="*/ 2147483647 h 269"/>
                <a:gd name="T20" fmla="*/ 2147483647 w 474"/>
                <a:gd name="T21" fmla="*/ 2147483647 h 269"/>
                <a:gd name="T22" fmla="*/ 2147483647 w 474"/>
                <a:gd name="T23" fmla="*/ 2147483647 h 269"/>
                <a:gd name="T24" fmla="*/ 2147483647 w 474"/>
                <a:gd name="T25" fmla="*/ 2147483647 h 269"/>
                <a:gd name="T26" fmla="*/ 2147483647 w 474"/>
                <a:gd name="T27" fmla="*/ 2147483647 h 269"/>
                <a:gd name="T28" fmla="*/ 2147483647 w 474"/>
                <a:gd name="T29" fmla="*/ 0 h 2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4"/>
                <a:gd name="T46" fmla="*/ 0 h 269"/>
                <a:gd name="T47" fmla="*/ 474 w 474"/>
                <a:gd name="T48" fmla="*/ 269 h 26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4" h="269">
                  <a:moveTo>
                    <a:pt x="474" y="115"/>
                  </a:moveTo>
                  <a:cubicBezTo>
                    <a:pt x="427" y="126"/>
                    <a:pt x="437" y="130"/>
                    <a:pt x="414" y="165"/>
                  </a:cubicBezTo>
                  <a:cubicBezTo>
                    <a:pt x="402" y="203"/>
                    <a:pt x="388" y="240"/>
                    <a:pt x="354" y="263"/>
                  </a:cubicBezTo>
                  <a:cubicBezTo>
                    <a:pt x="328" y="261"/>
                    <a:pt x="302" y="262"/>
                    <a:pt x="277" y="258"/>
                  </a:cubicBezTo>
                  <a:cubicBezTo>
                    <a:pt x="271" y="257"/>
                    <a:pt x="267" y="248"/>
                    <a:pt x="261" y="247"/>
                  </a:cubicBezTo>
                  <a:cubicBezTo>
                    <a:pt x="246" y="245"/>
                    <a:pt x="220" y="259"/>
                    <a:pt x="206" y="263"/>
                  </a:cubicBezTo>
                  <a:cubicBezTo>
                    <a:pt x="145" y="252"/>
                    <a:pt x="202" y="269"/>
                    <a:pt x="167" y="241"/>
                  </a:cubicBezTo>
                  <a:cubicBezTo>
                    <a:pt x="153" y="229"/>
                    <a:pt x="109" y="227"/>
                    <a:pt x="96" y="225"/>
                  </a:cubicBezTo>
                  <a:cubicBezTo>
                    <a:pt x="67" y="205"/>
                    <a:pt x="53" y="207"/>
                    <a:pt x="14" y="203"/>
                  </a:cubicBezTo>
                  <a:cubicBezTo>
                    <a:pt x="0" y="155"/>
                    <a:pt x="28" y="161"/>
                    <a:pt x="63" y="148"/>
                  </a:cubicBezTo>
                  <a:cubicBezTo>
                    <a:pt x="83" y="118"/>
                    <a:pt x="83" y="124"/>
                    <a:pt x="91" y="99"/>
                  </a:cubicBezTo>
                  <a:cubicBezTo>
                    <a:pt x="93" y="93"/>
                    <a:pt x="92" y="87"/>
                    <a:pt x="96" y="82"/>
                  </a:cubicBezTo>
                  <a:cubicBezTo>
                    <a:pt x="105" y="71"/>
                    <a:pt x="119" y="65"/>
                    <a:pt x="129" y="55"/>
                  </a:cubicBezTo>
                  <a:cubicBezTo>
                    <a:pt x="140" y="27"/>
                    <a:pt x="132" y="44"/>
                    <a:pt x="156" y="6"/>
                  </a:cubicBezTo>
                  <a:cubicBezTo>
                    <a:pt x="159" y="1"/>
                    <a:pt x="173" y="0"/>
                    <a:pt x="173" y="0"/>
                  </a:cubicBezTo>
                </a:path>
              </a:pathLst>
            </a:custGeom>
            <a:noFill/>
            <a:ln w="38100">
              <a:solidFill>
                <a:schemeClr val="bg2"/>
              </a:solidFill>
              <a:round/>
              <a:headEnd/>
              <a:tailEnd/>
            </a:ln>
          </p:spPr>
          <p:txBody>
            <a:bodyPr wrap="none" anchor="ctr"/>
            <a:lstStyle/>
            <a:p>
              <a:endParaRPr lang="de-DE" sz="1000"/>
            </a:p>
          </p:txBody>
        </p:sp>
        <p:sp>
          <p:nvSpPr>
            <p:cNvPr id="2065" name="Freeform 184"/>
            <p:cNvSpPr>
              <a:spLocks/>
            </p:cNvSpPr>
            <p:nvPr/>
          </p:nvSpPr>
          <p:spPr bwMode="auto">
            <a:xfrm>
              <a:off x="5142963" y="2538070"/>
              <a:ext cx="712788" cy="296863"/>
            </a:xfrm>
            <a:custGeom>
              <a:avLst/>
              <a:gdLst>
                <a:gd name="T0" fmla="*/ 0 w 449"/>
                <a:gd name="T1" fmla="*/ 2147483647 h 187"/>
                <a:gd name="T2" fmla="*/ 2147483647 w 449"/>
                <a:gd name="T3" fmla="*/ 2147483647 h 187"/>
                <a:gd name="T4" fmla="*/ 2147483647 w 449"/>
                <a:gd name="T5" fmla="*/ 2147483647 h 187"/>
                <a:gd name="T6" fmla="*/ 2147483647 w 449"/>
                <a:gd name="T7" fmla="*/ 2147483647 h 187"/>
                <a:gd name="T8" fmla="*/ 2147483647 w 449"/>
                <a:gd name="T9" fmla="*/ 0 h 187"/>
                <a:gd name="T10" fmla="*/ 2147483647 w 449"/>
                <a:gd name="T11" fmla="*/ 2147483647 h 187"/>
                <a:gd name="T12" fmla="*/ 2147483647 w 449"/>
                <a:gd name="T13" fmla="*/ 2147483647 h 187"/>
                <a:gd name="T14" fmla="*/ 0 60000 65536"/>
                <a:gd name="T15" fmla="*/ 0 60000 65536"/>
                <a:gd name="T16" fmla="*/ 0 60000 65536"/>
                <a:gd name="T17" fmla="*/ 0 60000 65536"/>
                <a:gd name="T18" fmla="*/ 0 60000 65536"/>
                <a:gd name="T19" fmla="*/ 0 60000 65536"/>
                <a:gd name="T20" fmla="*/ 0 60000 65536"/>
                <a:gd name="T21" fmla="*/ 0 w 449"/>
                <a:gd name="T22" fmla="*/ 0 h 187"/>
                <a:gd name="T23" fmla="*/ 449 w 449"/>
                <a:gd name="T24" fmla="*/ 187 h 1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9" h="187">
                  <a:moveTo>
                    <a:pt x="0" y="187"/>
                  </a:moveTo>
                  <a:cubicBezTo>
                    <a:pt x="19" y="125"/>
                    <a:pt x="29" y="143"/>
                    <a:pt x="109" y="137"/>
                  </a:cubicBezTo>
                  <a:cubicBezTo>
                    <a:pt x="139" y="94"/>
                    <a:pt x="177" y="91"/>
                    <a:pt x="219" y="71"/>
                  </a:cubicBezTo>
                  <a:cubicBezTo>
                    <a:pt x="255" y="54"/>
                    <a:pt x="214" y="70"/>
                    <a:pt x="252" y="44"/>
                  </a:cubicBezTo>
                  <a:cubicBezTo>
                    <a:pt x="279" y="26"/>
                    <a:pt x="349" y="13"/>
                    <a:pt x="383" y="0"/>
                  </a:cubicBezTo>
                  <a:cubicBezTo>
                    <a:pt x="398" y="3"/>
                    <a:pt x="416" y="0"/>
                    <a:pt x="427" y="11"/>
                  </a:cubicBezTo>
                  <a:cubicBezTo>
                    <a:pt x="440" y="24"/>
                    <a:pt x="424" y="44"/>
                    <a:pt x="449" y="44"/>
                  </a:cubicBezTo>
                </a:path>
              </a:pathLst>
            </a:custGeom>
            <a:noFill/>
            <a:ln w="38100">
              <a:solidFill>
                <a:schemeClr val="bg2"/>
              </a:solidFill>
              <a:round/>
              <a:headEnd/>
              <a:tailEnd/>
            </a:ln>
          </p:spPr>
          <p:txBody>
            <a:bodyPr wrap="none" anchor="ctr"/>
            <a:lstStyle/>
            <a:p>
              <a:pPr>
                <a:defRPr/>
              </a:pPr>
              <a:endParaRPr lang="de-DE" sz="1000"/>
            </a:p>
          </p:txBody>
        </p:sp>
        <p:sp>
          <p:nvSpPr>
            <p:cNvPr id="5" name="Freeform 185"/>
            <p:cNvSpPr>
              <a:spLocks/>
            </p:cNvSpPr>
            <p:nvPr/>
          </p:nvSpPr>
          <p:spPr bwMode="auto">
            <a:xfrm>
              <a:off x="2768063" y="4136683"/>
              <a:ext cx="819150" cy="481012"/>
            </a:xfrm>
            <a:custGeom>
              <a:avLst/>
              <a:gdLst>
                <a:gd name="T0" fmla="*/ 2147483647 w 460"/>
                <a:gd name="T1" fmla="*/ 2147483647 h 329"/>
                <a:gd name="T2" fmla="*/ 2147483647 w 460"/>
                <a:gd name="T3" fmla="*/ 2147483647 h 329"/>
                <a:gd name="T4" fmla="*/ 2147483647 w 460"/>
                <a:gd name="T5" fmla="*/ 2147483647 h 329"/>
                <a:gd name="T6" fmla="*/ 2147483647 w 460"/>
                <a:gd name="T7" fmla="*/ 2147483647 h 329"/>
                <a:gd name="T8" fmla="*/ 2147483647 w 460"/>
                <a:gd name="T9" fmla="*/ 2147483647 h 329"/>
                <a:gd name="T10" fmla="*/ 2147483647 w 460"/>
                <a:gd name="T11" fmla="*/ 2147483647 h 329"/>
                <a:gd name="T12" fmla="*/ 2147483647 w 460"/>
                <a:gd name="T13" fmla="*/ 2147483647 h 329"/>
                <a:gd name="T14" fmla="*/ 2147483647 w 460"/>
                <a:gd name="T15" fmla="*/ 2147483647 h 329"/>
                <a:gd name="T16" fmla="*/ 2147483647 w 460"/>
                <a:gd name="T17" fmla="*/ 2147483647 h 329"/>
                <a:gd name="T18" fmla="*/ 2147483647 w 460"/>
                <a:gd name="T19" fmla="*/ 2147483647 h 329"/>
                <a:gd name="T20" fmla="*/ 2147483647 w 460"/>
                <a:gd name="T21" fmla="*/ 2147483647 h 329"/>
                <a:gd name="T22" fmla="*/ 2147483647 w 460"/>
                <a:gd name="T23" fmla="*/ 2147483647 h 329"/>
                <a:gd name="T24" fmla="*/ 2147483647 w 460"/>
                <a:gd name="T25" fmla="*/ 2147483647 h 329"/>
                <a:gd name="T26" fmla="*/ 2147483647 w 460"/>
                <a:gd name="T27" fmla="*/ 2147483647 h 329"/>
                <a:gd name="T28" fmla="*/ 2147483647 w 460"/>
                <a:gd name="T29" fmla="*/ 2147483647 h 329"/>
                <a:gd name="T30" fmla="*/ 0 w 460"/>
                <a:gd name="T31" fmla="*/ 0 h 3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60"/>
                <a:gd name="T49" fmla="*/ 0 h 329"/>
                <a:gd name="T50" fmla="*/ 460 w 460"/>
                <a:gd name="T51" fmla="*/ 329 h 32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60" h="329">
                  <a:moveTo>
                    <a:pt x="460" y="285"/>
                  </a:moveTo>
                  <a:cubicBezTo>
                    <a:pt x="451" y="287"/>
                    <a:pt x="441" y="285"/>
                    <a:pt x="433" y="290"/>
                  </a:cubicBezTo>
                  <a:cubicBezTo>
                    <a:pt x="423" y="297"/>
                    <a:pt x="430" y="315"/>
                    <a:pt x="422" y="323"/>
                  </a:cubicBezTo>
                  <a:cubicBezTo>
                    <a:pt x="418" y="327"/>
                    <a:pt x="411" y="327"/>
                    <a:pt x="406" y="329"/>
                  </a:cubicBezTo>
                  <a:cubicBezTo>
                    <a:pt x="400" y="327"/>
                    <a:pt x="393" y="327"/>
                    <a:pt x="389" y="323"/>
                  </a:cubicBezTo>
                  <a:cubicBezTo>
                    <a:pt x="380" y="314"/>
                    <a:pt x="367" y="290"/>
                    <a:pt x="367" y="290"/>
                  </a:cubicBezTo>
                  <a:cubicBezTo>
                    <a:pt x="360" y="268"/>
                    <a:pt x="354" y="259"/>
                    <a:pt x="334" y="246"/>
                  </a:cubicBezTo>
                  <a:cubicBezTo>
                    <a:pt x="327" y="235"/>
                    <a:pt x="316" y="226"/>
                    <a:pt x="312" y="213"/>
                  </a:cubicBezTo>
                  <a:cubicBezTo>
                    <a:pt x="310" y="208"/>
                    <a:pt x="310" y="201"/>
                    <a:pt x="307" y="197"/>
                  </a:cubicBezTo>
                  <a:cubicBezTo>
                    <a:pt x="295" y="181"/>
                    <a:pt x="264" y="179"/>
                    <a:pt x="247" y="175"/>
                  </a:cubicBezTo>
                  <a:cubicBezTo>
                    <a:pt x="240" y="165"/>
                    <a:pt x="238" y="152"/>
                    <a:pt x="230" y="142"/>
                  </a:cubicBezTo>
                  <a:cubicBezTo>
                    <a:pt x="201" y="105"/>
                    <a:pt x="147" y="100"/>
                    <a:pt x="104" y="93"/>
                  </a:cubicBezTo>
                  <a:cubicBezTo>
                    <a:pt x="93" y="89"/>
                    <a:pt x="80" y="89"/>
                    <a:pt x="71" y="82"/>
                  </a:cubicBezTo>
                  <a:cubicBezTo>
                    <a:pt x="66" y="78"/>
                    <a:pt x="65" y="71"/>
                    <a:pt x="60" y="66"/>
                  </a:cubicBezTo>
                  <a:cubicBezTo>
                    <a:pt x="55" y="61"/>
                    <a:pt x="49" y="59"/>
                    <a:pt x="44" y="55"/>
                  </a:cubicBezTo>
                  <a:cubicBezTo>
                    <a:pt x="36" y="26"/>
                    <a:pt x="20" y="20"/>
                    <a:pt x="0" y="0"/>
                  </a:cubicBezTo>
                </a:path>
              </a:pathLst>
            </a:custGeom>
            <a:noFill/>
            <a:ln w="38100">
              <a:solidFill>
                <a:schemeClr val="bg2"/>
              </a:solidFill>
              <a:round/>
              <a:headEnd/>
              <a:tailEnd/>
            </a:ln>
          </p:spPr>
          <p:txBody>
            <a:bodyPr wrap="none" anchor="ctr"/>
            <a:lstStyle/>
            <a:p>
              <a:pPr>
                <a:defRPr/>
              </a:pPr>
              <a:endParaRPr lang="de-DE" sz="1000"/>
            </a:p>
          </p:txBody>
        </p:sp>
        <p:sp>
          <p:nvSpPr>
            <p:cNvPr id="2068" name="SMARTPenAnnotation133"/>
            <p:cNvSpPr>
              <a:spLocks/>
            </p:cNvSpPr>
            <p:nvPr/>
          </p:nvSpPr>
          <p:spPr bwMode="auto">
            <a:xfrm>
              <a:off x="5892263" y="2474570"/>
              <a:ext cx="188913" cy="119063"/>
            </a:xfrm>
            <a:custGeom>
              <a:avLst/>
              <a:gdLst>
                <a:gd name="T0" fmla="*/ 0 w 99"/>
                <a:gd name="T1" fmla="*/ 2147483647 h 75"/>
                <a:gd name="T2" fmla="*/ 2147483647 w 99"/>
                <a:gd name="T3" fmla="*/ 2147483647 h 75"/>
                <a:gd name="T4" fmla="*/ 2147483647 w 99"/>
                <a:gd name="T5" fmla="*/ 2147483647 h 75"/>
                <a:gd name="T6" fmla="*/ 2147483647 w 99"/>
                <a:gd name="T7" fmla="*/ 2147483647 h 75"/>
                <a:gd name="T8" fmla="*/ 2147483647 w 99"/>
                <a:gd name="T9" fmla="*/ 2147483647 h 75"/>
                <a:gd name="T10" fmla="*/ 2147483647 w 99"/>
                <a:gd name="T11" fmla="*/ 2147483647 h 75"/>
                <a:gd name="T12" fmla="*/ 2147483647 w 99"/>
                <a:gd name="T13" fmla="*/ 2147483647 h 75"/>
                <a:gd name="T14" fmla="*/ 2147483647 w 99"/>
                <a:gd name="T15" fmla="*/ 2147483647 h 75"/>
                <a:gd name="T16" fmla="*/ 2147483647 w 99"/>
                <a:gd name="T17" fmla="*/ 2147483647 h 75"/>
                <a:gd name="T18" fmla="*/ 2147483647 w 99"/>
                <a:gd name="T19" fmla="*/ 2147483647 h 75"/>
                <a:gd name="T20" fmla="*/ 2147483647 w 99"/>
                <a:gd name="T21" fmla="*/ 2147483647 h 75"/>
                <a:gd name="T22" fmla="*/ 2147483647 w 99"/>
                <a:gd name="T23" fmla="*/ 2147483647 h 75"/>
                <a:gd name="T24" fmla="*/ 2147483647 w 99"/>
                <a:gd name="T25" fmla="*/ 2147483647 h 75"/>
                <a:gd name="T26" fmla="*/ 2147483647 w 99"/>
                <a:gd name="T27" fmla="*/ 2147483647 h 75"/>
                <a:gd name="T28" fmla="*/ 2147483647 w 99"/>
                <a:gd name="T29" fmla="*/ 2147483647 h 75"/>
                <a:gd name="T30" fmla="*/ 2147483647 w 99"/>
                <a:gd name="T31" fmla="*/ 2147483647 h 75"/>
                <a:gd name="T32" fmla="*/ 2147483647 w 99"/>
                <a:gd name="T33" fmla="*/ 2147483647 h 75"/>
                <a:gd name="T34" fmla="*/ 2147483647 w 99"/>
                <a:gd name="T35" fmla="*/ 2147483647 h 75"/>
                <a:gd name="T36" fmla="*/ 2147483647 w 99"/>
                <a:gd name="T37" fmla="*/ 2147483647 h 75"/>
                <a:gd name="T38" fmla="*/ 2147483647 w 99"/>
                <a:gd name="T39" fmla="*/ 2147483647 h 75"/>
                <a:gd name="T40" fmla="*/ 2147483647 w 99"/>
                <a:gd name="T41" fmla="*/ 2147483647 h 75"/>
                <a:gd name="T42" fmla="*/ 2147483647 w 99"/>
                <a:gd name="T43" fmla="*/ 2147483647 h 75"/>
                <a:gd name="T44" fmla="*/ 2147483647 w 99"/>
                <a:gd name="T45" fmla="*/ 2147483647 h 75"/>
                <a:gd name="T46" fmla="*/ 2147483647 w 99"/>
                <a:gd name="T47" fmla="*/ 2147483647 h 75"/>
                <a:gd name="T48" fmla="*/ 2147483647 w 99"/>
                <a:gd name="T49" fmla="*/ 2147483647 h 75"/>
                <a:gd name="T50" fmla="*/ 2147483647 w 99"/>
                <a:gd name="T51" fmla="*/ 0 h 75"/>
                <a:gd name="T52" fmla="*/ 2147483647 w 99"/>
                <a:gd name="T53" fmla="*/ 0 h 75"/>
                <a:gd name="T54" fmla="*/ 2147483647 w 99"/>
                <a:gd name="T55" fmla="*/ 0 h 75"/>
                <a:gd name="T56" fmla="*/ 2147483647 w 99"/>
                <a:gd name="T57" fmla="*/ 2147483647 h 75"/>
                <a:gd name="T58" fmla="*/ 2147483647 w 99"/>
                <a:gd name="T59" fmla="*/ 2147483647 h 75"/>
                <a:gd name="T60" fmla="*/ 2147483647 w 99"/>
                <a:gd name="T61" fmla="*/ 2147483647 h 75"/>
                <a:gd name="T62" fmla="*/ 2147483647 w 99"/>
                <a:gd name="T63" fmla="*/ 2147483647 h 75"/>
                <a:gd name="T64" fmla="*/ 2147483647 w 99"/>
                <a:gd name="T65" fmla="*/ 2147483647 h 75"/>
                <a:gd name="T66" fmla="*/ 2147483647 w 99"/>
                <a:gd name="T67" fmla="*/ 2147483647 h 75"/>
                <a:gd name="T68" fmla="*/ 2147483647 w 99"/>
                <a:gd name="T69" fmla="*/ 2147483647 h 75"/>
                <a:gd name="T70" fmla="*/ 2147483647 w 99"/>
                <a:gd name="T71" fmla="*/ 2147483647 h 75"/>
                <a:gd name="T72" fmla="*/ 2147483647 w 99"/>
                <a:gd name="T73" fmla="*/ 2147483647 h 75"/>
                <a:gd name="T74" fmla="*/ 2147483647 w 99"/>
                <a:gd name="T75" fmla="*/ 2147483647 h 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9"/>
                <a:gd name="T115" fmla="*/ 0 h 75"/>
                <a:gd name="T116" fmla="*/ 99 w 99"/>
                <a:gd name="T117" fmla="*/ 75 h 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9" h="75">
                  <a:moveTo>
                    <a:pt x="0" y="74"/>
                  </a:moveTo>
                  <a:lnTo>
                    <a:pt x="2" y="71"/>
                  </a:lnTo>
                  <a:lnTo>
                    <a:pt x="4" y="66"/>
                  </a:lnTo>
                  <a:lnTo>
                    <a:pt x="5" y="64"/>
                  </a:lnTo>
                  <a:lnTo>
                    <a:pt x="6" y="62"/>
                  </a:lnTo>
                  <a:lnTo>
                    <a:pt x="6" y="59"/>
                  </a:lnTo>
                  <a:lnTo>
                    <a:pt x="6" y="58"/>
                  </a:lnTo>
                  <a:lnTo>
                    <a:pt x="6" y="55"/>
                  </a:lnTo>
                  <a:lnTo>
                    <a:pt x="7" y="52"/>
                  </a:lnTo>
                  <a:lnTo>
                    <a:pt x="9" y="49"/>
                  </a:lnTo>
                  <a:lnTo>
                    <a:pt x="12" y="45"/>
                  </a:lnTo>
                  <a:lnTo>
                    <a:pt x="15" y="41"/>
                  </a:lnTo>
                  <a:lnTo>
                    <a:pt x="16" y="38"/>
                  </a:lnTo>
                  <a:lnTo>
                    <a:pt x="17" y="36"/>
                  </a:lnTo>
                  <a:lnTo>
                    <a:pt x="18" y="34"/>
                  </a:lnTo>
                  <a:lnTo>
                    <a:pt x="20" y="31"/>
                  </a:lnTo>
                  <a:lnTo>
                    <a:pt x="24" y="28"/>
                  </a:lnTo>
                  <a:lnTo>
                    <a:pt x="27" y="24"/>
                  </a:lnTo>
                  <a:lnTo>
                    <a:pt x="28" y="20"/>
                  </a:lnTo>
                  <a:lnTo>
                    <a:pt x="30" y="17"/>
                  </a:lnTo>
                  <a:lnTo>
                    <a:pt x="33" y="13"/>
                  </a:lnTo>
                  <a:lnTo>
                    <a:pt x="37" y="9"/>
                  </a:lnTo>
                  <a:lnTo>
                    <a:pt x="40" y="5"/>
                  </a:lnTo>
                  <a:lnTo>
                    <a:pt x="44" y="2"/>
                  </a:lnTo>
                  <a:lnTo>
                    <a:pt x="48" y="1"/>
                  </a:lnTo>
                  <a:lnTo>
                    <a:pt x="52" y="0"/>
                  </a:lnTo>
                  <a:lnTo>
                    <a:pt x="56" y="0"/>
                  </a:lnTo>
                  <a:lnTo>
                    <a:pt x="62" y="0"/>
                  </a:lnTo>
                  <a:lnTo>
                    <a:pt x="69" y="1"/>
                  </a:lnTo>
                  <a:lnTo>
                    <a:pt x="76" y="4"/>
                  </a:lnTo>
                  <a:lnTo>
                    <a:pt x="81" y="7"/>
                  </a:lnTo>
                  <a:lnTo>
                    <a:pt x="86" y="9"/>
                  </a:lnTo>
                  <a:lnTo>
                    <a:pt x="89" y="10"/>
                  </a:lnTo>
                  <a:lnTo>
                    <a:pt x="91" y="11"/>
                  </a:lnTo>
                  <a:lnTo>
                    <a:pt x="92" y="11"/>
                  </a:lnTo>
                  <a:lnTo>
                    <a:pt x="93" y="11"/>
                  </a:lnTo>
                  <a:lnTo>
                    <a:pt x="98" y="17"/>
                  </a:lnTo>
                </a:path>
              </a:pathLst>
            </a:custGeom>
            <a:noFill/>
            <a:ln w="38100">
              <a:solidFill>
                <a:schemeClr val="bg2"/>
              </a:solidFill>
              <a:round/>
              <a:headEnd/>
              <a:tailEnd/>
            </a:ln>
          </p:spPr>
          <p:txBody>
            <a:bodyPr wrap="none" anchor="ctr"/>
            <a:lstStyle/>
            <a:p>
              <a:endParaRPr lang="de-DE" sz="1000"/>
            </a:p>
          </p:txBody>
        </p:sp>
        <p:sp>
          <p:nvSpPr>
            <p:cNvPr id="2070" name="SMARTPenAnnotation98"/>
            <p:cNvSpPr>
              <a:spLocks/>
            </p:cNvSpPr>
            <p:nvPr/>
          </p:nvSpPr>
          <p:spPr bwMode="auto">
            <a:xfrm>
              <a:off x="5893851" y="3755683"/>
              <a:ext cx="347662" cy="155575"/>
            </a:xfrm>
            <a:custGeom>
              <a:avLst/>
              <a:gdLst>
                <a:gd name="T0" fmla="*/ 2147483647 w 219"/>
                <a:gd name="T1" fmla="*/ 2147483647 h 98"/>
                <a:gd name="T2" fmla="*/ 2147483647 w 219"/>
                <a:gd name="T3" fmla="*/ 2147483647 h 98"/>
                <a:gd name="T4" fmla="*/ 2147483647 w 219"/>
                <a:gd name="T5" fmla="*/ 2147483647 h 98"/>
                <a:gd name="T6" fmla="*/ 2147483647 w 219"/>
                <a:gd name="T7" fmla="*/ 2147483647 h 98"/>
                <a:gd name="T8" fmla="*/ 2147483647 w 219"/>
                <a:gd name="T9" fmla="*/ 2147483647 h 98"/>
                <a:gd name="T10" fmla="*/ 2147483647 w 219"/>
                <a:gd name="T11" fmla="*/ 2147483647 h 98"/>
                <a:gd name="T12" fmla="*/ 2147483647 w 219"/>
                <a:gd name="T13" fmla="*/ 2147483647 h 98"/>
                <a:gd name="T14" fmla="*/ 2147483647 w 219"/>
                <a:gd name="T15" fmla="*/ 2147483647 h 98"/>
                <a:gd name="T16" fmla="*/ 2147483647 w 219"/>
                <a:gd name="T17" fmla="*/ 2147483647 h 98"/>
                <a:gd name="T18" fmla="*/ 2147483647 w 219"/>
                <a:gd name="T19" fmla="*/ 2147483647 h 98"/>
                <a:gd name="T20" fmla="*/ 2147483647 w 219"/>
                <a:gd name="T21" fmla="*/ 2147483647 h 98"/>
                <a:gd name="T22" fmla="*/ 2147483647 w 219"/>
                <a:gd name="T23" fmla="*/ 2147483647 h 98"/>
                <a:gd name="T24" fmla="*/ 2147483647 w 219"/>
                <a:gd name="T25" fmla="*/ 2147483647 h 98"/>
                <a:gd name="T26" fmla="*/ 2147483647 w 219"/>
                <a:gd name="T27" fmla="*/ 2147483647 h 98"/>
                <a:gd name="T28" fmla="*/ 2147483647 w 219"/>
                <a:gd name="T29" fmla="*/ 2147483647 h 98"/>
                <a:gd name="T30" fmla="*/ 2147483647 w 219"/>
                <a:gd name="T31" fmla="*/ 2147483647 h 98"/>
                <a:gd name="T32" fmla="*/ 2147483647 w 219"/>
                <a:gd name="T33" fmla="*/ 2147483647 h 98"/>
                <a:gd name="T34" fmla="*/ 2147483647 w 219"/>
                <a:gd name="T35" fmla="*/ 2147483647 h 98"/>
                <a:gd name="T36" fmla="*/ 2147483647 w 219"/>
                <a:gd name="T37" fmla="*/ 2147483647 h 98"/>
                <a:gd name="T38" fmla="*/ 2147483647 w 219"/>
                <a:gd name="T39" fmla="*/ 2147483647 h 98"/>
                <a:gd name="T40" fmla="*/ 2147483647 w 219"/>
                <a:gd name="T41" fmla="*/ 2147483647 h 98"/>
                <a:gd name="T42" fmla="*/ 2147483647 w 219"/>
                <a:gd name="T43" fmla="*/ 2147483647 h 98"/>
                <a:gd name="T44" fmla="*/ 2147483647 w 219"/>
                <a:gd name="T45" fmla="*/ 2147483647 h 98"/>
                <a:gd name="T46" fmla="*/ 2147483647 w 219"/>
                <a:gd name="T47" fmla="*/ 2147483647 h 98"/>
                <a:gd name="T48" fmla="*/ 2147483647 w 219"/>
                <a:gd name="T49" fmla="*/ 2147483647 h 98"/>
                <a:gd name="T50" fmla="*/ 2147483647 w 219"/>
                <a:gd name="T51" fmla="*/ 2147483647 h 98"/>
                <a:gd name="T52" fmla="*/ 2147483647 w 219"/>
                <a:gd name="T53" fmla="*/ 2147483647 h 98"/>
                <a:gd name="T54" fmla="*/ 2147483647 w 219"/>
                <a:gd name="T55" fmla="*/ 2147483647 h 98"/>
                <a:gd name="T56" fmla="*/ 2147483647 w 219"/>
                <a:gd name="T57" fmla="*/ 2147483647 h 98"/>
                <a:gd name="T58" fmla="*/ 2147483647 w 219"/>
                <a:gd name="T59" fmla="*/ 2147483647 h 98"/>
                <a:gd name="T60" fmla="*/ 2147483647 w 219"/>
                <a:gd name="T61" fmla="*/ 2147483647 h 98"/>
                <a:gd name="T62" fmla="*/ 2147483647 w 219"/>
                <a:gd name="T63" fmla="*/ 2147483647 h 98"/>
                <a:gd name="T64" fmla="*/ 2147483647 w 219"/>
                <a:gd name="T65" fmla="*/ 2147483647 h 98"/>
                <a:gd name="T66" fmla="*/ 2147483647 w 219"/>
                <a:gd name="T67" fmla="*/ 2147483647 h 98"/>
                <a:gd name="T68" fmla="*/ 2147483647 w 219"/>
                <a:gd name="T69" fmla="*/ 2147483647 h 98"/>
                <a:gd name="T70" fmla="*/ 2147483647 w 219"/>
                <a:gd name="T71" fmla="*/ 2147483647 h 98"/>
                <a:gd name="T72" fmla="*/ 2147483647 w 219"/>
                <a:gd name="T73" fmla="*/ 2147483647 h 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9"/>
                <a:gd name="T112" fmla="*/ 0 h 98"/>
                <a:gd name="T113" fmla="*/ 219 w 219"/>
                <a:gd name="T114" fmla="*/ 98 h 9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9" h="98">
                  <a:moveTo>
                    <a:pt x="0" y="97"/>
                  </a:moveTo>
                  <a:lnTo>
                    <a:pt x="2" y="95"/>
                  </a:lnTo>
                  <a:lnTo>
                    <a:pt x="5" y="93"/>
                  </a:lnTo>
                  <a:lnTo>
                    <a:pt x="8" y="92"/>
                  </a:lnTo>
                  <a:lnTo>
                    <a:pt x="12" y="92"/>
                  </a:lnTo>
                  <a:lnTo>
                    <a:pt x="15" y="91"/>
                  </a:lnTo>
                  <a:lnTo>
                    <a:pt x="19" y="88"/>
                  </a:lnTo>
                  <a:lnTo>
                    <a:pt x="23" y="87"/>
                  </a:lnTo>
                  <a:lnTo>
                    <a:pt x="27" y="86"/>
                  </a:lnTo>
                  <a:lnTo>
                    <a:pt x="31" y="86"/>
                  </a:lnTo>
                  <a:lnTo>
                    <a:pt x="33" y="84"/>
                  </a:lnTo>
                  <a:lnTo>
                    <a:pt x="34" y="82"/>
                  </a:lnTo>
                  <a:lnTo>
                    <a:pt x="37" y="81"/>
                  </a:lnTo>
                  <a:lnTo>
                    <a:pt x="39" y="80"/>
                  </a:lnTo>
                  <a:lnTo>
                    <a:pt x="40" y="79"/>
                  </a:lnTo>
                  <a:lnTo>
                    <a:pt x="43" y="77"/>
                  </a:lnTo>
                  <a:lnTo>
                    <a:pt x="46" y="75"/>
                  </a:lnTo>
                  <a:lnTo>
                    <a:pt x="49" y="75"/>
                  </a:lnTo>
                  <a:lnTo>
                    <a:pt x="51" y="74"/>
                  </a:lnTo>
                  <a:lnTo>
                    <a:pt x="53" y="72"/>
                  </a:lnTo>
                  <a:lnTo>
                    <a:pt x="55" y="70"/>
                  </a:lnTo>
                  <a:lnTo>
                    <a:pt x="56" y="69"/>
                  </a:lnTo>
                  <a:lnTo>
                    <a:pt x="57" y="67"/>
                  </a:lnTo>
                  <a:lnTo>
                    <a:pt x="58" y="64"/>
                  </a:lnTo>
                  <a:lnTo>
                    <a:pt x="60" y="63"/>
                  </a:lnTo>
                  <a:lnTo>
                    <a:pt x="62" y="63"/>
                  </a:lnTo>
                  <a:lnTo>
                    <a:pt x="63" y="62"/>
                  </a:lnTo>
                  <a:lnTo>
                    <a:pt x="66" y="60"/>
                  </a:lnTo>
                  <a:lnTo>
                    <a:pt x="71" y="56"/>
                  </a:lnTo>
                  <a:lnTo>
                    <a:pt x="77" y="53"/>
                  </a:lnTo>
                  <a:lnTo>
                    <a:pt x="81" y="49"/>
                  </a:lnTo>
                  <a:lnTo>
                    <a:pt x="86" y="47"/>
                  </a:lnTo>
                  <a:lnTo>
                    <a:pt x="89" y="46"/>
                  </a:lnTo>
                  <a:lnTo>
                    <a:pt x="91" y="46"/>
                  </a:lnTo>
                  <a:lnTo>
                    <a:pt x="93" y="44"/>
                  </a:lnTo>
                  <a:lnTo>
                    <a:pt x="95" y="41"/>
                  </a:lnTo>
                  <a:lnTo>
                    <a:pt x="97" y="40"/>
                  </a:lnTo>
                  <a:lnTo>
                    <a:pt x="100" y="38"/>
                  </a:lnTo>
                  <a:lnTo>
                    <a:pt x="106" y="36"/>
                  </a:lnTo>
                  <a:lnTo>
                    <a:pt x="110" y="35"/>
                  </a:lnTo>
                  <a:lnTo>
                    <a:pt x="114" y="34"/>
                  </a:lnTo>
                  <a:lnTo>
                    <a:pt x="118" y="33"/>
                  </a:lnTo>
                  <a:lnTo>
                    <a:pt x="119" y="31"/>
                  </a:lnTo>
                  <a:lnTo>
                    <a:pt x="123" y="29"/>
                  </a:lnTo>
                  <a:lnTo>
                    <a:pt x="129" y="28"/>
                  </a:lnTo>
                  <a:lnTo>
                    <a:pt x="133" y="25"/>
                  </a:lnTo>
                  <a:lnTo>
                    <a:pt x="137" y="24"/>
                  </a:lnTo>
                  <a:lnTo>
                    <a:pt x="141" y="23"/>
                  </a:lnTo>
                  <a:lnTo>
                    <a:pt x="145" y="23"/>
                  </a:lnTo>
                  <a:lnTo>
                    <a:pt x="147" y="23"/>
                  </a:lnTo>
                  <a:lnTo>
                    <a:pt x="149" y="22"/>
                  </a:lnTo>
                  <a:lnTo>
                    <a:pt x="152" y="19"/>
                  </a:lnTo>
                  <a:lnTo>
                    <a:pt x="155" y="20"/>
                  </a:lnTo>
                  <a:lnTo>
                    <a:pt x="159" y="21"/>
                  </a:lnTo>
                  <a:lnTo>
                    <a:pt x="162" y="19"/>
                  </a:lnTo>
                  <a:lnTo>
                    <a:pt x="164" y="18"/>
                  </a:lnTo>
                  <a:lnTo>
                    <a:pt x="166" y="17"/>
                  </a:lnTo>
                  <a:lnTo>
                    <a:pt x="169" y="17"/>
                  </a:lnTo>
                  <a:lnTo>
                    <a:pt x="172" y="17"/>
                  </a:lnTo>
                  <a:lnTo>
                    <a:pt x="175" y="17"/>
                  </a:lnTo>
                  <a:lnTo>
                    <a:pt x="177" y="17"/>
                  </a:lnTo>
                  <a:lnTo>
                    <a:pt x="179" y="15"/>
                  </a:lnTo>
                  <a:lnTo>
                    <a:pt x="182" y="13"/>
                  </a:lnTo>
                  <a:lnTo>
                    <a:pt x="185" y="12"/>
                  </a:lnTo>
                  <a:lnTo>
                    <a:pt x="187" y="11"/>
                  </a:lnTo>
                  <a:lnTo>
                    <a:pt x="189" y="11"/>
                  </a:lnTo>
                  <a:lnTo>
                    <a:pt x="192" y="8"/>
                  </a:lnTo>
                  <a:lnTo>
                    <a:pt x="195" y="6"/>
                  </a:lnTo>
                  <a:lnTo>
                    <a:pt x="198" y="6"/>
                  </a:lnTo>
                  <a:lnTo>
                    <a:pt x="199" y="6"/>
                  </a:lnTo>
                  <a:lnTo>
                    <a:pt x="202" y="5"/>
                  </a:lnTo>
                  <a:lnTo>
                    <a:pt x="205" y="5"/>
                  </a:lnTo>
                  <a:lnTo>
                    <a:pt x="208" y="2"/>
                  </a:lnTo>
                  <a:lnTo>
                    <a:pt x="210" y="1"/>
                  </a:lnTo>
                  <a:lnTo>
                    <a:pt x="218" y="0"/>
                  </a:lnTo>
                </a:path>
              </a:pathLst>
            </a:custGeom>
            <a:noFill/>
            <a:ln w="38100">
              <a:solidFill>
                <a:schemeClr val="bg2"/>
              </a:solidFill>
              <a:round/>
              <a:headEnd/>
              <a:tailEnd/>
            </a:ln>
          </p:spPr>
          <p:txBody>
            <a:bodyPr wrap="none" anchor="ctr"/>
            <a:lstStyle/>
            <a:p>
              <a:pPr>
                <a:defRPr/>
              </a:pPr>
              <a:endParaRPr lang="de-DE" sz="1000"/>
            </a:p>
          </p:txBody>
        </p:sp>
        <p:sp>
          <p:nvSpPr>
            <p:cNvPr id="2071" name="SMARTPenAnnotation107"/>
            <p:cNvSpPr>
              <a:spLocks/>
            </p:cNvSpPr>
            <p:nvPr/>
          </p:nvSpPr>
          <p:spPr bwMode="auto">
            <a:xfrm>
              <a:off x="3547526" y="4652620"/>
              <a:ext cx="74612" cy="190500"/>
            </a:xfrm>
            <a:custGeom>
              <a:avLst/>
              <a:gdLst>
                <a:gd name="T0" fmla="*/ 2147483647 w 19"/>
                <a:gd name="T1" fmla="*/ 0 h 58"/>
                <a:gd name="T2" fmla="*/ 2147483647 w 19"/>
                <a:gd name="T3" fmla="*/ 2147483647 h 58"/>
                <a:gd name="T4" fmla="*/ 2147483647 w 19"/>
                <a:gd name="T5" fmla="*/ 2147483647 h 58"/>
                <a:gd name="T6" fmla="*/ 2147483647 w 19"/>
                <a:gd name="T7" fmla="*/ 2147483647 h 58"/>
                <a:gd name="T8" fmla="*/ 2147483647 w 19"/>
                <a:gd name="T9" fmla="*/ 2147483647 h 58"/>
                <a:gd name="T10" fmla="*/ 2147483647 w 19"/>
                <a:gd name="T11" fmla="*/ 2147483647 h 58"/>
                <a:gd name="T12" fmla="*/ 2147483647 w 19"/>
                <a:gd name="T13" fmla="*/ 2147483647 h 58"/>
                <a:gd name="T14" fmla="*/ 2147483647 w 19"/>
                <a:gd name="T15" fmla="*/ 2147483647 h 58"/>
                <a:gd name="T16" fmla="*/ 2147483647 w 19"/>
                <a:gd name="T17" fmla="*/ 2147483647 h 58"/>
                <a:gd name="T18" fmla="*/ 2147483647 w 19"/>
                <a:gd name="T19" fmla="*/ 2147483647 h 58"/>
                <a:gd name="T20" fmla="*/ 2147483647 w 19"/>
                <a:gd name="T21" fmla="*/ 2147483647 h 58"/>
                <a:gd name="T22" fmla="*/ 2147483647 w 19"/>
                <a:gd name="T23" fmla="*/ 2147483647 h 58"/>
                <a:gd name="T24" fmla="*/ 2147483647 w 19"/>
                <a:gd name="T25" fmla="*/ 2147483647 h 58"/>
                <a:gd name="T26" fmla="*/ 2147483647 w 19"/>
                <a:gd name="T27" fmla="*/ 2147483647 h 58"/>
                <a:gd name="T28" fmla="*/ 2147483647 w 19"/>
                <a:gd name="T29" fmla="*/ 2147483647 h 58"/>
                <a:gd name="T30" fmla="*/ 2147483647 w 19"/>
                <a:gd name="T31" fmla="*/ 2147483647 h 58"/>
                <a:gd name="T32" fmla="*/ 2147483647 w 19"/>
                <a:gd name="T33" fmla="*/ 2147483647 h 58"/>
                <a:gd name="T34" fmla="*/ 2147483647 w 19"/>
                <a:gd name="T35" fmla="*/ 2147483647 h 58"/>
                <a:gd name="T36" fmla="*/ 2147483647 w 19"/>
                <a:gd name="T37" fmla="*/ 2147483647 h 58"/>
                <a:gd name="T38" fmla="*/ 2147483647 w 19"/>
                <a:gd name="T39" fmla="*/ 2147483647 h 58"/>
                <a:gd name="T40" fmla="*/ 2147483647 w 19"/>
                <a:gd name="T41" fmla="*/ 2147483647 h 58"/>
                <a:gd name="T42" fmla="*/ 2147483647 w 19"/>
                <a:gd name="T43" fmla="*/ 2147483647 h 58"/>
                <a:gd name="T44" fmla="*/ 2147483647 w 19"/>
                <a:gd name="T45" fmla="*/ 2147483647 h 58"/>
                <a:gd name="T46" fmla="*/ 0 w 19"/>
                <a:gd name="T47" fmla="*/ 2147483647 h 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58"/>
                <a:gd name="T74" fmla="*/ 19 w 19"/>
                <a:gd name="T75" fmla="*/ 58 h 5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58">
                  <a:moveTo>
                    <a:pt x="18" y="0"/>
                  </a:moveTo>
                  <a:lnTo>
                    <a:pt x="18" y="2"/>
                  </a:lnTo>
                  <a:lnTo>
                    <a:pt x="18" y="5"/>
                  </a:lnTo>
                  <a:lnTo>
                    <a:pt x="18" y="8"/>
                  </a:lnTo>
                  <a:lnTo>
                    <a:pt x="18" y="12"/>
                  </a:lnTo>
                  <a:lnTo>
                    <a:pt x="18" y="15"/>
                  </a:lnTo>
                  <a:lnTo>
                    <a:pt x="18" y="16"/>
                  </a:lnTo>
                  <a:lnTo>
                    <a:pt x="18" y="18"/>
                  </a:lnTo>
                  <a:lnTo>
                    <a:pt x="18" y="22"/>
                  </a:lnTo>
                  <a:lnTo>
                    <a:pt x="18" y="25"/>
                  </a:lnTo>
                  <a:lnTo>
                    <a:pt x="16" y="29"/>
                  </a:lnTo>
                  <a:lnTo>
                    <a:pt x="14" y="32"/>
                  </a:lnTo>
                  <a:lnTo>
                    <a:pt x="13" y="33"/>
                  </a:lnTo>
                  <a:lnTo>
                    <a:pt x="12" y="34"/>
                  </a:lnTo>
                  <a:lnTo>
                    <a:pt x="12" y="35"/>
                  </a:lnTo>
                  <a:lnTo>
                    <a:pt x="12" y="37"/>
                  </a:lnTo>
                  <a:lnTo>
                    <a:pt x="10" y="41"/>
                  </a:lnTo>
                  <a:lnTo>
                    <a:pt x="8" y="44"/>
                  </a:lnTo>
                  <a:lnTo>
                    <a:pt x="7" y="45"/>
                  </a:lnTo>
                  <a:lnTo>
                    <a:pt x="6" y="46"/>
                  </a:lnTo>
                  <a:lnTo>
                    <a:pt x="6" y="49"/>
                  </a:lnTo>
                  <a:lnTo>
                    <a:pt x="6" y="50"/>
                  </a:lnTo>
                  <a:lnTo>
                    <a:pt x="0" y="57"/>
                  </a:lnTo>
                </a:path>
              </a:pathLst>
            </a:custGeom>
            <a:noFill/>
            <a:ln w="38100">
              <a:solidFill>
                <a:schemeClr val="bg2"/>
              </a:solidFill>
              <a:round/>
              <a:headEnd/>
              <a:tailEnd/>
            </a:ln>
          </p:spPr>
          <p:txBody>
            <a:bodyPr wrap="none" anchor="ctr"/>
            <a:lstStyle/>
            <a:p>
              <a:endParaRPr lang="de-DE" sz="1000"/>
            </a:p>
          </p:txBody>
        </p:sp>
        <p:sp>
          <p:nvSpPr>
            <p:cNvPr id="2075" name="Freeform 201"/>
            <p:cNvSpPr>
              <a:spLocks/>
            </p:cNvSpPr>
            <p:nvPr/>
          </p:nvSpPr>
          <p:spPr bwMode="auto">
            <a:xfrm>
              <a:off x="3906301" y="2066583"/>
              <a:ext cx="349250" cy="604837"/>
            </a:xfrm>
            <a:custGeom>
              <a:avLst/>
              <a:gdLst>
                <a:gd name="T0" fmla="*/ 0 w 206"/>
                <a:gd name="T1" fmla="*/ 0 h 339"/>
                <a:gd name="T2" fmla="*/ 2147483647 w 206"/>
                <a:gd name="T3" fmla="*/ 2147483647 h 339"/>
                <a:gd name="T4" fmla="*/ 2147483647 w 206"/>
                <a:gd name="T5" fmla="*/ 2147483647 h 339"/>
                <a:gd name="T6" fmla="*/ 2147483647 w 206"/>
                <a:gd name="T7" fmla="*/ 2147483647 h 339"/>
                <a:gd name="T8" fmla="*/ 2147483647 w 206"/>
                <a:gd name="T9" fmla="*/ 2147483647 h 339"/>
                <a:gd name="T10" fmla="*/ 2147483647 w 206"/>
                <a:gd name="T11" fmla="*/ 2147483647 h 339"/>
                <a:gd name="T12" fmla="*/ 2147483647 w 206"/>
                <a:gd name="T13" fmla="*/ 2147483647 h 339"/>
                <a:gd name="T14" fmla="*/ 2147483647 w 206"/>
                <a:gd name="T15" fmla="*/ 2147483647 h 339"/>
                <a:gd name="T16" fmla="*/ 0 60000 65536"/>
                <a:gd name="T17" fmla="*/ 0 60000 65536"/>
                <a:gd name="T18" fmla="*/ 0 60000 65536"/>
                <a:gd name="T19" fmla="*/ 0 60000 65536"/>
                <a:gd name="T20" fmla="*/ 0 60000 65536"/>
                <a:gd name="T21" fmla="*/ 0 60000 65536"/>
                <a:gd name="T22" fmla="*/ 0 60000 65536"/>
                <a:gd name="T23" fmla="*/ 0 60000 65536"/>
                <a:gd name="T24" fmla="*/ 0 w 206"/>
                <a:gd name="T25" fmla="*/ 0 h 339"/>
                <a:gd name="T26" fmla="*/ 206 w 206"/>
                <a:gd name="T27" fmla="*/ 339 h 3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6" h="339">
                  <a:moveTo>
                    <a:pt x="0" y="0"/>
                  </a:moveTo>
                  <a:cubicBezTo>
                    <a:pt x="7" y="11"/>
                    <a:pt x="18" y="20"/>
                    <a:pt x="22" y="33"/>
                  </a:cubicBezTo>
                  <a:cubicBezTo>
                    <a:pt x="24" y="38"/>
                    <a:pt x="23" y="45"/>
                    <a:pt x="27" y="49"/>
                  </a:cubicBezTo>
                  <a:cubicBezTo>
                    <a:pt x="41" y="63"/>
                    <a:pt x="84" y="63"/>
                    <a:pt x="104" y="71"/>
                  </a:cubicBezTo>
                  <a:cubicBezTo>
                    <a:pt x="115" y="100"/>
                    <a:pt x="132" y="124"/>
                    <a:pt x="143" y="153"/>
                  </a:cubicBezTo>
                  <a:cubicBezTo>
                    <a:pt x="148" y="188"/>
                    <a:pt x="157" y="210"/>
                    <a:pt x="186" y="230"/>
                  </a:cubicBezTo>
                  <a:cubicBezTo>
                    <a:pt x="206" y="259"/>
                    <a:pt x="206" y="292"/>
                    <a:pt x="175" y="312"/>
                  </a:cubicBezTo>
                  <a:cubicBezTo>
                    <a:pt x="169" y="331"/>
                    <a:pt x="170" y="322"/>
                    <a:pt x="170" y="339"/>
                  </a:cubicBezTo>
                </a:path>
              </a:pathLst>
            </a:custGeom>
            <a:noFill/>
            <a:ln w="38100">
              <a:solidFill>
                <a:schemeClr val="bg2"/>
              </a:solidFill>
              <a:round/>
              <a:headEnd/>
              <a:tailEnd/>
            </a:ln>
          </p:spPr>
          <p:txBody>
            <a:bodyPr wrap="none" anchor="ctr"/>
            <a:lstStyle/>
            <a:p>
              <a:pPr>
                <a:defRPr/>
              </a:pPr>
              <a:endParaRPr lang="de-DE" sz="1000"/>
            </a:p>
          </p:txBody>
        </p:sp>
        <p:sp>
          <p:nvSpPr>
            <p:cNvPr id="2079" name="Text Box 214"/>
            <p:cNvSpPr txBox="1">
              <a:spLocks noChangeArrowheads="1"/>
            </p:cNvSpPr>
            <p:nvPr/>
          </p:nvSpPr>
          <p:spPr bwMode="auto">
            <a:xfrm>
              <a:off x="5246151" y="464309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BAY</a:t>
              </a:r>
              <a:endParaRPr kumimoji="0" lang="de-DE" sz="1000">
                <a:latin typeface="Verdana" pitchFamily="34" charset="0"/>
              </a:endParaRPr>
            </a:p>
          </p:txBody>
        </p:sp>
        <p:sp>
          <p:nvSpPr>
            <p:cNvPr id="2082" name="Text Box 218"/>
            <p:cNvSpPr txBox="1">
              <a:spLocks noChangeArrowheads="1"/>
            </p:cNvSpPr>
            <p:nvPr/>
          </p:nvSpPr>
          <p:spPr bwMode="auto">
            <a:xfrm>
              <a:off x="2772826" y="3928720"/>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BIR</a:t>
              </a:r>
              <a:endParaRPr kumimoji="0" lang="de-DE" sz="1000">
                <a:latin typeface="Verdana" pitchFamily="34" charset="0"/>
              </a:endParaRPr>
            </a:p>
          </p:txBody>
        </p:sp>
        <p:sp>
          <p:nvSpPr>
            <p:cNvPr id="2083" name="Text Box 221"/>
            <p:cNvSpPr txBox="1">
              <a:spLocks noChangeArrowheads="1"/>
            </p:cNvSpPr>
            <p:nvPr/>
          </p:nvSpPr>
          <p:spPr bwMode="auto">
            <a:xfrm>
              <a:off x="5408076" y="2586304"/>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POT</a:t>
              </a:r>
              <a:endParaRPr kumimoji="0" lang="de-DE" sz="1000" dirty="0">
                <a:latin typeface="Verdana" pitchFamily="34" charset="0"/>
              </a:endParaRPr>
            </a:p>
          </p:txBody>
        </p:sp>
        <p:sp>
          <p:nvSpPr>
            <p:cNvPr id="2084" name="Text Box 222"/>
            <p:cNvSpPr txBox="1">
              <a:spLocks noChangeArrowheads="1"/>
            </p:cNvSpPr>
            <p:nvPr/>
          </p:nvSpPr>
          <p:spPr bwMode="auto">
            <a:xfrm>
              <a:off x="5900201" y="217929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TUB</a:t>
              </a:r>
              <a:endParaRPr kumimoji="0" lang="de-DE" sz="1000">
                <a:latin typeface="Verdana" pitchFamily="34" charset="0"/>
              </a:endParaRPr>
            </a:p>
          </p:txBody>
        </p:sp>
        <p:sp>
          <p:nvSpPr>
            <p:cNvPr id="2086" name="Text Box 224"/>
            <p:cNvSpPr txBox="1">
              <a:spLocks noChangeArrowheads="1"/>
            </p:cNvSpPr>
            <p:nvPr/>
          </p:nvSpPr>
          <p:spPr bwMode="auto">
            <a:xfrm>
              <a:off x="3406238" y="4795495"/>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GSI</a:t>
              </a:r>
              <a:endParaRPr kumimoji="0" lang="de-DE" sz="1000" dirty="0">
                <a:latin typeface="Verdana" pitchFamily="34" charset="0"/>
              </a:endParaRPr>
            </a:p>
          </p:txBody>
        </p:sp>
        <p:sp>
          <p:nvSpPr>
            <p:cNvPr id="2087" name="Text Box 225"/>
            <p:cNvSpPr txBox="1">
              <a:spLocks noChangeArrowheads="1"/>
            </p:cNvSpPr>
            <p:nvPr/>
          </p:nvSpPr>
          <p:spPr bwMode="auto">
            <a:xfrm>
              <a:off x="2287553" y="3187358"/>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DUI</a:t>
              </a:r>
              <a:endParaRPr kumimoji="0" lang="de-DE" sz="1000" dirty="0">
                <a:latin typeface="Verdana" pitchFamily="34" charset="0"/>
              </a:endParaRPr>
            </a:p>
          </p:txBody>
        </p:sp>
        <p:sp>
          <p:nvSpPr>
            <p:cNvPr id="2088" name="Text Box 226"/>
            <p:cNvSpPr txBox="1">
              <a:spLocks noChangeArrowheads="1"/>
            </p:cNvSpPr>
            <p:nvPr/>
          </p:nvSpPr>
          <p:spPr bwMode="auto">
            <a:xfrm>
              <a:off x="3908469" y="1952013"/>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BRE</a:t>
              </a:r>
              <a:endParaRPr kumimoji="0" lang="de-DE" sz="1000" dirty="0">
                <a:latin typeface="Verdana" pitchFamily="34" charset="0"/>
              </a:endParaRPr>
            </a:p>
          </p:txBody>
        </p:sp>
        <p:sp>
          <p:nvSpPr>
            <p:cNvPr id="2089" name="Text Box 227"/>
            <p:cNvSpPr txBox="1">
              <a:spLocks noChangeArrowheads="1"/>
            </p:cNvSpPr>
            <p:nvPr/>
          </p:nvSpPr>
          <p:spPr bwMode="auto">
            <a:xfrm>
              <a:off x="3739341" y="2443943"/>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HAN</a:t>
              </a:r>
              <a:endParaRPr kumimoji="0" lang="de-DE" sz="1000" dirty="0">
                <a:latin typeface="Verdana" pitchFamily="34" charset="0"/>
              </a:endParaRPr>
            </a:p>
          </p:txBody>
        </p:sp>
        <p:sp>
          <p:nvSpPr>
            <p:cNvPr id="2090" name="Text Box 228"/>
            <p:cNvSpPr txBox="1">
              <a:spLocks noChangeArrowheads="1"/>
            </p:cNvSpPr>
            <p:nvPr/>
          </p:nvSpPr>
          <p:spPr bwMode="auto">
            <a:xfrm>
              <a:off x="4363501" y="278889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BRA</a:t>
              </a:r>
              <a:endParaRPr kumimoji="0" lang="de-DE" sz="1000">
                <a:latin typeface="Verdana" pitchFamily="34" charset="0"/>
              </a:endParaRPr>
            </a:p>
          </p:txBody>
        </p:sp>
        <p:sp>
          <p:nvSpPr>
            <p:cNvPr id="2094" name="Text Box 232"/>
            <p:cNvSpPr txBox="1">
              <a:spLocks noChangeArrowheads="1"/>
            </p:cNvSpPr>
            <p:nvPr/>
          </p:nvSpPr>
          <p:spPr bwMode="auto">
            <a:xfrm>
              <a:off x="3623726" y="5206658"/>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HEI</a:t>
              </a:r>
              <a:endParaRPr kumimoji="0" lang="de-DE" sz="1000">
                <a:latin typeface="Verdana" pitchFamily="34" charset="0"/>
              </a:endParaRPr>
            </a:p>
          </p:txBody>
        </p:sp>
        <p:sp>
          <p:nvSpPr>
            <p:cNvPr id="2096" name="Text Box 234"/>
            <p:cNvSpPr txBox="1">
              <a:spLocks noChangeArrowheads="1"/>
            </p:cNvSpPr>
            <p:nvPr/>
          </p:nvSpPr>
          <p:spPr bwMode="auto">
            <a:xfrm>
              <a:off x="5508088" y="5228883"/>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REG</a:t>
              </a:r>
              <a:endParaRPr kumimoji="0" lang="de-DE" sz="1000">
                <a:latin typeface="Verdana" pitchFamily="34" charset="0"/>
              </a:endParaRPr>
            </a:p>
          </p:txBody>
        </p:sp>
        <p:sp>
          <p:nvSpPr>
            <p:cNvPr id="2097" name="Text Box 235"/>
            <p:cNvSpPr txBox="1">
              <a:spLocks noChangeArrowheads="1"/>
            </p:cNvSpPr>
            <p:nvPr/>
          </p:nvSpPr>
          <p:spPr bwMode="auto">
            <a:xfrm>
              <a:off x="6164773" y="3544409"/>
              <a:ext cx="1071523" cy="176651"/>
            </a:xfrm>
            <a:prstGeom prst="rect">
              <a:avLst/>
            </a:prstGeom>
            <a:noFill/>
            <a:ln w="9525">
              <a:noFill/>
              <a:miter lim="800000"/>
              <a:headEnd/>
              <a:tailEnd/>
            </a:ln>
          </p:spPr>
          <p:txBody>
            <a:bodyPr wrap="square">
              <a:spAutoFit/>
            </a:bodyPr>
            <a:lstStyle/>
            <a:p>
              <a:pPr>
                <a:lnSpc>
                  <a:spcPts val="600"/>
                </a:lnSpc>
                <a:spcBef>
                  <a:spcPct val="50000"/>
                </a:spcBef>
              </a:pPr>
              <a:r>
                <a:rPr kumimoji="0" lang="de-DE" sz="1000" b="1" dirty="0" smtClean="0">
                  <a:solidFill>
                    <a:srgbClr val="FF0000"/>
                  </a:solidFill>
                  <a:latin typeface="Verdana" pitchFamily="34" charset="0"/>
                </a:rPr>
                <a:t>DRE/DRN</a:t>
              </a:r>
              <a:endParaRPr kumimoji="0" lang="de-DE" sz="1000" dirty="0">
                <a:solidFill>
                  <a:srgbClr val="FF0000"/>
                </a:solidFill>
                <a:latin typeface="Verdana" pitchFamily="34" charset="0"/>
              </a:endParaRPr>
            </a:p>
          </p:txBody>
        </p:sp>
        <p:sp>
          <p:nvSpPr>
            <p:cNvPr id="2099" name="Text Box 237"/>
            <p:cNvSpPr txBox="1">
              <a:spLocks noChangeArrowheads="1"/>
            </p:cNvSpPr>
            <p:nvPr/>
          </p:nvSpPr>
          <p:spPr bwMode="auto">
            <a:xfrm>
              <a:off x="5798601" y="2806358"/>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ZIB</a:t>
              </a:r>
              <a:endParaRPr kumimoji="0" lang="de-DE" sz="1000">
                <a:latin typeface="Verdana" pitchFamily="34" charset="0"/>
              </a:endParaRPr>
            </a:p>
          </p:txBody>
        </p:sp>
        <p:sp>
          <p:nvSpPr>
            <p:cNvPr id="2100" name="Text Box 238"/>
            <p:cNvSpPr txBox="1">
              <a:spLocks noChangeArrowheads="1"/>
            </p:cNvSpPr>
            <p:nvPr/>
          </p:nvSpPr>
          <p:spPr bwMode="auto">
            <a:xfrm>
              <a:off x="4333311" y="3999665"/>
              <a:ext cx="511887" cy="246221"/>
            </a:xfrm>
            <a:prstGeom prst="rect">
              <a:avLst/>
            </a:prstGeom>
            <a:noFill/>
            <a:ln w="9525">
              <a:noFill/>
              <a:miter lim="800000"/>
              <a:headEnd/>
              <a:tailEnd/>
            </a:ln>
          </p:spPr>
          <p:txBody>
            <a:bodyPr wrap="square">
              <a:spAutoFit/>
            </a:bodyPr>
            <a:lstStyle/>
            <a:p>
              <a:pPr>
                <a:spcBef>
                  <a:spcPct val="50000"/>
                </a:spcBef>
              </a:pPr>
              <a:r>
                <a:rPr kumimoji="0" lang="de-DE" sz="1000" b="1" dirty="0">
                  <a:solidFill>
                    <a:srgbClr val="FF3300"/>
                  </a:solidFill>
                  <a:latin typeface="Verdana" pitchFamily="34" charset="0"/>
                </a:rPr>
                <a:t>ILM</a:t>
              </a:r>
              <a:endParaRPr kumimoji="0" lang="de-DE" sz="1000" dirty="0">
                <a:latin typeface="Verdana" pitchFamily="34" charset="0"/>
              </a:endParaRPr>
            </a:p>
          </p:txBody>
        </p:sp>
        <p:sp>
          <p:nvSpPr>
            <p:cNvPr id="2102" name="Text Box 248"/>
            <p:cNvSpPr txBox="1">
              <a:spLocks noChangeArrowheads="1"/>
            </p:cNvSpPr>
            <p:nvPr/>
          </p:nvSpPr>
          <p:spPr bwMode="auto">
            <a:xfrm>
              <a:off x="4838423" y="3877042"/>
              <a:ext cx="591566" cy="246221"/>
            </a:xfrm>
            <a:prstGeom prst="rect">
              <a:avLst/>
            </a:prstGeom>
            <a:noFill/>
            <a:ln w="9525">
              <a:noFill/>
              <a:miter lim="800000"/>
              <a:headEnd/>
              <a:tailEnd/>
            </a:ln>
          </p:spPr>
          <p:txBody>
            <a:bodyPr wrap="square">
              <a:spAutoFit/>
            </a:bodyPr>
            <a:lstStyle/>
            <a:p>
              <a:pPr>
                <a:spcBef>
                  <a:spcPct val="50000"/>
                </a:spcBef>
              </a:pPr>
              <a:r>
                <a:rPr kumimoji="0" lang="de-DE" sz="1000" b="1" dirty="0">
                  <a:solidFill>
                    <a:srgbClr val="FF3300"/>
                  </a:solidFill>
                  <a:latin typeface="Verdana" pitchFamily="34" charset="0"/>
                </a:rPr>
                <a:t>JEN</a:t>
              </a:r>
              <a:endParaRPr kumimoji="0" lang="de-DE" sz="1000" dirty="0">
                <a:latin typeface="Verdana" pitchFamily="34" charset="0"/>
              </a:endParaRPr>
            </a:p>
          </p:txBody>
        </p:sp>
        <p:sp>
          <p:nvSpPr>
            <p:cNvPr id="2104" name="Text Box 263"/>
            <p:cNvSpPr txBox="1">
              <a:spLocks noChangeArrowheads="1"/>
            </p:cNvSpPr>
            <p:nvPr/>
          </p:nvSpPr>
          <p:spPr bwMode="auto">
            <a:xfrm>
              <a:off x="6419313" y="261744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HUB</a:t>
              </a:r>
              <a:endParaRPr kumimoji="0" lang="de-DE" sz="1000">
                <a:latin typeface="Verdana" pitchFamily="34" charset="0"/>
              </a:endParaRPr>
            </a:p>
          </p:txBody>
        </p:sp>
        <p:sp>
          <p:nvSpPr>
            <p:cNvPr id="2105" name="Text Box 264"/>
            <p:cNvSpPr txBox="1">
              <a:spLocks noChangeArrowheads="1"/>
            </p:cNvSpPr>
            <p:nvPr/>
          </p:nvSpPr>
          <p:spPr bwMode="auto">
            <a:xfrm>
              <a:off x="6309776" y="2830170"/>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ADH</a:t>
              </a:r>
              <a:endParaRPr kumimoji="0" lang="de-DE" sz="1000">
                <a:latin typeface="Verdana" pitchFamily="34" charset="0"/>
              </a:endParaRPr>
            </a:p>
          </p:txBody>
        </p:sp>
        <p:sp>
          <p:nvSpPr>
            <p:cNvPr id="2106" name="Line 267"/>
            <p:cNvSpPr>
              <a:spLocks noChangeShapeType="1"/>
            </p:cNvSpPr>
            <p:nvPr/>
          </p:nvSpPr>
          <p:spPr bwMode="auto">
            <a:xfrm flipH="1">
              <a:off x="6398676" y="2676183"/>
              <a:ext cx="33337" cy="155575"/>
            </a:xfrm>
            <a:prstGeom prst="line">
              <a:avLst/>
            </a:prstGeom>
            <a:noFill/>
            <a:ln w="38100">
              <a:solidFill>
                <a:schemeClr val="bg2"/>
              </a:solidFill>
              <a:round/>
              <a:headEnd/>
              <a:tailEnd/>
            </a:ln>
          </p:spPr>
          <p:txBody>
            <a:bodyPr wrap="none" anchor="ctr"/>
            <a:lstStyle/>
            <a:p>
              <a:endParaRPr lang="de-DE" sz="1000"/>
            </a:p>
          </p:txBody>
        </p:sp>
        <p:sp>
          <p:nvSpPr>
            <p:cNvPr id="2107" name="Freeform 269"/>
            <p:cNvSpPr>
              <a:spLocks/>
            </p:cNvSpPr>
            <p:nvPr/>
          </p:nvSpPr>
          <p:spPr bwMode="auto">
            <a:xfrm>
              <a:off x="6085938" y="2809533"/>
              <a:ext cx="304800" cy="152400"/>
            </a:xfrm>
            <a:custGeom>
              <a:avLst/>
              <a:gdLst>
                <a:gd name="T0" fmla="*/ 0 w 192"/>
                <a:gd name="T1" fmla="*/ 0 h 48"/>
                <a:gd name="T2" fmla="*/ 2147483647 w 192"/>
                <a:gd name="T3" fmla="*/ 2147483647 h 48"/>
                <a:gd name="T4" fmla="*/ 2147483647 w 192"/>
                <a:gd name="T5" fmla="*/ 0 h 48"/>
                <a:gd name="T6" fmla="*/ 0 60000 65536"/>
                <a:gd name="T7" fmla="*/ 0 60000 65536"/>
                <a:gd name="T8" fmla="*/ 0 60000 65536"/>
                <a:gd name="T9" fmla="*/ 0 w 192"/>
                <a:gd name="T10" fmla="*/ 0 h 48"/>
                <a:gd name="T11" fmla="*/ 192 w 192"/>
                <a:gd name="T12" fmla="*/ 48 h 48"/>
              </a:gdLst>
              <a:ahLst/>
              <a:cxnLst>
                <a:cxn ang="T6">
                  <a:pos x="T0" y="T1"/>
                </a:cxn>
                <a:cxn ang="T7">
                  <a:pos x="T2" y="T3"/>
                </a:cxn>
                <a:cxn ang="T8">
                  <a:pos x="T4" y="T5"/>
                </a:cxn>
              </a:cxnLst>
              <a:rect l="T9" t="T10" r="T11" b="T12"/>
              <a:pathLst>
                <a:path w="192" h="48">
                  <a:moveTo>
                    <a:pt x="0" y="0"/>
                  </a:moveTo>
                  <a:cubicBezTo>
                    <a:pt x="56" y="24"/>
                    <a:pt x="112" y="48"/>
                    <a:pt x="144" y="48"/>
                  </a:cubicBezTo>
                  <a:cubicBezTo>
                    <a:pt x="176" y="48"/>
                    <a:pt x="184" y="8"/>
                    <a:pt x="192" y="0"/>
                  </a:cubicBezTo>
                </a:path>
              </a:pathLst>
            </a:custGeom>
            <a:noFill/>
            <a:ln w="38100">
              <a:solidFill>
                <a:schemeClr val="bg2"/>
              </a:solidFill>
              <a:round/>
              <a:headEnd/>
              <a:tailEnd/>
            </a:ln>
          </p:spPr>
          <p:txBody>
            <a:bodyPr wrap="none" anchor="ctr"/>
            <a:lstStyle/>
            <a:p>
              <a:endParaRPr lang="de-DE" sz="1000"/>
            </a:p>
          </p:txBody>
        </p:sp>
        <p:sp>
          <p:nvSpPr>
            <p:cNvPr id="2119" name="Oval 260"/>
            <p:cNvSpPr>
              <a:spLocks noChangeArrowheads="1"/>
            </p:cNvSpPr>
            <p:nvPr/>
          </p:nvSpPr>
          <p:spPr bwMode="auto">
            <a:xfrm>
              <a:off x="6311363" y="27984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20" name="Freeform 317"/>
            <p:cNvSpPr>
              <a:spLocks/>
            </p:cNvSpPr>
            <p:nvPr/>
          </p:nvSpPr>
          <p:spPr bwMode="auto">
            <a:xfrm>
              <a:off x="3149063" y="5935320"/>
              <a:ext cx="146532" cy="642938"/>
            </a:xfrm>
            <a:custGeom>
              <a:avLst/>
              <a:gdLst>
                <a:gd name="T0" fmla="*/ 2147483647 w 44"/>
                <a:gd name="T1" fmla="*/ 0 h 283"/>
                <a:gd name="T2" fmla="*/ 2147483647 w 44"/>
                <a:gd name="T3" fmla="*/ 2147483647 h 283"/>
                <a:gd name="T4" fmla="*/ 2147483647 w 44"/>
                <a:gd name="T5" fmla="*/ 2147483647 h 283"/>
                <a:gd name="T6" fmla="*/ 2147483647 w 44"/>
                <a:gd name="T7" fmla="*/ 2147483647 h 283"/>
                <a:gd name="T8" fmla="*/ 2147483647 w 44"/>
                <a:gd name="T9" fmla="*/ 2147483647 h 283"/>
                <a:gd name="T10" fmla="*/ 0 60000 65536"/>
                <a:gd name="T11" fmla="*/ 0 60000 65536"/>
                <a:gd name="T12" fmla="*/ 0 60000 65536"/>
                <a:gd name="T13" fmla="*/ 0 60000 65536"/>
                <a:gd name="T14" fmla="*/ 0 60000 65536"/>
                <a:gd name="T15" fmla="*/ 0 w 44"/>
                <a:gd name="T16" fmla="*/ 0 h 283"/>
                <a:gd name="T17" fmla="*/ 44 w 44"/>
                <a:gd name="T18" fmla="*/ 283 h 283"/>
              </a:gdLst>
              <a:ahLst/>
              <a:cxnLst>
                <a:cxn ang="T10">
                  <a:pos x="T0" y="T1"/>
                </a:cxn>
                <a:cxn ang="T11">
                  <a:pos x="T2" y="T3"/>
                </a:cxn>
                <a:cxn ang="T12">
                  <a:pos x="T4" y="T5"/>
                </a:cxn>
                <a:cxn ang="T13">
                  <a:pos x="T6" y="T7"/>
                </a:cxn>
                <a:cxn ang="T14">
                  <a:pos x="T8" y="T9"/>
                </a:cxn>
              </a:cxnLst>
              <a:rect l="T15" t="T16" r="T17" b="T18"/>
              <a:pathLst>
                <a:path w="44" h="283">
                  <a:moveTo>
                    <a:pt x="23" y="0"/>
                  </a:moveTo>
                  <a:cubicBezTo>
                    <a:pt x="1" y="31"/>
                    <a:pt x="0" y="52"/>
                    <a:pt x="12" y="96"/>
                  </a:cubicBezTo>
                  <a:cubicBezTo>
                    <a:pt x="16" y="108"/>
                    <a:pt x="34" y="128"/>
                    <a:pt x="34" y="128"/>
                  </a:cubicBezTo>
                  <a:cubicBezTo>
                    <a:pt x="44" y="159"/>
                    <a:pt x="32" y="184"/>
                    <a:pt x="23" y="213"/>
                  </a:cubicBezTo>
                  <a:cubicBezTo>
                    <a:pt x="28" y="279"/>
                    <a:pt x="28" y="256"/>
                    <a:pt x="28" y="283"/>
                  </a:cubicBezTo>
                </a:path>
              </a:pathLst>
            </a:custGeom>
            <a:noFill/>
            <a:ln w="38100">
              <a:solidFill>
                <a:schemeClr val="bg2"/>
              </a:solidFill>
              <a:round/>
              <a:headEnd type="none" w="med" len="med"/>
              <a:tailEnd type="none" w="med" len="med"/>
            </a:ln>
          </p:spPr>
          <p:txBody>
            <a:bodyPr wrap="none" anchor="ctr"/>
            <a:lstStyle/>
            <a:p>
              <a:endParaRPr lang="de-DE" sz="1000"/>
            </a:p>
          </p:txBody>
        </p:sp>
        <p:sp>
          <p:nvSpPr>
            <p:cNvPr id="2123" name="Text Box 319"/>
            <p:cNvSpPr txBox="1">
              <a:spLocks noChangeArrowheads="1"/>
            </p:cNvSpPr>
            <p:nvPr/>
          </p:nvSpPr>
          <p:spPr bwMode="auto">
            <a:xfrm>
              <a:off x="2720613" y="5755470"/>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KEH</a:t>
              </a:r>
              <a:endParaRPr kumimoji="0" lang="de-DE" sz="1000" dirty="0">
                <a:latin typeface="Verdana" pitchFamily="34" charset="0"/>
              </a:endParaRPr>
            </a:p>
          </p:txBody>
        </p:sp>
        <p:sp>
          <p:nvSpPr>
            <p:cNvPr id="2124" name="Oval 320"/>
            <p:cNvSpPr>
              <a:spLocks noChangeArrowheads="1"/>
            </p:cNvSpPr>
            <p:nvPr/>
          </p:nvSpPr>
          <p:spPr bwMode="auto">
            <a:xfrm>
              <a:off x="3215738" y="6578258"/>
              <a:ext cx="111125" cy="111125"/>
            </a:xfrm>
            <a:prstGeom prst="ellipse">
              <a:avLst/>
            </a:prstGeom>
            <a:solidFill>
              <a:srgbClr val="FF6600"/>
            </a:solidFill>
            <a:ln w="28575">
              <a:solidFill>
                <a:srgbClr val="FF6600"/>
              </a:solidFill>
              <a:round/>
              <a:headEnd/>
              <a:tailEnd/>
            </a:ln>
          </p:spPr>
          <p:txBody>
            <a:bodyPr wrap="none" anchor="ctr"/>
            <a:lstStyle/>
            <a:p>
              <a:endParaRPr lang="de-DE" sz="1000"/>
            </a:p>
          </p:txBody>
        </p:sp>
        <p:sp>
          <p:nvSpPr>
            <p:cNvPr id="2125" name="Text Box 321"/>
            <p:cNvSpPr txBox="1">
              <a:spLocks noChangeArrowheads="1"/>
            </p:cNvSpPr>
            <p:nvPr/>
          </p:nvSpPr>
          <p:spPr bwMode="auto">
            <a:xfrm>
              <a:off x="3257013" y="6533808"/>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6600"/>
                  </a:solidFill>
                  <a:latin typeface="Verdana" pitchFamily="34" charset="0"/>
                </a:rPr>
                <a:t>BAS</a:t>
              </a:r>
              <a:endParaRPr kumimoji="0" lang="de-DE" sz="1000" dirty="0">
                <a:latin typeface="Verdana" pitchFamily="34" charset="0"/>
              </a:endParaRPr>
            </a:p>
          </p:txBody>
        </p:sp>
        <p:sp>
          <p:nvSpPr>
            <p:cNvPr id="2126" name="Text Box 329"/>
            <p:cNvSpPr txBox="1">
              <a:spLocks noChangeArrowheads="1"/>
            </p:cNvSpPr>
            <p:nvPr/>
          </p:nvSpPr>
          <p:spPr bwMode="auto">
            <a:xfrm>
              <a:off x="2577740" y="2817322"/>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MUE</a:t>
              </a:r>
              <a:endParaRPr kumimoji="0" lang="de-DE" sz="1000" dirty="0">
                <a:latin typeface="Verdana" pitchFamily="34" charset="0"/>
              </a:endParaRPr>
            </a:p>
          </p:txBody>
        </p:sp>
        <p:sp>
          <p:nvSpPr>
            <p:cNvPr id="2131" name="Freeform 342"/>
            <p:cNvSpPr>
              <a:spLocks/>
            </p:cNvSpPr>
            <p:nvPr/>
          </p:nvSpPr>
          <p:spPr bwMode="auto">
            <a:xfrm>
              <a:off x="2810926" y="5060608"/>
              <a:ext cx="244475" cy="193675"/>
            </a:xfrm>
            <a:custGeom>
              <a:avLst/>
              <a:gdLst>
                <a:gd name="T0" fmla="*/ 0 w 154"/>
                <a:gd name="T1" fmla="*/ 2147483647 h 122"/>
                <a:gd name="T2" fmla="*/ 2147483647 w 154"/>
                <a:gd name="T3" fmla="*/ 2147483647 h 122"/>
                <a:gd name="T4" fmla="*/ 2147483647 w 154"/>
                <a:gd name="T5" fmla="*/ 2147483647 h 122"/>
                <a:gd name="T6" fmla="*/ 2147483647 w 154"/>
                <a:gd name="T7" fmla="*/ 2147483647 h 122"/>
                <a:gd name="T8" fmla="*/ 0 60000 65536"/>
                <a:gd name="T9" fmla="*/ 0 60000 65536"/>
                <a:gd name="T10" fmla="*/ 0 60000 65536"/>
                <a:gd name="T11" fmla="*/ 0 60000 65536"/>
                <a:gd name="T12" fmla="*/ 0 w 154"/>
                <a:gd name="T13" fmla="*/ 0 h 122"/>
                <a:gd name="T14" fmla="*/ 154 w 154"/>
                <a:gd name="T15" fmla="*/ 122 h 122"/>
              </a:gdLst>
              <a:ahLst/>
              <a:cxnLst>
                <a:cxn ang="T8">
                  <a:pos x="T0" y="T1"/>
                </a:cxn>
                <a:cxn ang="T9">
                  <a:pos x="T2" y="T3"/>
                </a:cxn>
                <a:cxn ang="T10">
                  <a:pos x="T4" y="T5"/>
                </a:cxn>
                <a:cxn ang="T11">
                  <a:pos x="T6" y="T7"/>
                </a:cxn>
              </a:cxnLst>
              <a:rect l="T12" t="T13" r="T14" b="T15"/>
              <a:pathLst>
                <a:path w="154" h="122">
                  <a:moveTo>
                    <a:pt x="0" y="114"/>
                  </a:moveTo>
                  <a:cubicBezTo>
                    <a:pt x="4" y="118"/>
                    <a:pt x="9" y="122"/>
                    <a:pt x="24" y="106"/>
                  </a:cubicBezTo>
                  <a:cubicBezTo>
                    <a:pt x="39" y="90"/>
                    <a:pt x="68" y="32"/>
                    <a:pt x="90" y="16"/>
                  </a:cubicBezTo>
                  <a:cubicBezTo>
                    <a:pt x="112" y="0"/>
                    <a:pt x="133" y="4"/>
                    <a:pt x="154" y="8"/>
                  </a:cubicBezTo>
                </a:path>
              </a:pathLst>
            </a:custGeom>
            <a:noFill/>
            <a:ln w="38100">
              <a:solidFill>
                <a:schemeClr val="bg2"/>
              </a:solidFill>
              <a:round/>
              <a:headEnd/>
              <a:tailEnd/>
            </a:ln>
          </p:spPr>
          <p:txBody>
            <a:bodyPr wrap="none" anchor="ctr"/>
            <a:lstStyle/>
            <a:p>
              <a:endParaRPr lang="de-DE" sz="1000"/>
            </a:p>
          </p:txBody>
        </p:sp>
        <p:sp>
          <p:nvSpPr>
            <p:cNvPr id="2132" name="Freeform 343"/>
            <p:cNvSpPr>
              <a:spLocks/>
            </p:cNvSpPr>
            <p:nvPr/>
          </p:nvSpPr>
          <p:spPr bwMode="auto">
            <a:xfrm>
              <a:off x="3161763" y="5093945"/>
              <a:ext cx="300038" cy="401638"/>
            </a:xfrm>
            <a:custGeom>
              <a:avLst/>
              <a:gdLst>
                <a:gd name="T0" fmla="*/ 0 w 184"/>
                <a:gd name="T1" fmla="*/ 0 h 189"/>
                <a:gd name="T2" fmla="*/ 2147483647 w 184"/>
                <a:gd name="T3" fmla="*/ 2147483647 h 189"/>
                <a:gd name="T4" fmla="*/ 2147483647 w 184"/>
                <a:gd name="T5" fmla="*/ 2147483647 h 189"/>
                <a:gd name="T6" fmla="*/ 0 60000 65536"/>
                <a:gd name="T7" fmla="*/ 0 60000 65536"/>
                <a:gd name="T8" fmla="*/ 0 60000 65536"/>
                <a:gd name="T9" fmla="*/ 0 w 184"/>
                <a:gd name="T10" fmla="*/ 0 h 189"/>
                <a:gd name="T11" fmla="*/ 184 w 184"/>
                <a:gd name="T12" fmla="*/ 189 h 189"/>
              </a:gdLst>
              <a:ahLst/>
              <a:cxnLst>
                <a:cxn ang="T6">
                  <a:pos x="T0" y="T1"/>
                </a:cxn>
                <a:cxn ang="T7">
                  <a:pos x="T2" y="T3"/>
                </a:cxn>
                <a:cxn ang="T8">
                  <a:pos x="T4" y="T5"/>
                </a:cxn>
              </a:cxnLst>
              <a:rect l="T9" t="T10" r="T11" b="T12"/>
              <a:pathLst>
                <a:path w="184" h="189">
                  <a:moveTo>
                    <a:pt x="0" y="0"/>
                  </a:moveTo>
                  <a:cubicBezTo>
                    <a:pt x="42" y="2"/>
                    <a:pt x="84" y="4"/>
                    <a:pt x="115" y="35"/>
                  </a:cubicBezTo>
                  <a:cubicBezTo>
                    <a:pt x="146" y="66"/>
                    <a:pt x="173" y="163"/>
                    <a:pt x="184" y="189"/>
                  </a:cubicBezTo>
                </a:path>
              </a:pathLst>
            </a:custGeom>
            <a:noFill/>
            <a:ln w="38100">
              <a:solidFill>
                <a:schemeClr val="bg2"/>
              </a:solidFill>
              <a:round/>
              <a:headEnd/>
              <a:tailEnd/>
            </a:ln>
          </p:spPr>
          <p:txBody>
            <a:bodyPr wrap="none" anchor="ctr"/>
            <a:lstStyle/>
            <a:p>
              <a:endParaRPr lang="de-DE" sz="1000"/>
            </a:p>
          </p:txBody>
        </p:sp>
        <p:sp>
          <p:nvSpPr>
            <p:cNvPr id="2133" name="Oval 345"/>
            <p:cNvSpPr>
              <a:spLocks noChangeArrowheads="1"/>
            </p:cNvSpPr>
            <p:nvPr/>
          </p:nvSpPr>
          <p:spPr bwMode="auto">
            <a:xfrm>
              <a:off x="3060163" y="50304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35" name="Text Box 346"/>
            <p:cNvSpPr txBox="1">
              <a:spLocks noChangeArrowheads="1"/>
            </p:cNvSpPr>
            <p:nvPr/>
          </p:nvSpPr>
          <p:spPr bwMode="auto">
            <a:xfrm>
              <a:off x="2849026" y="5100295"/>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KAI</a:t>
              </a:r>
              <a:endParaRPr kumimoji="0" lang="de-DE" sz="1000" dirty="0">
                <a:latin typeface="Verdana" pitchFamily="34" charset="0"/>
              </a:endParaRPr>
            </a:p>
          </p:txBody>
        </p:sp>
        <p:sp>
          <p:nvSpPr>
            <p:cNvPr id="2137" name="Freeform 348"/>
            <p:cNvSpPr>
              <a:spLocks/>
            </p:cNvSpPr>
            <p:nvPr/>
          </p:nvSpPr>
          <p:spPr bwMode="auto">
            <a:xfrm>
              <a:off x="6190713" y="2557120"/>
              <a:ext cx="215900" cy="111125"/>
            </a:xfrm>
            <a:custGeom>
              <a:avLst/>
              <a:gdLst>
                <a:gd name="T0" fmla="*/ 0 w 136"/>
                <a:gd name="T1" fmla="*/ 0 h 70"/>
                <a:gd name="T2" fmla="*/ 2147483647 w 136"/>
                <a:gd name="T3" fmla="*/ 2147483647 h 70"/>
                <a:gd name="T4" fmla="*/ 2147483647 w 136"/>
                <a:gd name="T5" fmla="*/ 2147483647 h 70"/>
                <a:gd name="T6" fmla="*/ 2147483647 w 136"/>
                <a:gd name="T7" fmla="*/ 2147483647 h 70"/>
                <a:gd name="T8" fmla="*/ 0 60000 65536"/>
                <a:gd name="T9" fmla="*/ 0 60000 65536"/>
                <a:gd name="T10" fmla="*/ 0 60000 65536"/>
                <a:gd name="T11" fmla="*/ 0 60000 65536"/>
                <a:gd name="T12" fmla="*/ 0 w 136"/>
                <a:gd name="T13" fmla="*/ 0 h 70"/>
                <a:gd name="T14" fmla="*/ 136 w 136"/>
                <a:gd name="T15" fmla="*/ 70 h 70"/>
              </a:gdLst>
              <a:ahLst/>
              <a:cxnLst>
                <a:cxn ang="T8">
                  <a:pos x="T0" y="T1"/>
                </a:cxn>
                <a:cxn ang="T9">
                  <a:pos x="T2" y="T3"/>
                </a:cxn>
                <a:cxn ang="T10">
                  <a:pos x="T4" y="T5"/>
                </a:cxn>
                <a:cxn ang="T11">
                  <a:pos x="T6" y="T7"/>
                </a:cxn>
              </a:cxnLst>
              <a:rect l="T12" t="T13" r="T14" b="T15"/>
              <a:pathLst>
                <a:path w="136" h="70">
                  <a:moveTo>
                    <a:pt x="0" y="0"/>
                  </a:moveTo>
                  <a:cubicBezTo>
                    <a:pt x="4" y="6"/>
                    <a:pt x="9" y="12"/>
                    <a:pt x="18" y="22"/>
                  </a:cubicBezTo>
                  <a:cubicBezTo>
                    <a:pt x="27" y="32"/>
                    <a:pt x="32" y="54"/>
                    <a:pt x="52" y="62"/>
                  </a:cubicBezTo>
                  <a:cubicBezTo>
                    <a:pt x="72" y="70"/>
                    <a:pt x="122" y="67"/>
                    <a:pt x="136" y="68"/>
                  </a:cubicBezTo>
                </a:path>
              </a:pathLst>
            </a:custGeom>
            <a:noFill/>
            <a:ln w="38100">
              <a:solidFill>
                <a:schemeClr val="bg2"/>
              </a:solidFill>
              <a:round/>
              <a:headEnd/>
              <a:tailEnd/>
            </a:ln>
          </p:spPr>
          <p:txBody>
            <a:bodyPr wrap="none" anchor="ctr"/>
            <a:lstStyle/>
            <a:p>
              <a:endParaRPr lang="de-DE" sz="1000"/>
            </a:p>
          </p:txBody>
        </p:sp>
        <p:sp>
          <p:nvSpPr>
            <p:cNvPr id="2138" name="Oval 259"/>
            <p:cNvSpPr>
              <a:spLocks noChangeArrowheads="1"/>
            </p:cNvSpPr>
            <p:nvPr/>
          </p:nvSpPr>
          <p:spPr bwMode="auto">
            <a:xfrm>
              <a:off x="6382801" y="26047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39" name="Text Box 355"/>
            <p:cNvSpPr txBox="1">
              <a:spLocks noChangeArrowheads="1"/>
            </p:cNvSpPr>
            <p:nvPr/>
          </p:nvSpPr>
          <p:spPr bwMode="auto">
            <a:xfrm>
              <a:off x="3692491" y="1447303"/>
              <a:ext cx="65405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DES</a:t>
              </a:r>
              <a:endParaRPr kumimoji="0" lang="de-DE" sz="1000" dirty="0">
                <a:latin typeface="Verdana" pitchFamily="34" charset="0"/>
              </a:endParaRPr>
            </a:p>
          </p:txBody>
        </p:sp>
        <p:sp>
          <p:nvSpPr>
            <p:cNvPr id="2140" name="Text Box 356"/>
            <p:cNvSpPr txBox="1">
              <a:spLocks noChangeArrowheads="1"/>
            </p:cNvSpPr>
            <p:nvPr/>
          </p:nvSpPr>
          <p:spPr bwMode="auto">
            <a:xfrm>
              <a:off x="3923515" y="1274197"/>
              <a:ext cx="65405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DKR</a:t>
              </a:r>
              <a:endParaRPr kumimoji="0" lang="de-DE" sz="1000" dirty="0">
                <a:latin typeface="Verdana" pitchFamily="34" charset="0"/>
              </a:endParaRPr>
            </a:p>
          </p:txBody>
        </p:sp>
        <p:sp>
          <p:nvSpPr>
            <p:cNvPr id="2141" name="Freeform 357"/>
            <p:cNvSpPr>
              <a:spLocks/>
            </p:cNvSpPr>
            <p:nvPr/>
          </p:nvSpPr>
          <p:spPr bwMode="auto">
            <a:xfrm>
              <a:off x="4481252" y="1350619"/>
              <a:ext cx="801411" cy="391771"/>
            </a:xfrm>
            <a:custGeom>
              <a:avLst/>
              <a:gdLst>
                <a:gd name="T0" fmla="*/ 0 w 486"/>
                <a:gd name="T1" fmla="*/ 2147483647 h 232"/>
                <a:gd name="T2" fmla="*/ 2147483647 w 486"/>
                <a:gd name="T3" fmla="*/ 2147483647 h 232"/>
                <a:gd name="T4" fmla="*/ 2147483647 w 486"/>
                <a:gd name="T5" fmla="*/ 2147483647 h 232"/>
                <a:gd name="T6" fmla="*/ 2147483647 w 486"/>
                <a:gd name="T7" fmla="*/ 2147483647 h 232"/>
                <a:gd name="T8" fmla="*/ 2147483647 w 486"/>
                <a:gd name="T9" fmla="*/ 0 h 232"/>
                <a:gd name="T10" fmla="*/ 0 60000 65536"/>
                <a:gd name="T11" fmla="*/ 0 60000 65536"/>
                <a:gd name="T12" fmla="*/ 0 60000 65536"/>
                <a:gd name="T13" fmla="*/ 0 60000 65536"/>
                <a:gd name="T14" fmla="*/ 0 60000 65536"/>
                <a:gd name="T15" fmla="*/ 0 w 486"/>
                <a:gd name="T16" fmla="*/ 0 h 232"/>
                <a:gd name="T17" fmla="*/ 486 w 486"/>
                <a:gd name="T18" fmla="*/ 232 h 232"/>
              </a:gdLst>
              <a:ahLst/>
              <a:cxnLst>
                <a:cxn ang="T10">
                  <a:pos x="T0" y="T1"/>
                </a:cxn>
                <a:cxn ang="T11">
                  <a:pos x="T2" y="T3"/>
                </a:cxn>
                <a:cxn ang="T12">
                  <a:pos x="T4" y="T5"/>
                </a:cxn>
                <a:cxn ang="T13">
                  <a:pos x="T6" y="T7"/>
                </a:cxn>
                <a:cxn ang="T14">
                  <a:pos x="T8" y="T9"/>
                </a:cxn>
              </a:cxnLst>
              <a:rect l="T15" t="T16" r="T17" b="T18"/>
              <a:pathLst>
                <a:path w="486" h="232">
                  <a:moveTo>
                    <a:pt x="0" y="232"/>
                  </a:moveTo>
                  <a:cubicBezTo>
                    <a:pt x="4" y="213"/>
                    <a:pt x="8" y="194"/>
                    <a:pt x="22" y="180"/>
                  </a:cubicBezTo>
                  <a:cubicBezTo>
                    <a:pt x="36" y="166"/>
                    <a:pt x="20" y="165"/>
                    <a:pt x="86" y="148"/>
                  </a:cubicBezTo>
                  <a:cubicBezTo>
                    <a:pt x="152" y="131"/>
                    <a:pt x="354" y="105"/>
                    <a:pt x="420" y="80"/>
                  </a:cubicBezTo>
                  <a:cubicBezTo>
                    <a:pt x="486" y="55"/>
                    <a:pt x="483" y="27"/>
                    <a:pt x="480" y="0"/>
                  </a:cubicBezTo>
                </a:path>
              </a:pathLst>
            </a:custGeom>
            <a:noFill/>
            <a:ln w="38100">
              <a:solidFill>
                <a:schemeClr val="bg2"/>
              </a:solidFill>
              <a:round/>
              <a:headEnd/>
              <a:tailEnd/>
            </a:ln>
          </p:spPr>
          <p:txBody>
            <a:bodyPr wrap="none" anchor="ctr"/>
            <a:lstStyle/>
            <a:p>
              <a:endParaRPr lang="de-DE" sz="1000"/>
            </a:p>
          </p:txBody>
        </p:sp>
        <p:grpSp>
          <p:nvGrpSpPr>
            <p:cNvPr id="9" name="Group 360"/>
            <p:cNvGrpSpPr>
              <a:grpSpLocks/>
            </p:cNvGrpSpPr>
            <p:nvPr/>
          </p:nvGrpSpPr>
          <p:grpSpPr bwMode="auto">
            <a:xfrm>
              <a:off x="4342863" y="1090270"/>
              <a:ext cx="273050" cy="588963"/>
              <a:chOff x="2872" y="638"/>
              <a:chExt cx="172" cy="371"/>
            </a:xfrm>
          </p:grpSpPr>
          <p:sp>
            <p:nvSpPr>
              <p:cNvPr id="2237" name="Line 361"/>
              <p:cNvSpPr>
                <a:spLocks noChangeShapeType="1"/>
              </p:cNvSpPr>
              <p:nvPr/>
            </p:nvSpPr>
            <p:spPr bwMode="auto">
              <a:xfrm flipH="1" flipV="1">
                <a:off x="2872" y="638"/>
                <a:ext cx="142" cy="138"/>
              </a:xfrm>
              <a:prstGeom prst="line">
                <a:avLst/>
              </a:prstGeom>
              <a:noFill/>
              <a:ln w="38100">
                <a:solidFill>
                  <a:schemeClr val="bg2"/>
                </a:solidFill>
                <a:round/>
                <a:headEnd/>
                <a:tailEnd/>
              </a:ln>
            </p:spPr>
            <p:txBody>
              <a:bodyPr wrap="none" anchor="ctr"/>
              <a:lstStyle/>
              <a:p>
                <a:endParaRPr lang="de-DE" sz="1000"/>
              </a:p>
            </p:txBody>
          </p:sp>
          <p:sp>
            <p:nvSpPr>
              <p:cNvPr id="6" name="Freeform 362"/>
              <p:cNvSpPr>
                <a:spLocks/>
              </p:cNvSpPr>
              <p:nvPr/>
            </p:nvSpPr>
            <p:spPr bwMode="auto">
              <a:xfrm>
                <a:off x="2935" y="769"/>
                <a:ext cx="109" cy="240"/>
              </a:xfrm>
              <a:custGeom>
                <a:avLst/>
                <a:gdLst>
                  <a:gd name="T0" fmla="*/ 965 w 101"/>
                  <a:gd name="T1" fmla="*/ 0 h 227"/>
                  <a:gd name="T2" fmla="*/ 1400 w 101"/>
                  <a:gd name="T3" fmla="*/ 518 h 227"/>
                  <a:gd name="T4" fmla="*/ 0 w 101"/>
                  <a:gd name="T5" fmla="*/ 1679 h 227"/>
                  <a:gd name="T6" fmla="*/ 0 60000 65536"/>
                  <a:gd name="T7" fmla="*/ 0 60000 65536"/>
                  <a:gd name="T8" fmla="*/ 0 60000 65536"/>
                  <a:gd name="T9" fmla="*/ 0 w 101"/>
                  <a:gd name="T10" fmla="*/ 0 h 227"/>
                  <a:gd name="T11" fmla="*/ 101 w 101"/>
                  <a:gd name="T12" fmla="*/ 227 h 227"/>
                </a:gdLst>
                <a:ahLst/>
                <a:cxnLst>
                  <a:cxn ang="T6">
                    <a:pos x="T0" y="T1"/>
                  </a:cxn>
                  <a:cxn ang="T7">
                    <a:pos x="T2" y="T3"/>
                  </a:cxn>
                  <a:cxn ang="T8">
                    <a:pos x="T4" y="T5"/>
                  </a:cxn>
                </a:cxnLst>
                <a:rect l="T9" t="T10" r="T11" b="T12"/>
                <a:pathLst>
                  <a:path w="101" h="227">
                    <a:moveTo>
                      <a:pt x="63" y="0"/>
                    </a:moveTo>
                    <a:cubicBezTo>
                      <a:pt x="82" y="16"/>
                      <a:pt x="101" y="32"/>
                      <a:pt x="91" y="70"/>
                    </a:cubicBezTo>
                    <a:cubicBezTo>
                      <a:pt x="81" y="108"/>
                      <a:pt x="40" y="167"/>
                      <a:pt x="0" y="227"/>
                    </a:cubicBezTo>
                  </a:path>
                </a:pathLst>
              </a:custGeom>
              <a:noFill/>
              <a:ln w="38100">
                <a:solidFill>
                  <a:schemeClr val="bg2"/>
                </a:solidFill>
                <a:round/>
                <a:headEnd/>
                <a:tailEnd/>
              </a:ln>
            </p:spPr>
            <p:txBody>
              <a:bodyPr wrap="none" anchor="ctr"/>
              <a:lstStyle/>
              <a:p>
                <a:endParaRPr lang="de-DE" sz="1000"/>
              </a:p>
            </p:txBody>
          </p:sp>
        </p:grpSp>
        <p:sp>
          <p:nvSpPr>
            <p:cNvPr id="2143" name="Oval 363"/>
            <p:cNvSpPr>
              <a:spLocks noChangeArrowheads="1"/>
            </p:cNvSpPr>
            <p:nvPr/>
          </p:nvSpPr>
          <p:spPr bwMode="auto">
            <a:xfrm>
              <a:off x="4252376" y="9950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45" name="Line 367"/>
            <p:cNvSpPr>
              <a:spLocks noChangeShapeType="1"/>
            </p:cNvSpPr>
            <p:nvPr/>
          </p:nvSpPr>
          <p:spPr bwMode="auto">
            <a:xfrm flipV="1">
              <a:off x="4182526" y="1525245"/>
              <a:ext cx="119062" cy="47625"/>
            </a:xfrm>
            <a:prstGeom prst="line">
              <a:avLst/>
            </a:prstGeom>
            <a:noFill/>
            <a:ln w="38100">
              <a:solidFill>
                <a:schemeClr val="bg2"/>
              </a:solidFill>
              <a:round/>
              <a:headEnd/>
              <a:tailEnd/>
            </a:ln>
          </p:spPr>
          <p:txBody>
            <a:bodyPr wrap="none" anchor="ctr"/>
            <a:lstStyle/>
            <a:p>
              <a:pPr>
                <a:defRPr/>
              </a:pPr>
              <a:endParaRPr lang="de-DE" sz="1000"/>
            </a:p>
          </p:txBody>
        </p:sp>
        <p:sp>
          <p:nvSpPr>
            <p:cNvPr id="2146" name="Line 368"/>
            <p:cNvSpPr>
              <a:spLocks noChangeShapeType="1"/>
            </p:cNvSpPr>
            <p:nvPr/>
          </p:nvSpPr>
          <p:spPr bwMode="auto">
            <a:xfrm>
              <a:off x="4365088" y="1585570"/>
              <a:ext cx="60325" cy="117475"/>
            </a:xfrm>
            <a:prstGeom prst="line">
              <a:avLst/>
            </a:prstGeom>
            <a:noFill/>
            <a:ln w="38100">
              <a:solidFill>
                <a:schemeClr val="bg2"/>
              </a:solidFill>
              <a:round/>
              <a:headEnd/>
              <a:tailEnd/>
            </a:ln>
          </p:spPr>
          <p:txBody>
            <a:bodyPr wrap="none" anchor="ctr"/>
            <a:lstStyle/>
            <a:p>
              <a:pPr>
                <a:defRPr/>
              </a:pPr>
              <a:endParaRPr lang="de-DE" sz="1000"/>
            </a:p>
          </p:txBody>
        </p:sp>
        <p:sp>
          <p:nvSpPr>
            <p:cNvPr id="2147" name="Oval 359"/>
            <p:cNvSpPr>
              <a:spLocks noChangeArrowheads="1"/>
            </p:cNvSpPr>
            <p:nvPr/>
          </p:nvSpPr>
          <p:spPr bwMode="auto">
            <a:xfrm>
              <a:off x="4301588" y="148079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48" name="Text Box 370"/>
            <p:cNvSpPr txBox="1">
              <a:spLocks noChangeArrowheads="1"/>
            </p:cNvSpPr>
            <p:nvPr/>
          </p:nvSpPr>
          <p:spPr bwMode="auto">
            <a:xfrm>
              <a:off x="3807876" y="91564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KIE</a:t>
              </a:r>
              <a:endParaRPr kumimoji="0" lang="de-DE" sz="1000">
                <a:latin typeface="Verdana" pitchFamily="34" charset="0"/>
              </a:endParaRPr>
            </a:p>
          </p:txBody>
        </p:sp>
        <p:sp>
          <p:nvSpPr>
            <p:cNvPr id="2149" name="Text Box 371"/>
            <p:cNvSpPr txBox="1">
              <a:spLocks noChangeArrowheads="1"/>
            </p:cNvSpPr>
            <p:nvPr/>
          </p:nvSpPr>
          <p:spPr bwMode="auto">
            <a:xfrm>
              <a:off x="5211226" y="128394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ROS</a:t>
              </a:r>
              <a:endParaRPr kumimoji="0" lang="de-DE" sz="1000">
                <a:latin typeface="Verdana" pitchFamily="34" charset="0"/>
              </a:endParaRPr>
            </a:p>
          </p:txBody>
        </p:sp>
        <p:sp>
          <p:nvSpPr>
            <p:cNvPr id="2152" name="Freeform 398"/>
            <p:cNvSpPr>
              <a:spLocks/>
            </p:cNvSpPr>
            <p:nvPr/>
          </p:nvSpPr>
          <p:spPr bwMode="auto">
            <a:xfrm>
              <a:off x="3904713" y="1749083"/>
              <a:ext cx="498475" cy="341312"/>
            </a:xfrm>
            <a:custGeom>
              <a:avLst/>
              <a:gdLst>
                <a:gd name="T0" fmla="*/ 2147483647 w 314"/>
                <a:gd name="T1" fmla="*/ 2147483647 h 215"/>
                <a:gd name="T2" fmla="*/ 2147483647 w 314"/>
                <a:gd name="T3" fmla="*/ 2147483647 h 215"/>
                <a:gd name="T4" fmla="*/ 2147483647 w 314"/>
                <a:gd name="T5" fmla="*/ 2147483647 h 215"/>
                <a:gd name="T6" fmla="*/ 0 w 314"/>
                <a:gd name="T7" fmla="*/ 2147483647 h 215"/>
                <a:gd name="T8" fmla="*/ 0 60000 65536"/>
                <a:gd name="T9" fmla="*/ 0 60000 65536"/>
                <a:gd name="T10" fmla="*/ 0 60000 65536"/>
                <a:gd name="T11" fmla="*/ 0 60000 65536"/>
                <a:gd name="T12" fmla="*/ 0 w 314"/>
                <a:gd name="T13" fmla="*/ 0 h 215"/>
                <a:gd name="T14" fmla="*/ 314 w 314"/>
                <a:gd name="T15" fmla="*/ 215 h 215"/>
              </a:gdLst>
              <a:ahLst/>
              <a:cxnLst>
                <a:cxn ang="T8">
                  <a:pos x="T0" y="T1"/>
                </a:cxn>
                <a:cxn ang="T9">
                  <a:pos x="T2" y="T3"/>
                </a:cxn>
                <a:cxn ang="T10">
                  <a:pos x="T4" y="T5"/>
                </a:cxn>
                <a:cxn ang="T11">
                  <a:pos x="T6" y="T7"/>
                </a:cxn>
              </a:cxnLst>
              <a:rect l="T12" t="T13" r="T14" b="T15"/>
              <a:pathLst>
                <a:path w="314" h="215">
                  <a:moveTo>
                    <a:pt x="314" y="11"/>
                  </a:moveTo>
                  <a:cubicBezTo>
                    <a:pt x="308" y="5"/>
                    <a:pt x="302" y="0"/>
                    <a:pt x="262" y="19"/>
                  </a:cubicBezTo>
                  <a:cubicBezTo>
                    <a:pt x="222" y="38"/>
                    <a:pt x="118" y="94"/>
                    <a:pt x="74" y="127"/>
                  </a:cubicBezTo>
                  <a:cubicBezTo>
                    <a:pt x="30" y="160"/>
                    <a:pt x="15" y="187"/>
                    <a:pt x="0" y="215"/>
                  </a:cubicBezTo>
                </a:path>
              </a:pathLst>
            </a:custGeom>
            <a:noFill/>
            <a:ln w="38100">
              <a:solidFill>
                <a:schemeClr val="bg2"/>
              </a:solidFill>
              <a:round/>
              <a:headEnd/>
              <a:tailEnd/>
            </a:ln>
          </p:spPr>
          <p:txBody>
            <a:bodyPr wrap="none" anchor="ctr"/>
            <a:lstStyle/>
            <a:p>
              <a:pPr>
                <a:defRPr/>
              </a:pPr>
              <a:endParaRPr lang="de-DE" sz="1000"/>
            </a:p>
          </p:txBody>
        </p:sp>
        <p:sp>
          <p:nvSpPr>
            <p:cNvPr id="2151" name="Oval 132"/>
            <p:cNvSpPr>
              <a:spLocks noChangeArrowheads="1"/>
            </p:cNvSpPr>
            <p:nvPr/>
          </p:nvSpPr>
          <p:spPr bwMode="auto">
            <a:xfrm>
              <a:off x="3823751" y="20602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7" name="Freeform 402"/>
            <p:cNvSpPr>
              <a:spLocks/>
            </p:cNvSpPr>
            <p:nvPr/>
          </p:nvSpPr>
          <p:spPr bwMode="auto">
            <a:xfrm>
              <a:off x="4069813" y="1644308"/>
              <a:ext cx="2055813" cy="838200"/>
            </a:xfrm>
            <a:custGeom>
              <a:avLst/>
              <a:gdLst>
                <a:gd name="T0" fmla="*/ 2147483647 w 1295"/>
                <a:gd name="T1" fmla="*/ 0 h 528"/>
                <a:gd name="T2" fmla="*/ 2147483647 w 1295"/>
                <a:gd name="T3" fmla="*/ 2147483647 h 528"/>
                <a:gd name="T4" fmla="*/ 2147483647 w 1295"/>
                <a:gd name="T5" fmla="*/ 2147483647 h 528"/>
                <a:gd name="T6" fmla="*/ 2147483647 w 1295"/>
                <a:gd name="T7" fmla="*/ 2147483647 h 528"/>
                <a:gd name="T8" fmla="*/ 2147483647 w 1295"/>
                <a:gd name="T9" fmla="*/ 2147483647 h 528"/>
                <a:gd name="T10" fmla="*/ 2147483647 w 1295"/>
                <a:gd name="T11" fmla="*/ 2147483647 h 528"/>
                <a:gd name="T12" fmla="*/ 2147483647 w 1295"/>
                <a:gd name="T13" fmla="*/ 2147483647 h 528"/>
                <a:gd name="T14" fmla="*/ 2147483647 w 1295"/>
                <a:gd name="T15" fmla="*/ 2147483647 h 528"/>
                <a:gd name="T16" fmla="*/ 2147483647 w 1295"/>
                <a:gd name="T17" fmla="*/ 2147483647 h 528"/>
                <a:gd name="T18" fmla="*/ 2147483647 w 1295"/>
                <a:gd name="T19" fmla="*/ 2147483647 h 528"/>
                <a:gd name="T20" fmla="*/ 2147483647 w 1295"/>
                <a:gd name="T21" fmla="*/ 2147483647 h 528"/>
                <a:gd name="T22" fmla="*/ 2147483647 w 1295"/>
                <a:gd name="T23" fmla="*/ 2147483647 h 528"/>
                <a:gd name="T24" fmla="*/ 2147483647 w 1295"/>
                <a:gd name="T25" fmla="*/ 2147483647 h 528"/>
                <a:gd name="T26" fmla="*/ 2147483647 w 1295"/>
                <a:gd name="T27" fmla="*/ 2147483647 h 528"/>
                <a:gd name="T28" fmla="*/ 2147483647 w 1295"/>
                <a:gd name="T29" fmla="*/ 2147483647 h 528"/>
                <a:gd name="T30" fmla="*/ 2147483647 w 1295"/>
                <a:gd name="T31" fmla="*/ 2147483647 h 528"/>
                <a:gd name="T32" fmla="*/ 2147483647 w 1295"/>
                <a:gd name="T33" fmla="*/ 2147483647 h 528"/>
                <a:gd name="T34" fmla="*/ 2147483647 w 1295"/>
                <a:gd name="T35" fmla="*/ 2147483647 h 528"/>
                <a:gd name="T36" fmla="*/ 2147483647 w 1295"/>
                <a:gd name="T37" fmla="*/ 2147483647 h 528"/>
                <a:gd name="T38" fmla="*/ 2147483647 w 1295"/>
                <a:gd name="T39" fmla="*/ 2147483647 h 528"/>
                <a:gd name="T40" fmla="*/ 2147483647 w 1295"/>
                <a:gd name="T41" fmla="*/ 2147483647 h 528"/>
                <a:gd name="T42" fmla="*/ 2147483647 w 1295"/>
                <a:gd name="T43" fmla="*/ 2147483647 h 5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95"/>
                <a:gd name="T67" fmla="*/ 0 h 528"/>
                <a:gd name="T68" fmla="*/ 1295 w 1295"/>
                <a:gd name="T69" fmla="*/ 528 h 5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95" h="528">
                  <a:moveTo>
                    <a:pt x="41" y="0"/>
                  </a:moveTo>
                  <a:cubicBezTo>
                    <a:pt x="34" y="3"/>
                    <a:pt x="27" y="6"/>
                    <a:pt x="20" y="10"/>
                  </a:cubicBezTo>
                  <a:cubicBezTo>
                    <a:pt x="13" y="14"/>
                    <a:pt x="0" y="15"/>
                    <a:pt x="1" y="24"/>
                  </a:cubicBezTo>
                  <a:cubicBezTo>
                    <a:pt x="2" y="33"/>
                    <a:pt x="4" y="42"/>
                    <a:pt x="28" y="66"/>
                  </a:cubicBezTo>
                  <a:cubicBezTo>
                    <a:pt x="52" y="90"/>
                    <a:pt x="87" y="154"/>
                    <a:pt x="148" y="170"/>
                  </a:cubicBezTo>
                  <a:cubicBezTo>
                    <a:pt x="209" y="186"/>
                    <a:pt x="337" y="180"/>
                    <a:pt x="393" y="165"/>
                  </a:cubicBezTo>
                  <a:cubicBezTo>
                    <a:pt x="449" y="150"/>
                    <a:pt x="456" y="89"/>
                    <a:pt x="487" y="77"/>
                  </a:cubicBezTo>
                  <a:cubicBezTo>
                    <a:pt x="518" y="65"/>
                    <a:pt x="555" y="93"/>
                    <a:pt x="580" y="90"/>
                  </a:cubicBezTo>
                  <a:cubicBezTo>
                    <a:pt x="605" y="87"/>
                    <a:pt x="624" y="57"/>
                    <a:pt x="636" y="61"/>
                  </a:cubicBezTo>
                  <a:cubicBezTo>
                    <a:pt x="648" y="65"/>
                    <a:pt x="653" y="97"/>
                    <a:pt x="655" y="112"/>
                  </a:cubicBezTo>
                  <a:cubicBezTo>
                    <a:pt x="657" y="127"/>
                    <a:pt x="638" y="136"/>
                    <a:pt x="649" y="152"/>
                  </a:cubicBezTo>
                  <a:cubicBezTo>
                    <a:pt x="660" y="168"/>
                    <a:pt x="697" y="193"/>
                    <a:pt x="719" y="208"/>
                  </a:cubicBezTo>
                  <a:cubicBezTo>
                    <a:pt x="741" y="223"/>
                    <a:pt x="763" y="242"/>
                    <a:pt x="783" y="245"/>
                  </a:cubicBezTo>
                  <a:cubicBezTo>
                    <a:pt x="803" y="248"/>
                    <a:pt x="817" y="221"/>
                    <a:pt x="839" y="224"/>
                  </a:cubicBezTo>
                  <a:cubicBezTo>
                    <a:pt x="861" y="227"/>
                    <a:pt x="893" y="243"/>
                    <a:pt x="913" y="266"/>
                  </a:cubicBezTo>
                  <a:cubicBezTo>
                    <a:pt x="933" y="289"/>
                    <a:pt x="948" y="335"/>
                    <a:pt x="961" y="360"/>
                  </a:cubicBezTo>
                  <a:cubicBezTo>
                    <a:pt x="974" y="385"/>
                    <a:pt x="978" y="407"/>
                    <a:pt x="993" y="418"/>
                  </a:cubicBezTo>
                  <a:cubicBezTo>
                    <a:pt x="1008" y="429"/>
                    <a:pt x="1027" y="423"/>
                    <a:pt x="1049" y="424"/>
                  </a:cubicBezTo>
                  <a:cubicBezTo>
                    <a:pt x="1071" y="425"/>
                    <a:pt x="1102" y="423"/>
                    <a:pt x="1127" y="426"/>
                  </a:cubicBezTo>
                  <a:cubicBezTo>
                    <a:pt x="1152" y="429"/>
                    <a:pt x="1183" y="431"/>
                    <a:pt x="1199" y="440"/>
                  </a:cubicBezTo>
                  <a:cubicBezTo>
                    <a:pt x="1215" y="449"/>
                    <a:pt x="1207" y="465"/>
                    <a:pt x="1223" y="480"/>
                  </a:cubicBezTo>
                  <a:cubicBezTo>
                    <a:pt x="1239" y="495"/>
                    <a:pt x="1267" y="511"/>
                    <a:pt x="1295" y="528"/>
                  </a:cubicBezTo>
                </a:path>
              </a:pathLst>
            </a:custGeom>
            <a:noFill/>
            <a:ln w="38100">
              <a:solidFill>
                <a:schemeClr val="bg2"/>
              </a:solidFill>
              <a:round/>
              <a:headEnd/>
              <a:tailEnd/>
            </a:ln>
          </p:spPr>
          <p:txBody>
            <a:bodyPr wrap="none" anchor="ctr"/>
            <a:lstStyle/>
            <a:p>
              <a:endParaRPr lang="de-DE" sz="1000"/>
            </a:p>
          </p:txBody>
        </p:sp>
        <p:sp>
          <p:nvSpPr>
            <p:cNvPr id="2153" name="Oval 365"/>
            <p:cNvSpPr>
              <a:spLocks noChangeArrowheads="1"/>
            </p:cNvSpPr>
            <p:nvPr/>
          </p:nvSpPr>
          <p:spPr bwMode="auto">
            <a:xfrm>
              <a:off x="4119026" y="15522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55" name="Text Box 412"/>
            <p:cNvSpPr txBox="1">
              <a:spLocks noChangeArrowheads="1"/>
            </p:cNvSpPr>
            <p:nvPr/>
          </p:nvSpPr>
          <p:spPr bwMode="auto">
            <a:xfrm>
              <a:off x="2221963" y="4304958"/>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BON</a:t>
              </a:r>
              <a:endParaRPr kumimoji="0" lang="de-DE" sz="1000">
                <a:latin typeface="Verdana" pitchFamily="34" charset="0"/>
              </a:endParaRPr>
            </a:p>
          </p:txBody>
        </p:sp>
        <p:sp>
          <p:nvSpPr>
            <p:cNvPr id="2156" name="Freeform 414"/>
            <p:cNvSpPr>
              <a:spLocks/>
            </p:cNvSpPr>
            <p:nvPr/>
          </p:nvSpPr>
          <p:spPr bwMode="auto">
            <a:xfrm>
              <a:off x="2437863" y="3379445"/>
              <a:ext cx="311150" cy="495300"/>
            </a:xfrm>
            <a:custGeom>
              <a:avLst/>
              <a:gdLst>
                <a:gd name="T0" fmla="*/ 0 w 172"/>
                <a:gd name="T1" fmla="*/ 2147483647 h 304"/>
                <a:gd name="T2" fmla="*/ 2147483647 w 172"/>
                <a:gd name="T3" fmla="*/ 2147483647 h 304"/>
                <a:gd name="T4" fmla="*/ 2147483647 w 172"/>
                <a:gd name="T5" fmla="*/ 2147483647 h 304"/>
                <a:gd name="T6" fmla="*/ 2147483647 w 172"/>
                <a:gd name="T7" fmla="*/ 2147483647 h 304"/>
                <a:gd name="T8" fmla="*/ 2147483647 w 172"/>
                <a:gd name="T9" fmla="*/ 2147483647 h 304"/>
                <a:gd name="T10" fmla="*/ 2147483647 w 172"/>
                <a:gd name="T11" fmla="*/ 0 h 304"/>
                <a:gd name="T12" fmla="*/ 0 60000 65536"/>
                <a:gd name="T13" fmla="*/ 0 60000 65536"/>
                <a:gd name="T14" fmla="*/ 0 60000 65536"/>
                <a:gd name="T15" fmla="*/ 0 60000 65536"/>
                <a:gd name="T16" fmla="*/ 0 60000 65536"/>
                <a:gd name="T17" fmla="*/ 0 60000 65536"/>
                <a:gd name="T18" fmla="*/ 0 w 172"/>
                <a:gd name="T19" fmla="*/ 0 h 304"/>
                <a:gd name="T20" fmla="*/ 172 w 17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72" h="304">
                  <a:moveTo>
                    <a:pt x="0" y="304"/>
                  </a:moveTo>
                  <a:cubicBezTo>
                    <a:pt x="18" y="296"/>
                    <a:pt x="37" y="288"/>
                    <a:pt x="64" y="283"/>
                  </a:cubicBezTo>
                  <a:cubicBezTo>
                    <a:pt x="91" y="278"/>
                    <a:pt x="148" y="295"/>
                    <a:pt x="160" y="277"/>
                  </a:cubicBezTo>
                  <a:cubicBezTo>
                    <a:pt x="172" y="259"/>
                    <a:pt x="151" y="210"/>
                    <a:pt x="139" y="176"/>
                  </a:cubicBezTo>
                  <a:cubicBezTo>
                    <a:pt x="127" y="142"/>
                    <a:pt x="82" y="104"/>
                    <a:pt x="85" y="75"/>
                  </a:cubicBezTo>
                  <a:cubicBezTo>
                    <a:pt x="88" y="46"/>
                    <a:pt x="124" y="23"/>
                    <a:pt x="160" y="0"/>
                  </a:cubicBezTo>
                </a:path>
              </a:pathLst>
            </a:custGeom>
            <a:noFill/>
            <a:ln w="38100">
              <a:solidFill>
                <a:schemeClr val="bg2"/>
              </a:solidFill>
              <a:round/>
              <a:headEnd/>
              <a:tailEnd/>
            </a:ln>
          </p:spPr>
          <p:txBody>
            <a:bodyPr wrap="none" anchor="ctr"/>
            <a:lstStyle/>
            <a:p>
              <a:pPr>
                <a:defRPr/>
              </a:pPr>
              <a:endParaRPr lang="de-DE" sz="1000"/>
            </a:p>
          </p:txBody>
        </p:sp>
        <p:sp>
          <p:nvSpPr>
            <p:cNvPr id="2157" name="Line 416"/>
            <p:cNvSpPr>
              <a:spLocks noChangeShapeType="1"/>
            </p:cNvSpPr>
            <p:nvPr/>
          </p:nvSpPr>
          <p:spPr bwMode="auto">
            <a:xfrm flipV="1">
              <a:off x="2569626" y="4098583"/>
              <a:ext cx="261937" cy="177800"/>
            </a:xfrm>
            <a:prstGeom prst="line">
              <a:avLst/>
            </a:prstGeom>
            <a:noFill/>
            <a:ln w="38100">
              <a:solidFill>
                <a:schemeClr val="bg2"/>
              </a:solidFill>
              <a:round/>
              <a:headEnd/>
              <a:tailEnd/>
            </a:ln>
          </p:spPr>
          <p:txBody>
            <a:bodyPr wrap="none" anchor="ctr"/>
            <a:lstStyle/>
            <a:p>
              <a:pPr>
                <a:defRPr/>
              </a:pPr>
              <a:endParaRPr lang="de-DE" sz="1000"/>
            </a:p>
          </p:txBody>
        </p:sp>
        <p:sp>
          <p:nvSpPr>
            <p:cNvPr id="2158" name="Freeform 417"/>
            <p:cNvSpPr>
              <a:spLocks/>
            </p:cNvSpPr>
            <p:nvPr/>
          </p:nvSpPr>
          <p:spPr bwMode="auto">
            <a:xfrm>
              <a:off x="2102901" y="4022383"/>
              <a:ext cx="423862" cy="263525"/>
            </a:xfrm>
            <a:custGeom>
              <a:avLst/>
              <a:gdLst>
                <a:gd name="T0" fmla="*/ 2147483647 w 291"/>
                <a:gd name="T1" fmla="*/ 2147483647 h 150"/>
                <a:gd name="T2" fmla="*/ 2147483647 w 291"/>
                <a:gd name="T3" fmla="*/ 2147483647 h 150"/>
                <a:gd name="T4" fmla="*/ 2147483647 w 291"/>
                <a:gd name="T5" fmla="*/ 2147483647 h 150"/>
                <a:gd name="T6" fmla="*/ 2147483647 w 291"/>
                <a:gd name="T7" fmla="*/ 0 h 150"/>
                <a:gd name="T8" fmla="*/ 0 60000 65536"/>
                <a:gd name="T9" fmla="*/ 0 60000 65536"/>
                <a:gd name="T10" fmla="*/ 0 60000 65536"/>
                <a:gd name="T11" fmla="*/ 0 60000 65536"/>
                <a:gd name="T12" fmla="*/ 0 w 291"/>
                <a:gd name="T13" fmla="*/ 0 h 150"/>
                <a:gd name="T14" fmla="*/ 291 w 291"/>
                <a:gd name="T15" fmla="*/ 150 h 150"/>
              </a:gdLst>
              <a:ahLst/>
              <a:cxnLst>
                <a:cxn ang="T8">
                  <a:pos x="T0" y="T1"/>
                </a:cxn>
                <a:cxn ang="T9">
                  <a:pos x="T2" y="T3"/>
                </a:cxn>
                <a:cxn ang="T10">
                  <a:pos x="T4" y="T5"/>
                </a:cxn>
                <a:cxn ang="T11">
                  <a:pos x="T6" y="T7"/>
                </a:cxn>
              </a:cxnLst>
              <a:rect l="T12" t="T13" r="T14" b="T15"/>
              <a:pathLst>
                <a:path w="291" h="150">
                  <a:moveTo>
                    <a:pt x="291" y="150"/>
                  </a:moveTo>
                  <a:cubicBezTo>
                    <a:pt x="270" y="138"/>
                    <a:pt x="249" y="126"/>
                    <a:pt x="206" y="112"/>
                  </a:cubicBezTo>
                  <a:cubicBezTo>
                    <a:pt x="163" y="98"/>
                    <a:pt x="60" y="83"/>
                    <a:pt x="30" y="64"/>
                  </a:cubicBezTo>
                  <a:cubicBezTo>
                    <a:pt x="0" y="45"/>
                    <a:pt x="12" y="22"/>
                    <a:pt x="24" y="0"/>
                  </a:cubicBezTo>
                </a:path>
              </a:pathLst>
            </a:custGeom>
            <a:noFill/>
            <a:ln w="38100">
              <a:solidFill>
                <a:schemeClr val="bg2"/>
              </a:solidFill>
              <a:round/>
              <a:headEnd/>
              <a:tailEnd/>
            </a:ln>
          </p:spPr>
          <p:txBody>
            <a:bodyPr wrap="none" anchor="ctr"/>
            <a:lstStyle/>
            <a:p>
              <a:pPr>
                <a:defRPr/>
              </a:pPr>
              <a:endParaRPr lang="de-DE" sz="1000"/>
            </a:p>
          </p:txBody>
        </p:sp>
        <p:sp>
          <p:nvSpPr>
            <p:cNvPr id="2162" name="Text Box 420"/>
            <p:cNvSpPr txBox="1">
              <a:spLocks noChangeArrowheads="1"/>
            </p:cNvSpPr>
            <p:nvPr/>
          </p:nvSpPr>
          <p:spPr bwMode="auto">
            <a:xfrm>
              <a:off x="3631862" y="3497968"/>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KAS</a:t>
              </a:r>
              <a:endParaRPr kumimoji="0" lang="de-DE" sz="1000" dirty="0">
                <a:solidFill>
                  <a:srgbClr val="FF3300"/>
                </a:solidFill>
                <a:latin typeface="Verdana" pitchFamily="34" charset="0"/>
              </a:endParaRPr>
            </a:p>
          </p:txBody>
        </p:sp>
        <p:sp>
          <p:nvSpPr>
            <p:cNvPr id="2163" name="Text Box 421"/>
            <p:cNvSpPr txBox="1">
              <a:spLocks noChangeArrowheads="1"/>
            </p:cNvSpPr>
            <p:nvPr/>
          </p:nvSpPr>
          <p:spPr bwMode="auto">
            <a:xfrm>
              <a:off x="3876138" y="2896845"/>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PAD</a:t>
              </a:r>
              <a:endParaRPr kumimoji="0" lang="de-DE" sz="1000" dirty="0">
                <a:solidFill>
                  <a:srgbClr val="FF3300"/>
                </a:solidFill>
                <a:latin typeface="Verdana" pitchFamily="34" charset="0"/>
              </a:endParaRPr>
            </a:p>
          </p:txBody>
        </p:sp>
        <p:sp>
          <p:nvSpPr>
            <p:cNvPr id="2164" name="Text Box 422"/>
            <p:cNvSpPr txBox="1">
              <a:spLocks noChangeArrowheads="1"/>
            </p:cNvSpPr>
            <p:nvPr/>
          </p:nvSpPr>
          <p:spPr bwMode="auto">
            <a:xfrm>
              <a:off x="3316048" y="3830296"/>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GIE</a:t>
              </a:r>
              <a:endParaRPr kumimoji="0" lang="de-DE" sz="1000" dirty="0">
                <a:solidFill>
                  <a:srgbClr val="FF3300"/>
                </a:solidFill>
                <a:latin typeface="Verdana" pitchFamily="34" charset="0"/>
              </a:endParaRPr>
            </a:p>
          </p:txBody>
        </p:sp>
        <p:sp>
          <p:nvSpPr>
            <p:cNvPr id="2165" name="Text Box 423"/>
            <p:cNvSpPr txBox="1">
              <a:spLocks noChangeArrowheads="1"/>
            </p:cNvSpPr>
            <p:nvPr/>
          </p:nvSpPr>
          <p:spPr bwMode="auto">
            <a:xfrm>
              <a:off x="3854670" y="3783940"/>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MAR</a:t>
              </a:r>
            </a:p>
          </p:txBody>
        </p:sp>
        <p:sp>
          <p:nvSpPr>
            <p:cNvPr id="2166" name="Text Box 424"/>
            <p:cNvSpPr txBox="1">
              <a:spLocks noChangeArrowheads="1"/>
            </p:cNvSpPr>
            <p:nvPr/>
          </p:nvSpPr>
          <p:spPr bwMode="auto">
            <a:xfrm>
              <a:off x="4363501" y="3133383"/>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GOE</a:t>
              </a:r>
              <a:endParaRPr kumimoji="0" lang="de-DE" sz="1000" dirty="0">
                <a:solidFill>
                  <a:srgbClr val="FF3300"/>
                </a:solidFill>
                <a:latin typeface="Verdana" pitchFamily="34" charset="0"/>
              </a:endParaRPr>
            </a:p>
          </p:txBody>
        </p:sp>
        <p:sp>
          <p:nvSpPr>
            <p:cNvPr id="2170" name="Text Box 468"/>
            <p:cNvSpPr txBox="1">
              <a:spLocks noChangeArrowheads="1"/>
            </p:cNvSpPr>
            <p:nvPr/>
          </p:nvSpPr>
          <p:spPr bwMode="auto">
            <a:xfrm>
              <a:off x="3061751" y="3303555"/>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DOR</a:t>
              </a:r>
              <a:endParaRPr kumimoji="0" lang="de-DE" sz="1000" dirty="0">
                <a:solidFill>
                  <a:srgbClr val="FF3300"/>
                </a:solidFill>
                <a:latin typeface="Verdana" pitchFamily="34" charset="0"/>
              </a:endParaRPr>
            </a:p>
          </p:txBody>
        </p:sp>
        <p:sp>
          <p:nvSpPr>
            <p:cNvPr id="2171" name="Text Box 469"/>
            <p:cNvSpPr txBox="1">
              <a:spLocks noChangeArrowheads="1"/>
            </p:cNvSpPr>
            <p:nvPr/>
          </p:nvSpPr>
          <p:spPr bwMode="auto">
            <a:xfrm>
              <a:off x="2760126" y="3671545"/>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WUP</a:t>
              </a:r>
              <a:endParaRPr kumimoji="0" lang="de-DE" sz="1000" dirty="0">
                <a:solidFill>
                  <a:srgbClr val="FF3300"/>
                </a:solidFill>
                <a:latin typeface="Verdana" pitchFamily="34" charset="0"/>
              </a:endParaRPr>
            </a:p>
          </p:txBody>
        </p:sp>
        <p:sp>
          <p:nvSpPr>
            <p:cNvPr id="2172" name="Freeform 470"/>
            <p:cNvSpPr>
              <a:spLocks/>
            </p:cNvSpPr>
            <p:nvPr/>
          </p:nvSpPr>
          <p:spPr bwMode="auto">
            <a:xfrm>
              <a:off x="2726788" y="3433420"/>
              <a:ext cx="276225" cy="63500"/>
            </a:xfrm>
            <a:custGeom>
              <a:avLst/>
              <a:gdLst>
                <a:gd name="T0" fmla="*/ 2147483647 w 174"/>
                <a:gd name="T1" fmla="*/ 2147483647 h 40"/>
                <a:gd name="T2" fmla="*/ 2147483647 w 174"/>
                <a:gd name="T3" fmla="*/ 2147483647 h 40"/>
                <a:gd name="T4" fmla="*/ 2147483647 w 174"/>
                <a:gd name="T5" fmla="*/ 2147483647 h 40"/>
                <a:gd name="T6" fmla="*/ 0 w 174"/>
                <a:gd name="T7" fmla="*/ 0 h 40"/>
                <a:gd name="T8" fmla="*/ 0 60000 65536"/>
                <a:gd name="T9" fmla="*/ 0 60000 65536"/>
                <a:gd name="T10" fmla="*/ 0 60000 65536"/>
                <a:gd name="T11" fmla="*/ 0 60000 65536"/>
                <a:gd name="T12" fmla="*/ 0 w 174"/>
                <a:gd name="T13" fmla="*/ 0 h 40"/>
                <a:gd name="T14" fmla="*/ 174 w 174"/>
                <a:gd name="T15" fmla="*/ 40 h 40"/>
              </a:gdLst>
              <a:ahLst/>
              <a:cxnLst>
                <a:cxn ang="T8">
                  <a:pos x="T0" y="T1"/>
                </a:cxn>
                <a:cxn ang="T9">
                  <a:pos x="T2" y="T3"/>
                </a:cxn>
                <a:cxn ang="T10">
                  <a:pos x="T4" y="T5"/>
                </a:cxn>
                <a:cxn ang="T11">
                  <a:pos x="T6" y="T7"/>
                </a:cxn>
              </a:cxnLst>
              <a:rect l="T12" t="T13" r="T14" b="T15"/>
              <a:pathLst>
                <a:path w="174" h="40">
                  <a:moveTo>
                    <a:pt x="174" y="20"/>
                  </a:moveTo>
                  <a:cubicBezTo>
                    <a:pt x="168" y="28"/>
                    <a:pt x="163" y="36"/>
                    <a:pt x="146" y="38"/>
                  </a:cubicBezTo>
                  <a:cubicBezTo>
                    <a:pt x="129" y="40"/>
                    <a:pt x="94" y="38"/>
                    <a:pt x="70" y="32"/>
                  </a:cubicBezTo>
                  <a:cubicBezTo>
                    <a:pt x="46" y="26"/>
                    <a:pt x="23" y="13"/>
                    <a:pt x="0" y="0"/>
                  </a:cubicBezTo>
                </a:path>
              </a:pathLst>
            </a:custGeom>
            <a:noFill/>
            <a:ln w="28575">
              <a:solidFill>
                <a:schemeClr val="bg2"/>
              </a:solidFill>
              <a:round/>
              <a:headEnd/>
              <a:tailEnd/>
            </a:ln>
          </p:spPr>
          <p:txBody>
            <a:bodyPr wrap="none" anchor="ctr"/>
            <a:lstStyle/>
            <a:p>
              <a:endParaRPr lang="de-DE" sz="1000"/>
            </a:p>
          </p:txBody>
        </p:sp>
        <p:sp>
          <p:nvSpPr>
            <p:cNvPr id="2173" name="Freeform 471"/>
            <p:cNvSpPr>
              <a:spLocks/>
            </p:cNvSpPr>
            <p:nvPr/>
          </p:nvSpPr>
          <p:spPr bwMode="auto">
            <a:xfrm>
              <a:off x="2802988" y="3503270"/>
              <a:ext cx="263525" cy="593725"/>
            </a:xfrm>
            <a:custGeom>
              <a:avLst/>
              <a:gdLst>
                <a:gd name="T0" fmla="*/ 2147483647 w 166"/>
                <a:gd name="T1" fmla="*/ 0 h 374"/>
                <a:gd name="T2" fmla="*/ 2147483647 w 166"/>
                <a:gd name="T3" fmla="*/ 2147483647 h 374"/>
                <a:gd name="T4" fmla="*/ 2147483647 w 166"/>
                <a:gd name="T5" fmla="*/ 2147483647 h 374"/>
                <a:gd name="T6" fmla="*/ 2147483647 w 166"/>
                <a:gd name="T7" fmla="*/ 2147483647 h 374"/>
                <a:gd name="T8" fmla="*/ 2147483647 w 166"/>
                <a:gd name="T9" fmla="*/ 2147483647 h 374"/>
                <a:gd name="T10" fmla="*/ 0 w 166"/>
                <a:gd name="T11" fmla="*/ 2147483647 h 374"/>
                <a:gd name="T12" fmla="*/ 0 60000 65536"/>
                <a:gd name="T13" fmla="*/ 0 60000 65536"/>
                <a:gd name="T14" fmla="*/ 0 60000 65536"/>
                <a:gd name="T15" fmla="*/ 0 60000 65536"/>
                <a:gd name="T16" fmla="*/ 0 60000 65536"/>
                <a:gd name="T17" fmla="*/ 0 60000 65536"/>
                <a:gd name="T18" fmla="*/ 0 w 166"/>
                <a:gd name="T19" fmla="*/ 0 h 374"/>
                <a:gd name="T20" fmla="*/ 166 w 166"/>
                <a:gd name="T21" fmla="*/ 374 h 374"/>
              </a:gdLst>
              <a:ahLst/>
              <a:cxnLst>
                <a:cxn ang="T12">
                  <a:pos x="T0" y="T1"/>
                </a:cxn>
                <a:cxn ang="T13">
                  <a:pos x="T2" y="T3"/>
                </a:cxn>
                <a:cxn ang="T14">
                  <a:pos x="T4" y="T5"/>
                </a:cxn>
                <a:cxn ang="T15">
                  <a:pos x="T6" y="T7"/>
                </a:cxn>
                <a:cxn ang="T16">
                  <a:pos x="T8" y="T9"/>
                </a:cxn>
                <a:cxn ang="T17">
                  <a:pos x="T10" y="T11"/>
                </a:cxn>
              </a:cxnLst>
              <a:rect l="T18" t="T19" r="T20" b="T21"/>
              <a:pathLst>
                <a:path w="166" h="374">
                  <a:moveTo>
                    <a:pt x="166" y="0"/>
                  </a:moveTo>
                  <a:cubicBezTo>
                    <a:pt x="166" y="8"/>
                    <a:pt x="166" y="17"/>
                    <a:pt x="148" y="28"/>
                  </a:cubicBezTo>
                  <a:cubicBezTo>
                    <a:pt x="130" y="39"/>
                    <a:pt x="81" y="54"/>
                    <a:pt x="60" y="64"/>
                  </a:cubicBezTo>
                  <a:cubicBezTo>
                    <a:pt x="39" y="74"/>
                    <a:pt x="33" y="69"/>
                    <a:pt x="24" y="86"/>
                  </a:cubicBezTo>
                  <a:cubicBezTo>
                    <a:pt x="15" y="103"/>
                    <a:pt x="8" y="120"/>
                    <a:pt x="4" y="168"/>
                  </a:cubicBezTo>
                  <a:cubicBezTo>
                    <a:pt x="0" y="216"/>
                    <a:pt x="0" y="295"/>
                    <a:pt x="0" y="374"/>
                  </a:cubicBezTo>
                </a:path>
              </a:pathLst>
            </a:custGeom>
            <a:noFill/>
            <a:ln w="38100">
              <a:solidFill>
                <a:schemeClr val="bg2"/>
              </a:solidFill>
              <a:round/>
              <a:headEnd/>
              <a:tailEnd/>
            </a:ln>
          </p:spPr>
          <p:txBody>
            <a:bodyPr wrap="none" anchor="ctr"/>
            <a:lstStyle/>
            <a:p>
              <a:endParaRPr lang="de-DE" sz="1000"/>
            </a:p>
          </p:txBody>
        </p:sp>
        <p:sp>
          <p:nvSpPr>
            <p:cNvPr id="2175" name="Oval 465"/>
            <p:cNvSpPr>
              <a:spLocks noChangeArrowheads="1"/>
            </p:cNvSpPr>
            <p:nvPr/>
          </p:nvSpPr>
          <p:spPr bwMode="auto">
            <a:xfrm>
              <a:off x="2817276" y="360328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76" name="Oval 466"/>
            <p:cNvSpPr>
              <a:spLocks noChangeArrowheads="1"/>
            </p:cNvSpPr>
            <p:nvPr/>
          </p:nvSpPr>
          <p:spPr bwMode="auto">
            <a:xfrm>
              <a:off x="3006188" y="339690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77" name="Oval 467"/>
            <p:cNvSpPr>
              <a:spLocks noChangeArrowheads="1"/>
            </p:cNvSpPr>
            <p:nvPr/>
          </p:nvSpPr>
          <p:spPr bwMode="auto">
            <a:xfrm>
              <a:off x="2834738" y="343500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78" name="Freeform 472"/>
            <p:cNvSpPr>
              <a:spLocks/>
            </p:cNvSpPr>
            <p:nvPr/>
          </p:nvSpPr>
          <p:spPr bwMode="auto">
            <a:xfrm>
              <a:off x="4044413" y="3620745"/>
              <a:ext cx="1079500" cy="260350"/>
            </a:xfrm>
            <a:custGeom>
              <a:avLst/>
              <a:gdLst>
                <a:gd name="T0" fmla="*/ 2147483647 w 680"/>
                <a:gd name="T1" fmla="*/ 2147483647 h 164"/>
                <a:gd name="T2" fmla="*/ 2147483647 w 680"/>
                <a:gd name="T3" fmla="*/ 2147483647 h 164"/>
                <a:gd name="T4" fmla="*/ 2147483647 w 680"/>
                <a:gd name="T5" fmla="*/ 2147483647 h 164"/>
                <a:gd name="T6" fmla="*/ 2147483647 w 680"/>
                <a:gd name="T7" fmla="*/ 2147483647 h 164"/>
                <a:gd name="T8" fmla="*/ 0 w 680"/>
                <a:gd name="T9" fmla="*/ 0 h 164"/>
                <a:gd name="T10" fmla="*/ 0 60000 65536"/>
                <a:gd name="T11" fmla="*/ 0 60000 65536"/>
                <a:gd name="T12" fmla="*/ 0 60000 65536"/>
                <a:gd name="T13" fmla="*/ 0 60000 65536"/>
                <a:gd name="T14" fmla="*/ 0 60000 65536"/>
                <a:gd name="T15" fmla="*/ 0 w 680"/>
                <a:gd name="T16" fmla="*/ 0 h 164"/>
                <a:gd name="T17" fmla="*/ 680 w 680"/>
                <a:gd name="T18" fmla="*/ 164 h 164"/>
              </a:gdLst>
              <a:ahLst/>
              <a:cxnLst>
                <a:cxn ang="T10">
                  <a:pos x="T0" y="T1"/>
                </a:cxn>
                <a:cxn ang="T11">
                  <a:pos x="T2" y="T3"/>
                </a:cxn>
                <a:cxn ang="T12">
                  <a:pos x="T4" y="T5"/>
                </a:cxn>
                <a:cxn ang="T13">
                  <a:pos x="T6" y="T7"/>
                </a:cxn>
                <a:cxn ang="T14">
                  <a:pos x="T8" y="T9"/>
                </a:cxn>
              </a:cxnLst>
              <a:rect l="T15" t="T16" r="T17" b="T18"/>
              <a:pathLst>
                <a:path w="680" h="164">
                  <a:moveTo>
                    <a:pt x="680" y="164"/>
                  </a:moveTo>
                  <a:cubicBezTo>
                    <a:pt x="667" y="137"/>
                    <a:pt x="655" y="111"/>
                    <a:pt x="624" y="100"/>
                  </a:cubicBezTo>
                  <a:cubicBezTo>
                    <a:pt x="593" y="89"/>
                    <a:pt x="578" y="101"/>
                    <a:pt x="496" y="96"/>
                  </a:cubicBezTo>
                  <a:cubicBezTo>
                    <a:pt x="414" y="91"/>
                    <a:pt x="215" y="88"/>
                    <a:pt x="132" y="72"/>
                  </a:cubicBezTo>
                  <a:cubicBezTo>
                    <a:pt x="49" y="56"/>
                    <a:pt x="24" y="28"/>
                    <a:pt x="0" y="0"/>
                  </a:cubicBezTo>
                </a:path>
              </a:pathLst>
            </a:custGeom>
            <a:noFill/>
            <a:ln w="38100">
              <a:solidFill>
                <a:schemeClr val="bg2"/>
              </a:solidFill>
              <a:round/>
              <a:headEnd/>
              <a:tailEnd/>
            </a:ln>
          </p:spPr>
          <p:txBody>
            <a:bodyPr wrap="none" anchor="ctr"/>
            <a:lstStyle/>
            <a:p>
              <a:pPr>
                <a:defRPr/>
              </a:pPr>
              <a:endParaRPr lang="de-DE" sz="1000"/>
            </a:p>
          </p:txBody>
        </p:sp>
        <p:sp>
          <p:nvSpPr>
            <p:cNvPr id="2179" name="Freeform 473"/>
            <p:cNvSpPr>
              <a:spLocks/>
            </p:cNvSpPr>
            <p:nvPr/>
          </p:nvSpPr>
          <p:spPr bwMode="auto">
            <a:xfrm>
              <a:off x="3549113" y="3011145"/>
              <a:ext cx="361950" cy="74613"/>
            </a:xfrm>
            <a:custGeom>
              <a:avLst/>
              <a:gdLst>
                <a:gd name="T0" fmla="*/ 0 w 204"/>
                <a:gd name="T1" fmla="*/ 2147483647 h 47"/>
                <a:gd name="T2" fmla="*/ 2147483647 w 204"/>
                <a:gd name="T3" fmla="*/ 2147483647 h 47"/>
                <a:gd name="T4" fmla="*/ 2147483647 w 204"/>
                <a:gd name="T5" fmla="*/ 0 h 47"/>
                <a:gd name="T6" fmla="*/ 0 60000 65536"/>
                <a:gd name="T7" fmla="*/ 0 60000 65536"/>
                <a:gd name="T8" fmla="*/ 0 60000 65536"/>
                <a:gd name="T9" fmla="*/ 0 w 204"/>
                <a:gd name="T10" fmla="*/ 0 h 47"/>
                <a:gd name="T11" fmla="*/ 204 w 204"/>
                <a:gd name="T12" fmla="*/ 47 h 47"/>
              </a:gdLst>
              <a:ahLst/>
              <a:cxnLst>
                <a:cxn ang="T6">
                  <a:pos x="T0" y="T1"/>
                </a:cxn>
                <a:cxn ang="T7">
                  <a:pos x="T2" y="T3"/>
                </a:cxn>
                <a:cxn ang="T8">
                  <a:pos x="T4" y="T5"/>
                </a:cxn>
              </a:cxnLst>
              <a:rect l="T9" t="T10" r="T11" b="T12"/>
              <a:pathLst>
                <a:path w="204" h="47">
                  <a:moveTo>
                    <a:pt x="0" y="20"/>
                  </a:moveTo>
                  <a:cubicBezTo>
                    <a:pt x="21" y="33"/>
                    <a:pt x="42" y="47"/>
                    <a:pt x="76" y="44"/>
                  </a:cubicBezTo>
                  <a:cubicBezTo>
                    <a:pt x="110" y="41"/>
                    <a:pt x="157" y="20"/>
                    <a:pt x="204" y="0"/>
                  </a:cubicBezTo>
                </a:path>
              </a:pathLst>
            </a:custGeom>
            <a:noFill/>
            <a:ln w="38100">
              <a:solidFill>
                <a:schemeClr val="bg2"/>
              </a:solidFill>
              <a:round/>
              <a:headEnd/>
              <a:tailEnd/>
            </a:ln>
          </p:spPr>
          <p:txBody>
            <a:bodyPr wrap="none" anchor="ctr"/>
            <a:lstStyle/>
            <a:p>
              <a:pPr>
                <a:defRPr/>
              </a:pPr>
              <a:endParaRPr lang="de-DE" sz="1000"/>
            </a:p>
          </p:txBody>
        </p:sp>
        <p:sp>
          <p:nvSpPr>
            <p:cNvPr id="2180" name="Freeform 474"/>
            <p:cNvSpPr>
              <a:spLocks/>
            </p:cNvSpPr>
            <p:nvPr/>
          </p:nvSpPr>
          <p:spPr bwMode="auto">
            <a:xfrm>
              <a:off x="3892013" y="3023845"/>
              <a:ext cx="177800" cy="615950"/>
            </a:xfrm>
            <a:custGeom>
              <a:avLst/>
              <a:gdLst>
                <a:gd name="T0" fmla="*/ 0 w 112"/>
                <a:gd name="T1" fmla="*/ 0 h 388"/>
                <a:gd name="T2" fmla="*/ 2147483647 w 112"/>
                <a:gd name="T3" fmla="*/ 2147483647 h 388"/>
                <a:gd name="T4" fmla="*/ 2147483647 w 112"/>
                <a:gd name="T5" fmla="*/ 2147483647 h 388"/>
                <a:gd name="T6" fmla="*/ 2147483647 w 112"/>
                <a:gd name="T7" fmla="*/ 2147483647 h 388"/>
                <a:gd name="T8" fmla="*/ 0 60000 65536"/>
                <a:gd name="T9" fmla="*/ 0 60000 65536"/>
                <a:gd name="T10" fmla="*/ 0 60000 65536"/>
                <a:gd name="T11" fmla="*/ 0 60000 65536"/>
                <a:gd name="T12" fmla="*/ 0 w 112"/>
                <a:gd name="T13" fmla="*/ 0 h 388"/>
                <a:gd name="T14" fmla="*/ 112 w 112"/>
                <a:gd name="T15" fmla="*/ 388 h 388"/>
              </a:gdLst>
              <a:ahLst/>
              <a:cxnLst>
                <a:cxn ang="T8">
                  <a:pos x="T0" y="T1"/>
                </a:cxn>
                <a:cxn ang="T9">
                  <a:pos x="T2" y="T3"/>
                </a:cxn>
                <a:cxn ang="T10">
                  <a:pos x="T4" y="T5"/>
                </a:cxn>
                <a:cxn ang="T11">
                  <a:pos x="T6" y="T7"/>
                </a:cxn>
              </a:cxnLst>
              <a:rect l="T12" t="T13" r="T14" b="T15"/>
              <a:pathLst>
                <a:path w="112" h="388">
                  <a:moveTo>
                    <a:pt x="0" y="0"/>
                  </a:moveTo>
                  <a:cubicBezTo>
                    <a:pt x="14" y="8"/>
                    <a:pt x="29" y="17"/>
                    <a:pt x="36" y="60"/>
                  </a:cubicBezTo>
                  <a:cubicBezTo>
                    <a:pt x="43" y="103"/>
                    <a:pt x="31" y="201"/>
                    <a:pt x="44" y="256"/>
                  </a:cubicBezTo>
                  <a:cubicBezTo>
                    <a:pt x="57" y="311"/>
                    <a:pt x="84" y="349"/>
                    <a:pt x="112" y="388"/>
                  </a:cubicBezTo>
                </a:path>
              </a:pathLst>
            </a:custGeom>
            <a:noFill/>
            <a:ln w="38100">
              <a:solidFill>
                <a:schemeClr val="bg2"/>
              </a:solidFill>
              <a:round/>
              <a:headEnd/>
              <a:tailEnd/>
            </a:ln>
          </p:spPr>
          <p:txBody>
            <a:bodyPr wrap="none" anchor="ctr"/>
            <a:lstStyle/>
            <a:p>
              <a:pPr>
                <a:defRPr/>
              </a:pPr>
              <a:endParaRPr lang="de-DE" sz="1000"/>
            </a:p>
          </p:txBody>
        </p:sp>
        <p:sp>
          <p:nvSpPr>
            <p:cNvPr id="2181" name="Oval 427"/>
            <p:cNvSpPr>
              <a:spLocks noChangeArrowheads="1"/>
            </p:cNvSpPr>
            <p:nvPr/>
          </p:nvSpPr>
          <p:spPr bwMode="auto">
            <a:xfrm>
              <a:off x="3845976" y="29746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6" name="Oval 121"/>
            <p:cNvSpPr>
              <a:spLocks noChangeArrowheads="1"/>
            </p:cNvSpPr>
            <p:nvPr/>
          </p:nvSpPr>
          <p:spPr bwMode="auto">
            <a:xfrm>
              <a:off x="3460213" y="295875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7" name="Text Box 234"/>
            <p:cNvSpPr txBox="1">
              <a:spLocks noChangeArrowheads="1"/>
            </p:cNvSpPr>
            <p:nvPr/>
          </p:nvSpPr>
          <p:spPr bwMode="auto">
            <a:xfrm>
              <a:off x="5395376" y="620519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FHM</a:t>
              </a:r>
            </a:p>
          </p:txBody>
        </p:sp>
        <p:sp>
          <p:nvSpPr>
            <p:cNvPr id="2188" name="Oval 149"/>
            <p:cNvSpPr>
              <a:spLocks noChangeArrowheads="1"/>
            </p:cNvSpPr>
            <p:nvPr/>
          </p:nvSpPr>
          <p:spPr bwMode="auto">
            <a:xfrm>
              <a:off x="4300001" y="48145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9" name="Text Box 212"/>
            <p:cNvSpPr txBox="1">
              <a:spLocks noChangeArrowheads="1"/>
            </p:cNvSpPr>
            <p:nvPr/>
          </p:nvSpPr>
          <p:spPr bwMode="auto">
            <a:xfrm>
              <a:off x="4017426" y="4560545"/>
              <a:ext cx="609600" cy="246221"/>
            </a:xfrm>
            <a:prstGeom prst="rect">
              <a:avLst/>
            </a:prstGeom>
            <a:noFill/>
            <a:ln w="9525">
              <a:noFill/>
              <a:miter lim="800000"/>
              <a:headEnd/>
              <a:tailEnd/>
            </a:ln>
          </p:spPr>
          <p:txBody>
            <a:bodyPr>
              <a:spAutoFit/>
            </a:bodyPr>
            <a:lstStyle/>
            <a:p>
              <a:pPr>
                <a:spcBef>
                  <a:spcPct val="50000"/>
                </a:spcBef>
              </a:pPr>
              <a:r>
                <a:rPr kumimoji="0" lang="de-DE" sz="1000" b="1">
                  <a:solidFill>
                    <a:srgbClr val="FF3300"/>
                  </a:solidFill>
                  <a:latin typeface="Verdana" pitchFamily="34" charset="0"/>
                </a:rPr>
                <a:t>WUE</a:t>
              </a:r>
              <a:endParaRPr kumimoji="0" lang="de-DE" sz="1000">
                <a:latin typeface="Verdana" pitchFamily="34" charset="0"/>
              </a:endParaRPr>
            </a:p>
          </p:txBody>
        </p:sp>
        <p:sp>
          <p:nvSpPr>
            <p:cNvPr id="2190" name="Text Box 236"/>
            <p:cNvSpPr txBox="1">
              <a:spLocks noChangeArrowheads="1"/>
            </p:cNvSpPr>
            <p:nvPr/>
          </p:nvSpPr>
          <p:spPr bwMode="auto">
            <a:xfrm>
              <a:off x="2890767" y="1842130"/>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EWE</a:t>
              </a:r>
              <a:endParaRPr kumimoji="0" lang="de-DE" sz="1000" dirty="0">
                <a:latin typeface="Verdana" pitchFamily="34" charset="0"/>
              </a:endParaRPr>
            </a:p>
          </p:txBody>
        </p:sp>
        <p:sp>
          <p:nvSpPr>
            <p:cNvPr id="2191" name="Freihandform 188"/>
            <p:cNvSpPr>
              <a:spLocks/>
            </p:cNvSpPr>
            <p:nvPr/>
          </p:nvSpPr>
          <p:spPr bwMode="auto">
            <a:xfrm>
              <a:off x="3420526" y="1704633"/>
              <a:ext cx="96837" cy="298450"/>
            </a:xfrm>
            <a:custGeom>
              <a:avLst/>
              <a:gdLst>
                <a:gd name="T0" fmla="*/ 92586 w 96982"/>
                <a:gd name="T1" fmla="*/ 0 h 297873"/>
                <a:gd name="T2" fmla="*/ 19839 w 96982"/>
                <a:gd name="T3" fmla="*/ 117689 h 297873"/>
                <a:gd name="T4" fmla="*/ 0 w 96982"/>
                <a:gd name="T5" fmla="*/ 316288 h 297873"/>
                <a:gd name="T6" fmla="*/ 0 w 96982"/>
                <a:gd name="T7" fmla="*/ 316288 h 297873"/>
                <a:gd name="T8" fmla="*/ 0 w 96982"/>
                <a:gd name="T9" fmla="*/ 316288 h 297873"/>
                <a:gd name="T10" fmla="*/ 0 60000 65536"/>
                <a:gd name="T11" fmla="*/ 0 60000 65536"/>
                <a:gd name="T12" fmla="*/ 0 60000 65536"/>
                <a:gd name="T13" fmla="*/ 0 60000 65536"/>
                <a:gd name="T14" fmla="*/ 0 60000 65536"/>
                <a:gd name="T15" fmla="*/ 0 w 96982"/>
                <a:gd name="T16" fmla="*/ 0 h 297873"/>
                <a:gd name="T17" fmla="*/ 96982 w 96982"/>
                <a:gd name="T18" fmla="*/ 297873 h 297873"/>
              </a:gdLst>
              <a:ahLst/>
              <a:cxnLst>
                <a:cxn ang="T10">
                  <a:pos x="T0" y="T1"/>
                </a:cxn>
                <a:cxn ang="T11">
                  <a:pos x="T2" y="T3"/>
                </a:cxn>
                <a:cxn ang="T12">
                  <a:pos x="T4" y="T5"/>
                </a:cxn>
                <a:cxn ang="T13">
                  <a:pos x="T6" y="T7"/>
                </a:cxn>
                <a:cxn ang="T14">
                  <a:pos x="T8" y="T9"/>
                </a:cxn>
              </a:cxnLst>
              <a:rect l="T15" t="T16" r="T17" b="T18"/>
              <a:pathLst>
                <a:path w="96982" h="297873">
                  <a:moveTo>
                    <a:pt x="96982" y="0"/>
                  </a:moveTo>
                  <a:cubicBezTo>
                    <a:pt x="66964" y="30595"/>
                    <a:pt x="36946" y="61191"/>
                    <a:pt x="20782" y="110836"/>
                  </a:cubicBezTo>
                  <a:cubicBezTo>
                    <a:pt x="4618" y="160482"/>
                    <a:pt x="0" y="297873"/>
                    <a:pt x="0" y="297873"/>
                  </a:cubicBezTo>
                </a:path>
              </a:pathLst>
            </a:custGeom>
            <a:noFill/>
            <a:ln w="38100">
              <a:solidFill>
                <a:schemeClr val="bg2"/>
              </a:solidFill>
              <a:round/>
              <a:headEnd/>
              <a:tailEnd/>
            </a:ln>
          </p:spPr>
          <p:txBody>
            <a:bodyPr wrap="none" anchor="ctr"/>
            <a:lstStyle/>
            <a:p>
              <a:endParaRPr lang="de-DE" sz="1000"/>
            </a:p>
          </p:txBody>
        </p:sp>
        <p:sp>
          <p:nvSpPr>
            <p:cNvPr id="2192" name="Freihandform 189"/>
            <p:cNvSpPr>
              <a:spLocks/>
            </p:cNvSpPr>
            <p:nvPr/>
          </p:nvSpPr>
          <p:spPr bwMode="auto">
            <a:xfrm>
              <a:off x="3053813" y="2072933"/>
              <a:ext cx="346075" cy="990600"/>
            </a:xfrm>
            <a:custGeom>
              <a:avLst/>
              <a:gdLst>
                <a:gd name="T0" fmla="*/ 337545 w 346363"/>
                <a:gd name="T1" fmla="*/ 0 h 990600"/>
                <a:gd name="T2" fmla="*/ 222780 w 346363"/>
                <a:gd name="T3" fmla="*/ 678872 h 990600"/>
                <a:gd name="T4" fmla="*/ 0 w 346363"/>
                <a:gd name="T5" fmla="*/ 990600 h 990600"/>
                <a:gd name="T6" fmla="*/ 0 60000 65536"/>
                <a:gd name="T7" fmla="*/ 0 60000 65536"/>
                <a:gd name="T8" fmla="*/ 0 60000 65536"/>
                <a:gd name="T9" fmla="*/ 0 w 346363"/>
                <a:gd name="T10" fmla="*/ 0 h 990600"/>
                <a:gd name="T11" fmla="*/ 346363 w 346363"/>
                <a:gd name="T12" fmla="*/ 990600 h 990600"/>
              </a:gdLst>
              <a:ahLst/>
              <a:cxnLst>
                <a:cxn ang="T6">
                  <a:pos x="T0" y="T1"/>
                </a:cxn>
                <a:cxn ang="T7">
                  <a:pos x="T2" y="T3"/>
                </a:cxn>
                <a:cxn ang="T8">
                  <a:pos x="T4" y="T5"/>
                </a:cxn>
              </a:cxnLst>
              <a:rect l="T9" t="T10" r="T11" b="T12"/>
              <a:pathLst>
                <a:path w="346363" h="990600">
                  <a:moveTo>
                    <a:pt x="346363" y="0"/>
                  </a:moveTo>
                  <a:cubicBezTo>
                    <a:pt x="316345" y="256886"/>
                    <a:pt x="286327" y="513772"/>
                    <a:pt x="228600" y="678872"/>
                  </a:cubicBezTo>
                  <a:cubicBezTo>
                    <a:pt x="170873" y="843972"/>
                    <a:pt x="85436" y="917286"/>
                    <a:pt x="0" y="990600"/>
                  </a:cubicBezTo>
                </a:path>
              </a:pathLst>
            </a:custGeom>
            <a:noFill/>
            <a:ln w="38100">
              <a:solidFill>
                <a:schemeClr val="bg2"/>
              </a:solidFill>
              <a:round/>
              <a:headEnd/>
              <a:tailEnd/>
            </a:ln>
          </p:spPr>
          <p:txBody>
            <a:bodyPr wrap="none" anchor="ctr"/>
            <a:lstStyle/>
            <a:p>
              <a:endParaRPr lang="de-DE" sz="1000"/>
            </a:p>
          </p:txBody>
        </p:sp>
        <p:sp>
          <p:nvSpPr>
            <p:cNvPr id="2194" name="Oval 185"/>
            <p:cNvSpPr>
              <a:spLocks noChangeArrowheads="1"/>
            </p:cNvSpPr>
            <p:nvPr/>
          </p:nvSpPr>
          <p:spPr bwMode="auto">
            <a:xfrm>
              <a:off x="3330038" y="1953870"/>
              <a:ext cx="120650"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95" name="Text Box 307"/>
            <p:cNvSpPr txBox="1">
              <a:spLocks noChangeArrowheads="1"/>
            </p:cNvSpPr>
            <p:nvPr/>
          </p:nvSpPr>
          <p:spPr bwMode="auto">
            <a:xfrm>
              <a:off x="3146809" y="1383451"/>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AWI</a:t>
              </a:r>
              <a:endParaRPr kumimoji="0" lang="de-DE" sz="1000" dirty="0">
                <a:latin typeface="Verdana" pitchFamily="34" charset="0"/>
              </a:endParaRPr>
            </a:p>
          </p:txBody>
        </p:sp>
        <p:sp>
          <p:nvSpPr>
            <p:cNvPr id="2196" name="Freeform 308"/>
            <p:cNvSpPr>
              <a:spLocks/>
            </p:cNvSpPr>
            <p:nvPr/>
          </p:nvSpPr>
          <p:spPr bwMode="auto">
            <a:xfrm>
              <a:off x="3587213" y="1664945"/>
              <a:ext cx="254000" cy="396875"/>
            </a:xfrm>
            <a:custGeom>
              <a:avLst/>
              <a:gdLst>
                <a:gd name="T0" fmla="*/ 0 w 160"/>
                <a:gd name="T1" fmla="*/ 0 h 250"/>
                <a:gd name="T2" fmla="*/ 2147483647 w 160"/>
                <a:gd name="T3" fmla="*/ 2147483647 h 250"/>
                <a:gd name="T4" fmla="*/ 2147483647 w 160"/>
                <a:gd name="T5" fmla="*/ 2147483647 h 250"/>
                <a:gd name="T6" fmla="*/ 2147483647 w 160"/>
                <a:gd name="T7" fmla="*/ 2147483647 h 250"/>
                <a:gd name="T8" fmla="*/ 2147483647 w 160"/>
                <a:gd name="T9" fmla="*/ 2147483647 h 250"/>
                <a:gd name="T10" fmla="*/ 2147483647 w 160"/>
                <a:gd name="T11" fmla="*/ 2147483647 h 250"/>
                <a:gd name="T12" fmla="*/ 2147483647 w 160"/>
                <a:gd name="T13" fmla="*/ 2147483647 h 250"/>
                <a:gd name="T14" fmla="*/ 0 60000 65536"/>
                <a:gd name="T15" fmla="*/ 0 60000 65536"/>
                <a:gd name="T16" fmla="*/ 0 60000 65536"/>
                <a:gd name="T17" fmla="*/ 0 60000 65536"/>
                <a:gd name="T18" fmla="*/ 0 60000 65536"/>
                <a:gd name="T19" fmla="*/ 0 60000 65536"/>
                <a:gd name="T20" fmla="*/ 0 60000 65536"/>
                <a:gd name="T21" fmla="*/ 0 w 160"/>
                <a:gd name="T22" fmla="*/ 0 h 250"/>
                <a:gd name="T23" fmla="*/ 160 w 160"/>
                <a:gd name="T24" fmla="*/ 250 h 2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0" h="250">
                  <a:moveTo>
                    <a:pt x="0" y="0"/>
                  </a:moveTo>
                  <a:cubicBezTo>
                    <a:pt x="5" y="5"/>
                    <a:pt x="9" y="12"/>
                    <a:pt x="16" y="16"/>
                  </a:cubicBezTo>
                  <a:cubicBezTo>
                    <a:pt x="26" y="21"/>
                    <a:pt x="48" y="26"/>
                    <a:pt x="48" y="26"/>
                  </a:cubicBezTo>
                  <a:cubicBezTo>
                    <a:pt x="67" y="39"/>
                    <a:pt x="67" y="50"/>
                    <a:pt x="80" y="69"/>
                  </a:cubicBezTo>
                  <a:cubicBezTo>
                    <a:pt x="89" y="99"/>
                    <a:pt x="92" y="139"/>
                    <a:pt x="107" y="165"/>
                  </a:cubicBezTo>
                  <a:cubicBezTo>
                    <a:pt x="117" y="182"/>
                    <a:pt x="128" y="197"/>
                    <a:pt x="139" y="213"/>
                  </a:cubicBezTo>
                  <a:cubicBezTo>
                    <a:pt x="146" y="224"/>
                    <a:pt x="151" y="241"/>
                    <a:pt x="160" y="250"/>
                  </a:cubicBezTo>
                </a:path>
              </a:pathLst>
            </a:custGeom>
            <a:noFill/>
            <a:ln w="38100">
              <a:solidFill>
                <a:schemeClr val="bg2"/>
              </a:solidFill>
              <a:round/>
              <a:headEnd/>
              <a:tailEnd/>
            </a:ln>
          </p:spPr>
          <p:txBody>
            <a:bodyPr wrap="none" anchor="ctr"/>
            <a:lstStyle/>
            <a:p>
              <a:endParaRPr lang="de-DE" sz="1000"/>
            </a:p>
          </p:txBody>
        </p:sp>
        <p:sp>
          <p:nvSpPr>
            <p:cNvPr id="2197" name="Oval 310"/>
            <p:cNvSpPr>
              <a:spLocks noChangeArrowheads="1"/>
            </p:cNvSpPr>
            <p:nvPr/>
          </p:nvSpPr>
          <p:spPr bwMode="auto">
            <a:xfrm>
              <a:off x="3477676" y="16046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98" name="Freihandform 190"/>
            <p:cNvSpPr>
              <a:spLocks/>
            </p:cNvSpPr>
            <p:nvPr/>
          </p:nvSpPr>
          <p:spPr bwMode="auto">
            <a:xfrm>
              <a:off x="5263612" y="5510567"/>
              <a:ext cx="281413" cy="908941"/>
            </a:xfrm>
            <a:custGeom>
              <a:avLst/>
              <a:gdLst>
                <a:gd name="T0" fmla="*/ 286559 w 274108"/>
                <a:gd name="T1" fmla="*/ 0 h 868892"/>
                <a:gd name="T2" fmla="*/ 266568 w 274108"/>
                <a:gd name="T3" fmla="*/ 75050 h 868892"/>
                <a:gd name="T4" fmla="*/ 159941 w 274108"/>
                <a:gd name="T5" fmla="*/ 156352 h 868892"/>
                <a:gd name="T6" fmla="*/ 46648 w 274108"/>
                <a:gd name="T7" fmla="*/ 243906 h 868892"/>
                <a:gd name="T8" fmla="*/ 93300 w 274108"/>
                <a:gd name="T9" fmla="*/ 412767 h 868892"/>
                <a:gd name="T10" fmla="*/ 166606 w 274108"/>
                <a:gd name="T11" fmla="*/ 462800 h 868892"/>
                <a:gd name="T12" fmla="*/ 219916 w 274108"/>
                <a:gd name="T13" fmla="*/ 587884 h 868892"/>
                <a:gd name="T14" fmla="*/ 186596 w 274108"/>
                <a:gd name="T15" fmla="*/ 781757 h 868892"/>
                <a:gd name="T16" fmla="*/ 133282 w 274108"/>
                <a:gd name="T17" fmla="*/ 831789 h 868892"/>
                <a:gd name="T18" fmla="*/ 0 w 274108"/>
                <a:gd name="T19" fmla="*/ 637915 h 868892"/>
                <a:gd name="T20" fmla="*/ 0 w 274108"/>
                <a:gd name="T21" fmla="*/ 637915 h 868892"/>
                <a:gd name="T22" fmla="*/ 0 w 274108"/>
                <a:gd name="T23" fmla="*/ 637915 h 868892"/>
                <a:gd name="T24" fmla="*/ 0 w 274108"/>
                <a:gd name="T25" fmla="*/ 637915 h 8688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4108"/>
                <a:gd name="T40" fmla="*/ 0 h 868892"/>
                <a:gd name="T41" fmla="*/ 274108 w 274108"/>
                <a:gd name="T42" fmla="*/ 868892 h 8688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4108" h="868892">
                  <a:moveTo>
                    <a:pt x="273050" y="0"/>
                  </a:moveTo>
                  <a:cubicBezTo>
                    <a:pt x="273579" y="24871"/>
                    <a:pt x="274108" y="49742"/>
                    <a:pt x="254000" y="76200"/>
                  </a:cubicBezTo>
                  <a:cubicBezTo>
                    <a:pt x="233892" y="102658"/>
                    <a:pt x="152400" y="158750"/>
                    <a:pt x="152400" y="158750"/>
                  </a:cubicBezTo>
                  <a:cubicBezTo>
                    <a:pt x="117475" y="187325"/>
                    <a:pt x="55033" y="204258"/>
                    <a:pt x="44450" y="247650"/>
                  </a:cubicBezTo>
                  <a:cubicBezTo>
                    <a:pt x="33867" y="291042"/>
                    <a:pt x="69850" y="382058"/>
                    <a:pt x="88900" y="419100"/>
                  </a:cubicBezTo>
                  <a:cubicBezTo>
                    <a:pt x="107950" y="456142"/>
                    <a:pt x="138642" y="440267"/>
                    <a:pt x="158750" y="469900"/>
                  </a:cubicBezTo>
                  <a:cubicBezTo>
                    <a:pt x="178858" y="499533"/>
                    <a:pt x="206375" y="542925"/>
                    <a:pt x="209550" y="596900"/>
                  </a:cubicBezTo>
                  <a:cubicBezTo>
                    <a:pt x="212725" y="650875"/>
                    <a:pt x="191558" y="752475"/>
                    <a:pt x="177800" y="793750"/>
                  </a:cubicBezTo>
                  <a:cubicBezTo>
                    <a:pt x="164042" y="835025"/>
                    <a:pt x="156633" y="868892"/>
                    <a:pt x="127000" y="844550"/>
                  </a:cubicBezTo>
                  <a:cubicBezTo>
                    <a:pt x="97367" y="820208"/>
                    <a:pt x="0" y="647700"/>
                    <a:pt x="0" y="647700"/>
                  </a:cubicBezTo>
                </a:path>
              </a:pathLst>
            </a:custGeom>
            <a:noFill/>
            <a:ln w="38100">
              <a:solidFill>
                <a:schemeClr val="bg2"/>
              </a:solidFill>
              <a:round/>
              <a:headEnd/>
              <a:tailEnd/>
            </a:ln>
          </p:spPr>
          <p:txBody>
            <a:bodyPr wrap="none" anchor="ctr"/>
            <a:lstStyle/>
            <a:p>
              <a:pPr>
                <a:defRPr/>
              </a:pPr>
              <a:endParaRPr lang="de-DE" sz="1000"/>
            </a:p>
          </p:txBody>
        </p:sp>
        <p:sp>
          <p:nvSpPr>
            <p:cNvPr id="2202" name="Freihandform 191"/>
            <p:cNvSpPr>
              <a:spLocks/>
            </p:cNvSpPr>
            <p:nvPr/>
          </p:nvSpPr>
          <p:spPr bwMode="auto">
            <a:xfrm>
              <a:off x="2580738" y="4328770"/>
              <a:ext cx="187325" cy="930275"/>
            </a:xfrm>
            <a:custGeom>
              <a:avLst/>
              <a:gdLst>
                <a:gd name="T0" fmla="*/ 0 w 187960"/>
                <a:gd name="T1" fmla="*/ 0 h 929640"/>
                <a:gd name="T2" fmla="*/ 81032 w 187960"/>
                <a:gd name="T3" fmla="*/ 23020 h 929640"/>
                <a:gd name="T4" fmla="*/ 169430 w 187960"/>
                <a:gd name="T5" fmla="*/ 130429 h 929640"/>
                <a:gd name="T6" fmla="*/ 154695 w 187960"/>
                <a:gd name="T7" fmla="*/ 460333 h 929640"/>
                <a:gd name="T8" fmla="*/ 88395 w 187960"/>
                <a:gd name="T9" fmla="*/ 767222 h 929640"/>
                <a:gd name="T10" fmla="*/ 132596 w 187960"/>
                <a:gd name="T11" fmla="*/ 936009 h 929640"/>
                <a:gd name="T12" fmla="*/ 0 60000 65536"/>
                <a:gd name="T13" fmla="*/ 0 60000 65536"/>
                <a:gd name="T14" fmla="*/ 0 60000 65536"/>
                <a:gd name="T15" fmla="*/ 0 60000 65536"/>
                <a:gd name="T16" fmla="*/ 0 60000 65536"/>
                <a:gd name="T17" fmla="*/ 0 60000 65536"/>
                <a:gd name="T18" fmla="*/ 0 w 187960"/>
                <a:gd name="T19" fmla="*/ 0 h 929640"/>
                <a:gd name="T20" fmla="*/ 187960 w 187960"/>
                <a:gd name="T21" fmla="*/ 929640 h 929640"/>
              </a:gdLst>
              <a:ahLst/>
              <a:cxnLst>
                <a:cxn ang="T12">
                  <a:pos x="T0" y="T1"/>
                </a:cxn>
                <a:cxn ang="T13">
                  <a:pos x="T2" y="T3"/>
                </a:cxn>
                <a:cxn ang="T14">
                  <a:pos x="T4" y="T5"/>
                </a:cxn>
                <a:cxn ang="T15">
                  <a:pos x="T6" y="T7"/>
                </a:cxn>
                <a:cxn ang="T16">
                  <a:pos x="T8" y="T9"/>
                </a:cxn>
                <a:cxn ang="T17">
                  <a:pos x="T10" y="T11"/>
                </a:cxn>
              </a:cxnLst>
              <a:rect l="T18" t="T19" r="T20" b="T21"/>
              <a:pathLst>
                <a:path w="187960" h="929640">
                  <a:moveTo>
                    <a:pt x="0" y="0"/>
                  </a:moveTo>
                  <a:cubicBezTo>
                    <a:pt x="27305" y="635"/>
                    <a:pt x="54610" y="1270"/>
                    <a:pt x="83820" y="22860"/>
                  </a:cubicBezTo>
                  <a:cubicBezTo>
                    <a:pt x="113030" y="44450"/>
                    <a:pt x="162560" y="57150"/>
                    <a:pt x="175260" y="129540"/>
                  </a:cubicBezTo>
                  <a:cubicBezTo>
                    <a:pt x="187960" y="201930"/>
                    <a:pt x="173990" y="351790"/>
                    <a:pt x="160020" y="457200"/>
                  </a:cubicBezTo>
                  <a:cubicBezTo>
                    <a:pt x="146050" y="562610"/>
                    <a:pt x="95250" y="683260"/>
                    <a:pt x="91440" y="762000"/>
                  </a:cubicBezTo>
                  <a:cubicBezTo>
                    <a:pt x="87630" y="840740"/>
                    <a:pt x="112395" y="885190"/>
                    <a:pt x="137160" y="929640"/>
                  </a:cubicBezTo>
                </a:path>
              </a:pathLst>
            </a:custGeom>
            <a:noFill/>
            <a:ln w="38100">
              <a:solidFill>
                <a:schemeClr val="bg2"/>
              </a:solidFill>
              <a:round/>
              <a:headEnd/>
              <a:tailEnd/>
            </a:ln>
          </p:spPr>
          <p:txBody>
            <a:bodyPr wrap="none" anchor="ctr"/>
            <a:lstStyle/>
            <a:p>
              <a:endParaRPr lang="de-DE" sz="1000"/>
            </a:p>
          </p:txBody>
        </p:sp>
        <p:sp>
          <p:nvSpPr>
            <p:cNvPr id="2203" name="Freihandform 201"/>
            <p:cNvSpPr>
              <a:spLocks/>
            </p:cNvSpPr>
            <p:nvPr/>
          </p:nvSpPr>
          <p:spPr bwMode="auto">
            <a:xfrm>
              <a:off x="5308063" y="1190283"/>
              <a:ext cx="828675" cy="182562"/>
            </a:xfrm>
            <a:custGeom>
              <a:avLst/>
              <a:gdLst>
                <a:gd name="T0" fmla="*/ 0 w 828675"/>
                <a:gd name="T1" fmla="*/ 115887 h 182562"/>
                <a:gd name="T2" fmla="*/ 523875 w 828675"/>
                <a:gd name="T3" fmla="*/ 11112 h 182562"/>
                <a:gd name="T4" fmla="*/ 828675 w 828675"/>
                <a:gd name="T5" fmla="*/ 182562 h 182562"/>
                <a:gd name="T6" fmla="*/ 0 60000 65536"/>
                <a:gd name="T7" fmla="*/ 0 60000 65536"/>
                <a:gd name="T8" fmla="*/ 0 60000 65536"/>
                <a:gd name="T9" fmla="*/ 0 w 828675"/>
                <a:gd name="T10" fmla="*/ 0 h 182562"/>
                <a:gd name="T11" fmla="*/ 828675 w 828675"/>
                <a:gd name="T12" fmla="*/ 182562 h 182562"/>
              </a:gdLst>
              <a:ahLst/>
              <a:cxnLst>
                <a:cxn ang="T6">
                  <a:pos x="T0" y="T1"/>
                </a:cxn>
                <a:cxn ang="T7">
                  <a:pos x="T2" y="T3"/>
                </a:cxn>
                <a:cxn ang="T8">
                  <a:pos x="T4" y="T5"/>
                </a:cxn>
              </a:cxnLst>
              <a:rect l="T9" t="T10" r="T11" b="T12"/>
              <a:pathLst>
                <a:path w="828675" h="182562">
                  <a:moveTo>
                    <a:pt x="0" y="115887"/>
                  </a:moveTo>
                  <a:cubicBezTo>
                    <a:pt x="192881" y="57943"/>
                    <a:pt x="385763" y="0"/>
                    <a:pt x="523875" y="11112"/>
                  </a:cubicBezTo>
                  <a:cubicBezTo>
                    <a:pt x="661987" y="22224"/>
                    <a:pt x="745331" y="102393"/>
                    <a:pt x="828675" y="182562"/>
                  </a:cubicBezTo>
                </a:path>
              </a:pathLst>
            </a:custGeom>
            <a:noFill/>
            <a:ln w="38100">
              <a:solidFill>
                <a:schemeClr val="bg2"/>
              </a:solidFill>
              <a:round/>
              <a:headEnd/>
              <a:tailEnd/>
            </a:ln>
          </p:spPr>
          <p:txBody>
            <a:bodyPr wrap="none" anchor="ctr"/>
            <a:lstStyle/>
            <a:p>
              <a:pPr>
                <a:defRPr/>
              </a:pPr>
              <a:endParaRPr lang="de-DE" sz="1000"/>
            </a:p>
          </p:txBody>
        </p:sp>
        <p:sp>
          <p:nvSpPr>
            <p:cNvPr id="2204" name="Text Box 236"/>
            <p:cNvSpPr txBox="1">
              <a:spLocks noChangeArrowheads="1"/>
            </p:cNvSpPr>
            <p:nvPr/>
          </p:nvSpPr>
          <p:spPr bwMode="auto">
            <a:xfrm>
              <a:off x="5682172" y="1376770"/>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GRE</a:t>
              </a:r>
              <a:endParaRPr kumimoji="0" lang="de-DE" sz="1000" dirty="0">
                <a:latin typeface="Verdana" pitchFamily="34" charset="0"/>
              </a:endParaRPr>
            </a:p>
          </p:txBody>
        </p:sp>
        <p:sp>
          <p:nvSpPr>
            <p:cNvPr id="2205" name="Freihandform 195"/>
            <p:cNvSpPr>
              <a:spLocks/>
            </p:cNvSpPr>
            <p:nvPr/>
          </p:nvSpPr>
          <p:spPr bwMode="auto">
            <a:xfrm>
              <a:off x="6106576" y="1431583"/>
              <a:ext cx="534987" cy="830262"/>
            </a:xfrm>
            <a:custGeom>
              <a:avLst/>
              <a:gdLst>
                <a:gd name="T0" fmla="*/ 9908 w 534811"/>
                <a:gd name="T1" fmla="*/ 0 h 829733"/>
                <a:gd name="T2" fmla="*/ 43884 w 534811"/>
                <a:gd name="T3" fmla="*/ 170415 h 829733"/>
                <a:gd name="T4" fmla="*/ 273244 w 534811"/>
                <a:gd name="T5" fmla="*/ 332312 h 829733"/>
                <a:gd name="T6" fmla="*/ 460121 w 534811"/>
                <a:gd name="T7" fmla="*/ 630541 h 829733"/>
                <a:gd name="T8" fmla="*/ 536572 w 534811"/>
                <a:gd name="T9" fmla="*/ 835038 h 829733"/>
                <a:gd name="T10" fmla="*/ 0 60000 65536"/>
                <a:gd name="T11" fmla="*/ 0 60000 65536"/>
                <a:gd name="T12" fmla="*/ 0 60000 65536"/>
                <a:gd name="T13" fmla="*/ 0 60000 65536"/>
                <a:gd name="T14" fmla="*/ 0 60000 65536"/>
                <a:gd name="T15" fmla="*/ 0 w 534811"/>
                <a:gd name="T16" fmla="*/ 0 h 829733"/>
                <a:gd name="T17" fmla="*/ 534811 w 534811"/>
                <a:gd name="T18" fmla="*/ 829733 h 829733"/>
              </a:gdLst>
              <a:ahLst/>
              <a:cxnLst>
                <a:cxn ang="T10">
                  <a:pos x="T0" y="T1"/>
                </a:cxn>
                <a:cxn ang="T11">
                  <a:pos x="T2" y="T3"/>
                </a:cxn>
                <a:cxn ang="T12">
                  <a:pos x="T4" y="T5"/>
                </a:cxn>
                <a:cxn ang="T13">
                  <a:pos x="T6" y="T7"/>
                </a:cxn>
                <a:cxn ang="T14">
                  <a:pos x="T8" y="T9"/>
                </a:cxn>
              </a:cxnLst>
              <a:rect l="T15" t="T16" r="T17" b="T18"/>
              <a:pathLst>
                <a:path w="534811" h="829733">
                  <a:moveTo>
                    <a:pt x="9878" y="0"/>
                  </a:moveTo>
                  <a:cubicBezTo>
                    <a:pt x="4939" y="57150"/>
                    <a:pt x="0" y="114300"/>
                    <a:pt x="43744" y="169333"/>
                  </a:cubicBezTo>
                  <a:cubicBezTo>
                    <a:pt x="87488" y="224366"/>
                    <a:pt x="203200" y="254000"/>
                    <a:pt x="272344" y="330200"/>
                  </a:cubicBezTo>
                  <a:cubicBezTo>
                    <a:pt x="341489" y="406400"/>
                    <a:pt x="414867" y="543278"/>
                    <a:pt x="458611" y="626533"/>
                  </a:cubicBezTo>
                  <a:cubicBezTo>
                    <a:pt x="502356" y="709789"/>
                    <a:pt x="518583" y="769761"/>
                    <a:pt x="534811" y="829733"/>
                  </a:cubicBezTo>
                </a:path>
              </a:pathLst>
            </a:custGeom>
            <a:noFill/>
            <a:ln w="38100">
              <a:solidFill>
                <a:schemeClr val="bg2"/>
              </a:solidFill>
              <a:round/>
              <a:headEnd/>
              <a:tailEnd/>
            </a:ln>
          </p:spPr>
          <p:txBody>
            <a:bodyPr wrap="none" anchor="ctr"/>
            <a:lstStyle/>
            <a:p>
              <a:pPr>
                <a:defRPr/>
              </a:pPr>
              <a:endParaRPr lang="de-DE" sz="1000"/>
            </a:p>
          </p:txBody>
        </p:sp>
        <p:sp>
          <p:nvSpPr>
            <p:cNvPr id="2206" name="Oval 310"/>
            <p:cNvSpPr>
              <a:spLocks noChangeArrowheads="1"/>
            </p:cNvSpPr>
            <p:nvPr/>
          </p:nvSpPr>
          <p:spPr bwMode="auto">
            <a:xfrm>
              <a:off x="6049426" y="13379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07" name="Oval 344"/>
            <p:cNvSpPr>
              <a:spLocks noChangeArrowheads="1"/>
            </p:cNvSpPr>
            <p:nvPr/>
          </p:nvSpPr>
          <p:spPr bwMode="auto">
            <a:xfrm>
              <a:off x="2699801" y="52082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08" name="Oval 358"/>
            <p:cNvSpPr>
              <a:spLocks noChangeArrowheads="1"/>
            </p:cNvSpPr>
            <p:nvPr/>
          </p:nvSpPr>
          <p:spPr bwMode="auto">
            <a:xfrm>
              <a:off x="5209638" y="12347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09" name="Freeform 129"/>
            <p:cNvSpPr>
              <a:spLocks/>
            </p:cNvSpPr>
            <p:nvPr/>
          </p:nvSpPr>
          <p:spPr bwMode="auto">
            <a:xfrm>
              <a:off x="6500276" y="2279308"/>
              <a:ext cx="188912" cy="227012"/>
            </a:xfrm>
            <a:custGeom>
              <a:avLst/>
              <a:gdLst>
                <a:gd name="T0" fmla="*/ 0 w 308"/>
                <a:gd name="T1" fmla="*/ 2147483647 h 124"/>
                <a:gd name="T2" fmla="*/ 2147483647 w 308"/>
                <a:gd name="T3" fmla="*/ 2147483647 h 124"/>
                <a:gd name="T4" fmla="*/ 2147483647 w 308"/>
                <a:gd name="T5" fmla="*/ 2147483647 h 124"/>
                <a:gd name="T6" fmla="*/ 2147483647 w 308"/>
                <a:gd name="T7" fmla="*/ 2147483647 h 124"/>
                <a:gd name="T8" fmla="*/ 2147483647 w 308"/>
                <a:gd name="T9" fmla="*/ 0 h 124"/>
                <a:gd name="T10" fmla="*/ 0 60000 65536"/>
                <a:gd name="T11" fmla="*/ 0 60000 65536"/>
                <a:gd name="T12" fmla="*/ 0 60000 65536"/>
                <a:gd name="T13" fmla="*/ 0 60000 65536"/>
                <a:gd name="T14" fmla="*/ 0 60000 65536"/>
                <a:gd name="T15" fmla="*/ 0 w 308"/>
                <a:gd name="T16" fmla="*/ 0 h 124"/>
                <a:gd name="T17" fmla="*/ 308 w 308"/>
                <a:gd name="T18" fmla="*/ 124 h 124"/>
              </a:gdLst>
              <a:ahLst/>
              <a:cxnLst>
                <a:cxn ang="T10">
                  <a:pos x="T0" y="T1"/>
                </a:cxn>
                <a:cxn ang="T11">
                  <a:pos x="T2" y="T3"/>
                </a:cxn>
                <a:cxn ang="T12">
                  <a:pos x="T4" y="T5"/>
                </a:cxn>
                <a:cxn ang="T13">
                  <a:pos x="T6" y="T7"/>
                </a:cxn>
                <a:cxn ang="T14">
                  <a:pos x="T8" y="T9"/>
                </a:cxn>
              </a:cxnLst>
              <a:rect l="T15" t="T16" r="T17" b="T18"/>
              <a:pathLst>
                <a:path w="308" h="124">
                  <a:moveTo>
                    <a:pt x="0" y="124"/>
                  </a:moveTo>
                  <a:cubicBezTo>
                    <a:pt x="17" y="111"/>
                    <a:pt x="35" y="98"/>
                    <a:pt x="54" y="92"/>
                  </a:cubicBezTo>
                  <a:cubicBezTo>
                    <a:pt x="73" y="86"/>
                    <a:pt x="98" y="103"/>
                    <a:pt x="114" y="90"/>
                  </a:cubicBezTo>
                  <a:cubicBezTo>
                    <a:pt x="130" y="77"/>
                    <a:pt x="116" y="31"/>
                    <a:pt x="148" y="16"/>
                  </a:cubicBezTo>
                  <a:cubicBezTo>
                    <a:pt x="180" y="1"/>
                    <a:pt x="244" y="0"/>
                    <a:pt x="308" y="0"/>
                  </a:cubicBezTo>
                </a:path>
              </a:pathLst>
            </a:custGeom>
            <a:noFill/>
            <a:ln w="38100">
              <a:solidFill>
                <a:schemeClr val="bg2"/>
              </a:solidFill>
              <a:round/>
              <a:headEnd/>
              <a:tailEnd/>
            </a:ln>
          </p:spPr>
          <p:txBody>
            <a:bodyPr wrap="none" anchor="ctr"/>
            <a:lstStyle/>
            <a:p>
              <a:pPr>
                <a:defRPr/>
              </a:pPr>
              <a:endParaRPr lang="de-DE" sz="1000"/>
            </a:p>
          </p:txBody>
        </p:sp>
        <p:sp>
          <p:nvSpPr>
            <p:cNvPr id="2210" name="Line 133"/>
            <p:cNvSpPr>
              <a:spLocks noChangeShapeType="1"/>
            </p:cNvSpPr>
            <p:nvPr/>
          </p:nvSpPr>
          <p:spPr bwMode="auto">
            <a:xfrm flipH="1">
              <a:off x="6209763" y="2507908"/>
              <a:ext cx="234950" cy="25400"/>
            </a:xfrm>
            <a:prstGeom prst="line">
              <a:avLst/>
            </a:prstGeom>
            <a:noFill/>
            <a:ln w="38100">
              <a:solidFill>
                <a:schemeClr val="bg2"/>
              </a:solidFill>
              <a:round/>
              <a:headEnd/>
              <a:tailEnd/>
            </a:ln>
          </p:spPr>
          <p:txBody>
            <a:bodyPr wrap="none" anchor="ctr"/>
            <a:lstStyle/>
            <a:p>
              <a:pPr>
                <a:defRPr/>
              </a:pPr>
              <a:endParaRPr lang="de-DE" sz="1000"/>
            </a:p>
          </p:txBody>
        </p:sp>
        <p:sp>
          <p:nvSpPr>
            <p:cNvPr id="2211" name="Oval 351"/>
            <p:cNvSpPr>
              <a:spLocks noChangeArrowheads="1"/>
            </p:cNvSpPr>
            <p:nvPr/>
          </p:nvSpPr>
          <p:spPr bwMode="auto">
            <a:xfrm>
              <a:off x="6414551" y="24539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2" name="Oval 313"/>
            <p:cNvSpPr>
              <a:spLocks noChangeArrowheads="1"/>
            </p:cNvSpPr>
            <p:nvPr/>
          </p:nvSpPr>
          <p:spPr bwMode="auto">
            <a:xfrm>
              <a:off x="6643151" y="224120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9" name="Freihandform 225"/>
            <p:cNvSpPr>
              <a:spLocks/>
            </p:cNvSpPr>
            <p:nvPr/>
          </p:nvSpPr>
          <p:spPr bwMode="auto">
            <a:xfrm>
              <a:off x="5666838" y="2965108"/>
              <a:ext cx="603250" cy="782637"/>
            </a:xfrm>
            <a:custGeom>
              <a:avLst/>
              <a:gdLst>
                <a:gd name="T0" fmla="*/ 1312848 w 565484"/>
                <a:gd name="T1" fmla="*/ 1486335 h 741947"/>
                <a:gd name="T2" fmla="*/ 577286 w 565484"/>
                <a:gd name="T3" fmla="*/ 835563 h 741947"/>
                <a:gd name="T4" fmla="*/ 0 w 565484"/>
                <a:gd name="T5" fmla="*/ 0 h 741947"/>
                <a:gd name="T6" fmla="*/ 0 60000 65536"/>
                <a:gd name="T7" fmla="*/ 0 60000 65536"/>
                <a:gd name="T8" fmla="*/ 0 60000 65536"/>
                <a:gd name="T9" fmla="*/ 0 w 565484"/>
                <a:gd name="T10" fmla="*/ 0 h 741947"/>
                <a:gd name="T11" fmla="*/ 565484 w 565484"/>
                <a:gd name="T12" fmla="*/ 741947 h 741947"/>
              </a:gdLst>
              <a:ahLst/>
              <a:cxnLst>
                <a:cxn ang="T6">
                  <a:pos x="T0" y="T1"/>
                </a:cxn>
                <a:cxn ang="T7">
                  <a:pos x="T2" y="T3"/>
                </a:cxn>
                <a:cxn ang="T8">
                  <a:pos x="T4" y="T5"/>
                </a:cxn>
              </a:cxnLst>
              <a:rect l="T9" t="T10" r="T11" b="T12"/>
              <a:pathLst>
                <a:path w="565484" h="741947">
                  <a:moveTo>
                    <a:pt x="565484" y="741947"/>
                  </a:moveTo>
                  <a:cubicBezTo>
                    <a:pt x="454192" y="641350"/>
                    <a:pt x="342900" y="540753"/>
                    <a:pt x="248653" y="417095"/>
                  </a:cubicBezTo>
                  <a:cubicBezTo>
                    <a:pt x="154406" y="293437"/>
                    <a:pt x="77203" y="146718"/>
                    <a:pt x="0" y="0"/>
                  </a:cubicBezTo>
                </a:path>
              </a:pathLst>
            </a:custGeom>
            <a:noFill/>
            <a:ln w="38100">
              <a:solidFill>
                <a:schemeClr val="bg2"/>
              </a:solidFill>
              <a:round/>
              <a:headEnd/>
              <a:tailEnd/>
            </a:ln>
          </p:spPr>
          <p:txBody>
            <a:bodyPr wrap="none" anchor="ctr"/>
            <a:lstStyle/>
            <a:p>
              <a:pPr>
                <a:defRPr/>
              </a:pPr>
              <a:endParaRPr lang="de-DE" sz="1000"/>
            </a:p>
          </p:txBody>
        </p:sp>
        <p:sp>
          <p:nvSpPr>
            <p:cNvPr id="2221" name="Freihandform 227"/>
            <p:cNvSpPr>
              <a:spLocks/>
            </p:cNvSpPr>
            <p:nvPr/>
          </p:nvSpPr>
          <p:spPr bwMode="auto">
            <a:xfrm>
              <a:off x="5665251" y="2780958"/>
              <a:ext cx="374650" cy="192087"/>
            </a:xfrm>
            <a:custGeom>
              <a:avLst/>
              <a:gdLst>
                <a:gd name="T0" fmla="*/ 0 w 328863"/>
                <a:gd name="T1" fmla="*/ 290145 h 180473"/>
                <a:gd name="T2" fmla="*/ 68145 w 328863"/>
                <a:gd name="T3" fmla="*/ 141847 h 180473"/>
                <a:gd name="T4" fmla="*/ 397496 w 328863"/>
                <a:gd name="T5" fmla="*/ 38687 h 180473"/>
                <a:gd name="T6" fmla="*/ 931283 w 328863"/>
                <a:gd name="T7" fmla="*/ 0 h 180473"/>
                <a:gd name="T8" fmla="*/ 0 60000 65536"/>
                <a:gd name="T9" fmla="*/ 0 60000 65536"/>
                <a:gd name="T10" fmla="*/ 0 60000 65536"/>
                <a:gd name="T11" fmla="*/ 0 60000 65536"/>
                <a:gd name="T12" fmla="*/ 0 w 328863"/>
                <a:gd name="T13" fmla="*/ 0 h 180473"/>
                <a:gd name="T14" fmla="*/ 328863 w 328863"/>
                <a:gd name="T15" fmla="*/ 180473 h 180473"/>
              </a:gdLst>
              <a:ahLst/>
              <a:cxnLst>
                <a:cxn ang="T8">
                  <a:pos x="T0" y="T1"/>
                </a:cxn>
                <a:cxn ang="T9">
                  <a:pos x="T2" y="T3"/>
                </a:cxn>
                <a:cxn ang="T10">
                  <a:pos x="T4" y="T5"/>
                </a:cxn>
                <a:cxn ang="T11">
                  <a:pos x="T6" y="T7"/>
                </a:cxn>
              </a:cxnLst>
              <a:rect l="T12" t="T13" r="T14" b="T15"/>
              <a:pathLst>
                <a:path w="328863" h="180473">
                  <a:moveTo>
                    <a:pt x="0" y="180473"/>
                  </a:moveTo>
                  <a:cubicBezTo>
                    <a:pt x="334" y="147386"/>
                    <a:pt x="668" y="114299"/>
                    <a:pt x="24063" y="88231"/>
                  </a:cubicBezTo>
                  <a:cubicBezTo>
                    <a:pt x="47458" y="62163"/>
                    <a:pt x="89568" y="38768"/>
                    <a:pt x="140368" y="24063"/>
                  </a:cubicBezTo>
                  <a:cubicBezTo>
                    <a:pt x="191168" y="9358"/>
                    <a:pt x="260015" y="4679"/>
                    <a:pt x="328863" y="0"/>
                  </a:cubicBezTo>
                </a:path>
              </a:pathLst>
            </a:custGeom>
            <a:noFill/>
            <a:ln w="38100">
              <a:solidFill>
                <a:schemeClr val="bg2"/>
              </a:solidFill>
              <a:round/>
              <a:headEnd/>
              <a:tailEnd/>
            </a:ln>
          </p:spPr>
          <p:txBody>
            <a:bodyPr wrap="none" anchor="ctr"/>
            <a:lstStyle/>
            <a:p>
              <a:pPr>
                <a:defRPr/>
              </a:pPr>
              <a:endParaRPr lang="de-DE" sz="1000"/>
            </a:p>
          </p:txBody>
        </p:sp>
        <p:sp>
          <p:nvSpPr>
            <p:cNvPr id="2222" name="Oval 118"/>
            <p:cNvSpPr>
              <a:spLocks noChangeArrowheads="1"/>
            </p:cNvSpPr>
            <p:nvPr/>
          </p:nvSpPr>
          <p:spPr bwMode="auto">
            <a:xfrm>
              <a:off x="6017676" y="269840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23" name="Text Box 314"/>
            <p:cNvSpPr txBox="1">
              <a:spLocks noChangeArrowheads="1"/>
            </p:cNvSpPr>
            <p:nvPr/>
          </p:nvSpPr>
          <p:spPr bwMode="auto">
            <a:xfrm>
              <a:off x="6592639" y="2032726"/>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FFO</a:t>
              </a:r>
              <a:endParaRPr kumimoji="0" lang="de-DE" sz="1000" dirty="0">
                <a:latin typeface="Verdana" pitchFamily="34" charset="0"/>
              </a:endParaRPr>
            </a:p>
          </p:txBody>
        </p:sp>
        <p:sp>
          <p:nvSpPr>
            <p:cNvPr id="2224" name="Text Box 350"/>
            <p:cNvSpPr txBox="1">
              <a:spLocks noChangeArrowheads="1"/>
            </p:cNvSpPr>
            <p:nvPr/>
          </p:nvSpPr>
          <p:spPr bwMode="auto">
            <a:xfrm>
              <a:off x="6462176" y="2405378"/>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ZEU</a:t>
              </a:r>
              <a:endParaRPr kumimoji="0" lang="de-DE" sz="1000" dirty="0">
                <a:latin typeface="Verdana" pitchFamily="34" charset="0"/>
              </a:endParaRPr>
            </a:p>
          </p:txBody>
        </p:sp>
        <p:sp>
          <p:nvSpPr>
            <p:cNvPr id="2227" name="Text Box 354"/>
            <p:cNvSpPr txBox="1">
              <a:spLocks noChangeArrowheads="1"/>
            </p:cNvSpPr>
            <p:nvPr/>
          </p:nvSpPr>
          <p:spPr bwMode="auto">
            <a:xfrm>
              <a:off x="4227896" y="1714201"/>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HAM</a:t>
              </a:r>
              <a:endParaRPr kumimoji="0" lang="de-DE" sz="1000" dirty="0">
                <a:latin typeface="Verdana" pitchFamily="34" charset="0"/>
              </a:endParaRPr>
            </a:p>
          </p:txBody>
        </p:sp>
        <p:sp>
          <p:nvSpPr>
            <p:cNvPr id="198" name="Freihandform 197"/>
            <p:cNvSpPr/>
            <p:nvPr/>
          </p:nvSpPr>
          <p:spPr bwMode="auto">
            <a:xfrm>
              <a:off x="2774413" y="3100045"/>
              <a:ext cx="254000" cy="279400"/>
            </a:xfrm>
            <a:custGeom>
              <a:avLst/>
              <a:gdLst>
                <a:gd name="connsiteX0" fmla="*/ 0 w 254000"/>
                <a:gd name="connsiteY0" fmla="*/ 279400 h 279400"/>
                <a:gd name="connsiteX1" fmla="*/ 127000 w 254000"/>
                <a:gd name="connsiteY1" fmla="*/ 247650 h 279400"/>
                <a:gd name="connsiteX2" fmla="*/ 190500 w 254000"/>
                <a:gd name="connsiteY2" fmla="*/ 152400 h 279400"/>
                <a:gd name="connsiteX3" fmla="*/ 254000 w 254000"/>
                <a:gd name="connsiteY3" fmla="*/ 0 h 279400"/>
              </a:gdLst>
              <a:ahLst/>
              <a:cxnLst>
                <a:cxn ang="0">
                  <a:pos x="connsiteX0" y="connsiteY0"/>
                </a:cxn>
                <a:cxn ang="0">
                  <a:pos x="connsiteX1" y="connsiteY1"/>
                </a:cxn>
                <a:cxn ang="0">
                  <a:pos x="connsiteX2" y="connsiteY2"/>
                </a:cxn>
                <a:cxn ang="0">
                  <a:pos x="connsiteX3" y="connsiteY3"/>
                </a:cxn>
              </a:cxnLst>
              <a:rect l="l" t="t" r="r" b="b"/>
              <a:pathLst>
                <a:path w="254000" h="279400">
                  <a:moveTo>
                    <a:pt x="0" y="279400"/>
                  </a:moveTo>
                  <a:cubicBezTo>
                    <a:pt x="47625" y="274108"/>
                    <a:pt x="95250" y="268817"/>
                    <a:pt x="127000" y="247650"/>
                  </a:cubicBezTo>
                  <a:cubicBezTo>
                    <a:pt x="158750" y="226483"/>
                    <a:pt x="169333" y="193675"/>
                    <a:pt x="190500" y="152400"/>
                  </a:cubicBezTo>
                  <a:cubicBezTo>
                    <a:pt x="211667" y="111125"/>
                    <a:pt x="232833" y="55562"/>
                    <a:pt x="254000" y="0"/>
                  </a:cubicBezTo>
                </a:path>
              </a:pathLst>
            </a:custGeom>
            <a:noFill/>
            <a:ln w="38100">
              <a:solidFill>
                <a:schemeClr val="bg2"/>
              </a:solidFill>
              <a:round/>
              <a:headEnd/>
              <a:tailEnd/>
            </a:ln>
          </p:spPr>
          <p:txBody>
            <a:bodyPr wrap="none" anchor="ctr"/>
            <a:lstStyle/>
            <a:p>
              <a:pPr>
                <a:defRPr/>
              </a:pPr>
              <a:endParaRPr lang="de-DE" sz="1000"/>
            </a:p>
          </p:txBody>
        </p:sp>
        <p:sp>
          <p:nvSpPr>
            <p:cNvPr id="200" name="Freihandform 199"/>
            <p:cNvSpPr/>
            <p:nvPr/>
          </p:nvSpPr>
          <p:spPr bwMode="auto">
            <a:xfrm>
              <a:off x="3047463" y="3029137"/>
              <a:ext cx="400050" cy="45508"/>
            </a:xfrm>
            <a:custGeom>
              <a:avLst/>
              <a:gdLst>
                <a:gd name="connsiteX0" fmla="*/ 0 w 400050"/>
                <a:gd name="connsiteY0" fmla="*/ 45508 h 45508"/>
                <a:gd name="connsiteX1" fmla="*/ 139700 w 400050"/>
                <a:gd name="connsiteY1" fmla="*/ 7408 h 45508"/>
                <a:gd name="connsiteX2" fmla="*/ 400050 w 400050"/>
                <a:gd name="connsiteY2" fmla="*/ 1058 h 45508"/>
              </a:gdLst>
              <a:ahLst/>
              <a:cxnLst>
                <a:cxn ang="0">
                  <a:pos x="connsiteX0" y="connsiteY0"/>
                </a:cxn>
                <a:cxn ang="0">
                  <a:pos x="connsiteX1" y="connsiteY1"/>
                </a:cxn>
                <a:cxn ang="0">
                  <a:pos x="connsiteX2" y="connsiteY2"/>
                </a:cxn>
              </a:cxnLst>
              <a:rect l="l" t="t" r="r" b="b"/>
              <a:pathLst>
                <a:path w="400050" h="45508">
                  <a:moveTo>
                    <a:pt x="0" y="45508"/>
                  </a:moveTo>
                  <a:cubicBezTo>
                    <a:pt x="36512" y="30162"/>
                    <a:pt x="73025" y="14816"/>
                    <a:pt x="139700" y="7408"/>
                  </a:cubicBezTo>
                  <a:cubicBezTo>
                    <a:pt x="206375" y="0"/>
                    <a:pt x="303212" y="529"/>
                    <a:pt x="400050" y="1058"/>
                  </a:cubicBezTo>
                </a:path>
              </a:pathLst>
            </a:custGeom>
            <a:noFill/>
            <a:ln w="38100">
              <a:solidFill>
                <a:schemeClr val="bg2"/>
              </a:solidFill>
              <a:round/>
              <a:headEnd/>
              <a:tailEnd/>
            </a:ln>
          </p:spPr>
          <p:txBody>
            <a:bodyPr wrap="none" anchor="ctr"/>
            <a:lstStyle/>
            <a:p>
              <a:pPr>
                <a:defRPr/>
              </a:pPr>
              <a:endParaRPr lang="de-DE" sz="1000"/>
            </a:p>
          </p:txBody>
        </p:sp>
        <p:sp>
          <p:nvSpPr>
            <p:cNvPr id="2193" name="Oval 134"/>
            <p:cNvSpPr>
              <a:spLocks noChangeArrowheads="1"/>
            </p:cNvSpPr>
            <p:nvPr/>
          </p:nvSpPr>
          <p:spPr bwMode="auto">
            <a:xfrm>
              <a:off x="2955388" y="30016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7" name="Oval 364"/>
            <p:cNvSpPr>
              <a:spLocks noChangeArrowheads="1"/>
            </p:cNvSpPr>
            <p:nvPr/>
          </p:nvSpPr>
          <p:spPr bwMode="auto">
            <a:xfrm>
              <a:off x="4390488" y="167129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16" name="Oval 149"/>
            <p:cNvSpPr>
              <a:spLocks noChangeArrowheads="1"/>
            </p:cNvSpPr>
            <p:nvPr/>
          </p:nvSpPr>
          <p:spPr bwMode="auto">
            <a:xfrm>
              <a:off x="5204876" y="608137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13" name="Oval 141"/>
            <p:cNvSpPr>
              <a:spLocks noChangeArrowheads="1"/>
            </p:cNvSpPr>
            <p:nvPr/>
          </p:nvSpPr>
          <p:spPr bwMode="auto">
            <a:xfrm>
              <a:off x="3557051" y="51987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99" name="Oval 144"/>
            <p:cNvSpPr>
              <a:spLocks noChangeArrowheads="1"/>
            </p:cNvSpPr>
            <p:nvPr/>
          </p:nvSpPr>
          <p:spPr bwMode="auto">
            <a:xfrm>
              <a:off x="5341401" y="629409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09" name="Oval 124"/>
            <p:cNvSpPr>
              <a:spLocks noChangeArrowheads="1"/>
            </p:cNvSpPr>
            <p:nvPr/>
          </p:nvSpPr>
          <p:spPr bwMode="auto">
            <a:xfrm>
              <a:off x="4555588" y="274127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68" name="Oval 120"/>
            <p:cNvSpPr>
              <a:spLocks noChangeArrowheads="1"/>
            </p:cNvSpPr>
            <p:nvPr/>
          </p:nvSpPr>
          <p:spPr bwMode="auto">
            <a:xfrm>
              <a:off x="4153951" y="26190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8" name="Oval 125"/>
            <p:cNvSpPr>
              <a:spLocks noChangeArrowheads="1"/>
            </p:cNvSpPr>
            <p:nvPr/>
          </p:nvSpPr>
          <p:spPr bwMode="auto">
            <a:xfrm>
              <a:off x="6081176" y="246345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20" name="Oval 136"/>
            <p:cNvSpPr>
              <a:spLocks noChangeArrowheads="1"/>
            </p:cNvSpPr>
            <p:nvPr/>
          </p:nvSpPr>
          <p:spPr bwMode="auto">
            <a:xfrm>
              <a:off x="5811301" y="25936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74" name="Oval 116"/>
            <p:cNvSpPr>
              <a:spLocks noChangeArrowheads="1"/>
            </p:cNvSpPr>
            <p:nvPr/>
          </p:nvSpPr>
          <p:spPr bwMode="auto">
            <a:xfrm>
              <a:off x="2733138" y="404778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25" name="Oval 411"/>
            <p:cNvSpPr>
              <a:spLocks noChangeArrowheads="1"/>
            </p:cNvSpPr>
            <p:nvPr/>
          </p:nvSpPr>
          <p:spPr bwMode="auto">
            <a:xfrm>
              <a:off x="2488663" y="42081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49" name="Freihandform 248"/>
            <p:cNvSpPr/>
            <p:nvPr/>
          </p:nvSpPr>
          <p:spPr bwMode="auto">
            <a:xfrm>
              <a:off x="4964514" y="5094971"/>
              <a:ext cx="278212" cy="101491"/>
            </a:xfrm>
            <a:custGeom>
              <a:avLst/>
              <a:gdLst>
                <a:gd name="connsiteX0" fmla="*/ 0 w 324904"/>
                <a:gd name="connsiteY0" fmla="*/ 99222 h 138456"/>
                <a:gd name="connsiteX1" fmla="*/ 54475 w 324904"/>
                <a:gd name="connsiteY1" fmla="*/ 118677 h 138456"/>
                <a:gd name="connsiteX2" fmla="*/ 153697 w 324904"/>
                <a:gd name="connsiteY2" fmla="*/ 118677 h 138456"/>
                <a:gd name="connsiteX3" fmla="*/ 324904 w 324904"/>
                <a:gd name="connsiteY3" fmla="*/ 0 h 138456"/>
              </a:gdLst>
              <a:ahLst/>
              <a:cxnLst>
                <a:cxn ang="0">
                  <a:pos x="connsiteX0" y="connsiteY0"/>
                </a:cxn>
                <a:cxn ang="0">
                  <a:pos x="connsiteX1" y="connsiteY1"/>
                </a:cxn>
                <a:cxn ang="0">
                  <a:pos x="connsiteX2" y="connsiteY2"/>
                </a:cxn>
                <a:cxn ang="0">
                  <a:pos x="connsiteX3" y="connsiteY3"/>
                </a:cxn>
              </a:cxnLst>
              <a:rect l="l" t="t" r="r" b="b"/>
              <a:pathLst>
                <a:path w="324904" h="138456">
                  <a:moveTo>
                    <a:pt x="0" y="99222"/>
                  </a:moveTo>
                  <a:cubicBezTo>
                    <a:pt x="14429" y="107328"/>
                    <a:pt x="28859" y="115435"/>
                    <a:pt x="54475" y="118677"/>
                  </a:cubicBezTo>
                  <a:cubicBezTo>
                    <a:pt x="80091" y="121919"/>
                    <a:pt x="108626" y="138456"/>
                    <a:pt x="153697" y="118677"/>
                  </a:cubicBezTo>
                  <a:cubicBezTo>
                    <a:pt x="198768" y="98898"/>
                    <a:pt x="261836" y="49449"/>
                    <a:pt x="324904" y="0"/>
                  </a:cubicBez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pPr>
              <a:endParaRPr lang="de-DE" sz="1000" smtClean="0"/>
            </a:p>
          </p:txBody>
        </p:sp>
        <p:sp>
          <p:nvSpPr>
            <p:cNvPr id="2213" name="Oval 122"/>
            <p:cNvSpPr>
              <a:spLocks noChangeArrowheads="1"/>
            </p:cNvSpPr>
            <p:nvPr/>
          </p:nvSpPr>
          <p:spPr bwMode="auto">
            <a:xfrm>
              <a:off x="2679163" y="336198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52" name="Freihandform 251"/>
            <p:cNvSpPr/>
            <p:nvPr/>
          </p:nvSpPr>
          <p:spPr bwMode="auto">
            <a:xfrm>
              <a:off x="4242956" y="2738518"/>
              <a:ext cx="188807" cy="507153"/>
            </a:xfrm>
            <a:custGeom>
              <a:avLst/>
              <a:gdLst>
                <a:gd name="connsiteX0" fmla="*/ 0 w 188807"/>
                <a:gd name="connsiteY0" fmla="*/ 0 h 507153"/>
                <a:gd name="connsiteX1" fmla="*/ 45720 w 188807"/>
                <a:gd name="connsiteY1" fmla="*/ 76200 h 507153"/>
                <a:gd name="connsiteX2" fmla="*/ 121920 w 188807"/>
                <a:gd name="connsiteY2" fmla="*/ 111760 h 507153"/>
                <a:gd name="connsiteX3" fmla="*/ 182880 w 188807"/>
                <a:gd name="connsiteY3" fmla="*/ 294640 h 507153"/>
                <a:gd name="connsiteX4" fmla="*/ 157480 w 188807"/>
                <a:gd name="connsiteY4" fmla="*/ 477520 h 507153"/>
                <a:gd name="connsiteX5" fmla="*/ 157480 w 188807"/>
                <a:gd name="connsiteY5" fmla="*/ 472440 h 50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07" h="507153">
                  <a:moveTo>
                    <a:pt x="0" y="0"/>
                  </a:moveTo>
                  <a:cubicBezTo>
                    <a:pt x="12700" y="28786"/>
                    <a:pt x="25400" y="57573"/>
                    <a:pt x="45720" y="76200"/>
                  </a:cubicBezTo>
                  <a:cubicBezTo>
                    <a:pt x="66040" y="94827"/>
                    <a:pt x="99060" y="75353"/>
                    <a:pt x="121920" y="111760"/>
                  </a:cubicBezTo>
                  <a:cubicBezTo>
                    <a:pt x="144780" y="148167"/>
                    <a:pt x="176953" y="233680"/>
                    <a:pt x="182880" y="294640"/>
                  </a:cubicBezTo>
                  <a:cubicBezTo>
                    <a:pt x="188807" y="355600"/>
                    <a:pt x="161713" y="447887"/>
                    <a:pt x="157480" y="477520"/>
                  </a:cubicBezTo>
                  <a:cubicBezTo>
                    <a:pt x="153247" y="507153"/>
                    <a:pt x="155363" y="489796"/>
                    <a:pt x="157480" y="472440"/>
                  </a:cubicBezTo>
                </a:path>
              </a:pathLst>
            </a:custGeom>
            <a:noFill/>
            <a:ln w="38100">
              <a:solidFill>
                <a:schemeClr val="bg2"/>
              </a:solidFill>
              <a:round/>
              <a:headEnd/>
              <a:tailEnd/>
            </a:ln>
          </p:spPr>
          <p:txBody>
            <a:bodyPr wrap="none" anchor="ctr"/>
            <a:lstStyle/>
            <a:p>
              <a:endParaRPr lang="de-DE" sz="1000" smtClean="0"/>
            </a:p>
          </p:txBody>
        </p:sp>
        <p:sp>
          <p:nvSpPr>
            <p:cNvPr id="253" name="Freihandform 252"/>
            <p:cNvSpPr/>
            <p:nvPr/>
          </p:nvSpPr>
          <p:spPr bwMode="auto">
            <a:xfrm>
              <a:off x="4076163" y="3312557"/>
              <a:ext cx="258233" cy="308187"/>
            </a:xfrm>
            <a:custGeom>
              <a:avLst/>
              <a:gdLst>
                <a:gd name="connsiteX0" fmla="*/ 233680 w 233680"/>
                <a:gd name="connsiteY0" fmla="*/ 0 h 254000"/>
                <a:gd name="connsiteX1" fmla="*/ 116840 w 233680"/>
                <a:gd name="connsiteY1" fmla="*/ 111760 h 254000"/>
                <a:gd name="connsiteX2" fmla="*/ 0 w 233680"/>
                <a:gd name="connsiteY2" fmla="*/ 254000 h 254000"/>
              </a:gdLst>
              <a:ahLst/>
              <a:cxnLst>
                <a:cxn ang="0">
                  <a:pos x="connsiteX0" y="connsiteY0"/>
                </a:cxn>
                <a:cxn ang="0">
                  <a:pos x="connsiteX1" y="connsiteY1"/>
                </a:cxn>
                <a:cxn ang="0">
                  <a:pos x="connsiteX2" y="connsiteY2"/>
                </a:cxn>
              </a:cxnLst>
              <a:rect l="l" t="t" r="r" b="b"/>
              <a:pathLst>
                <a:path w="233680" h="254000">
                  <a:moveTo>
                    <a:pt x="233680" y="0"/>
                  </a:moveTo>
                  <a:cubicBezTo>
                    <a:pt x="194733" y="34713"/>
                    <a:pt x="155787" y="69427"/>
                    <a:pt x="116840" y="111760"/>
                  </a:cubicBezTo>
                  <a:cubicBezTo>
                    <a:pt x="77893" y="154093"/>
                    <a:pt x="38946" y="204046"/>
                    <a:pt x="0" y="254000"/>
                  </a:cubicBez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pPr>
              <a:endParaRPr lang="de-DE" sz="1000" smtClean="0"/>
            </a:p>
          </p:txBody>
        </p:sp>
        <p:sp>
          <p:nvSpPr>
            <p:cNvPr id="254" name="Freihandform 253"/>
            <p:cNvSpPr/>
            <p:nvPr/>
          </p:nvSpPr>
          <p:spPr bwMode="auto">
            <a:xfrm>
              <a:off x="3775596" y="3652917"/>
              <a:ext cx="274320" cy="298027"/>
            </a:xfrm>
            <a:custGeom>
              <a:avLst/>
              <a:gdLst>
                <a:gd name="connsiteX0" fmla="*/ 254000 w 254000"/>
                <a:gd name="connsiteY0" fmla="*/ 0 h 274320"/>
                <a:gd name="connsiteX1" fmla="*/ 142240 w 254000"/>
                <a:gd name="connsiteY1" fmla="*/ 127000 h 274320"/>
                <a:gd name="connsiteX2" fmla="*/ 0 w 254000"/>
                <a:gd name="connsiteY2" fmla="*/ 274320 h 274320"/>
              </a:gdLst>
              <a:ahLst/>
              <a:cxnLst>
                <a:cxn ang="0">
                  <a:pos x="connsiteX0" y="connsiteY0"/>
                </a:cxn>
                <a:cxn ang="0">
                  <a:pos x="connsiteX1" y="connsiteY1"/>
                </a:cxn>
                <a:cxn ang="0">
                  <a:pos x="connsiteX2" y="connsiteY2"/>
                </a:cxn>
              </a:cxnLst>
              <a:rect l="l" t="t" r="r" b="b"/>
              <a:pathLst>
                <a:path w="254000" h="274320">
                  <a:moveTo>
                    <a:pt x="254000" y="0"/>
                  </a:moveTo>
                  <a:cubicBezTo>
                    <a:pt x="219286" y="40640"/>
                    <a:pt x="184573" y="81280"/>
                    <a:pt x="142240" y="127000"/>
                  </a:cubicBezTo>
                  <a:cubicBezTo>
                    <a:pt x="99907" y="172720"/>
                    <a:pt x="49953" y="223520"/>
                    <a:pt x="0" y="274320"/>
                  </a:cubicBezTo>
                </a:path>
              </a:pathLst>
            </a:custGeom>
            <a:noFill/>
            <a:ln w="38100">
              <a:solidFill>
                <a:schemeClr val="bg2"/>
              </a:solidFill>
              <a:round/>
              <a:headEnd/>
              <a:tailEnd/>
            </a:ln>
          </p:spPr>
          <p:txBody>
            <a:bodyPr wrap="none" anchor="ctr"/>
            <a:lstStyle/>
            <a:p>
              <a:endParaRPr lang="de-DE" sz="1000" smtClean="0"/>
            </a:p>
          </p:txBody>
        </p:sp>
        <p:sp>
          <p:nvSpPr>
            <p:cNvPr id="255" name="Freihandform 254"/>
            <p:cNvSpPr/>
            <p:nvPr/>
          </p:nvSpPr>
          <p:spPr bwMode="auto">
            <a:xfrm>
              <a:off x="3568783" y="3939693"/>
              <a:ext cx="225829" cy="399995"/>
            </a:xfrm>
            <a:custGeom>
              <a:avLst/>
              <a:gdLst>
                <a:gd name="connsiteX0" fmla="*/ 127000 w 127000"/>
                <a:gd name="connsiteY0" fmla="*/ 0 h 223520"/>
                <a:gd name="connsiteX1" fmla="*/ 71120 w 127000"/>
                <a:gd name="connsiteY1" fmla="*/ 55880 h 223520"/>
                <a:gd name="connsiteX2" fmla="*/ 30480 w 127000"/>
                <a:gd name="connsiteY2" fmla="*/ 152400 h 223520"/>
                <a:gd name="connsiteX3" fmla="*/ 0 w 127000"/>
                <a:gd name="connsiteY3" fmla="*/ 223520 h 223520"/>
              </a:gdLst>
              <a:ahLst/>
              <a:cxnLst>
                <a:cxn ang="0">
                  <a:pos x="connsiteX0" y="connsiteY0"/>
                </a:cxn>
                <a:cxn ang="0">
                  <a:pos x="connsiteX1" y="connsiteY1"/>
                </a:cxn>
                <a:cxn ang="0">
                  <a:pos x="connsiteX2" y="connsiteY2"/>
                </a:cxn>
                <a:cxn ang="0">
                  <a:pos x="connsiteX3" y="connsiteY3"/>
                </a:cxn>
              </a:cxnLst>
              <a:rect l="l" t="t" r="r" b="b"/>
              <a:pathLst>
                <a:path w="127000" h="223520">
                  <a:moveTo>
                    <a:pt x="127000" y="0"/>
                  </a:moveTo>
                  <a:cubicBezTo>
                    <a:pt x="107103" y="15240"/>
                    <a:pt x="87207" y="30480"/>
                    <a:pt x="71120" y="55880"/>
                  </a:cubicBezTo>
                  <a:cubicBezTo>
                    <a:pt x="55033" y="81280"/>
                    <a:pt x="42333" y="124460"/>
                    <a:pt x="30480" y="152400"/>
                  </a:cubicBezTo>
                  <a:cubicBezTo>
                    <a:pt x="18627" y="180340"/>
                    <a:pt x="9313" y="201930"/>
                    <a:pt x="0" y="223520"/>
                  </a:cubicBez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pPr>
              <a:endParaRPr lang="de-DE" sz="1000" smtClean="0"/>
            </a:p>
          </p:txBody>
        </p:sp>
        <p:sp>
          <p:nvSpPr>
            <p:cNvPr id="256" name="Freihandform 255"/>
            <p:cNvSpPr/>
            <p:nvPr/>
          </p:nvSpPr>
          <p:spPr bwMode="auto">
            <a:xfrm>
              <a:off x="3577476" y="4343798"/>
              <a:ext cx="10160" cy="213360"/>
            </a:xfrm>
            <a:custGeom>
              <a:avLst/>
              <a:gdLst>
                <a:gd name="connsiteX0" fmla="*/ 0 w 10160"/>
                <a:gd name="connsiteY0" fmla="*/ 0 h 213360"/>
                <a:gd name="connsiteX1" fmla="*/ 10160 w 10160"/>
                <a:gd name="connsiteY1" fmla="*/ 213360 h 213360"/>
              </a:gdLst>
              <a:ahLst/>
              <a:cxnLst>
                <a:cxn ang="0">
                  <a:pos x="connsiteX0" y="connsiteY0"/>
                </a:cxn>
                <a:cxn ang="0">
                  <a:pos x="connsiteX1" y="connsiteY1"/>
                </a:cxn>
              </a:cxnLst>
              <a:rect l="l" t="t" r="r" b="b"/>
              <a:pathLst>
                <a:path w="10160" h="213360">
                  <a:moveTo>
                    <a:pt x="0" y="0"/>
                  </a:moveTo>
                  <a:lnTo>
                    <a:pt x="10160" y="213360"/>
                  </a:lnTo>
                </a:path>
              </a:pathLst>
            </a:custGeom>
            <a:noFill/>
            <a:ln w="38100">
              <a:solidFill>
                <a:schemeClr val="bg2"/>
              </a:solidFill>
              <a:round/>
              <a:headEnd/>
              <a:tailEnd/>
            </a:ln>
          </p:spPr>
          <p:txBody>
            <a:bodyPr wrap="none" anchor="ctr"/>
            <a:lstStyle/>
            <a:p>
              <a:pPr>
                <a:defRPr/>
              </a:pPr>
              <a:endParaRPr lang="de-DE" sz="1000" smtClean="0"/>
            </a:p>
          </p:txBody>
        </p:sp>
        <p:sp>
          <p:nvSpPr>
            <p:cNvPr id="2182" name="Oval 428"/>
            <p:cNvSpPr>
              <a:spLocks noChangeArrowheads="1"/>
            </p:cNvSpPr>
            <p:nvPr/>
          </p:nvSpPr>
          <p:spPr bwMode="auto">
            <a:xfrm>
              <a:off x="4325401" y="32397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3" name="Oval 429"/>
            <p:cNvSpPr>
              <a:spLocks noChangeArrowheads="1"/>
            </p:cNvSpPr>
            <p:nvPr/>
          </p:nvSpPr>
          <p:spPr bwMode="auto">
            <a:xfrm>
              <a:off x="3795034" y="3821479"/>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4" name="Oval 430"/>
            <p:cNvSpPr>
              <a:spLocks noChangeArrowheads="1"/>
            </p:cNvSpPr>
            <p:nvPr/>
          </p:nvSpPr>
          <p:spPr bwMode="auto">
            <a:xfrm>
              <a:off x="3624061" y="402044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85" name="Oval 426"/>
            <p:cNvSpPr>
              <a:spLocks noChangeArrowheads="1"/>
            </p:cNvSpPr>
            <p:nvPr/>
          </p:nvSpPr>
          <p:spPr bwMode="auto">
            <a:xfrm>
              <a:off x="4023776" y="358105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58" name="Oval 123"/>
            <p:cNvSpPr>
              <a:spLocks noChangeArrowheads="1"/>
            </p:cNvSpPr>
            <p:nvPr/>
          </p:nvSpPr>
          <p:spPr bwMode="auto">
            <a:xfrm>
              <a:off x="2083065" y="4073217"/>
              <a:ext cx="111600" cy="111600"/>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6" name="Oval 140"/>
            <p:cNvSpPr>
              <a:spLocks noChangeArrowheads="1"/>
            </p:cNvSpPr>
            <p:nvPr/>
          </p:nvSpPr>
          <p:spPr bwMode="auto">
            <a:xfrm>
              <a:off x="3531651" y="453990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70" name="Text Box 213"/>
            <p:cNvSpPr txBox="1">
              <a:spLocks noChangeArrowheads="1"/>
            </p:cNvSpPr>
            <p:nvPr/>
          </p:nvSpPr>
          <p:spPr bwMode="auto">
            <a:xfrm>
              <a:off x="4635598" y="5178082"/>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ERL</a:t>
              </a:r>
              <a:endParaRPr kumimoji="0" lang="de-DE" sz="1000" dirty="0">
                <a:latin typeface="Verdana" pitchFamily="34" charset="0"/>
              </a:endParaRPr>
            </a:p>
          </p:txBody>
        </p:sp>
        <p:sp>
          <p:nvSpPr>
            <p:cNvPr id="273" name="Text Box 236"/>
            <p:cNvSpPr txBox="1">
              <a:spLocks noChangeArrowheads="1"/>
            </p:cNvSpPr>
            <p:nvPr/>
          </p:nvSpPr>
          <p:spPr bwMode="auto">
            <a:xfrm>
              <a:off x="5699922" y="3906908"/>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CHE</a:t>
              </a:r>
              <a:endParaRPr kumimoji="0" lang="de-DE" sz="1000" dirty="0">
                <a:latin typeface="Verdana" pitchFamily="34" charset="0"/>
              </a:endParaRPr>
            </a:p>
          </p:txBody>
        </p:sp>
        <p:sp>
          <p:nvSpPr>
            <p:cNvPr id="277" name="Oval 139"/>
            <p:cNvSpPr>
              <a:spLocks noChangeArrowheads="1"/>
            </p:cNvSpPr>
            <p:nvPr/>
          </p:nvSpPr>
          <p:spPr bwMode="auto">
            <a:xfrm>
              <a:off x="3525830" y="47415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74" name="Oval 150"/>
            <p:cNvSpPr>
              <a:spLocks noChangeArrowheads="1"/>
            </p:cNvSpPr>
            <p:nvPr/>
          </p:nvSpPr>
          <p:spPr bwMode="auto">
            <a:xfrm>
              <a:off x="5855751" y="382712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04" name="Freihandform 203"/>
            <p:cNvSpPr/>
            <p:nvPr/>
          </p:nvSpPr>
          <p:spPr bwMode="auto">
            <a:xfrm>
              <a:off x="4967142" y="5128416"/>
              <a:ext cx="591787" cy="286987"/>
            </a:xfrm>
            <a:custGeom>
              <a:avLst/>
              <a:gdLst>
                <a:gd name="connsiteX0" fmla="*/ 0 w 591787"/>
                <a:gd name="connsiteY0" fmla="*/ 73232 h 286987"/>
                <a:gd name="connsiteX1" fmla="*/ 195943 w 591787"/>
                <a:gd name="connsiteY1" fmla="*/ 91045 h 286987"/>
                <a:gd name="connsiteX2" fmla="*/ 344385 w 591787"/>
                <a:gd name="connsiteY2" fmla="*/ 43543 h 286987"/>
                <a:gd name="connsiteX3" fmla="*/ 439387 w 591787"/>
                <a:gd name="connsiteY3" fmla="*/ 7917 h 286987"/>
                <a:gd name="connsiteX4" fmla="*/ 510639 w 591787"/>
                <a:gd name="connsiteY4" fmla="*/ 91045 h 286987"/>
                <a:gd name="connsiteX5" fmla="*/ 564078 w 591787"/>
                <a:gd name="connsiteY5" fmla="*/ 144484 h 286987"/>
                <a:gd name="connsiteX6" fmla="*/ 587829 w 591787"/>
                <a:gd name="connsiteY6" fmla="*/ 203860 h 286987"/>
                <a:gd name="connsiteX7" fmla="*/ 587829 w 591787"/>
                <a:gd name="connsiteY7" fmla="*/ 286987 h 286987"/>
                <a:gd name="connsiteX8" fmla="*/ 587829 w 591787"/>
                <a:gd name="connsiteY8" fmla="*/ 286987 h 2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1787" h="286987">
                  <a:moveTo>
                    <a:pt x="0" y="73232"/>
                  </a:moveTo>
                  <a:cubicBezTo>
                    <a:pt x="69273" y="84612"/>
                    <a:pt x="138546" y="95993"/>
                    <a:pt x="195943" y="91045"/>
                  </a:cubicBezTo>
                  <a:cubicBezTo>
                    <a:pt x="253341" y="86097"/>
                    <a:pt x="303811" y="57398"/>
                    <a:pt x="344385" y="43543"/>
                  </a:cubicBezTo>
                  <a:cubicBezTo>
                    <a:pt x="384959" y="29688"/>
                    <a:pt x="411678" y="0"/>
                    <a:pt x="439387" y="7917"/>
                  </a:cubicBezTo>
                  <a:cubicBezTo>
                    <a:pt x="467096" y="15834"/>
                    <a:pt x="489857" y="68284"/>
                    <a:pt x="510639" y="91045"/>
                  </a:cubicBezTo>
                  <a:cubicBezTo>
                    <a:pt x="531421" y="113806"/>
                    <a:pt x="551213" y="125682"/>
                    <a:pt x="564078" y="144484"/>
                  </a:cubicBezTo>
                  <a:cubicBezTo>
                    <a:pt x="576943" y="163286"/>
                    <a:pt x="583871" y="180110"/>
                    <a:pt x="587829" y="203860"/>
                  </a:cubicBezTo>
                  <a:cubicBezTo>
                    <a:pt x="591787" y="227610"/>
                    <a:pt x="587829" y="286987"/>
                    <a:pt x="587829" y="286987"/>
                  </a:cubicBezTo>
                  <a:lnTo>
                    <a:pt x="587829" y="286987"/>
                  </a:ln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defRPr/>
              </a:pPr>
              <a:endParaRPr lang="de-DE" sz="1000" smtClean="0"/>
            </a:p>
          </p:txBody>
        </p:sp>
        <p:sp>
          <p:nvSpPr>
            <p:cNvPr id="2115" name="Oval 144"/>
            <p:cNvSpPr>
              <a:spLocks noChangeArrowheads="1"/>
            </p:cNvSpPr>
            <p:nvPr/>
          </p:nvSpPr>
          <p:spPr bwMode="auto">
            <a:xfrm>
              <a:off x="5492368" y="5413188"/>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01" name="Oval 364"/>
            <p:cNvSpPr>
              <a:spLocks noChangeArrowheads="1"/>
            </p:cNvSpPr>
            <p:nvPr/>
          </p:nvSpPr>
          <p:spPr bwMode="auto">
            <a:xfrm>
              <a:off x="4578057" y="1537317"/>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02" name="Text Box 354"/>
            <p:cNvSpPr txBox="1">
              <a:spLocks noChangeArrowheads="1"/>
            </p:cNvSpPr>
            <p:nvPr/>
          </p:nvSpPr>
          <p:spPr bwMode="auto">
            <a:xfrm>
              <a:off x="4625607" y="1531111"/>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3300"/>
                  </a:solidFill>
                  <a:latin typeface="Verdana" pitchFamily="34" charset="0"/>
                </a:rPr>
                <a:t>HWS</a:t>
              </a:r>
              <a:endParaRPr kumimoji="0" lang="de-DE" sz="1000" dirty="0">
                <a:latin typeface="Verdana" pitchFamily="34" charset="0"/>
              </a:endParaRPr>
            </a:p>
          </p:txBody>
        </p:sp>
        <p:sp>
          <p:nvSpPr>
            <p:cNvPr id="206" name="Text Box 236"/>
            <p:cNvSpPr txBox="1">
              <a:spLocks noChangeArrowheads="1"/>
            </p:cNvSpPr>
            <p:nvPr/>
          </p:nvSpPr>
          <p:spPr bwMode="auto">
            <a:xfrm>
              <a:off x="6043582" y="3811612"/>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3300"/>
                  </a:solidFill>
                  <a:latin typeface="Verdana" pitchFamily="34" charset="0"/>
                </a:rPr>
                <a:t>FRE</a:t>
              </a:r>
              <a:endParaRPr kumimoji="0" lang="de-DE" sz="1000" dirty="0">
                <a:latin typeface="Verdana" pitchFamily="34" charset="0"/>
              </a:endParaRPr>
            </a:p>
          </p:txBody>
        </p:sp>
        <p:sp>
          <p:nvSpPr>
            <p:cNvPr id="207" name="Oval 145"/>
            <p:cNvSpPr>
              <a:spLocks noChangeArrowheads="1"/>
            </p:cNvSpPr>
            <p:nvPr/>
          </p:nvSpPr>
          <p:spPr bwMode="auto">
            <a:xfrm>
              <a:off x="6050943" y="3755474"/>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0" name="SMARTPenAnnotation97"/>
            <p:cNvSpPr>
              <a:spLocks/>
            </p:cNvSpPr>
            <p:nvPr/>
          </p:nvSpPr>
          <p:spPr bwMode="auto">
            <a:xfrm>
              <a:off x="5532356" y="3619158"/>
              <a:ext cx="328157" cy="244475"/>
            </a:xfrm>
            <a:custGeom>
              <a:avLst/>
              <a:gdLst>
                <a:gd name="T0" fmla="*/ 0 w 144"/>
                <a:gd name="T1" fmla="*/ 0 h 184"/>
                <a:gd name="T2" fmla="*/ 2147483647 w 144"/>
                <a:gd name="T3" fmla="*/ 0 h 184"/>
                <a:gd name="T4" fmla="*/ 2147483647 w 144"/>
                <a:gd name="T5" fmla="*/ 2147483647 h 184"/>
                <a:gd name="T6" fmla="*/ 2147483647 w 144"/>
                <a:gd name="T7" fmla="*/ 2147483647 h 184"/>
                <a:gd name="T8" fmla="*/ 2147483647 w 144"/>
                <a:gd name="T9" fmla="*/ 2147483647 h 184"/>
                <a:gd name="T10" fmla="*/ 2147483647 w 144"/>
                <a:gd name="T11" fmla="*/ 2147483647 h 184"/>
                <a:gd name="T12" fmla="*/ 2147483647 w 144"/>
                <a:gd name="T13" fmla="*/ 2147483647 h 184"/>
                <a:gd name="T14" fmla="*/ 2147483647 w 144"/>
                <a:gd name="T15" fmla="*/ 2147483647 h 184"/>
                <a:gd name="T16" fmla="*/ 2147483647 w 144"/>
                <a:gd name="T17" fmla="*/ 2147483647 h 184"/>
                <a:gd name="T18" fmla="*/ 2147483647 w 144"/>
                <a:gd name="T19" fmla="*/ 2147483647 h 184"/>
                <a:gd name="T20" fmla="*/ 2147483647 w 144"/>
                <a:gd name="T21" fmla="*/ 2147483647 h 184"/>
                <a:gd name="T22" fmla="*/ 2147483647 w 144"/>
                <a:gd name="T23" fmla="*/ 2147483647 h 184"/>
                <a:gd name="T24" fmla="*/ 2147483647 w 144"/>
                <a:gd name="T25" fmla="*/ 2147483647 h 184"/>
                <a:gd name="T26" fmla="*/ 2147483647 w 144"/>
                <a:gd name="T27" fmla="*/ 2147483647 h 184"/>
                <a:gd name="T28" fmla="*/ 2147483647 w 144"/>
                <a:gd name="T29" fmla="*/ 2147483647 h 184"/>
                <a:gd name="T30" fmla="*/ 2147483647 w 144"/>
                <a:gd name="T31" fmla="*/ 2147483647 h 184"/>
                <a:gd name="T32" fmla="*/ 2147483647 w 144"/>
                <a:gd name="T33" fmla="*/ 2147483647 h 184"/>
                <a:gd name="T34" fmla="*/ 2147483647 w 144"/>
                <a:gd name="T35" fmla="*/ 2147483647 h 184"/>
                <a:gd name="T36" fmla="*/ 2147483647 w 144"/>
                <a:gd name="T37" fmla="*/ 2147483647 h 184"/>
                <a:gd name="T38" fmla="*/ 2147483647 w 144"/>
                <a:gd name="T39" fmla="*/ 2147483647 h 184"/>
                <a:gd name="T40" fmla="*/ 2147483647 w 144"/>
                <a:gd name="T41" fmla="*/ 2147483647 h 184"/>
                <a:gd name="T42" fmla="*/ 2147483647 w 144"/>
                <a:gd name="T43" fmla="*/ 2147483647 h 184"/>
                <a:gd name="T44" fmla="*/ 2147483647 w 144"/>
                <a:gd name="T45" fmla="*/ 2147483647 h 184"/>
                <a:gd name="T46" fmla="*/ 2147483647 w 144"/>
                <a:gd name="T47" fmla="*/ 2147483647 h 184"/>
                <a:gd name="T48" fmla="*/ 2147483647 w 144"/>
                <a:gd name="T49" fmla="*/ 2147483647 h 184"/>
                <a:gd name="T50" fmla="*/ 2147483647 w 144"/>
                <a:gd name="T51" fmla="*/ 2147483647 h 184"/>
                <a:gd name="T52" fmla="*/ 2147483647 w 144"/>
                <a:gd name="T53" fmla="*/ 2147483647 h 184"/>
                <a:gd name="T54" fmla="*/ 2147483647 w 144"/>
                <a:gd name="T55" fmla="*/ 2147483647 h 184"/>
                <a:gd name="T56" fmla="*/ 2147483647 w 144"/>
                <a:gd name="T57" fmla="*/ 2147483647 h 184"/>
                <a:gd name="T58" fmla="*/ 2147483647 w 144"/>
                <a:gd name="T59" fmla="*/ 2147483647 h 184"/>
                <a:gd name="T60" fmla="*/ 2147483647 w 144"/>
                <a:gd name="T61" fmla="*/ 2147483647 h 184"/>
                <a:gd name="T62" fmla="*/ 2147483647 w 144"/>
                <a:gd name="T63" fmla="*/ 2147483647 h 1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84"/>
                <a:gd name="T98" fmla="*/ 144 w 144"/>
                <a:gd name="T99" fmla="*/ 184 h 1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84">
                  <a:moveTo>
                    <a:pt x="0" y="0"/>
                  </a:moveTo>
                  <a:lnTo>
                    <a:pt x="2" y="0"/>
                  </a:lnTo>
                  <a:lnTo>
                    <a:pt x="6" y="1"/>
                  </a:lnTo>
                  <a:lnTo>
                    <a:pt x="11" y="6"/>
                  </a:lnTo>
                  <a:lnTo>
                    <a:pt x="18" y="12"/>
                  </a:lnTo>
                  <a:lnTo>
                    <a:pt x="24" y="19"/>
                  </a:lnTo>
                  <a:lnTo>
                    <a:pt x="27" y="24"/>
                  </a:lnTo>
                  <a:lnTo>
                    <a:pt x="31" y="30"/>
                  </a:lnTo>
                  <a:lnTo>
                    <a:pt x="36" y="37"/>
                  </a:lnTo>
                  <a:lnTo>
                    <a:pt x="39" y="47"/>
                  </a:lnTo>
                  <a:lnTo>
                    <a:pt x="41" y="58"/>
                  </a:lnTo>
                  <a:lnTo>
                    <a:pt x="45" y="68"/>
                  </a:lnTo>
                  <a:lnTo>
                    <a:pt x="48" y="77"/>
                  </a:lnTo>
                  <a:lnTo>
                    <a:pt x="52" y="87"/>
                  </a:lnTo>
                  <a:lnTo>
                    <a:pt x="56" y="97"/>
                  </a:lnTo>
                  <a:lnTo>
                    <a:pt x="60" y="106"/>
                  </a:lnTo>
                  <a:lnTo>
                    <a:pt x="63" y="114"/>
                  </a:lnTo>
                  <a:lnTo>
                    <a:pt x="68" y="122"/>
                  </a:lnTo>
                  <a:lnTo>
                    <a:pt x="74" y="132"/>
                  </a:lnTo>
                  <a:lnTo>
                    <a:pt x="79" y="142"/>
                  </a:lnTo>
                  <a:lnTo>
                    <a:pt x="84" y="149"/>
                  </a:lnTo>
                  <a:lnTo>
                    <a:pt x="91" y="155"/>
                  </a:lnTo>
                  <a:lnTo>
                    <a:pt x="96" y="159"/>
                  </a:lnTo>
                  <a:lnTo>
                    <a:pt x="102" y="164"/>
                  </a:lnTo>
                  <a:lnTo>
                    <a:pt x="108" y="171"/>
                  </a:lnTo>
                  <a:lnTo>
                    <a:pt x="114" y="174"/>
                  </a:lnTo>
                  <a:lnTo>
                    <a:pt x="118" y="176"/>
                  </a:lnTo>
                  <a:lnTo>
                    <a:pt x="122" y="177"/>
                  </a:lnTo>
                  <a:lnTo>
                    <a:pt x="126" y="179"/>
                  </a:lnTo>
                  <a:lnTo>
                    <a:pt x="131" y="181"/>
                  </a:lnTo>
                  <a:lnTo>
                    <a:pt x="134" y="182"/>
                  </a:lnTo>
                  <a:lnTo>
                    <a:pt x="143" y="183"/>
                  </a:lnTo>
                </a:path>
              </a:pathLst>
            </a:custGeom>
            <a:noFill/>
            <a:ln w="38100">
              <a:solidFill>
                <a:schemeClr val="bg2"/>
              </a:solidFill>
              <a:round/>
              <a:headEnd/>
              <a:tailEnd/>
            </a:ln>
          </p:spPr>
          <p:txBody>
            <a:bodyPr wrap="none" anchor="ctr"/>
            <a:lstStyle/>
            <a:p>
              <a:pPr>
                <a:defRPr/>
              </a:pPr>
              <a:endParaRPr lang="de-DE" sz="1000"/>
            </a:p>
          </p:txBody>
        </p:sp>
        <p:sp>
          <p:nvSpPr>
            <p:cNvPr id="211" name="Freihandform 210"/>
            <p:cNvSpPr/>
            <p:nvPr/>
          </p:nvSpPr>
          <p:spPr bwMode="auto">
            <a:xfrm>
              <a:off x="5062607" y="3584912"/>
              <a:ext cx="410113" cy="262308"/>
            </a:xfrm>
            <a:custGeom>
              <a:avLst/>
              <a:gdLst>
                <a:gd name="connsiteX0" fmla="*/ 394314 w 394314"/>
                <a:gd name="connsiteY0" fmla="*/ 566 h 262308"/>
                <a:gd name="connsiteX1" fmla="*/ 329728 w 394314"/>
                <a:gd name="connsiteY1" fmla="*/ 14163 h 262308"/>
                <a:gd name="connsiteX2" fmla="*/ 139370 w 394314"/>
                <a:gd name="connsiteY2" fmla="*/ 41357 h 262308"/>
                <a:gd name="connsiteX3" fmla="*/ 0 w 394314"/>
                <a:gd name="connsiteY3" fmla="*/ 262308 h 262308"/>
              </a:gdLst>
              <a:ahLst/>
              <a:cxnLst>
                <a:cxn ang="0">
                  <a:pos x="connsiteX0" y="connsiteY0"/>
                </a:cxn>
                <a:cxn ang="0">
                  <a:pos x="connsiteX1" y="connsiteY1"/>
                </a:cxn>
                <a:cxn ang="0">
                  <a:pos x="connsiteX2" y="connsiteY2"/>
                </a:cxn>
                <a:cxn ang="0">
                  <a:pos x="connsiteX3" y="connsiteY3"/>
                </a:cxn>
              </a:cxnLst>
              <a:rect l="l" t="t" r="r" b="b"/>
              <a:pathLst>
                <a:path w="394314" h="262308">
                  <a:moveTo>
                    <a:pt x="394314" y="566"/>
                  </a:moveTo>
                  <a:cubicBezTo>
                    <a:pt x="383266" y="3965"/>
                    <a:pt x="372219" y="7365"/>
                    <a:pt x="329728" y="14163"/>
                  </a:cubicBezTo>
                  <a:cubicBezTo>
                    <a:pt x="287237" y="20961"/>
                    <a:pt x="194325" y="0"/>
                    <a:pt x="139370" y="41357"/>
                  </a:cubicBezTo>
                  <a:cubicBezTo>
                    <a:pt x="84415" y="82715"/>
                    <a:pt x="42207" y="172511"/>
                    <a:pt x="0" y="262308"/>
                  </a:cubicBez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defRPr/>
              </a:pPr>
              <a:endParaRPr lang="de-DE" sz="1000" smtClean="0"/>
            </a:p>
          </p:txBody>
        </p:sp>
        <p:sp>
          <p:nvSpPr>
            <p:cNvPr id="215" name="Oval 122"/>
            <p:cNvSpPr>
              <a:spLocks noChangeArrowheads="1"/>
            </p:cNvSpPr>
            <p:nvPr/>
          </p:nvSpPr>
          <p:spPr bwMode="auto">
            <a:xfrm>
              <a:off x="2612780" y="3642490"/>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6" name="Text Box 225"/>
            <p:cNvSpPr txBox="1">
              <a:spLocks noChangeArrowheads="1"/>
            </p:cNvSpPr>
            <p:nvPr/>
          </p:nvSpPr>
          <p:spPr bwMode="auto">
            <a:xfrm>
              <a:off x="2195323" y="3559868"/>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3300"/>
                  </a:solidFill>
                  <a:latin typeface="Verdana" pitchFamily="34" charset="0"/>
                </a:rPr>
                <a:t>DUS</a:t>
              </a:r>
              <a:endParaRPr kumimoji="0" lang="de-DE" sz="1000" dirty="0">
                <a:latin typeface="Verdana" pitchFamily="34" charset="0"/>
              </a:endParaRPr>
            </a:p>
          </p:txBody>
        </p:sp>
        <p:sp>
          <p:nvSpPr>
            <p:cNvPr id="205" name="Text Box 223"/>
            <p:cNvSpPr txBox="1">
              <a:spLocks noChangeArrowheads="1"/>
            </p:cNvSpPr>
            <p:nvPr/>
          </p:nvSpPr>
          <p:spPr bwMode="auto">
            <a:xfrm>
              <a:off x="3011915" y="5365086"/>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3300"/>
                  </a:solidFill>
                  <a:latin typeface="Verdana" pitchFamily="34" charset="0"/>
                </a:rPr>
                <a:t>FZK</a:t>
              </a:r>
              <a:endParaRPr kumimoji="0" lang="de-DE" sz="1000" dirty="0">
                <a:latin typeface="Verdana" pitchFamily="34" charset="0"/>
              </a:endParaRPr>
            </a:p>
          </p:txBody>
        </p:sp>
        <p:sp>
          <p:nvSpPr>
            <p:cNvPr id="213" name="Oval 142"/>
            <p:cNvSpPr>
              <a:spLocks noChangeArrowheads="1"/>
            </p:cNvSpPr>
            <p:nvPr/>
          </p:nvSpPr>
          <p:spPr bwMode="auto">
            <a:xfrm>
              <a:off x="3418520" y="5437264"/>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4" name="Text Box 233"/>
            <p:cNvSpPr txBox="1">
              <a:spLocks noChangeArrowheads="1"/>
            </p:cNvSpPr>
            <p:nvPr/>
          </p:nvSpPr>
          <p:spPr bwMode="auto">
            <a:xfrm>
              <a:off x="3924322" y="5622514"/>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STU</a:t>
              </a:r>
              <a:endParaRPr kumimoji="0" lang="de-DE" sz="1000" dirty="0">
                <a:latin typeface="Verdana" pitchFamily="34" charset="0"/>
              </a:endParaRPr>
            </a:p>
          </p:txBody>
        </p:sp>
        <p:sp>
          <p:nvSpPr>
            <p:cNvPr id="217" name="Oval 142"/>
            <p:cNvSpPr>
              <a:spLocks noChangeArrowheads="1"/>
            </p:cNvSpPr>
            <p:nvPr/>
          </p:nvSpPr>
          <p:spPr bwMode="auto">
            <a:xfrm>
              <a:off x="3857021" y="5724300"/>
              <a:ext cx="111125" cy="111125"/>
            </a:xfrm>
            <a:prstGeom prst="ellipse">
              <a:avLst/>
            </a:prstGeom>
            <a:solidFill>
              <a:srgbClr val="FF3300"/>
            </a:solidFill>
            <a:ln w="28575">
              <a:solidFill>
                <a:srgbClr val="FF3300"/>
              </a:solidFill>
              <a:round/>
              <a:headEnd/>
              <a:tailEnd/>
            </a:ln>
          </p:spPr>
          <p:txBody>
            <a:bodyPr wrap="none" anchor="ctr"/>
            <a:lstStyle/>
            <a:p>
              <a:endParaRPr lang="de-DE"/>
            </a:p>
          </p:txBody>
        </p:sp>
        <p:sp>
          <p:nvSpPr>
            <p:cNvPr id="197" name="Oval 430"/>
            <p:cNvSpPr>
              <a:spLocks noChangeArrowheads="1"/>
            </p:cNvSpPr>
            <p:nvPr/>
          </p:nvSpPr>
          <p:spPr bwMode="auto">
            <a:xfrm>
              <a:off x="3513066" y="4338686"/>
              <a:ext cx="111125" cy="111125"/>
            </a:xfrm>
            <a:prstGeom prst="ellipse">
              <a:avLst/>
            </a:prstGeom>
            <a:solidFill>
              <a:srgbClr val="FF0000"/>
            </a:solidFill>
            <a:ln w="28575">
              <a:solidFill>
                <a:srgbClr val="FF0000"/>
              </a:solidFill>
              <a:round/>
              <a:headEnd/>
              <a:tailEnd/>
            </a:ln>
          </p:spPr>
          <p:txBody>
            <a:bodyPr wrap="none" anchor="ctr"/>
            <a:lstStyle/>
            <a:p>
              <a:endParaRPr lang="de-DE" sz="1000"/>
            </a:p>
          </p:txBody>
        </p:sp>
        <p:sp>
          <p:nvSpPr>
            <p:cNvPr id="218" name="Text Box 231"/>
            <p:cNvSpPr txBox="1">
              <a:spLocks noChangeArrowheads="1"/>
            </p:cNvSpPr>
            <p:nvPr/>
          </p:nvSpPr>
          <p:spPr bwMode="auto">
            <a:xfrm>
              <a:off x="3152664" y="4167744"/>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0000"/>
                  </a:solidFill>
                  <a:latin typeface="Verdana" pitchFamily="34" charset="0"/>
                </a:rPr>
                <a:t>FRB</a:t>
              </a:r>
              <a:endParaRPr kumimoji="0" lang="de-DE" sz="1000" dirty="0">
                <a:solidFill>
                  <a:srgbClr val="FF0000"/>
                </a:solidFill>
                <a:latin typeface="Verdana" pitchFamily="34" charset="0"/>
              </a:endParaRPr>
            </a:p>
          </p:txBody>
        </p:sp>
        <p:sp>
          <p:nvSpPr>
            <p:cNvPr id="219" name="Freihandform 218"/>
            <p:cNvSpPr/>
            <p:nvPr/>
          </p:nvSpPr>
          <p:spPr bwMode="auto">
            <a:xfrm>
              <a:off x="2347693" y="3870672"/>
              <a:ext cx="93553" cy="54873"/>
            </a:xfrm>
            <a:custGeom>
              <a:avLst/>
              <a:gdLst>
                <a:gd name="connsiteX0" fmla="*/ 95250 w 95250"/>
                <a:gd name="connsiteY0" fmla="*/ 0 h 41910"/>
                <a:gd name="connsiteX1" fmla="*/ 0 w 95250"/>
                <a:gd name="connsiteY1" fmla="*/ 41910 h 41910"/>
                <a:gd name="connsiteX2" fmla="*/ 0 w 95250"/>
                <a:gd name="connsiteY2" fmla="*/ 41910 h 41910"/>
              </a:gdLst>
              <a:ahLst/>
              <a:cxnLst>
                <a:cxn ang="0">
                  <a:pos x="connsiteX0" y="connsiteY0"/>
                </a:cxn>
                <a:cxn ang="0">
                  <a:pos x="connsiteX1" y="connsiteY1"/>
                </a:cxn>
                <a:cxn ang="0">
                  <a:pos x="connsiteX2" y="connsiteY2"/>
                </a:cxn>
              </a:cxnLst>
              <a:rect l="l" t="t" r="r" b="b"/>
              <a:pathLst>
                <a:path w="95250" h="41910">
                  <a:moveTo>
                    <a:pt x="95250" y="0"/>
                  </a:moveTo>
                  <a:lnTo>
                    <a:pt x="0" y="41910"/>
                  </a:lnTo>
                  <a:lnTo>
                    <a:pt x="0" y="41910"/>
                  </a:lnTo>
                </a:path>
              </a:pathLst>
            </a:custGeom>
            <a:noFill/>
            <a:ln w="38100">
              <a:solidFill>
                <a:schemeClr val="bg2"/>
              </a:solidFill>
              <a:round/>
              <a:headEnd/>
              <a:tailEnd/>
            </a:ln>
          </p:spPr>
          <p:txBody>
            <a:bodyPr wrap="none" anchor="ctr"/>
            <a:lstStyle/>
            <a:p>
              <a:pPr>
                <a:defRPr/>
              </a:pPr>
              <a:endParaRPr lang="de-DE" smtClean="0"/>
            </a:p>
          </p:txBody>
        </p:sp>
        <p:sp>
          <p:nvSpPr>
            <p:cNvPr id="220" name="Freihandform 219"/>
            <p:cNvSpPr/>
            <p:nvPr/>
          </p:nvSpPr>
          <p:spPr bwMode="auto">
            <a:xfrm>
              <a:off x="2120742" y="3929356"/>
              <a:ext cx="192661" cy="112764"/>
            </a:xfrm>
            <a:custGeom>
              <a:avLst/>
              <a:gdLst>
                <a:gd name="connsiteX0" fmla="*/ 182880 w 182880"/>
                <a:gd name="connsiteY0" fmla="*/ 12065 h 84455"/>
                <a:gd name="connsiteX1" fmla="*/ 91440 w 182880"/>
                <a:gd name="connsiteY1" fmla="*/ 12065 h 84455"/>
                <a:gd name="connsiteX2" fmla="*/ 0 w 182880"/>
                <a:gd name="connsiteY2" fmla="*/ 84455 h 84455"/>
              </a:gdLst>
              <a:ahLst/>
              <a:cxnLst>
                <a:cxn ang="0">
                  <a:pos x="connsiteX0" y="connsiteY0"/>
                </a:cxn>
                <a:cxn ang="0">
                  <a:pos x="connsiteX1" y="connsiteY1"/>
                </a:cxn>
                <a:cxn ang="0">
                  <a:pos x="connsiteX2" y="connsiteY2"/>
                </a:cxn>
              </a:cxnLst>
              <a:rect l="l" t="t" r="r" b="b"/>
              <a:pathLst>
                <a:path w="182880" h="84455">
                  <a:moveTo>
                    <a:pt x="182880" y="12065"/>
                  </a:moveTo>
                  <a:cubicBezTo>
                    <a:pt x="152400" y="6032"/>
                    <a:pt x="121920" y="0"/>
                    <a:pt x="91440" y="12065"/>
                  </a:cubicBezTo>
                  <a:cubicBezTo>
                    <a:pt x="60960" y="24130"/>
                    <a:pt x="30480" y="54292"/>
                    <a:pt x="0" y="84455"/>
                  </a:cubicBezTo>
                </a:path>
              </a:pathLst>
            </a:custGeom>
            <a:noFill/>
            <a:ln w="38100">
              <a:solidFill>
                <a:schemeClr val="bg2"/>
              </a:solidFill>
              <a:round/>
              <a:headEnd/>
              <a:tailEnd/>
            </a:ln>
          </p:spPr>
          <p:txBody>
            <a:bodyPr wrap="none" anchor="ctr"/>
            <a:lstStyle/>
            <a:p>
              <a:pPr marL="0" marR="0" indent="0" defTabSz="914400" latinLnBrk="0">
                <a:lnSpc>
                  <a:spcPct val="100000"/>
                </a:lnSpc>
                <a:buClrTx/>
                <a:buSzTx/>
                <a:buFontTx/>
                <a:buNone/>
                <a:tabLst/>
                <a:defRPr/>
              </a:pPr>
              <a:endParaRPr lang="de-DE" smtClean="0"/>
            </a:p>
          </p:txBody>
        </p:sp>
        <p:sp>
          <p:nvSpPr>
            <p:cNvPr id="260" name="Oval 123"/>
            <p:cNvSpPr>
              <a:spLocks noChangeArrowheads="1"/>
            </p:cNvSpPr>
            <p:nvPr/>
          </p:nvSpPr>
          <p:spPr bwMode="auto">
            <a:xfrm>
              <a:off x="2288640" y="3890620"/>
              <a:ext cx="111600" cy="111600"/>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4" name="Text Box 216"/>
            <p:cNvSpPr txBox="1">
              <a:spLocks noChangeArrowheads="1"/>
            </p:cNvSpPr>
            <p:nvPr/>
          </p:nvSpPr>
          <p:spPr bwMode="auto">
            <a:xfrm>
              <a:off x="1894769" y="3636621"/>
              <a:ext cx="427524" cy="323165"/>
            </a:xfrm>
            <a:prstGeom prst="rect">
              <a:avLst/>
            </a:prstGeom>
            <a:noFill/>
            <a:ln w="9525">
              <a:noFill/>
              <a:miter lim="800000"/>
              <a:headEnd/>
              <a:tailEnd/>
            </a:ln>
          </p:spPr>
          <p:txBody>
            <a:bodyPr wrap="square">
              <a:spAutoFit/>
            </a:bodyPr>
            <a:lstStyle/>
            <a:p>
              <a:pPr>
                <a:lnSpc>
                  <a:spcPts val="900"/>
                </a:lnSpc>
                <a:spcBef>
                  <a:spcPts val="0"/>
                </a:spcBef>
              </a:pPr>
              <a:r>
                <a:rPr kumimoji="0" lang="de-DE" sz="1000" b="1" dirty="0" smtClean="0">
                  <a:solidFill>
                    <a:srgbClr val="FF3300"/>
                  </a:solidFill>
                  <a:latin typeface="Verdana" pitchFamily="34" charset="0"/>
                </a:rPr>
                <a:t>FJL</a:t>
              </a:r>
            </a:p>
            <a:p>
              <a:pPr>
                <a:lnSpc>
                  <a:spcPts val="900"/>
                </a:lnSpc>
                <a:spcBef>
                  <a:spcPts val="0"/>
                </a:spcBef>
              </a:pPr>
              <a:r>
                <a:rPr kumimoji="0" lang="de-DE" sz="1000" b="1" dirty="0" smtClean="0">
                  <a:solidFill>
                    <a:srgbClr val="FF3300"/>
                  </a:solidFill>
                  <a:latin typeface="Verdana" pitchFamily="34" charset="0"/>
                </a:rPr>
                <a:t>FZJ</a:t>
              </a:r>
            </a:p>
          </p:txBody>
        </p:sp>
        <p:sp>
          <p:nvSpPr>
            <p:cNvPr id="225" name="Text Box 216"/>
            <p:cNvSpPr txBox="1">
              <a:spLocks noChangeArrowheads="1"/>
            </p:cNvSpPr>
            <p:nvPr/>
          </p:nvSpPr>
          <p:spPr bwMode="auto">
            <a:xfrm>
              <a:off x="1622218" y="3999665"/>
              <a:ext cx="502790" cy="323165"/>
            </a:xfrm>
            <a:prstGeom prst="rect">
              <a:avLst/>
            </a:prstGeom>
            <a:noFill/>
            <a:ln w="9525">
              <a:noFill/>
              <a:miter lim="800000"/>
              <a:headEnd/>
              <a:tailEnd/>
            </a:ln>
          </p:spPr>
          <p:txBody>
            <a:bodyPr wrap="square">
              <a:spAutoFit/>
            </a:bodyPr>
            <a:lstStyle/>
            <a:p>
              <a:pPr>
                <a:lnSpc>
                  <a:spcPts val="900"/>
                </a:lnSpc>
                <a:spcBef>
                  <a:spcPts val="0"/>
                </a:spcBef>
              </a:pPr>
              <a:r>
                <a:rPr kumimoji="0" lang="de-DE" sz="1000" b="1" dirty="0" smtClean="0">
                  <a:solidFill>
                    <a:srgbClr val="FF3300"/>
                  </a:solidFill>
                  <a:latin typeface="Verdana" pitchFamily="34" charset="0"/>
                </a:rPr>
                <a:t>AAC</a:t>
              </a:r>
            </a:p>
            <a:p>
              <a:pPr>
                <a:lnSpc>
                  <a:spcPts val="900"/>
                </a:lnSpc>
                <a:spcBef>
                  <a:spcPts val="0"/>
                </a:spcBef>
              </a:pPr>
              <a:r>
                <a:rPr kumimoji="0" lang="de-DE" sz="1000" b="1" dirty="0" smtClean="0">
                  <a:solidFill>
                    <a:srgbClr val="FF3300"/>
                  </a:solidFill>
                  <a:latin typeface="Verdana" pitchFamily="34" charset="0"/>
                </a:rPr>
                <a:t>AAH</a:t>
              </a:r>
            </a:p>
          </p:txBody>
        </p:sp>
        <p:sp>
          <p:nvSpPr>
            <p:cNvPr id="223" name="Oval 430"/>
            <p:cNvSpPr>
              <a:spLocks noChangeArrowheads="1"/>
            </p:cNvSpPr>
            <p:nvPr/>
          </p:nvSpPr>
          <p:spPr bwMode="auto">
            <a:xfrm>
              <a:off x="4704269" y="5984229"/>
              <a:ext cx="111125" cy="111125"/>
            </a:xfrm>
            <a:prstGeom prst="ellipse">
              <a:avLst/>
            </a:prstGeom>
            <a:solidFill>
              <a:srgbClr val="FF3300"/>
            </a:solidFill>
            <a:ln w="28575">
              <a:solidFill>
                <a:srgbClr val="FF3300"/>
              </a:solidFill>
              <a:round/>
              <a:headEnd/>
              <a:tailEnd/>
            </a:ln>
          </p:spPr>
          <p:txBody>
            <a:bodyPr wrap="none" anchor="ctr"/>
            <a:lstStyle/>
            <a:p>
              <a:endParaRPr lang="de-DE"/>
            </a:p>
          </p:txBody>
        </p:sp>
        <p:sp>
          <p:nvSpPr>
            <p:cNvPr id="227" name="Text Box 231"/>
            <p:cNvSpPr txBox="1">
              <a:spLocks noChangeArrowheads="1"/>
            </p:cNvSpPr>
            <p:nvPr/>
          </p:nvSpPr>
          <p:spPr bwMode="auto">
            <a:xfrm>
              <a:off x="4537563" y="6088844"/>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AUG</a:t>
              </a:r>
            </a:p>
          </p:txBody>
        </p:sp>
        <p:sp>
          <p:nvSpPr>
            <p:cNvPr id="230" name="Oval 316"/>
            <p:cNvSpPr>
              <a:spLocks noChangeArrowheads="1"/>
            </p:cNvSpPr>
            <p:nvPr/>
          </p:nvSpPr>
          <p:spPr bwMode="auto">
            <a:xfrm>
              <a:off x="3143195" y="5840936"/>
              <a:ext cx="111125" cy="111125"/>
            </a:xfrm>
            <a:prstGeom prst="ellipse">
              <a:avLst/>
            </a:prstGeom>
            <a:solidFill>
              <a:srgbClr val="FF3300"/>
            </a:solidFill>
            <a:ln w="28575">
              <a:solidFill>
                <a:srgbClr val="FF3300"/>
              </a:solidFill>
              <a:round/>
              <a:headEnd/>
              <a:tailEnd/>
            </a:ln>
          </p:spPr>
          <p:txBody>
            <a:bodyPr wrap="none" anchor="ctr"/>
            <a:lstStyle/>
            <a:p>
              <a:endParaRPr lang="de-DE"/>
            </a:p>
          </p:txBody>
        </p:sp>
        <p:sp>
          <p:nvSpPr>
            <p:cNvPr id="231" name="Text Box 347"/>
            <p:cNvSpPr txBox="1">
              <a:spLocks noChangeArrowheads="1"/>
            </p:cNvSpPr>
            <p:nvPr/>
          </p:nvSpPr>
          <p:spPr bwMode="auto">
            <a:xfrm>
              <a:off x="2349348" y="5267419"/>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SAA</a:t>
              </a:r>
              <a:endParaRPr kumimoji="0" lang="de-DE" sz="1000" dirty="0">
                <a:latin typeface="Verdana" pitchFamily="34" charset="0"/>
              </a:endParaRPr>
            </a:p>
          </p:txBody>
        </p:sp>
        <p:sp>
          <p:nvSpPr>
            <p:cNvPr id="232" name="Text Box 230"/>
            <p:cNvSpPr txBox="1">
              <a:spLocks noChangeArrowheads="1"/>
            </p:cNvSpPr>
            <p:nvPr/>
          </p:nvSpPr>
          <p:spPr bwMode="auto">
            <a:xfrm>
              <a:off x="3230820" y="2739197"/>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BIE</a:t>
              </a:r>
              <a:endParaRPr kumimoji="0" lang="de-DE" sz="1000" dirty="0">
                <a:latin typeface="Verdana" pitchFamily="34" charset="0"/>
              </a:endParaRPr>
            </a:p>
          </p:txBody>
        </p:sp>
        <p:sp>
          <p:nvSpPr>
            <p:cNvPr id="10" name="Freihandform 9"/>
            <p:cNvSpPr/>
            <p:nvPr/>
          </p:nvSpPr>
          <p:spPr bwMode="auto">
            <a:xfrm>
              <a:off x="5210198" y="2850527"/>
              <a:ext cx="566893" cy="1906494"/>
            </a:xfrm>
            <a:custGeom>
              <a:avLst/>
              <a:gdLst>
                <a:gd name="connsiteX0" fmla="*/ 0 w 566893"/>
                <a:gd name="connsiteY0" fmla="*/ 0 h 1906494"/>
                <a:gd name="connsiteX1" fmla="*/ 41836 w 566893"/>
                <a:gd name="connsiteY1" fmla="*/ 239059 h 1906494"/>
                <a:gd name="connsiteX2" fmla="*/ 95624 w 566893"/>
                <a:gd name="connsiteY2" fmla="*/ 304800 h 1906494"/>
                <a:gd name="connsiteX3" fmla="*/ 119530 w 566893"/>
                <a:gd name="connsiteY3" fmla="*/ 400424 h 1906494"/>
                <a:gd name="connsiteX4" fmla="*/ 131483 w 566893"/>
                <a:gd name="connsiteY4" fmla="*/ 525930 h 1906494"/>
                <a:gd name="connsiteX5" fmla="*/ 137459 w 566893"/>
                <a:gd name="connsiteY5" fmla="*/ 615577 h 1906494"/>
                <a:gd name="connsiteX6" fmla="*/ 286871 w 566893"/>
                <a:gd name="connsiteY6" fmla="*/ 663389 h 1906494"/>
                <a:gd name="connsiteX7" fmla="*/ 310777 w 566893"/>
                <a:gd name="connsiteY7" fmla="*/ 747059 h 1906494"/>
                <a:gd name="connsiteX8" fmla="*/ 310777 w 566893"/>
                <a:gd name="connsiteY8" fmla="*/ 830730 h 1906494"/>
                <a:gd name="connsiteX9" fmla="*/ 370541 w 566893"/>
                <a:gd name="connsiteY9" fmla="*/ 932330 h 1906494"/>
                <a:gd name="connsiteX10" fmla="*/ 418353 w 566893"/>
                <a:gd name="connsiteY10" fmla="*/ 992094 h 1906494"/>
                <a:gd name="connsiteX11" fmla="*/ 442259 w 566893"/>
                <a:gd name="connsiteY11" fmla="*/ 1105647 h 1906494"/>
                <a:gd name="connsiteX12" fmla="*/ 555812 w 566893"/>
                <a:gd name="connsiteY12" fmla="*/ 1261036 h 1906494"/>
                <a:gd name="connsiteX13" fmla="*/ 555812 w 566893"/>
                <a:gd name="connsiteY13" fmla="*/ 1308847 h 1906494"/>
                <a:gd name="connsiteX14" fmla="*/ 496047 w 566893"/>
                <a:gd name="connsiteY14" fmla="*/ 1368612 h 1906494"/>
                <a:gd name="connsiteX15" fmla="*/ 304800 w 566893"/>
                <a:gd name="connsiteY15" fmla="*/ 1512047 h 1906494"/>
                <a:gd name="connsiteX16" fmla="*/ 119530 w 566893"/>
                <a:gd name="connsiteY16" fmla="*/ 1739153 h 1906494"/>
                <a:gd name="connsiteX17" fmla="*/ 41836 w 566893"/>
                <a:gd name="connsiteY17" fmla="*/ 1906494 h 1906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6893" h="1906494">
                  <a:moveTo>
                    <a:pt x="0" y="0"/>
                  </a:moveTo>
                  <a:cubicBezTo>
                    <a:pt x="12949" y="94129"/>
                    <a:pt x="25899" y="188259"/>
                    <a:pt x="41836" y="239059"/>
                  </a:cubicBezTo>
                  <a:cubicBezTo>
                    <a:pt x="57773" y="289859"/>
                    <a:pt x="82675" y="277906"/>
                    <a:pt x="95624" y="304800"/>
                  </a:cubicBezTo>
                  <a:cubicBezTo>
                    <a:pt x="108573" y="331694"/>
                    <a:pt x="113554" y="363569"/>
                    <a:pt x="119530" y="400424"/>
                  </a:cubicBezTo>
                  <a:cubicBezTo>
                    <a:pt x="125507" y="437279"/>
                    <a:pt x="128495" y="490071"/>
                    <a:pt x="131483" y="525930"/>
                  </a:cubicBezTo>
                  <a:cubicBezTo>
                    <a:pt x="134471" y="561789"/>
                    <a:pt x="111561" y="592667"/>
                    <a:pt x="137459" y="615577"/>
                  </a:cubicBezTo>
                  <a:cubicBezTo>
                    <a:pt x="163357" y="638487"/>
                    <a:pt x="257985" y="641475"/>
                    <a:pt x="286871" y="663389"/>
                  </a:cubicBezTo>
                  <a:cubicBezTo>
                    <a:pt x="315757" y="685303"/>
                    <a:pt x="306793" y="719169"/>
                    <a:pt x="310777" y="747059"/>
                  </a:cubicBezTo>
                  <a:cubicBezTo>
                    <a:pt x="314761" y="774949"/>
                    <a:pt x="300816" y="799852"/>
                    <a:pt x="310777" y="830730"/>
                  </a:cubicBezTo>
                  <a:cubicBezTo>
                    <a:pt x="320738" y="861608"/>
                    <a:pt x="352612" y="905436"/>
                    <a:pt x="370541" y="932330"/>
                  </a:cubicBezTo>
                  <a:cubicBezTo>
                    <a:pt x="388470" y="959224"/>
                    <a:pt x="406400" y="963208"/>
                    <a:pt x="418353" y="992094"/>
                  </a:cubicBezTo>
                  <a:cubicBezTo>
                    <a:pt x="430306" y="1020980"/>
                    <a:pt x="419349" y="1060823"/>
                    <a:pt x="442259" y="1105647"/>
                  </a:cubicBezTo>
                  <a:cubicBezTo>
                    <a:pt x="465169" y="1150471"/>
                    <a:pt x="536887" y="1227169"/>
                    <a:pt x="555812" y="1261036"/>
                  </a:cubicBezTo>
                  <a:cubicBezTo>
                    <a:pt x="574737" y="1294903"/>
                    <a:pt x="565773" y="1290918"/>
                    <a:pt x="555812" y="1308847"/>
                  </a:cubicBezTo>
                  <a:cubicBezTo>
                    <a:pt x="545851" y="1326776"/>
                    <a:pt x="537882" y="1334745"/>
                    <a:pt x="496047" y="1368612"/>
                  </a:cubicBezTo>
                  <a:cubicBezTo>
                    <a:pt x="454212" y="1402479"/>
                    <a:pt x="367553" y="1450290"/>
                    <a:pt x="304800" y="1512047"/>
                  </a:cubicBezTo>
                  <a:cubicBezTo>
                    <a:pt x="242047" y="1573804"/>
                    <a:pt x="163357" y="1673412"/>
                    <a:pt x="119530" y="1739153"/>
                  </a:cubicBezTo>
                  <a:cubicBezTo>
                    <a:pt x="75703" y="1804894"/>
                    <a:pt x="58769" y="1855694"/>
                    <a:pt x="41836" y="1906494"/>
                  </a:cubicBezTo>
                </a:path>
              </a:pathLst>
            </a:custGeom>
            <a:noFill/>
            <a:ln w="38100">
              <a:solidFill>
                <a:schemeClr val="bg2"/>
              </a:solidFill>
              <a:round/>
              <a:headEnd/>
              <a:tailEnd/>
            </a:ln>
          </p:spPr>
          <p:txBody>
            <a:bodyPr wrap="none" anchor="ctr"/>
            <a:lstStyle/>
            <a:p>
              <a:endParaRPr lang="de-DE" sz="1000"/>
            </a:p>
          </p:txBody>
        </p:sp>
        <p:sp>
          <p:nvSpPr>
            <p:cNvPr id="234" name="Text Box 229"/>
            <p:cNvSpPr txBox="1">
              <a:spLocks noChangeArrowheads="1"/>
            </p:cNvSpPr>
            <p:nvPr/>
          </p:nvSpPr>
          <p:spPr bwMode="auto">
            <a:xfrm>
              <a:off x="4806732" y="2503765"/>
              <a:ext cx="6858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MAG</a:t>
              </a:r>
              <a:endParaRPr kumimoji="0" lang="de-DE" sz="1000" dirty="0">
                <a:latin typeface="Verdana" pitchFamily="34" charset="0"/>
              </a:endParaRPr>
            </a:p>
          </p:txBody>
        </p:sp>
        <p:sp>
          <p:nvSpPr>
            <p:cNvPr id="235" name="Freihandform 234"/>
            <p:cNvSpPr/>
            <p:nvPr/>
          </p:nvSpPr>
          <p:spPr bwMode="auto">
            <a:xfrm>
              <a:off x="5214245" y="2855136"/>
              <a:ext cx="566893" cy="1906494"/>
            </a:xfrm>
            <a:custGeom>
              <a:avLst/>
              <a:gdLst>
                <a:gd name="connsiteX0" fmla="*/ 0 w 566893"/>
                <a:gd name="connsiteY0" fmla="*/ 0 h 1906494"/>
                <a:gd name="connsiteX1" fmla="*/ 41836 w 566893"/>
                <a:gd name="connsiteY1" fmla="*/ 239059 h 1906494"/>
                <a:gd name="connsiteX2" fmla="*/ 95624 w 566893"/>
                <a:gd name="connsiteY2" fmla="*/ 304800 h 1906494"/>
                <a:gd name="connsiteX3" fmla="*/ 119530 w 566893"/>
                <a:gd name="connsiteY3" fmla="*/ 400424 h 1906494"/>
                <a:gd name="connsiteX4" fmla="*/ 131483 w 566893"/>
                <a:gd name="connsiteY4" fmla="*/ 525930 h 1906494"/>
                <a:gd name="connsiteX5" fmla="*/ 137459 w 566893"/>
                <a:gd name="connsiteY5" fmla="*/ 615577 h 1906494"/>
                <a:gd name="connsiteX6" fmla="*/ 286871 w 566893"/>
                <a:gd name="connsiteY6" fmla="*/ 663389 h 1906494"/>
                <a:gd name="connsiteX7" fmla="*/ 310777 w 566893"/>
                <a:gd name="connsiteY7" fmla="*/ 747059 h 1906494"/>
                <a:gd name="connsiteX8" fmla="*/ 310777 w 566893"/>
                <a:gd name="connsiteY8" fmla="*/ 830730 h 1906494"/>
                <a:gd name="connsiteX9" fmla="*/ 370541 w 566893"/>
                <a:gd name="connsiteY9" fmla="*/ 932330 h 1906494"/>
                <a:gd name="connsiteX10" fmla="*/ 418353 w 566893"/>
                <a:gd name="connsiteY10" fmla="*/ 992094 h 1906494"/>
                <a:gd name="connsiteX11" fmla="*/ 442259 w 566893"/>
                <a:gd name="connsiteY11" fmla="*/ 1105647 h 1906494"/>
                <a:gd name="connsiteX12" fmla="*/ 555812 w 566893"/>
                <a:gd name="connsiteY12" fmla="*/ 1261036 h 1906494"/>
                <a:gd name="connsiteX13" fmla="*/ 555812 w 566893"/>
                <a:gd name="connsiteY13" fmla="*/ 1308847 h 1906494"/>
                <a:gd name="connsiteX14" fmla="*/ 496047 w 566893"/>
                <a:gd name="connsiteY14" fmla="*/ 1368612 h 1906494"/>
                <a:gd name="connsiteX15" fmla="*/ 304800 w 566893"/>
                <a:gd name="connsiteY15" fmla="*/ 1512047 h 1906494"/>
                <a:gd name="connsiteX16" fmla="*/ 119530 w 566893"/>
                <a:gd name="connsiteY16" fmla="*/ 1739153 h 1906494"/>
                <a:gd name="connsiteX17" fmla="*/ 41836 w 566893"/>
                <a:gd name="connsiteY17" fmla="*/ 1906494 h 1906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6893" h="1906494">
                  <a:moveTo>
                    <a:pt x="0" y="0"/>
                  </a:moveTo>
                  <a:cubicBezTo>
                    <a:pt x="12949" y="94129"/>
                    <a:pt x="25899" y="188259"/>
                    <a:pt x="41836" y="239059"/>
                  </a:cubicBezTo>
                  <a:cubicBezTo>
                    <a:pt x="57773" y="289859"/>
                    <a:pt x="82675" y="277906"/>
                    <a:pt x="95624" y="304800"/>
                  </a:cubicBezTo>
                  <a:cubicBezTo>
                    <a:pt x="108573" y="331694"/>
                    <a:pt x="113554" y="363569"/>
                    <a:pt x="119530" y="400424"/>
                  </a:cubicBezTo>
                  <a:cubicBezTo>
                    <a:pt x="125507" y="437279"/>
                    <a:pt x="128495" y="490071"/>
                    <a:pt x="131483" y="525930"/>
                  </a:cubicBezTo>
                  <a:cubicBezTo>
                    <a:pt x="134471" y="561789"/>
                    <a:pt x="111561" y="592667"/>
                    <a:pt x="137459" y="615577"/>
                  </a:cubicBezTo>
                  <a:cubicBezTo>
                    <a:pt x="163357" y="638487"/>
                    <a:pt x="257985" y="641475"/>
                    <a:pt x="286871" y="663389"/>
                  </a:cubicBezTo>
                  <a:cubicBezTo>
                    <a:pt x="315757" y="685303"/>
                    <a:pt x="306793" y="719169"/>
                    <a:pt x="310777" y="747059"/>
                  </a:cubicBezTo>
                  <a:cubicBezTo>
                    <a:pt x="314761" y="774949"/>
                    <a:pt x="300816" y="799852"/>
                    <a:pt x="310777" y="830730"/>
                  </a:cubicBezTo>
                  <a:cubicBezTo>
                    <a:pt x="320738" y="861608"/>
                    <a:pt x="352612" y="905436"/>
                    <a:pt x="370541" y="932330"/>
                  </a:cubicBezTo>
                  <a:cubicBezTo>
                    <a:pt x="388470" y="959224"/>
                    <a:pt x="406400" y="963208"/>
                    <a:pt x="418353" y="992094"/>
                  </a:cubicBezTo>
                  <a:cubicBezTo>
                    <a:pt x="430306" y="1020980"/>
                    <a:pt x="419349" y="1060823"/>
                    <a:pt x="442259" y="1105647"/>
                  </a:cubicBezTo>
                  <a:cubicBezTo>
                    <a:pt x="465169" y="1150471"/>
                    <a:pt x="536887" y="1227169"/>
                    <a:pt x="555812" y="1261036"/>
                  </a:cubicBezTo>
                  <a:cubicBezTo>
                    <a:pt x="574737" y="1294903"/>
                    <a:pt x="565773" y="1290918"/>
                    <a:pt x="555812" y="1308847"/>
                  </a:cubicBezTo>
                  <a:cubicBezTo>
                    <a:pt x="545851" y="1326776"/>
                    <a:pt x="537882" y="1334745"/>
                    <a:pt x="496047" y="1368612"/>
                  </a:cubicBezTo>
                  <a:cubicBezTo>
                    <a:pt x="454212" y="1402479"/>
                    <a:pt x="367553" y="1450290"/>
                    <a:pt x="304800" y="1512047"/>
                  </a:cubicBezTo>
                  <a:cubicBezTo>
                    <a:pt x="242047" y="1573804"/>
                    <a:pt x="163357" y="1673412"/>
                    <a:pt x="119530" y="1739153"/>
                  </a:cubicBezTo>
                  <a:cubicBezTo>
                    <a:pt x="75703" y="1804894"/>
                    <a:pt x="58769" y="1855694"/>
                    <a:pt x="41836" y="1906494"/>
                  </a:cubicBezTo>
                </a:path>
              </a:pathLst>
            </a:custGeom>
            <a:noFill/>
            <a:ln w="38100">
              <a:solidFill>
                <a:schemeClr val="bg2"/>
              </a:solidFill>
              <a:round/>
              <a:headEnd/>
              <a:tailEnd/>
            </a:ln>
          </p:spPr>
          <p:txBody>
            <a:bodyPr wrap="none" anchor="ctr"/>
            <a:lstStyle/>
            <a:p>
              <a:endParaRPr lang="de-DE" sz="1000"/>
            </a:p>
          </p:txBody>
        </p:sp>
        <p:sp>
          <p:nvSpPr>
            <p:cNvPr id="236" name="Text Box 229"/>
            <p:cNvSpPr txBox="1">
              <a:spLocks noChangeArrowheads="1"/>
            </p:cNvSpPr>
            <p:nvPr/>
          </p:nvSpPr>
          <p:spPr bwMode="auto">
            <a:xfrm>
              <a:off x="4741951" y="2812220"/>
              <a:ext cx="685800" cy="246221"/>
            </a:xfrm>
            <a:prstGeom prst="rect">
              <a:avLst/>
            </a:prstGeom>
            <a:noFill/>
            <a:ln w="9525">
              <a:noFill/>
              <a:miter lim="800000"/>
              <a:headEnd/>
              <a:tailEnd/>
            </a:ln>
          </p:spPr>
          <p:txBody>
            <a:bodyPr>
              <a:spAutoFit/>
            </a:bodyPr>
            <a:lstStyle>
              <a:defPPr>
                <a:defRPr lang="en-US"/>
              </a:defPPr>
              <a:lvl1pPr>
                <a:spcBef>
                  <a:spcPct val="50000"/>
                </a:spcBef>
                <a:defRPr kumimoji="0" sz="1000" b="1">
                  <a:solidFill>
                    <a:srgbClr val="0099CC"/>
                  </a:solidFill>
                  <a:latin typeface="Verdana" pitchFamily="34" charset="0"/>
                </a:defRPr>
              </a:lvl1pPr>
            </a:lstStyle>
            <a:p>
              <a:r>
                <a:rPr lang="de-DE" dirty="0">
                  <a:solidFill>
                    <a:srgbClr val="FF0000"/>
                  </a:solidFill>
                </a:rPr>
                <a:t>MDS</a:t>
              </a:r>
            </a:p>
          </p:txBody>
        </p:sp>
        <p:sp>
          <p:nvSpPr>
            <p:cNvPr id="272" name="Oval 135"/>
            <p:cNvSpPr>
              <a:spLocks noChangeArrowheads="1"/>
            </p:cNvSpPr>
            <p:nvPr/>
          </p:nvSpPr>
          <p:spPr bwMode="auto">
            <a:xfrm>
              <a:off x="5109626" y="275110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111" name="Oval 138"/>
            <p:cNvSpPr>
              <a:spLocks noChangeArrowheads="1"/>
            </p:cNvSpPr>
            <p:nvPr/>
          </p:nvSpPr>
          <p:spPr bwMode="auto">
            <a:xfrm>
              <a:off x="5189001" y="4739933"/>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33" name="Text Box 247"/>
            <p:cNvSpPr txBox="1">
              <a:spLocks noChangeArrowheads="1"/>
            </p:cNvSpPr>
            <p:nvPr/>
          </p:nvSpPr>
          <p:spPr bwMode="auto">
            <a:xfrm>
              <a:off x="5129942" y="3614827"/>
              <a:ext cx="470530" cy="246221"/>
            </a:xfrm>
            <a:prstGeom prst="rect">
              <a:avLst/>
            </a:prstGeom>
            <a:noFill/>
            <a:ln w="9525">
              <a:noFill/>
              <a:miter lim="800000"/>
              <a:headEnd/>
              <a:tailEnd/>
            </a:ln>
          </p:spPr>
          <p:txBody>
            <a:bodyPr wrap="square">
              <a:spAutoFit/>
            </a:bodyPr>
            <a:lstStyle/>
            <a:p>
              <a:pPr>
                <a:spcBef>
                  <a:spcPct val="50000"/>
                </a:spcBef>
              </a:pPr>
              <a:r>
                <a:rPr kumimoji="0" lang="de-DE" sz="1000" b="1" smtClean="0">
                  <a:solidFill>
                    <a:srgbClr val="FF3300"/>
                  </a:solidFill>
                  <a:latin typeface="Verdana" pitchFamily="34" charset="0"/>
                </a:rPr>
                <a:t>LAP</a:t>
              </a:r>
              <a:endParaRPr kumimoji="0" lang="de-DE" sz="1000" dirty="0">
                <a:latin typeface="Verdana" pitchFamily="34" charset="0"/>
              </a:endParaRPr>
            </a:p>
          </p:txBody>
        </p:sp>
        <p:sp>
          <p:nvSpPr>
            <p:cNvPr id="239" name="Text Box 468"/>
            <p:cNvSpPr txBox="1">
              <a:spLocks noChangeArrowheads="1"/>
            </p:cNvSpPr>
            <p:nvPr/>
          </p:nvSpPr>
          <p:spPr bwMode="auto">
            <a:xfrm>
              <a:off x="2851117" y="3204436"/>
              <a:ext cx="609600" cy="246221"/>
            </a:xfrm>
            <a:prstGeom prst="rect">
              <a:avLst/>
            </a:prstGeom>
            <a:noFill/>
            <a:ln w="9525">
              <a:noFill/>
              <a:miter lim="800000"/>
              <a:headEnd/>
              <a:tailEnd/>
            </a:ln>
          </p:spPr>
          <p:txBody>
            <a:bodyPr>
              <a:spAutoFit/>
            </a:bodyPr>
            <a:lstStyle/>
            <a:p>
              <a:pPr>
                <a:spcBef>
                  <a:spcPct val="50000"/>
                </a:spcBef>
              </a:pPr>
              <a:r>
                <a:rPr kumimoji="0" lang="de-DE" sz="1000" b="1" dirty="0" smtClean="0">
                  <a:solidFill>
                    <a:srgbClr val="FF3300"/>
                  </a:solidFill>
                  <a:latin typeface="Verdana" pitchFamily="34" charset="0"/>
                </a:rPr>
                <a:t>BOC</a:t>
              </a:r>
              <a:endParaRPr kumimoji="0" lang="de-DE" sz="1000" dirty="0">
                <a:solidFill>
                  <a:srgbClr val="FF3300"/>
                </a:solidFill>
                <a:latin typeface="Verdana" pitchFamily="34" charset="0"/>
              </a:endParaRPr>
            </a:p>
          </p:txBody>
        </p:sp>
        <p:sp>
          <p:nvSpPr>
            <p:cNvPr id="203" name="Oval 430"/>
            <p:cNvSpPr>
              <a:spLocks noChangeArrowheads="1"/>
            </p:cNvSpPr>
            <p:nvPr/>
          </p:nvSpPr>
          <p:spPr bwMode="auto">
            <a:xfrm>
              <a:off x="5176301" y="2912422"/>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6" name="Oval 123"/>
            <p:cNvSpPr>
              <a:spLocks noChangeArrowheads="1"/>
            </p:cNvSpPr>
            <p:nvPr/>
          </p:nvSpPr>
          <p:spPr bwMode="auto">
            <a:xfrm>
              <a:off x="5456456" y="3533424"/>
              <a:ext cx="111600" cy="111600"/>
            </a:xfrm>
            <a:prstGeom prst="ellipse">
              <a:avLst/>
            </a:prstGeom>
            <a:solidFill>
              <a:srgbClr val="FF3300"/>
            </a:solidFill>
            <a:ln w="28575">
              <a:solidFill>
                <a:srgbClr val="FF3300"/>
              </a:solidFill>
              <a:round/>
              <a:headEnd/>
              <a:tailEnd/>
            </a:ln>
          </p:spPr>
          <p:txBody>
            <a:bodyPr wrap="none" anchor="ctr"/>
            <a:lstStyle/>
            <a:p>
              <a:endParaRPr lang="de-DE"/>
            </a:p>
          </p:txBody>
        </p:sp>
        <p:sp>
          <p:nvSpPr>
            <p:cNvPr id="238" name="Oval 123"/>
            <p:cNvSpPr>
              <a:spLocks noChangeArrowheads="1"/>
            </p:cNvSpPr>
            <p:nvPr/>
          </p:nvSpPr>
          <p:spPr bwMode="auto">
            <a:xfrm>
              <a:off x="6222480" y="3710214"/>
              <a:ext cx="111600" cy="111600"/>
            </a:xfrm>
            <a:prstGeom prst="ellipse">
              <a:avLst/>
            </a:prstGeom>
            <a:solidFill>
              <a:srgbClr val="FF3300"/>
            </a:solidFill>
            <a:ln w="28575">
              <a:solidFill>
                <a:srgbClr val="FF3300"/>
              </a:solidFill>
              <a:round/>
              <a:headEnd/>
              <a:tailEnd/>
            </a:ln>
          </p:spPr>
          <p:txBody>
            <a:bodyPr wrap="none" anchor="ctr"/>
            <a:lstStyle/>
            <a:p>
              <a:endParaRPr lang="de-DE"/>
            </a:p>
          </p:txBody>
        </p:sp>
        <p:sp>
          <p:nvSpPr>
            <p:cNvPr id="240" name="Text Box 231"/>
            <p:cNvSpPr txBox="1">
              <a:spLocks noChangeArrowheads="1"/>
            </p:cNvSpPr>
            <p:nvPr/>
          </p:nvSpPr>
          <p:spPr bwMode="auto">
            <a:xfrm>
              <a:off x="3527708" y="4351757"/>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FRA</a:t>
              </a:r>
              <a:endParaRPr kumimoji="0" lang="de-DE" sz="1000" dirty="0">
                <a:latin typeface="Verdana" pitchFamily="34" charset="0"/>
              </a:endParaRPr>
            </a:p>
          </p:txBody>
        </p:sp>
        <p:sp>
          <p:nvSpPr>
            <p:cNvPr id="11" name="Freihandform 10"/>
            <p:cNvSpPr/>
            <p:nvPr/>
          </p:nvSpPr>
          <p:spPr bwMode="auto">
            <a:xfrm>
              <a:off x="4732806" y="3865674"/>
              <a:ext cx="314320" cy="1298601"/>
            </a:xfrm>
            <a:custGeom>
              <a:avLst/>
              <a:gdLst>
                <a:gd name="connsiteX0" fmla="*/ 314320 w 314320"/>
                <a:gd name="connsiteY0" fmla="*/ 0 h 1298601"/>
                <a:gd name="connsiteX1" fmla="*/ 206744 w 314320"/>
                <a:gd name="connsiteY1" fmla="*/ 69156 h 1298601"/>
                <a:gd name="connsiteX2" fmla="*/ 91483 w 314320"/>
                <a:gd name="connsiteY2" fmla="*/ 176732 h 1298601"/>
                <a:gd name="connsiteX3" fmla="*/ 6959 w 314320"/>
                <a:gd name="connsiteY3" fmla="*/ 491778 h 1298601"/>
                <a:gd name="connsiteX4" fmla="*/ 22327 w 314320"/>
                <a:gd name="connsiteY4" fmla="*/ 845243 h 1298601"/>
                <a:gd name="connsiteX5" fmla="*/ 160639 w 314320"/>
                <a:gd name="connsiteY5" fmla="*/ 1298601 h 129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320" h="1298601">
                  <a:moveTo>
                    <a:pt x="314320" y="0"/>
                  </a:moveTo>
                  <a:cubicBezTo>
                    <a:pt x="279101" y="19850"/>
                    <a:pt x="243883" y="39701"/>
                    <a:pt x="206744" y="69156"/>
                  </a:cubicBezTo>
                  <a:cubicBezTo>
                    <a:pt x="169605" y="98611"/>
                    <a:pt x="124781" y="106295"/>
                    <a:pt x="91483" y="176732"/>
                  </a:cubicBezTo>
                  <a:cubicBezTo>
                    <a:pt x="58185" y="247169"/>
                    <a:pt x="18485" y="380360"/>
                    <a:pt x="6959" y="491778"/>
                  </a:cubicBezTo>
                  <a:cubicBezTo>
                    <a:pt x="-4567" y="603196"/>
                    <a:pt x="-3286" y="710773"/>
                    <a:pt x="22327" y="845243"/>
                  </a:cubicBezTo>
                  <a:cubicBezTo>
                    <a:pt x="47940" y="979713"/>
                    <a:pt x="104289" y="1139157"/>
                    <a:pt x="160639" y="1298601"/>
                  </a:cubicBezTo>
                </a:path>
              </a:pathLst>
            </a:custGeom>
            <a:noFill/>
            <a:ln w="38100">
              <a:solidFill>
                <a:schemeClr val="bg2"/>
              </a:solidFill>
              <a:round/>
              <a:headEnd/>
              <a:tailEnd/>
            </a:ln>
          </p:spPr>
          <p:txBody>
            <a:bodyPr wrap="none" anchor="ctr"/>
            <a:lstStyle/>
            <a:p>
              <a:endParaRPr lang="de-DE" sz="1000"/>
            </a:p>
          </p:txBody>
        </p:sp>
        <p:sp>
          <p:nvSpPr>
            <p:cNvPr id="2108" name="Oval 115"/>
            <p:cNvSpPr>
              <a:spLocks noChangeArrowheads="1"/>
            </p:cNvSpPr>
            <p:nvPr/>
          </p:nvSpPr>
          <p:spPr bwMode="auto">
            <a:xfrm>
              <a:off x="4849276" y="510664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26" name="Oval 151"/>
            <p:cNvSpPr>
              <a:spLocks noChangeArrowheads="1"/>
            </p:cNvSpPr>
            <p:nvPr/>
          </p:nvSpPr>
          <p:spPr bwMode="auto">
            <a:xfrm>
              <a:off x="5041641" y="3787261"/>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4" name="Oval 133"/>
            <p:cNvSpPr>
              <a:spLocks noChangeArrowheads="1"/>
            </p:cNvSpPr>
            <p:nvPr/>
          </p:nvSpPr>
          <p:spPr bwMode="auto">
            <a:xfrm>
              <a:off x="4695607" y="4157035"/>
              <a:ext cx="111125" cy="111125"/>
            </a:xfrm>
            <a:prstGeom prst="ellipse">
              <a:avLst/>
            </a:prstGeom>
            <a:solidFill>
              <a:srgbClr val="FF3300"/>
            </a:solidFill>
            <a:ln w="28575">
              <a:solidFill>
                <a:srgbClr val="FF3300"/>
              </a:solidFill>
              <a:round/>
              <a:headEnd/>
              <a:tailEnd/>
            </a:ln>
          </p:spPr>
          <p:txBody>
            <a:bodyPr wrap="none" anchor="ctr"/>
            <a:lstStyle/>
            <a:p>
              <a:endParaRPr lang="de-DE" sz="1000"/>
            </a:p>
          </p:txBody>
        </p:sp>
        <p:sp>
          <p:nvSpPr>
            <p:cNvPr id="221" name="Text Box 212"/>
            <p:cNvSpPr txBox="1">
              <a:spLocks noChangeArrowheads="1"/>
            </p:cNvSpPr>
            <p:nvPr/>
          </p:nvSpPr>
          <p:spPr bwMode="auto">
            <a:xfrm>
              <a:off x="4972333" y="5891527"/>
              <a:ext cx="609600" cy="246221"/>
            </a:xfrm>
            <a:prstGeom prst="rect">
              <a:avLst/>
            </a:prstGeom>
            <a:noFill/>
            <a:ln w="9525">
              <a:noFill/>
              <a:miter lim="800000"/>
              <a:headEnd/>
              <a:tailEnd/>
            </a:ln>
          </p:spPr>
          <p:txBody>
            <a:bodyPr>
              <a:spAutoFit/>
            </a:bodyPr>
            <a:lstStyle/>
            <a:p>
              <a:pPr>
                <a:spcBef>
                  <a:spcPct val="50000"/>
                </a:spcBef>
              </a:pPr>
              <a:r>
                <a:rPr kumimoji="0" lang="de-DE" sz="1000" b="1" dirty="0">
                  <a:solidFill>
                    <a:srgbClr val="FF3300"/>
                  </a:solidFill>
                  <a:latin typeface="Verdana" pitchFamily="34" charset="0"/>
                </a:rPr>
                <a:t>GAR</a:t>
              </a:r>
              <a:endParaRPr kumimoji="0" lang="de-DE" sz="1000" dirty="0">
                <a:latin typeface="Verdana" pitchFamily="34" charset="0"/>
              </a:endParaRPr>
            </a:p>
          </p:txBody>
        </p:sp>
        <p:sp>
          <p:nvSpPr>
            <p:cNvPr id="194" name="Oval 123"/>
            <p:cNvSpPr>
              <a:spLocks noChangeArrowheads="1"/>
            </p:cNvSpPr>
            <p:nvPr/>
          </p:nvSpPr>
          <p:spPr bwMode="auto">
            <a:xfrm>
              <a:off x="5600472" y="3645024"/>
              <a:ext cx="111600" cy="111600"/>
            </a:xfrm>
            <a:prstGeom prst="ellipse">
              <a:avLst/>
            </a:prstGeom>
            <a:solidFill>
              <a:srgbClr val="FF3300"/>
            </a:solidFill>
            <a:ln w="28575">
              <a:solidFill>
                <a:srgbClr val="FF3300"/>
              </a:solidFill>
              <a:round/>
              <a:headEnd/>
              <a:tailEnd/>
            </a:ln>
          </p:spPr>
          <p:txBody>
            <a:bodyPr wrap="none" anchor="ctr"/>
            <a:lstStyle/>
            <a:p>
              <a:endParaRPr lang="de-DE"/>
            </a:p>
          </p:txBody>
        </p:sp>
        <p:sp>
          <p:nvSpPr>
            <p:cNvPr id="196" name="Text Box 247"/>
            <p:cNvSpPr txBox="1">
              <a:spLocks noChangeArrowheads="1"/>
            </p:cNvSpPr>
            <p:nvPr/>
          </p:nvSpPr>
          <p:spPr bwMode="auto">
            <a:xfrm>
              <a:off x="5674623" y="3555289"/>
              <a:ext cx="470530" cy="246221"/>
            </a:xfrm>
            <a:prstGeom prst="rect">
              <a:avLst/>
            </a:prstGeom>
            <a:noFill/>
            <a:ln w="9525">
              <a:noFill/>
              <a:miter lim="800000"/>
              <a:headEnd/>
              <a:tailEnd/>
            </a:ln>
          </p:spPr>
          <p:txBody>
            <a:bodyPr wrap="square">
              <a:spAutoFit/>
            </a:bodyPr>
            <a:lstStyle/>
            <a:p>
              <a:pPr>
                <a:spcBef>
                  <a:spcPct val="50000"/>
                </a:spcBef>
              </a:pPr>
              <a:r>
                <a:rPr kumimoji="0" lang="de-DE" sz="1000" b="1" dirty="0" smtClean="0">
                  <a:solidFill>
                    <a:srgbClr val="FF3300"/>
                  </a:solidFill>
                  <a:latin typeface="Verdana" pitchFamily="34" charset="0"/>
                </a:rPr>
                <a:t>LEI</a:t>
              </a:r>
              <a:endParaRPr kumimoji="0" lang="de-DE" sz="1000" dirty="0">
                <a:latin typeface="Verdana" pitchFamily="34" charset="0"/>
              </a:endParaRPr>
            </a:p>
          </p:txBody>
        </p:sp>
      </p:grpSp>
      <p:sp>
        <p:nvSpPr>
          <p:cNvPr id="8" name="Foliennummernplatzhalter 7"/>
          <p:cNvSpPr>
            <a:spLocks noGrp="1"/>
          </p:cNvSpPr>
          <p:nvPr>
            <p:ph type="sldNum" sz="quarter" idx="4294967295"/>
          </p:nvPr>
        </p:nvSpPr>
        <p:spPr/>
        <p:txBody>
          <a:bodyPr/>
          <a:lstStyle/>
          <a:p>
            <a:pPr>
              <a:defRPr/>
            </a:pPr>
            <a:endParaRPr lang="en-US" sz="1400" dirty="0">
              <a:solidFill>
                <a:srgbClr val="003399"/>
              </a:solidFill>
            </a:endParaRPr>
          </a:p>
        </p:txBody>
      </p:sp>
      <p:sp>
        <p:nvSpPr>
          <p:cNvPr id="199"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208" name="Grafik 20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Tree>
    <p:extLst>
      <p:ext uri="{BB962C8B-B14F-4D97-AF65-F5344CB8AC3E}">
        <p14:creationId xmlns:p14="http://schemas.microsoft.com/office/powerpoint/2010/main" val="3055937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IP-Plattform – </a:t>
            </a:r>
            <a:r>
              <a:rPr lang="de-DE" dirty="0" err="1"/>
              <a:t>SuperCore</a:t>
            </a:r>
            <a:r>
              <a:rPr lang="de-DE" dirty="0"/>
              <a:t> </a:t>
            </a:r>
            <a:r>
              <a:rPr lang="de-DE" dirty="0" smtClean="0"/>
              <a:t>2016</a:t>
            </a:r>
            <a:endParaRPr lang="de-DE" dirty="0"/>
          </a:p>
        </p:txBody>
      </p:sp>
      <p:pic>
        <p:nvPicPr>
          <p:cNvPr id="5" name="Bild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5928" y="1124744"/>
            <a:ext cx="8135985" cy="5194359"/>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9"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067869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415693" y="895350"/>
            <a:ext cx="7790318" cy="5413970"/>
          </a:xfrm>
          <a:prstGeom prst="rect">
            <a:avLst/>
          </a:prstGeom>
        </p:spPr>
      </p:pic>
      <p:sp>
        <p:nvSpPr>
          <p:cNvPr id="16" name="Textfeld 15"/>
          <p:cNvSpPr txBox="1"/>
          <p:nvPr/>
        </p:nvSpPr>
        <p:spPr>
          <a:xfrm>
            <a:off x="5596704" y="4776371"/>
            <a:ext cx="978153" cy="200055"/>
          </a:xfrm>
          <a:prstGeom prst="rect">
            <a:avLst/>
          </a:prstGeom>
          <a:noFill/>
        </p:spPr>
        <p:txBody>
          <a:bodyPr wrap="none" rtlCol="0">
            <a:spAutoFit/>
          </a:bodyPr>
          <a:lstStyle/>
          <a:p>
            <a:r>
              <a:rPr lang="de-DE" sz="700" b="1" dirty="0"/>
              <a:t>2001:760:4205::/48</a:t>
            </a:r>
          </a:p>
        </p:txBody>
      </p:sp>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7042221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IP-Plattform 2016</a:t>
            </a:r>
          </a:p>
        </p:txBody>
      </p:sp>
      <p:pic>
        <p:nvPicPr>
          <p:cNvPr id="5" name="Bild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9512" y="908721"/>
            <a:ext cx="8784976" cy="54006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9403818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Anbindung großer Anwender 2016</a:t>
            </a:r>
          </a:p>
        </p:txBody>
      </p:sp>
      <p:sp>
        <p:nvSpPr>
          <p:cNvPr id="3" name="Inhaltsplatzhalter 2"/>
          <p:cNvSpPr>
            <a:spLocks noGrp="1"/>
          </p:cNvSpPr>
          <p:nvPr>
            <p:ph idx="1"/>
          </p:nvPr>
        </p:nvSpPr>
        <p:spPr/>
        <p:txBody>
          <a:bodyPr/>
          <a:lstStyle/>
          <a:p>
            <a:endParaRPr lang="de-DE"/>
          </a:p>
        </p:txBody>
      </p:sp>
      <p:pic>
        <p:nvPicPr>
          <p:cNvPr id="5" name="Bild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7618" y="853542"/>
            <a:ext cx="8958878" cy="5455778"/>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916747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Außenanbindungen 2016</a:t>
            </a:r>
          </a:p>
        </p:txBody>
      </p:sp>
      <p:sp>
        <p:nvSpPr>
          <p:cNvPr id="3" name="Inhaltsplatzhalter 2"/>
          <p:cNvSpPr>
            <a:spLocks noGrp="1"/>
          </p:cNvSpPr>
          <p:nvPr>
            <p:ph idx="1"/>
          </p:nvPr>
        </p:nvSpPr>
        <p:spPr/>
        <p:txBody>
          <a:bodyPr/>
          <a:lstStyle/>
          <a:p>
            <a:endParaRPr lang="de-DE"/>
          </a:p>
        </p:txBody>
      </p:sp>
      <p:pic>
        <p:nvPicPr>
          <p:cNvPr id="5" name="Bild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7504" y="855966"/>
            <a:ext cx="8928992" cy="5453353"/>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20397696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LHCONE </a:t>
            </a:r>
            <a:r>
              <a:rPr lang="de-DE" dirty="0" err="1" smtClean="0"/>
              <a:t>troughput</a:t>
            </a:r>
            <a:r>
              <a:rPr lang="de-DE" dirty="0" smtClean="0"/>
              <a:t> </a:t>
            </a:r>
            <a:r>
              <a:rPr lang="de-DE" dirty="0" err="1" smtClean="0"/>
              <a:t>graphs</a:t>
            </a:r>
            <a:endParaRPr lang="de-DE" dirty="0"/>
          </a:p>
        </p:txBody>
      </p:sp>
      <p:pic>
        <p:nvPicPr>
          <p:cNvPr id="5" name="Inhaltsplatzhalter 4"/>
          <p:cNvPicPr>
            <a:picLocks noGrp="1" noChangeAspect="1"/>
          </p:cNvPicPr>
          <p:nvPr>
            <p:ph idx="1"/>
          </p:nvPr>
        </p:nvPicPr>
        <p:blipFill>
          <a:blip r:embed="rId2"/>
          <a:stretch>
            <a:fillRect/>
          </a:stretch>
        </p:blipFill>
        <p:spPr>
          <a:xfrm>
            <a:off x="133880" y="4165550"/>
            <a:ext cx="8880470" cy="2071762"/>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pic>
        <p:nvPicPr>
          <p:cNvPr id="3" name="Grafik 2"/>
          <p:cNvPicPr>
            <a:picLocks noChangeAspect="1"/>
          </p:cNvPicPr>
          <p:nvPr/>
        </p:nvPicPr>
        <p:blipFill>
          <a:blip r:embed="rId4"/>
          <a:stretch>
            <a:fillRect/>
          </a:stretch>
        </p:blipFill>
        <p:spPr>
          <a:xfrm>
            <a:off x="132075" y="1894918"/>
            <a:ext cx="4511933" cy="1966130"/>
          </a:xfrm>
          <a:prstGeom prst="rect">
            <a:avLst/>
          </a:prstGeom>
        </p:spPr>
      </p:pic>
      <p:pic>
        <p:nvPicPr>
          <p:cNvPr id="4" name="Grafik 3"/>
          <p:cNvPicPr>
            <a:picLocks noChangeAspect="1"/>
          </p:cNvPicPr>
          <p:nvPr/>
        </p:nvPicPr>
        <p:blipFill>
          <a:blip r:embed="rId5"/>
          <a:stretch>
            <a:fillRect/>
          </a:stretch>
        </p:blipFill>
        <p:spPr>
          <a:xfrm>
            <a:off x="4644008" y="1887297"/>
            <a:ext cx="4370342" cy="1973751"/>
          </a:xfrm>
          <a:prstGeom prst="rect">
            <a:avLst/>
          </a:prstGeom>
        </p:spPr>
      </p:pic>
      <p:pic>
        <p:nvPicPr>
          <p:cNvPr id="8" name="Grafik 7"/>
          <p:cNvPicPr>
            <a:picLocks noChangeAspect="1"/>
          </p:cNvPicPr>
          <p:nvPr/>
        </p:nvPicPr>
        <p:blipFill>
          <a:blip r:embed="rId6"/>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10996585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latin typeface="Arial" charset="0"/>
                <a:ea typeface="ＭＳ Ｐゴシック" charset="0"/>
              </a:rPr>
              <a:t>further</a:t>
            </a:r>
            <a:r>
              <a:rPr lang="de-DE" dirty="0" smtClean="0">
                <a:latin typeface="Arial" charset="0"/>
                <a:ea typeface="ＭＳ Ｐゴシック" charset="0"/>
              </a:rPr>
              <a:t> Development</a:t>
            </a:r>
            <a:endParaRPr lang="de-DE" dirty="0"/>
          </a:p>
        </p:txBody>
      </p:sp>
      <p:sp>
        <p:nvSpPr>
          <p:cNvPr id="6" name="Inhaltsplatzhalter 1"/>
          <p:cNvSpPr txBox="1">
            <a:spLocks/>
          </p:cNvSpPr>
          <p:nvPr/>
        </p:nvSpPr>
        <p:spPr bwMode="auto">
          <a:xfrm>
            <a:off x="228600" y="990600"/>
            <a:ext cx="8879904" cy="5410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SzPct val="70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2"/>
              </a:buBlip>
              <a:defRPr sz="2000">
                <a:solidFill>
                  <a:schemeClr val="tx1"/>
                </a:solidFill>
                <a:latin typeface="+mn-lt"/>
              </a:defRPr>
            </a:lvl2pPr>
            <a:lvl3pPr marL="1143000" indent="-228600" algn="l" rtl="0" eaLnBrk="0" fontAlgn="base" hangingPunct="0">
              <a:spcBef>
                <a:spcPct val="20000"/>
              </a:spcBef>
              <a:spcAft>
                <a:spcPct val="0"/>
              </a:spcAft>
              <a:buSzPct val="60000"/>
              <a:buBlip>
                <a:blip r:embed="rId2"/>
              </a:buBlip>
              <a:defRPr sz="2400">
                <a:solidFill>
                  <a:schemeClr val="tx1"/>
                </a:solidFill>
                <a:latin typeface="+mn-lt"/>
              </a:defRPr>
            </a:lvl3pPr>
            <a:lvl4pPr marL="1600200" indent="-228600" algn="l" rtl="0" eaLnBrk="0" fontAlgn="base" hangingPunct="0">
              <a:spcBef>
                <a:spcPct val="20000"/>
              </a:spcBef>
              <a:spcAft>
                <a:spcPct val="0"/>
              </a:spcAft>
              <a:buSzPct val="60000"/>
              <a:buBlip>
                <a:blip r:embed="rId2"/>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2"/>
              </a:buBlip>
              <a:defRPr sz="1400">
                <a:solidFill>
                  <a:schemeClr val="tx1"/>
                </a:solidFill>
                <a:latin typeface="+mn-lt"/>
              </a:defRPr>
            </a:lvl5pPr>
            <a:lvl6pPr marL="2514600" indent="-228600" algn="l" rtl="0" fontAlgn="base">
              <a:spcBef>
                <a:spcPct val="20000"/>
              </a:spcBef>
              <a:spcAft>
                <a:spcPct val="0"/>
              </a:spcAft>
              <a:buSzPct val="60000"/>
              <a:buBlip>
                <a:blip r:embed="rId2"/>
              </a:buBlip>
              <a:defRPr sz="1400">
                <a:solidFill>
                  <a:schemeClr val="tx1"/>
                </a:solidFill>
                <a:latin typeface="+mn-lt"/>
              </a:defRPr>
            </a:lvl6pPr>
            <a:lvl7pPr marL="2971800" indent="-228600" algn="l" rtl="0" fontAlgn="base">
              <a:spcBef>
                <a:spcPct val="20000"/>
              </a:spcBef>
              <a:spcAft>
                <a:spcPct val="0"/>
              </a:spcAft>
              <a:buSzPct val="60000"/>
              <a:buBlip>
                <a:blip r:embed="rId2"/>
              </a:buBlip>
              <a:defRPr sz="1400">
                <a:solidFill>
                  <a:schemeClr val="tx1"/>
                </a:solidFill>
                <a:latin typeface="+mn-lt"/>
              </a:defRPr>
            </a:lvl7pPr>
            <a:lvl8pPr marL="3429000" indent="-228600" algn="l" rtl="0" fontAlgn="base">
              <a:spcBef>
                <a:spcPct val="20000"/>
              </a:spcBef>
              <a:spcAft>
                <a:spcPct val="0"/>
              </a:spcAft>
              <a:buSzPct val="60000"/>
              <a:buBlip>
                <a:blip r:embed="rId2"/>
              </a:buBlip>
              <a:defRPr sz="1400">
                <a:solidFill>
                  <a:schemeClr val="tx1"/>
                </a:solidFill>
                <a:latin typeface="+mn-lt"/>
              </a:defRPr>
            </a:lvl8pPr>
            <a:lvl9pPr marL="3886200" indent="-228600" algn="l" rtl="0" fontAlgn="base">
              <a:spcBef>
                <a:spcPct val="20000"/>
              </a:spcBef>
              <a:spcAft>
                <a:spcPct val="0"/>
              </a:spcAft>
              <a:buSzPct val="60000"/>
              <a:buBlip>
                <a:blip r:embed="rId2"/>
              </a:buBlip>
              <a:defRPr sz="1400">
                <a:solidFill>
                  <a:schemeClr val="tx1"/>
                </a:solidFill>
                <a:latin typeface="+mn-lt"/>
              </a:defRPr>
            </a:lvl9pPr>
          </a:lstStyle>
          <a:p>
            <a:r>
              <a:rPr lang="en-GB" sz="2000" kern="0" dirty="0"/>
              <a:t>G</a:t>
            </a:r>
            <a:r>
              <a:rPr lang="en-GB" sz="2000" kern="0" dirty="0" smtClean="0"/>
              <a:t>enerally</a:t>
            </a:r>
            <a:endParaRPr lang="en-GB" sz="2000" kern="0" dirty="0" smtClean="0"/>
          </a:p>
          <a:p>
            <a:pPr lvl="1"/>
            <a:r>
              <a:rPr lang="en-GB" sz="1800" kern="0" dirty="0" smtClean="0"/>
              <a:t>Development of X-</a:t>
            </a:r>
            <a:r>
              <a:rPr lang="en-GB" sz="1800" kern="0" dirty="0" err="1" smtClean="0"/>
              <a:t>WiN</a:t>
            </a:r>
            <a:r>
              <a:rPr lang="en-GB" sz="1800" kern="0" dirty="0" smtClean="0"/>
              <a:t> </a:t>
            </a:r>
            <a:r>
              <a:rPr lang="en-GB" sz="1800" kern="0" dirty="0" smtClean="0"/>
              <a:t>is</a:t>
            </a:r>
            <a:r>
              <a:rPr lang="en-GB" sz="1800" kern="0" dirty="0" smtClean="0"/>
              <a:t> </a:t>
            </a:r>
            <a:r>
              <a:rPr lang="en-GB" sz="1800" kern="0" dirty="0" smtClean="0"/>
              <a:t>carried out on economical criteria</a:t>
            </a:r>
          </a:p>
          <a:p>
            <a:pPr lvl="1"/>
            <a:r>
              <a:rPr lang="en-GB" sz="1800" kern="0" dirty="0" smtClean="0"/>
              <a:t>New services and technologies </a:t>
            </a:r>
            <a:r>
              <a:rPr lang="en-GB" sz="1800" kern="0" dirty="0" smtClean="0"/>
              <a:t>must be</a:t>
            </a:r>
            <a:r>
              <a:rPr lang="en-GB" sz="1800" kern="0" dirty="0" smtClean="0"/>
              <a:t> financed by </a:t>
            </a:r>
            <a:r>
              <a:rPr lang="en-GB" sz="1800" kern="0" dirty="0" smtClean="0"/>
              <a:t>allocation of costs</a:t>
            </a:r>
          </a:p>
          <a:p>
            <a:pPr lvl="1"/>
            <a:r>
              <a:rPr lang="en-GB" sz="1800" kern="0" dirty="0" smtClean="0"/>
              <a:t>Considerable network upgrade realised between 2012 and 2016</a:t>
            </a:r>
            <a:r>
              <a:rPr lang="en-GB" sz="1800" kern="0" dirty="0"/>
              <a:t/>
            </a:r>
            <a:br>
              <a:rPr lang="en-GB" sz="1800" kern="0" dirty="0"/>
            </a:br>
            <a:endParaRPr lang="en-GB" sz="1500" kern="0" dirty="0" smtClean="0"/>
          </a:p>
          <a:p>
            <a:r>
              <a:rPr lang="en-GB" sz="2000" kern="0" dirty="0" smtClean="0"/>
              <a:t>Fibre platform</a:t>
            </a:r>
            <a:endParaRPr lang="en-GB" sz="1600" kern="0" dirty="0" smtClean="0"/>
          </a:p>
          <a:p>
            <a:pPr lvl="1"/>
            <a:r>
              <a:rPr lang="en-GB" sz="1800" kern="0" dirty="0" smtClean="0"/>
              <a:t>No </a:t>
            </a:r>
            <a:r>
              <a:rPr lang="en-GB" sz="1800" kern="0" dirty="0" smtClean="0"/>
              <a:t>significant </a:t>
            </a:r>
            <a:r>
              <a:rPr lang="en-GB" sz="1800" kern="0" dirty="0" smtClean="0"/>
              <a:t>changes expected before 2025</a:t>
            </a:r>
            <a:br>
              <a:rPr lang="en-GB" sz="1800" kern="0" dirty="0" smtClean="0"/>
            </a:br>
            <a:endParaRPr lang="en-GB" sz="1800" kern="0" dirty="0" smtClean="0"/>
          </a:p>
          <a:p>
            <a:r>
              <a:rPr lang="en-GB" sz="2000" kern="0" dirty="0" smtClean="0"/>
              <a:t>Optical </a:t>
            </a:r>
            <a:r>
              <a:rPr lang="en-GB" sz="2000" kern="0" dirty="0" smtClean="0"/>
              <a:t>platform </a:t>
            </a:r>
            <a:r>
              <a:rPr lang="en-GB" sz="2000" kern="0" dirty="0" smtClean="0"/>
              <a:t>and </a:t>
            </a:r>
            <a:r>
              <a:rPr lang="en-GB" sz="2000" kern="0" dirty="0" smtClean="0"/>
              <a:t>IP-platform</a:t>
            </a:r>
            <a:endParaRPr lang="en-GB" sz="2000" kern="0" dirty="0" smtClean="0"/>
          </a:p>
          <a:p>
            <a:pPr lvl="1"/>
            <a:r>
              <a:rPr lang="en-GB" sz="1800" kern="0" dirty="0" smtClean="0"/>
              <a:t>Adoption of 400Gbps and 1 </a:t>
            </a:r>
            <a:r>
              <a:rPr lang="en-GB" sz="1800" kern="0" dirty="0" err="1" smtClean="0"/>
              <a:t>Tbps</a:t>
            </a:r>
            <a:r>
              <a:rPr lang="en-GB" sz="1800" kern="0" dirty="0" smtClean="0"/>
              <a:t> </a:t>
            </a:r>
            <a:r>
              <a:rPr lang="en-GB" sz="1800" kern="0" dirty="0" smtClean="0"/>
              <a:t>is expected</a:t>
            </a:r>
            <a:endParaRPr lang="en-GB" sz="1800" kern="0" dirty="0" smtClean="0"/>
          </a:p>
          <a:p>
            <a:pPr lvl="1"/>
            <a:r>
              <a:rPr lang="en-GB" sz="1800" kern="0" dirty="0"/>
              <a:t>E</a:t>
            </a:r>
            <a:r>
              <a:rPr lang="en-GB" sz="1800" kern="0" dirty="0" smtClean="0"/>
              <a:t>xternal peering </a:t>
            </a:r>
            <a:r>
              <a:rPr lang="en-GB" sz="1800" kern="0" dirty="0" smtClean="0"/>
              <a:t>will </a:t>
            </a:r>
            <a:r>
              <a:rPr lang="en-GB" sz="1800" kern="0" dirty="0" smtClean="0"/>
              <a:t>be</a:t>
            </a:r>
            <a:r>
              <a:rPr lang="en-GB" sz="1800" kern="0" dirty="0" smtClean="0"/>
              <a:t> </a:t>
            </a:r>
            <a:r>
              <a:rPr lang="en-GB" sz="1800" kern="0" dirty="0" smtClean="0"/>
              <a:t>upgraded </a:t>
            </a:r>
            <a:r>
              <a:rPr lang="en-GB" sz="1800" kern="0" dirty="0"/>
              <a:t>(GÉANT, </a:t>
            </a:r>
            <a:r>
              <a:rPr lang="en-GB" sz="1800" kern="0" dirty="0" smtClean="0"/>
              <a:t>Peering) accordingly</a:t>
            </a:r>
            <a:endParaRPr lang="en-GB" sz="1800" kern="0" dirty="0" smtClean="0"/>
          </a:p>
          <a:p>
            <a:pPr lvl="1"/>
            <a:r>
              <a:rPr lang="en-GB" sz="1800" kern="0" dirty="0" smtClean="0"/>
              <a:t>Deployment of SDN</a:t>
            </a:r>
            <a:r>
              <a:rPr lang="en-GB" sz="1800" kern="0" dirty="0" smtClean="0"/>
              <a:t>, </a:t>
            </a:r>
            <a:r>
              <a:rPr lang="en-GB" sz="1800" kern="0" dirty="0" smtClean="0"/>
              <a:t>currently </a:t>
            </a:r>
            <a:r>
              <a:rPr lang="en-GB" sz="1800" kern="0" dirty="0" smtClean="0"/>
              <a:t>too </a:t>
            </a:r>
            <a:r>
              <a:rPr lang="en-GB" sz="1800" kern="0" dirty="0" smtClean="0"/>
              <a:t>indistinct, </a:t>
            </a:r>
            <a:r>
              <a:rPr lang="en-GB" sz="1800" kern="0" dirty="0" smtClean="0"/>
              <a:t>might be consider in future</a:t>
            </a:r>
            <a:r>
              <a:rPr lang="en-GB" sz="1800" kern="0" dirty="0" smtClean="0"/>
              <a:t> </a:t>
            </a:r>
            <a:br>
              <a:rPr lang="en-GB" sz="1800" kern="0" dirty="0" smtClean="0"/>
            </a:br>
            <a:r>
              <a:rPr lang="en-GB" sz="1800" kern="0" dirty="0" smtClean="0"/>
              <a:t>(under observation)</a:t>
            </a:r>
            <a:endParaRPr lang="en-GB" sz="1800" kern="0" dirty="0" smtClean="0"/>
          </a:p>
          <a:p>
            <a:pPr lvl="1"/>
            <a:r>
              <a:rPr lang="en-GB" sz="1800" kern="0" dirty="0" err="1" smtClean="0"/>
              <a:t>DoS</a:t>
            </a:r>
            <a:r>
              <a:rPr lang="en-GB" sz="1800" kern="0" dirty="0" smtClean="0"/>
              <a:t>-Mitigation at IP-platform </a:t>
            </a:r>
            <a:r>
              <a:rPr lang="en-GB" sz="1800" kern="0" dirty="0" smtClean="0"/>
              <a:t>is </a:t>
            </a:r>
            <a:r>
              <a:rPr lang="en-GB" sz="1800" kern="0" dirty="0" smtClean="0"/>
              <a:t>an </a:t>
            </a:r>
            <a:r>
              <a:rPr lang="en-GB" sz="1800" kern="0" dirty="0" smtClean="0"/>
              <a:t>important </a:t>
            </a:r>
            <a:r>
              <a:rPr lang="en-GB" sz="1800" kern="0" dirty="0" smtClean="0"/>
              <a:t>DFN-Service</a:t>
            </a:r>
          </a:p>
          <a:p>
            <a:pPr lvl="2"/>
            <a:endParaRPr lang="en-GB" sz="1800" kern="0" dirty="0" smtClean="0"/>
          </a:p>
          <a:p>
            <a:r>
              <a:rPr lang="en-GB" sz="2000" kern="0" dirty="0" smtClean="0"/>
              <a:t>Deployment of </a:t>
            </a:r>
            <a:r>
              <a:rPr lang="en-GB" sz="2000" kern="0" dirty="0" smtClean="0"/>
              <a:t>new </a:t>
            </a:r>
            <a:r>
              <a:rPr lang="en-GB" sz="2000" kern="0" dirty="0" smtClean="0"/>
              <a:t>a</a:t>
            </a:r>
            <a:r>
              <a:rPr lang="en-GB" sz="2000" kern="0" dirty="0" smtClean="0"/>
              <a:t>ggregation platform </a:t>
            </a:r>
            <a:r>
              <a:rPr lang="en-GB" sz="2000" kern="0" dirty="0" smtClean="0"/>
              <a:t>planed in 2017 (router at </a:t>
            </a:r>
            <a:r>
              <a:rPr lang="en-GB" sz="2000" kern="0" dirty="0" err="1" smtClean="0"/>
              <a:t>PoP</a:t>
            </a:r>
            <a:r>
              <a:rPr lang="en-GB" sz="2000" kern="0" dirty="0" smtClean="0"/>
              <a:t>)</a:t>
            </a:r>
            <a:endParaRPr lang="en-GB" sz="2000" kern="0"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8"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4477776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summary</a:t>
            </a:r>
            <a:endParaRPr lang="de-DE" dirty="0"/>
          </a:p>
        </p:txBody>
      </p:sp>
      <p:sp>
        <p:nvSpPr>
          <p:cNvPr id="3" name="Inhaltsplatzhalter 2"/>
          <p:cNvSpPr>
            <a:spLocks noGrp="1"/>
          </p:cNvSpPr>
          <p:nvPr>
            <p:ph idx="1"/>
          </p:nvPr>
        </p:nvSpPr>
        <p:spPr/>
        <p:txBody>
          <a:bodyPr>
            <a:normAutofit fontScale="70000" lnSpcReduction="20000"/>
          </a:bodyPr>
          <a:lstStyle/>
          <a:p>
            <a:r>
              <a:rPr lang="de-DE" dirty="0" err="1" smtClean="0"/>
              <a:t>Geant</a:t>
            </a:r>
            <a:r>
              <a:rPr lang="de-DE" dirty="0" smtClean="0"/>
              <a:t> </a:t>
            </a:r>
          </a:p>
          <a:p>
            <a:pPr lvl="1"/>
            <a:r>
              <a:rPr lang="de-DE" dirty="0" err="1" smtClean="0"/>
              <a:t>Envision</a:t>
            </a:r>
            <a:r>
              <a:rPr lang="de-DE" dirty="0" smtClean="0"/>
              <a:t> </a:t>
            </a:r>
            <a:r>
              <a:rPr lang="de-DE" dirty="0" err="1" smtClean="0"/>
              <a:t>of</a:t>
            </a:r>
            <a:r>
              <a:rPr lang="de-DE" dirty="0" smtClean="0"/>
              <a:t> a OTV </a:t>
            </a:r>
            <a:r>
              <a:rPr lang="de-DE" dirty="0" err="1" smtClean="0"/>
              <a:t>based</a:t>
            </a:r>
            <a:r>
              <a:rPr lang="de-DE" dirty="0" smtClean="0"/>
              <a:t> </a:t>
            </a:r>
            <a:r>
              <a:rPr lang="de-DE" dirty="0" err="1" smtClean="0"/>
              <a:t>network</a:t>
            </a:r>
            <a:r>
              <a:rPr lang="de-DE" dirty="0" smtClean="0"/>
              <a:t> </a:t>
            </a:r>
            <a:r>
              <a:rPr lang="de-DE" dirty="0" err="1" smtClean="0"/>
              <a:t>with</a:t>
            </a:r>
            <a:r>
              <a:rPr lang="de-DE" dirty="0" smtClean="0"/>
              <a:t> </a:t>
            </a:r>
            <a:r>
              <a:rPr lang="de-DE" dirty="0" err="1" smtClean="0"/>
              <a:t>routing</a:t>
            </a:r>
            <a:r>
              <a:rPr lang="de-DE" dirty="0" smtClean="0"/>
              <a:t> at </a:t>
            </a:r>
            <a:r>
              <a:rPr lang="de-DE" dirty="0" err="1" smtClean="0"/>
              <a:t>endpoints</a:t>
            </a:r>
            <a:r>
              <a:rPr lang="de-DE" dirty="0" smtClean="0"/>
              <a:t> (</a:t>
            </a:r>
            <a:r>
              <a:rPr lang="de-DE" dirty="0" err="1" smtClean="0"/>
              <a:t>low</a:t>
            </a:r>
            <a:r>
              <a:rPr lang="de-DE" dirty="0" smtClean="0"/>
              <a:t> </a:t>
            </a:r>
            <a:r>
              <a:rPr lang="de-DE" dirty="0" err="1" smtClean="0"/>
              <a:t>latency</a:t>
            </a:r>
            <a:r>
              <a:rPr lang="de-DE" dirty="0" smtClean="0"/>
              <a:t> + </a:t>
            </a:r>
            <a:r>
              <a:rPr lang="de-DE" dirty="0" err="1" smtClean="0"/>
              <a:t>scaling</a:t>
            </a:r>
            <a:r>
              <a:rPr lang="de-DE" dirty="0" smtClean="0"/>
              <a:t> </a:t>
            </a:r>
            <a:r>
              <a:rPr lang="de-DE" dirty="0" err="1" smtClean="0"/>
              <a:t>resources</a:t>
            </a:r>
            <a:r>
              <a:rPr lang="de-DE" dirty="0" smtClean="0"/>
              <a:t>)</a:t>
            </a:r>
          </a:p>
          <a:p>
            <a:pPr lvl="1"/>
            <a:r>
              <a:rPr lang="de-DE" dirty="0" smtClean="0"/>
              <a:t>Upgrade </a:t>
            </a:r>
            <a:r>
              <a:rPr lang="de-DE" dirty="0" err="1" smtClean="0"/>
              <a:t>according</a:t>
            </a:r>
            <a:r>
              <a:rPr lang="de-DE" dirty="0" smtClean="0"/>
              <a:t> </a:t>
            </a:r>
            <a:r>
              <a:rPr lang="de-DE" dirty="0" err="1" smtClean="0"/>
              <a:t>to</a:t>
            </a:r>
            <a:r>
              <a:rPr lang="de-DE" dirty="0" smtClean="0"/>
              <a:t> </a:t>
            </a:r>
            <a:r>
              <a:rPr lang="de-DE" dirty="0" err="1" smtClean="0"/>
              <a:t>site</a:t>
            </a:r>
            <a:r>
              <a:rPr lang="de-DE" dirty="0" smtClean="0"/>
              <a:t>/</a:t>
            </a:r>
            <a:r>
              <a:rPr lang="de-DE" dirty="0" err="1" smtClean="0"/>
              <a:t>peering</a:t>
            </a:r>
            <a:r>
              <a:rPr lang="de-DE" dirty="0" smtClean="0"/>
              <a:t>/</a:t>
            </a:r>
            <a:r>
              <a:rPr lang="de-DE" dirty="0" err="1" smtClean="0"/>
              <a:t>throughput</a:t>
            </a:r>
            <a:r>
              <a:rPr lang="de-DE" dirty="0" smtClean="0"/>
              <a:t> </a:t>
            </a:r>
            <a:r>
              <a:rPr lang="de-DE" dirty="0" err="1" smtClean="0"/>
              <a:t>requirements</a:t>
            </a:r>
            <a:endParaRPr lang="de-DE" dirty="0" smtClean="0"/>
          </a:p>
          <a:p>
            <a:pPr lvl="1"/>
            <a:r>
              <a:rPr lang="de-DE" dirty="0" smtClean="0">
                <a:sym typeface="Wingdings" panose="05000000000000000000" pitchFamily="2" charset="2"/>
              </a:rPr>
              <a:t> </a:t>
            </a:r>
            <a:r>
              <a:rPr lang="de-DE" dirty="0" err="1" smtClean="0">
                <a:sym typeface="Wingdings" panose="05000000000000000000" pitchFamily="2" charset="2"/>
              </a:rPr>
              <a:t>transatlantic</a:t>
            </a:r>
            <a:r>
              <a:rPr lang="de-DE" dirty="0" smtClean="0">
                <a:sym typeface="Wingdings" panose="05000000000000000000" pitchFamily="2" charset="2"/>
              </a:rPr>
              <a:t> + </a:t>
            </a:r>
            <a:r>
              <a:rPr lang="de-DE" dirty="0" err="1" smtClean="0">
                <a:sym typeface="Wingdings" panose="05000000000000000000" pitchFamily="2" charset="2"/>
              </a:rPr>
              <a:t>transeurasia</a:t>
            </a:r>
            <a:r>
              <a:rPr lang="de-DE" dirty="0" smtClean="0">
                <a:sym typeface="Wingdings" panose="05000000000000000000" pitchFamily="2" charset="2"/>
              </a:rPr>
              <a:t> </a:t>
            </a:r>
            <a:r>
              <a:rPr lang="de-DE" dirty="0" err="1" smtClean="0">
                <a:sym typeface="Wingdings" panose="05000000000000000000" pitchFamily="2" charset="2"/>
              </a:rPr>
              <a:t>capacities</a:t>
            </a:r>
            <a:r>
              <a:rPr lang="de-DE" dirty="0" smtClean="0">
                <a:sym typeface="Wingdings" panose="05000000000000000000" pitchFamily="2" charset="2"/>
              </a:rPr>
              <a:t> will </a:t>
            </a:r>
            <a:r>
              <a:rPr lang="de-DE" dirty="0" err="1" smtClean="0">
                <a:sym typeface="Wingdings" panose="05000000000000000000" pitchFamily="2" charset="2"/>
              </a:rPr>
              <a:t>get</a:t>
            </a:r>
            <a:r>
              <a:rPr lang="de-DE" dirty="0" smtClean="0">
                <a:sym typeface="Wingdings" panose="05000000000000000000" pitchFamily="2" charset="2"/>
              </a:rPr>
              <a:t> </a:t>
            </a:r>
            <a:r>
              <a:rPr lang="de-DE" dirty="0" err="1" smtClean="0">
                <a:sym typeface="Wingdings" panose="05000000000000000000" pitchFamily="2" charset="2"/>
              </a:rPr>
              <a:t>upgraded</a:t>
            </a:r>
            <a:r>
              <a:rPr lang="de-DE" dirty="0" smtClean="0">
                <a:sym typeface="Wingdings" panose="05000000000000000000" pitchFamily="2" charset="2"/>
              </a:rPr>
              <a:t> </a:t>
            </a:r>
            <a:r>
              <a:rPr lang="de-DE" dirty="0" err="1" smtClean="0">
                <a:sym typeface="Wingdings" panose="05000000000000000000" pitchFamily="2" charset="2"/>
              </a:rPr>
              <a:t>as</a:t>
            </a:r>
            <a:r>
              <a:rPr lang="de-DE" dirty="0" smtClean="0">
                <a:sym typeface="Wingdings" panose="05000000000000000000" pitchFamily="2" charset="2"/>
              </a:rPr>
              <a:t> </a:t>
            </a:r>
            <a:r>
              <a:rPr lang="de-DE" dirty="0" err="1" smtClean="0">
                <a:sym typeface="Wingdings" panose="05000000000000000000" pitchFamily="2" charset="2"/>
              </a:rPr>
              <a:t>needed</a:t>
            </a:r>
            <a:endParaRPr lang="de-DE" dirty="0" smtClean="0">
              <a:sym typeface="Wingdings" panose="05000000000000000000" pitchFamily="2" charset="2"/>
            </a:endParaRPr>
          </a:p>
          <a:p>
            <a:pPr lvl="2"/>
            <a:r>
              <a:rPr lang="de-DE" dirty="0" err="1" smtClean="0">
                <a:sym typeface="Wingdings" panose="05000000000000000000" pitchFamily="2" charset="2"/>
              </a:rPr>
              <a:t>Transatlantic</a:t>
            </a:r>
            <a:r>
              <a:rPr lang="de-DE" dirty="0" smtClean="0">
                <a:sym typeface="Wingdings" panose="05000000000000000000" pitchFamily="2" charset="2"/>
              </a:rPr>
              <a:t> </a:t>
            </a:r>
          </a:p>
          <a:p>
            <a:pPr lvl="3"/>
            <a:r>
              <a:rPr lang="de-DE" dirty="0" err="1" smtClean="0">
                <a:sym typeface="Wingdings" panose="05000000000000000000" pitchFamily="2" charset="2"/>
              </a:rPr>
              <a:t>ESnet</a:t>
            </a:r>
            <a:r>
              <a:rPr lang="de-DE" dirty="0" smtClean="0">
                <a:sym typeface="Wingdings" panose="05000000000000000000" pitchFamily="2" charset="2"/>
              </a:rPr>
              <a:t> 4 links 340G total + ANA-300G + </a:t>
            </a:r>
            <a:r>
              <a:rPr lang="de-DE" dirty="0" err="1">
                <a:sym typeface="Wingdings" panose="05000000000000000000" pitchFamily="2" charset="2"/>
              </a:rPr>
              <a:t>RedClara</a:t>
            </a:r>
            <a:endParaRPr lang="de-DE" dirty="0" smtClean="0">
              <a:sym typeface="Wingdings" panose="05000000000000000000" pitchFamily="2" charset="2"/>
            </a:endParaRPr>
          </a:p>
          <a:p>
            <a:pPr lvl="2"/>
            <a:r>
              <a:rPr lang="de-DE" dirty="0" err="1" smtClean="0">
                <a:sym typeface="Wingdings" panose="05000000000000000000" pitchFamily="2" charset="2"/>
              </a:rPr>
              <a:t>Transeurasia</a:t>
            </a:r>
            <a:r>
              <a:rPr lang="de-DE" dirty="0" smtClean="0">
                <a:sym typeface="Wingdings" panose="05000000000000000000" pitchFamily="2" charset="2"/>
              </a:rPr>
              <a:t> + </a:t>
            </a:r>
            <a:r>
              <a:rPr lang="de-DE" dirty="0" err="1" smtClean="0">
                <a:sym typeface="Wingdings" panose="05000000000000000000" pitchFamily="2" charset="2"/>
              </a:rPr>
              <a:t>africa</a:t>
            </a:r>
            <a:endParaRPr lang="de-DE" dirty="0" smtClean="0">
              <a:sym typeface="Wingdings" panose="05000000000000000000" pitchFamily="2" charset="2"/>
            </a:endParaRPr>
          </a:p>
          <a:p>
            <a:pPr lvl="3"/>
            <a:r>
              <a:rPr lang="de-DE" dirty="0" err="1" smtClean="0">
                <a:sym typeface="Wingdings" panose="05000000000000000000" pitchFamily="2" charset="2"/>
              </a:rPr>
              <a:t>SInet</a:t>
            </a:r>
            <a:r>
              <a:rPr lang="de-DE" dirty="0" smtClean="0">
                <a:sym typeface="Wingdings" panose="05000000000000000000" pitchFamily="2" charset="2"/>
              </a:rPr>
              <a:t> 2*10G + TEIN 10G + Orient PLUS + </a:t>
            </a:r>
            <a:r>
              <a:rPr lang="de-DE" dirty="0" err="1" smtClean="0">
                <a:sym typeface="Wingdings" panose="05000000000000000000" pitchFamily="2" charset="2"/>
              </a:rPr>
              <a:t>UbuntuNet</a:t>
            </a:r>
            <a:r>
              <a:rPr lang="de-DE" dirty="0" smtClean="0">
                <a:sym typeface="Wingdings" panose="05000000000000000000" pitchFamily="2" charset="2"/>
              </a:rPr>
              <a:t> + Caren + … </a:t>
            </a:r>
            <a:endParaRPr lang="de-DE" dirty="0" smtClean="0"/>
          </a:p>
          <a:p>
            <a:r>
              <a:rPr lang="de-DE" dirty="0" smtClean="0"/>
              <a:t>DFN</a:t>
            </a:r>
          </a:p>
          <a:p>
            <a:pPr lvl="1"/>
            <a:r>
              <a:rPr lang="de-DE" dirty="0" smtClean="0"/>
              <a:t>More </a:t>
            </a:r>
            <a:r>
              <a:rPr lang="de-DE" dirty="0" err="1" smtClean="0"/>
              <a:t>conservative</a:t>
            </a:r>
            <a:r>
              <a:rPr lang="de-DE" dirty="0" smtClean="0"/>
              <a:t> </a:t>
            </a:r>
            <a:r>
              <a:rPr lang="de-DE" dirty="0" err="1" smtClean="0"/>
              <a:t>approach</a:t>
            </a:r>
            <a:r>
              <a:rPr lang="de-DE" dirty="0" smtClean="0"/>
              <a:t> (</a:t>
            </a:r>
            <a:r>
              <a:rPr lang="de-DE" dirty="0" err="1" smtClean="0"/>
              <a:t>routed</a:t>
            </a:r>
            <a:r>
              <a:rPr lang="de-DE" dirty="0" smtClean="0"/>
              <a:t> </a:t>
            </a:r>
            <a:r>
              <a:rPr lang="de-DE" dirty="0" err="1" smtClean="0"/>
              <a:t>supper</a:t>
            </a:r>
            <a:r>
              <a:rPr lang="de-DE" dirty="0" smtClean="0"/>
              <a:t> </a:t>
            </a:r>
            <a:r>
              <a:rPr lang="de-DE" dirty="0" err="1" smtClean="0"/>
              <a:t>core</a:t>
            </a:r>
            <a:r>
              <a:rPr lang="de-DE" dirty="0" smtClean="0"/>
              <a:t> </a:t>
            </a:r>
            <a:r>
              <a:rPr lang="de-DE" dirty="0" err="1" smtClean="0"/>
              <a:t>network</a:t>
            </a:r>
            <a:r>
              <a:rPr lang="de-DE" dirty="0" smtClean="0"/>
              <a:t>)</a:t>
            </a:r>
          </a:p>
          <a:p>
            <a:pPr lvl="1"/>
            <a:r>
              <a:rPr lang="de-DE" dirty="0" err="1" smtClean="0"/>
              <a:t>No</a:t>
            </a:r>
            <a:r>
              <a:rPr lang="de-DE" dirty="0" smtClean="0"/>
              <a:t> </a:t>
            </a:r>
            <a:r>
              <a:rPr lang="de-DE" dirty="0" err="1" smtClean="0"/>
              <a:t>changes</a:t>
            </a:r>
            <a:r>
              <a:rPr lang="de-DE" dirty="0" smtClean="0"/>
              <a:t> at </a:t>
            </a:r>
            <a:r>
              <a:rPr lang="de-DE" dirty="0" err="1" smtClean="0"/>
              <a:t>their</a:t>
            </a:r>
            <a:r>
              <a:rPr lang="de-DE" dirty="0" smtClean="0"/>
              <a:t> </a:t>
            </a:r>
            <a:r>
              <a:rPr lang="de-DE" dirty="0" err="1" smtClean="0"/>
              <a:t>optical</a:t>
            </a:r>
            <a:r>
              <a:rPr lang="de-DE" dirty="0" smtClean="0"/>
              <a:t> </a:t>
            </a:r>
            <a:r>
              <a:rPr lang="de-DE" dirty="0" err="1" smtClean="0"/>
              <a:t>network</a:t>
            </a:r>
            <a:r>
              <a:rPr lang="de-DE" dirty="0" smtClean="0"/>
              <a:t> </a:t>
            </a:r>
            <a:r>
              <a:rPr lang="de-DE" dirty="0" err="1" smtClean="0"/>
              <a:t>planned</a:t>
            </a:r>
            <a:r>
              <a:rPr lang="de-DE" dirty="0" smtClean="0"/>
              <a:t> </a:t>
            </a:r>
            <a:r>
              <a:rPr lang="de-DE" dirty="0" err="1" smtClean="0"/>
              <a:t>before</a:t>
            </a:r>
            <a:r>
              <a:rPr lang="de-DE" dirty="0" smtClean="0"/>
              <a:t> 2025</a:t>
            </a:r>
          </a:p>
          <a:p>
            <a:pPr lvl="1"/>
            <a:r>
              <a:rPr lang="de-DE" dirty="0" err="1" smtClean="0"/>
              <a:t>Throughput</a:t>
            </a:r>
            <a:r>
              <a:rPr lang="de-DE" dirty="0" smtClean="0"/>
              <a:t> upgrade </a:t>
            </a:r>
            <a:r>
              <a:rPr lang="de-DE" dirty="0" err="1" smtClean="0"/>
              <a:t>as</a:t>
            </a:r>
            <a:r>
              <a:rPr lang="de-DE" dirty="0" smtClean="0"/>
              <a:t> </a:t>
            </a:r>
            <a:r>
              <a:rPr lang="de-DE" dirty="0" err="1" smtClean="0"/>
              <a:t>required</a:t>
            </a:r>
            <a:r>
              <a:rPr lang="de-DE" dirty="0" smtClean="0"/>
              <a:t> (</a:t>
            </a:r>
            <a:r>
              <a:rPr lang="de-DE" dirty="0" err="1" smtClean="0"/>
              <a:t>and</a:t>
            </a:r>
            <a:r>
              <a:rPr lang="de-DE" dirty="0" smtClean="0"/>
              <a:t> </a:t>
            </a:r>
            <a:r>
              <a:rPr lang="de-DE" dirty="0" err="1" smtClean="0"/>
              <a:t>costs</a:t>
            </a:r>
            <a:r>
              <a:rPr lang="de-DE" dirty="0" smtClean="0"/>
              <a:t> </a:t>
            </a:r>
            <a:r>
              <a:rPr lang="de-DE" dirty="0" err="1" smtClean="0"/>
              <a:t>covered</a:t>
            </a:r>
            <a:r>
              <a:rPr lang="de-DE" dirty="0" smtClean="0"/>
              <a:t>)</a:t>
            </a:r>
          </a:p>
          <a:p>
            <a:pPr marL="457200" lvl="1" indent="0">
              <a:buNone/>
            </a:pPr>
            <a:endParaRPr lang="de-DE" sz="1100" dirty="0" smtClean="0"/>
          </a:p>
          <a:p>
            <a:r>
              <a:rPr lang="de-DE" dirty="0" smtClean="0"/>
              <a:t>LHCONE </a:t>
            </a:r>
            <a:r>
              <a:rPr lang="de-DE" dirty="0" smtClean="0">
                <a:sym typeface="Wingdings" panose="05000000000000000000" pitchFamily="2" charset="2"/>
              </a:rPr>
              <a:t> </a:t>
            </a:r>
            <a:r>
              <a:rPr lang="de-DE" dirty="0" err="1" smtClean="0">
                <a:sym typeface="Wingdings" panose="05000000000000000000" pitchFamily="2" charset="2"/>
              </a:rPr>
              <a:t>vpn</a:t>
            </a:r>
            <a:r>
              <a:rPr lang="de-DE" dirty="0" smtClean="0">
                <a:sym typeface="Wingdings" panose="05000000000000000000" pitchFamily="2" charset="2"/>
              </a:rPr>
              <a:t> still </a:t>
            </a:r>
            <a:r>
              <a:rPr lang="de-DE" dirty="0" err="1" smtClean="0">
                <a:sym typeface="Wingdings" panose="05000000000000000000" pitchFamily="2" charset="2"/>
              </a:rPr>
              <a:t>growing</a:t>
            </a:r>
            <a:endParaRPr lang="de-DE" dirty="0" smtClean="0">
              <a:sym typeface="Wingdings" panose="05000000000000000000" pitchFamily="2" charset="2"/>
            </a:endParaRPr>
          </a:p>
          <a:p>
            <a:pPr marL="0" lvl="1" indent="0">
              <a:buSzPct val="70000"/>
              <a:buNone/>
            </a:pPr>
            <a:endParaRPr lang="de-DE" sz="1100" dirty="0"/>
          </a:p>
          <a:p>
            <a:r>
              <a:rPr lang="de-DE" dirty="0" smtClean="0">
                <a:sym typeface="Wingdings" panose="05000000000000000000" pitchFamily="2" charset="2"/>
              </a:rPr>
              <a:t>Monitoring  </a:t>
            </a:r>
            <a:r>
              <a:rPr lang="de-DE" dirty="0" err="1" smtClean="0">
                <a:sym typeface="Wingdings" panose="05000000000000000000" pitchFamily="2" charset="2"/>
              </a:rPr>
              <a:t>PerfSONAR</a:t>
            </a:r>
            <a:r>
              <a:rPr lang="de-DE" dirty="0" smtClean="0">
                <a:sym typeface="Wingdings" panose="05000000000000000000" pitchFamily="2" charset="2"/>
              </a:rPr>
              <a:t> </a:t>
            </a:r>
            <a:r>
              <a:rPr lang="de-DE" dirty="0" err="1" smtClean="0">
                <a:sym typeface="Wingdings" panose="05000000000000000000" pitchFamily="2" charset="2"/>
              </a:rPr>
              <a:t>mesh</a:t>
            </a:r>
            <a:endParaRPr lang="de-DE" dirty="0">
              <a:sym typeface="Wingdings" panose="05000000000000000000" pitchFamily="2" charset="2"/>
            </a:endParaRPr>
          </a:p>
          <a:p>
            <a:pPr lvl="1"/>
            <a:r>
              <a:rPr lang="de-DE" dirty="0" smtClean="0">
                <a:sym typeface="Wingdings" panose="05000000000000000000" pitchFamily="2" charset="2"/>
              </a:rPr>
              <a:t>LHC </a:t>
            </a:r>
            <a:r>
              <a:rPr lang="de-DE" dirty="0" err="1" smtClean="0">
                <a:sym typeface="Wingdings" panose="05000000000000000000" pitchFamily="2" charset="2"/>
              </a:rPr>
              <a:t>PerfSONAR</a:t>
            </a:r>
            <a:r>
              <a:rPr lang="de-DE" dirty="0" smtClean="0">
                <a:sym typeface="Wingdings" panose="05000000000000000000" pitchFamily="2" charset="2"/>
              </a:rPr>
              <a:t> </a:t>
            </a:r>
            <a:r>
              <a:rPr lang="de-DE" dirty="0" err="1" smtClean="0">
                <a:sym typeface="Wingdings" panose="05000000000000000000" pitchFamily="2" charset="2"/>
              </a:rPr>
              <a:t>mesh</a:t>
            </a:r>
            <a:r>
              <a:rPr lang="de-DE" dirty="0" smtClean="0">
                <a:sym typeface="Wingdings" panose="05000000000000000000" pitchFamily="2" charset="2"/>
              </a:rPr>
              <a:t> </a:t>
            </a:r>
          </a:p>
          <a:p>
            <a:pPr lvl="1"/>
            <a:r>
              <a:rPr lang="de-DE" dirty="0" err="1" smtClean="0">
                <a:sym typeface="Wingdings" panose="05000000000000000000" pitchFamily="2" charset="2"/>
              </a:rPr>
              <a:t>PerfSONAR</a:t>
            </a:r>
            <a:r>
              <a:rPr lang="de-DE" dirty="0" smtClean="0">
                <a:sym typeface="Wingdings" panose="05000000000000000000" pitchFamily="2" charset="2"/>
              </a:rPr>
              <a:t> (NREN/individual </a:t>
            </a:r>
            <a:r>
              <a:rPr lang="de-DE" dirty="0" err="1" smtClean="0">
                <a:sym typeface="Wingdings" panose="05000000000000000000" pitchFamily="2" charset="2"/>
              </a:rPr>
              <a:t>project</a:t>
            </a:r>
            <a:r>
              <a:rPr lang="de-DE" dirty="0" smtClean="0">
                <a:sym typeface="Wingdings" panose="05000000000000000000" pitchFamily="2" charset="2"/>
              </a:rPr>
              <a:t>/…) </a:t>
            </a:r>
            <a:r>
              <a:rPr lang="de-DE" dirty="0" err="1" smtClean="0">
                <a:sym typeface="Wingdings" panose="05000000000000000000" pitchFamily="2" charset="2"/>
              </a:rPr>
              <a:t>mesh</a:t>
            </a:r>
            <a:endParaRPr lang="de-DE" dirty="0" smtClean="0">
              <a:sym typeface="Wingdings" panose="05000000000000000000" pitchFamily="2" charset="2"/>
            </a:endParaRPr>
          </a:p>
          <a:p>
            <a:pPr marL="342900" lvl="1" indent="-342900">
              <a:buSzPct val="70000"/>
            </a:pPr>
            <a:endParaRPr lang="de-DE" sz="1100" dirty="0"/>
          </a:p>
          <a:p>
            <a:r>
              <a:rPr lang="de-DE" dirty="0" smtClean="0"/>
              <a:t>IPv6 </a:t>
            </a:r>
            <a:r>
              <a:rPr lang="de-DE" dirty="0" err="1" smtClean="0"/>
              <a:t>has</a:t>
            </a:r>
            <a:r>
              <a:rPr lang="de-DE" dirty="0" smtClean="0"/>
              <a:t> </a:t>
            </a:r>
            <a:r>
              <a:rPr lang="de-DE" dirty="0" err="1" smtClean="0"/>
              <a:t>to</a:t>
            </a:r>
            <a:r>
              <a:rPr lang="de-DE" dirty="0" smtClean="0"/>
              <a:t> </a:t>
            </a:r>
            <a:r>
              <a:rPr lang="de-DE" dirty="0" err="1" smtClean="0"/>
              <a:t>be</a:t>
            </a:r>
            <a:r>
              <a:rPr lang="de-DE" dirty="0" smtClean="0"/>
              <a:t> </a:t>
            </a:r>
            <a:r>
              <a:rPr lang="de-DE" dirty="0" err="1" smtClean="0"/>
              <a:t>considered</a:t>
            </a:r>
            <a:r>
              <a:rPr lang="de-DE" dirty="0" smtClean="0"/>
              <a:t> </a:t>
            </a:r>
            <a:r>
              <a:rPr lang="de-DE" dirty="0" err="1" smtClean="0"/>
              <a:t>as</a:t>
            </a:r>
            <a:r>
              <a:rPr lang="de-DE" dirty="0" smtClean="0"/>
              <a:t> dual-</a:t>
            </a:r>
            <a:r>
              <a:rPr lang="de-DE" dirty="0" err="1" smtClean="0"/>
              <a:t>stack</a:t>
            </a:r>
            <a:endParaRPr lang="de-DE" dirty="0"/>
          </a:p>
          <a:p>
            <a:pPr lvl="1"/>
            <a:r>
              <a:rPr lang="de-DE" dirty="0" smtClean="0">
                <a:sym typeface="Wingdings" panose="05000000000000000000" pitchFamily="2" charset="2"/>
              </a:rPr>
              <a:t>URL</a:t>
            </a:r>
            <a:r>
              <a:rPr lang="de-DE" dirty="0">
                <a:sym typeface="Wingdings" panose="05000000000000000000" pitchFamily="2" charset="2"/>
              </a:rPr>
              <a:t>: http://hepix-ipv6.web.cern.ch/</a:t>
            </a:r>
          </a:p>
          <a:p>
            <a:pPr marL="0" indent="0">
              <a:buNone/>
            </a:pPr>
            <a:endParaRPr lang="de-DE" dirty="0"/>
          </a:p>
        </p:txBody>
      </p:sp>
      <p:sp>
        <p:nvSpPr>
          <p:cNvPr id="4" name="Fußzeilenplatzhalter 3"/>
          <p:cNvSpPr>
            <a:spLocks noGrp="1"/>
          </p:cNvSpPr>
          <p:nvPr>
            <p:ph type="ftr" sz="quarter" idx="3"/>
          </p:nvPr>
        </p:nvSpPr>
        <p:spPr/>
        <p:txBody>
          <a:bodyPr/>
          <a:lstStyle/>
          <a:p>
            <a:r>
              <a:rPr lang="en-US" smtClean="0"/>
              <a:t>TAB Strategy Meeting for DIS  </a:t>
            </a:r>
            <a:r>
              <a:rPr lang="de-DE" smtClean="0"/>
              <a:t>14</a:t>
            </a:r>
            <a:r>
              <a:rPr lang="de-DE" baseline="30000" smtClean="0"/>
              <a:t>st</a:t>
            </a:r>
            <a:r>
              <a:rPr lang="de-DE" smtClean="0"/>
              <a:t> July 2016  --  Bruno Hoeft</a:t>
            </a:r>
            <a:endParaRPr lang="de-DE" dirty="0"/>
          </a:p>
        </p:txBody>
      </p:sp>
    </p:spTree>
    <p:extLst>
      <p:ext uri="{BB962C8B-B14F-4D97-AF65-F5344CB8AC3E}">
        <p14:creationId xmlns:p14="http://schemas.microsoft.com/office/powerpoint/2010/main" val="41108446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10000"/>
          </a:bodyPr>
          <a:lstStyle/>
          <a:p>
            <a:r>
              <a:rPr lang="de-DE" dirty="0" smtClean="0"/>
              <a:t>International </a:t>
            </a:r>
            <a:r>
              <a:rPr lang="de-DE" dirty="0" err="1" smtClean="0"/>
              <a:t>network</a:t>
            </a:r>
            <a:r>
              <a:rPr lang="de-DE" dirty="0" smtClean="0"/>
              <a:t> </a:t>
            </a:r>
            <a:r>
              <a:rPr lang="de-DE" dirty="0" err="1" smtClean="0"/>
              <a:t>map</a:t>
            </a:r>
            <a:r>
              <a:rPr lang="de-DE" dirty="0" smtClean="0"/>
              <a:t> </a:t>
            </a:r>
            <a:r>
              <a:rPr lang="de-DE" dirty="0" smtClean="0">
                <a:sym typeface="Wingdings" panose="05000000000000000000" pitchFamily="2" charset="2"/>
              </a:rPr>
              <a:t> GLIF</a:t>
            </a:r>
            <a:endParaRPr lang="de-DE" dirty="0" smtClean="0"/>
          </a:p>
          <a:p>
            <a:r>
              <a:rPr lang="de-DE" dirty="0" err="1" smtClean="0"/>
              <a:t>Esnet</a:t>
            </a:r>
            <a:r>
              <a:rPr lang="de-DE" dirty="0" smtClean="0"/>
              <a:t> </a:t>
            </a:r>
            <a:r>
              <a:rPr lang="de-DE" dirty="0" err="1" smtClean="0"/>
              <a:t>transatlantic</a:t>
            </a:r>
            <a:r>
              <a:rPr lang="de-DE" dirty="0" smtClean="0"/>
              <a:t>/</a:t>
            </a:r>
            <a:r>
              <a:rPr lang="de-DE" dirty="0" err="1" smtClean="0"/>
              <a:t>transpacific</a:t>
            </a:r>
            <a:r>
              <a:rPr lang="de-DE" dirty="0" smtClean="0"/>
              <a:t> Ausbau</a:t>
            </a:r>
          </a:p>
          <a:p>
            <a:r>
              <a:rPr lang="de-DE" dirty="0" err="1" smtClean="0"/>
              <a:t>Dfn</a:t>
            </a:r>
            <a:r>
              <a:rPr lang="de-DE" dirty="0" smtClean="0"/>
              <a:t> </a:t>
            </a:r>
            <a:r>
              <a:rPr lang="de-DE" dirty="0" err="1" smtClean="0"/>
              <a:t>ausbauplan</a:t>
            </a:r>
            <a:r>
              <a:rPr lang="de-DE" dirty="0" smtClean="0"/>
              <a:t> </a:t>
            </a:r>
            <a:r>
              <a:rPr lang="de-DE" dirty="0" smtClean="0">
                <a:sym typeface="Wingdings" panose="05000000000000000000" pitchFamily="2" charset="2"/>
              </a:rPr>
              <a:t> </a:t>
            </a:r>
            <a:r>
              <a:rPr lang="de-DE" dirty="0" err="1" smtClean="0">
                <a:sym typeface="Wingdings" panose="05000000000000000000" pitchFamily="2" charset="2"/>
              </a:rPr>
              <a:t>ask</a:t>
            </a:r>
            <a:r>
              <a:rPr lang="de-DE" dirty="0" smtClean="0">
                <a:sym typeface="Wingdings" panose="05000000000000000000" pitchFamily="2" charset="2"/>
              </a:rPr>
              <a:t> </a:t>
            </a:r>
            <a:r>
              <a:rPr lang="de-DE" dirty="0" err="1" smtClean="0">
                <a:sym typeface="Wingdings" panose="05000000000000000000" pitchFamily="2" charset="2"/>
              </a:rPr>
              <a:t>google</a:t>
            </a:r>
            <a:endParaRPr lang="de-DE" dirty="0" smtClean="0">
              <a:sym typeface="Wingdings" panose="05000000000000000000" pitchFamily="2" charset="2"/>
            </a:endParaRPr>
          </a:p>
          <a:p>
            <a:pPr lvl="1"/>
            <a:r>
              <a:rPr lang="de-DE" dirty="0" err="1" smtClean="0">
                <a:sym typeface="Wingdings" panose="05000000000000000000" pitchFamily="2" charset="2"/>
              </a:rPr>
              <a:t>Dfn</a:t>
            </a:r>
            <a:r>
              <a:rPr lang="de-DE" dirty="0" smtClean="0">
                <a:sym typeface="Wingdings" panose="05000000000000000000" pitchFamily="2" charset="2"/>
              </a:rPr>
              <a:t> </a:t>
            </a:r>
            <a:r>
              <a:rPr lang="de-DE" dirty="0" err="1" smtClean="0">
                <a:sym typeface="Wingdings" panose="05000000000000000000" pitchFamily="2" charset="2"/>
              </a:rPr>
              <a:t>current</a:t>
            </a:r>
            <a:r>
              <a:rPr lang="de-DE" dirty="0" smtClean="0">
                <a:sym typeface="Wingdings" panose="05000000000000000000" pitchFamily="2" charset="2"/>
              </a:rPr>
              <a:t> </a:t>
            </a:r>
            <a:r>
              <a:rPr lang="de-DE" dirty="0" err="1" smtClean="0">
                <a:sym typeface="Wingdings" panose="05000000000000000000" pitchFamily="2" charset="2"/>
              </a:rPr>
              <a:t>map</a:t>
            </a:r>
            <a:endParaRPr lang="de-DE" dirty="0" smtClean="0">
              <a:sym typeface="Wingdings" panose="05000000000000000000" pitchFamily="2" charset="2"/>
            </a:endParaRPr>
          </a:p>
          <a:p>
            <a:pPr lvl="1"/>
            <a:r>
              <a:rPr lang="de-DE" dirty="0" smtClean="0">
                <a:sym typeface="Wingdings" panose="05000000000000000000" pitchFamily="2" charset="2"/>
              </a:rPr>
              <a:t>ECI </a:t>
            </a:r>
            <a:r>
              <a:rPr lang="de-DE" dirty="0" err="1" smtClean="0">
                <a:sym typeface="Wingdings" panose="05000000000000000000" pitchFamily="2" charset="2"/>
              </a:rPr>
              <a:t>aufbau</a:t>
            </a:r>
            <a:r>
              <a:rPr lang="de-DE" dirty="0" smtClean="0">
                <a:sym typeface="Wingdings" panose="05000000000000000000" pitchFamily="2" charset="2"/>
              </a:rPr>
              <a:t> (5*100G?)</a:t>
            </a:r>
          </a:p>
          <a:p>
            <a:pPr lvl="1"/>
            <a:r>
              <a:rPr lang="de-DE" dirty="0" smtClean="0">
                <a:sym typeface="Wingdings" panose="05000000000000000000" pitchFamily="2" charset="2"/>
              </a:rPr>
              <a:t>LHCONE </a:t>
            </a:r>
            <a:r>
              <a:rPr lang="de-DE" dirty="0" err="1" smtClean="0">
                <a:sym typeface="Wingdings" panose="05000000000000000000" pitchFamily="2" charset="2"/>
              </a:rPr>
              <a:t>covers</a:t>
            </a:r>
            <a:r>
              <a:rPr lang="de-DE" dirty="0" smtClean="0">
                <a:sym typeface="Wingdings" panose="05000000000000000000" pitchFamily="2" charset="2"/>
              </a:rPr>
              <a:t> </a:t>
            </a:r>
            <a:r>
              <a:rPr lang="de-DE" dirty="0" err="1" smtClean="0">
                <a:sym typeface="Wingdings" panose="05000000000000000000" pitchFamily="2" charset="2"/>
              </a:rPr>
              <a:t>more</a:t>
            </a:r>
            <a:r>
              <a:rPr lang="de-DE" dirty="0" smtClean="0">
                <a:sym typeface="Wingdings" panose="05000000000000000000" pitchFamily="2" charset="2"/>
              </a:rPr>
              <a:t> </a:t>
            </a:r>
            <a:r>
              <a:rPr lang="de-DE" dirty="0" err="1" smtClean="0">
                <a:sym typeface="Wingdings" panose="05000000000000000000" pitchFamily="2" charset="2"/>
              </a:rPr>
              <a:t>than</a:t>
            </a:r>
            <a:r>
              <a:rPr lang="de-DE" dirty="0" smtClean="0">
                <a:sym typeface="Wingdings" panose="05000000000000000000" pitchFamily="2" charset="2"/>
              </a:rPr>
              <a:t> </a:t>
            </a:r>
            <a:r>
              <a:rPr lang="de-DE" dirty="0" err="1" smtClean="0">
                <a:sym typeface="Wingdings" panose="05000000000000000000" pitchFamily="2" charset="2"/>
              </a:rPr>
              <a:t>only</a:t>
            </a:r>
            <a:r>
              <a:rPr lang="de-DE" dirty="0" smtClean="0">
                <a:sym typeface="Wingdings" panose="05000000000000000000" pitchFamily="2" charset="2"/>
              </a:rPr>
              <a:t> LHC</a:t>
            </a:r>
          </a:p>
          <a:p>
            <a:pPr lvl="2"/>
            <a:r>
              <a:rPr lang="de-DE" dirty="0" smtClean="0">
                <a:sym typeface="Wingdings" panose="05000000000000000000" pitchFamily="2" charset="2"/>
              </a:rPr>
              <a:t>Belle-2</a:t>
            </a:r>
          </a:p>
          <a:p>
            <a:pPr lvl="2"/>
            <a:r>
              <a:rPr lang="de-DE" dirty="0"/>
              <a:t>Pierre </a:t>
            </a:r>
            <a:r>
              <a:rPr lang="de-DE" dirty="0" err="1"/>
              <a:t>Auger</a:t>
            </a:r>
            <a:r>
              <a:rPr lang="de-DE" dirty="0"/>
              <a:t> Observatory</a:t>
            </a:r>
            <a:endParaRPr lang="de-DE" dirty="0">
              <a:sym typeface="Wingdings" panose="05000000000000000000" pitchFamily="2" charset="2"/>
            </a:endParaRPr>
          </a:p>
          <a:p>
            <a:r>
              <a:rPr lang="de-DE" dirty="0" smtClean="0">
                <a:sym typeface="Wingdings" panose="05000000000000000000" pitchFamily="2" charset="2"/>
              </a:rPr>
              <a:t>Summary</a:t>
            </a:r>
          </a:p>
          <a:p>
            <a:pPr lvl="1"/>
            <a:r>
              <a:rPr lang="de-DE" dirty="0" err="1" smtClean="0">
                <a:sym typeface="Wingdings" panose="05000000000000000000" pitchFamily="2" charset="2"/>
              </a:rPr>
              <a:t>Géant</a:t>
            </a:r>
            <a:r>
              <a:rPr lang="de-DE" dirty="0" smtClean="0">
                <a:sym typeface="Wingdings" panose="05000000000000000000" pitchFamily="2" charset="2"/>
              </a:rPr>
              <a:t> + DFN </a:t>
            </a:r>
            <a:r>
              <a:rPr lang="de-DE" dirty="0" err="1" smtClean="0">
                <a:sym typeface="Wingdings" panose="05000000000000000000" pitchFamily="2" charset="2"/>
              </a:rPr>
              <a:t>offered</a:t>
            </a:r>
            <a:r>
              <a:rPr lang="de-DE" dirty="0" smtClean="0">
                <a:sym typeface="Wingdings" panose="05000000000000000000" pitchFamily="2" charset="2"/>
              </a:rPr>
              <a:t> </a:t>
            </a:r>
            <a:r>
              <a:rPr lang="de-DE" dirty="0" err="1" smtClean="0">
                <a:sym typeface="Wingdings" panose="05000000000000000000" pitchFamily="2" charset="2"/>
              </a:rPr>
              <a:t>bandwidth</a:t>
            </a:r>
            <a:r>
              <a:rPr lang="de-DE" dirty="0" smtClean="0">
                <a:sym typeface="Wingdings" panose="05000000000000000000" pitchFamily="2" charset="2"/>
              </a:rPr>
              <a:t> </a:t>
            </a:r>
            <a:r>
              <a:rPr lang="de-DE" dirty="0" err="1" smtClean="0">
                <a:sym typeface="Wingdings" panose="05000000000000000000" pitchFamily="2" charset="2"/>
              </a:rPr>
              <a:t>capacity</a:t>
            </a:r>
            <a:r>
              <a:rPr lang="de-DE" dirty="0" smtClean="0">
                <a:sym typeface="Wingdings" panose="05000000000000000000" pitchFamily="2" charset="2"/>
              </a:rPr>
              <a:t> will </a:t>
            </a:r>
            <a:r>
              <a:rPr lang="de-DE" dirty="0" err="1" smtClean="0">
                <a:sym typeface="Wingdings" panose="05000000000000000000" pitchFamily="2" charset="2"/>
              </a:rPr>
              <a:t>increase</a:t>
            </a:r>
            <a:r>
              <a:rPr lang="de-DE" dirty="0" smtClean="0">
                <a:sym typeface="Wingdings" panose="05000000000000000000" pitchFamily="2" charset="2"/>
              </a:rPr>
              <a:t> </a:t>
            </a:r>
            <a:r>
              <a:rPr lang="de-DE" dirty="0" err="1" smtClean="0">
                <a:sym typeface="Wingdings" panose="05000000000000000000" pitchFamily="2" charset="2"/>
              </a:rPr>
              <a:t>to</a:t>
            </a:r>
            <a:r>
              <a:rPr lang="de-DE" dirty="0" smtClean="0">
                <a:sym typeface="Wingdings" panose="05000000000000000000" pitchFamily="2" charset="2"/>
              </a:rPr>
              <a:t> </a:t>
            </a:r>
            <a:r>
              <a:rPr lang="de-DE" dirty="0" err="1" smtClean="0">
                <a:sym typeface="Wingdings" panose="05000000000000000000" pitchFamily="2" charset="2"/>
              </a:rPr>
              <a:t>the</a:t>
            </a:r>
            <a:r>
              <a:rPr lang="de-DE" dirty="0" smtClean="0">
                <a:sym typeface="Wingdings" panose="05000000000000000000" pitchFamily="2" charset="2"/>
              </a:rPr>
              <a:t> </a:t>
            </a:r>
            <a:r>
              <a:rPr lang="de-DE" dirty="0" err="1" smtClean="0">
                <a:sym typeface="Wingdings" panose="05000000000000000000" pitchFamily="2" charset="2"/>
              </a:rPr>
              <a:t>requiered</a:t>
            </a:r>
            <a:r>
              <a:rPr lang="de-DE" dirty="0" smtClean="0">
                <a:sym typeface="Wingdings" panose="05000000000000000000" pitchFamily="2" charset="2"/>
              </a:rPr>
              <a:t> </a:t>
            </a:r>
            <a:r>
              <a:rPr lang="de-DE" dirty="0" err="1">
                <a:sym typeface="Wingdings" panose="05000000000000000000" pitchFamily="2" charset="2"/>
              </a:rPr>
              <a:t>a</a:t>
            </a:r>
            <a:r>
              <a:rPr lang="de-DE" dirty="0" err="1" smtClean="0">
                <a:sym typeface="Wingdings" panose="05000000000000000000" pitchFamily="2" charset="2"/>
              </a:rPr>
              <a:t>mmount</a:t>
            </a:r>
            <a:endParaRPr lang="de-DE" dirty="0" smtClean="0">
              <a:sym typeface="Wingdings" panose="05000000000000000000" pitchFamily="2" charset="2"/>
            </a:endParaRPr>
          </a:p>
          <a:p>
            <a:pPr lvl="1"/>
            <a:r>
              <a:rPr lang="de-DE" dirty="0" smtClean="0">
                <a:sym typeface="Wingdings" panose="05000000000000000000" pitchFamily="2" charset="2"/>
              </a:rPr>
              <a:t>LHCONE  will </a:t>
            </a:r>
            <a:r>
              <a:rPr lang="de-DE" dirty="0" err="1" smtClean="0">
                <a:sym typeface="Wingdings" panose="05000000000000000000" pitchFamily="2" charset="2"/>
              </a:rPr>
              <a:t>may</a:t>
            </a:r>
            <a:r>
              <a:rPr lang="de-DE" dirty="0" smtClean="0">
                <a:sym typeface="Wingdings" panose="05000000000000000000" pitchFamily="2" charset="2"/>
              </a:rPr>
              <a:t> </a:t>
            </a:r>
            <a:r>
              <a:rPr lang="de-DE" dirty="0" err="1" smtClean="0">
                <a:sym typeface="Wingdings" panose="05000000000000000000" pitchFamily="2" charset="2"/>
              </a:rPr>
              <a:t>cover</a:t>
            </a:r>
            <a:r>
              <a:rPr lang="de-DE" dirty="0" smtClean="0">
                <a:sym typeface="Wingdings" panose="05000000000000000000" pitchFamily="2" charset="2"/>
              </a:rPr>
              <a:t> additional high </a:t>
            </a:r>
            <a:r>
              <a:rPr lang="de-DE" dirty="0" err="1" smtClean="0">
                <a:sym typeface="Wingdings" panose="05000000000000000000" pitchFamily="2" charset="2"/>
              </a:rPr>
              <a:t>data</a:t>
            </a:r>
            <a:r>
              <a:rPr lang="de-DE" dirty="0" smtClean="0">
                <a:sym typeface="Wingdings" panose="05000000000000000000" pitchFamily="2" charset="2"/>
              </a:rPr>
              <a:t> </a:t>
            </a:r>
          </a:p>
          <a:p>
            <a:r>
              <a:rPr lang="de-DE" dirty="0" smtClean="0">
                <a:sym typeface="Wingdings" panose="05000000000000000000" pitchFamily="2" charset="2"/>
              </a:rPr>
              <a:t>Deutschland: </a:t>
            </a:r>
          </a:p>
          <a:p>
            <a:pPr lvl="3"/>
            <a:r>
              <a:rPr lang="de-DE" dirty="0" smtClean="0">
                <a:sym typeface="Wingdings" panose="05000000000000000000" pitchFamily="2" charset="2"/>
              </a:rPr>
              <a:t>None LHCONE: Uni-Siegen, Uni-Frankfurt, Uni-Freiburg, </a:t>
            </a:r>
            <a:r>
              <a:rPr lang="de-DE" dirty="0" err="1" smtClean="0">
                <a:sym typeface="Wingdings" panose="05000000000000000000" pitchFamily="2" charset="2"/>
              </a:rPr>
              <a:t>MainzGrid</a:t>
            </a:r>
            <a:r>
              <a:rPr lang="de-DE" dirty="0" smtClean="0">
                <a:sym typeface="Wingdings" panose="05000000000000000000" pitchFamily="2" charset="2"/>
              </a:rPr>
              <a:t>, </a:t>
            </a:r>
            <a:r>
              <a:rPr lang="de-DE" dirty="0" err="1" smtClean="0">
                <a:sym typeface="Wingdings" panose="05000000000000000000" pitchFamily="2" charset="2"/>
              </a:rPr>
              <a:t>mpi-hd</a:t>
            </a:r>
            <a:r>
              <a:rPr lang="de-DE" dirty="0" smtClean="0">
                <a:sym typeface="Wingdings" panose="05000000000000000000" pitchFamily="2" charset="2"/>
              </a:rPr>
              <a:t>, </a:t>
            </a:r>
            <a:r>
              <a:rPr lang="de-DE" dirty="0" err="1" smtClean="0">
                <a:sym typeface="Wingdings" panose="05000000000000000000" pitchFamily="2" charset="2"/>
              </a:rPr>
              <a:t>scai</a:t>
            </a:r>
            <a:r>
              <a:rPr lang="de-DE" dirty="0" smtClean="0">
                <a:sym typeface="Wingdings" panose="05000000000000000000" pitchFamily="2" charset="2"/>
              </a:rPr>
              <a:t>, </a:t>
            </a:r>
            <a:r>
              <a:rPr lang="de-DE" dirty="0" err="1" smtClean="0">
                <a:sym typeface="Wingdings" panose="05000000000000000000" pitchFamily="2" charset="2"/>
              </a:rPr>
              <a:t>itwm-fhg</a:t>
            </a:r>
            <a:r>
              <a:rPr lang="de-DE" dirty="0" smtClean="0">
                <a:sym typeface="Wingdings" panose="05000000000000000000" pitchFamily="2" charset="2"/>
              </a:rPr>
              <a:t>, </a:t>
            </a:r>
            <a:r>
              <a:rPr lang="de-DE" dirty="0" err="1" smtClean="0">
                <a:sym typeface="Wingdings" panose="05000000000000000000" pitchFamily="2" charset="2"/>
              </a:rPr>
              <a:t>rzg-mgp</a:t>
            </a:r>
            <a:r>
              <a:rPr lang="de-DE" dirty="0" smtClean="0">
                <a:sym typeface="Wingdings" panose="05000000000000000000" pitchFamily="2" charset="2"/>
              </a:rPr>
              <a:t>, </a:t>
            </a:r>
            <a:r>
              <a:rPr lang="de-DE" dirty="0" err="1" smtClean="0">
                <a:sym typeface="Wingdings" panose="05000000000000000000" pitchFamily="2" charset="2"/>
              </a:rPr>
              <a:t>lrz</a:t>
            </a:r>
            <a:r>
              <a:rPr lang="de-DE" dirty="0" smtClean="0">
                <a:sym typeface="Wingdings" panose="05000000000000000000" pitchFamily="2" charset="2"/>
              </a:rPr>
              <a:t>, tu-dortmund, tu-dresden, FZ-Jülich</a:t>
            </a:r>
          </a:p>
          <a:p>
            <a:pPr lvl="3"/>
            <a:r>
              <a:rPr lang="de-DE" dirty="0" smtClean="0">
                <a:sym typeface="Wingdings" panose="05000000000000000000" pitchFamily="2" charset="2"/>
              </a:rPr>
              <a:t>LHCONE: Aachen, </a:t>
            </a:r>
            <a:r>
              <a:rPr lang="de-DE" dirty="0" err="1" smtClean="0">
                <a:sym typeface="Wingdings" panose="05000000000000000000" pitchFamily="2" charset="2"/>
              </a:rPr>
              <a:t>Desy</a:t>
            </a:r>
            <a:r>
              <a:rPr lang="de-DE" dirty="0" smtClean="0">
                <a:sym typeface="Wingdings" panose="05000000000000000000" pitchFamily="2" charset="2"/>
              </a:rPr>
              <a:t>, GSI, Uni-Wuppertal, KIT </a:t>
            </a:r>
            <a:endParaRPr lang="de-DE" dirty="0" smtClean="0">
              <a:sym typeface="Wingdings" panose="05000000000000000000" pitchFamily="2" charset="2"/>
            </a:endParaRPr>
          </a:p>
          <a:p>
            <a:r>
              <a:rPr lang="de-DE" dirty="0" smtClean="0">
                <a:sym typeface="Wingdings" panose="05000000000000000000" pitchFamily="2" charset="2"/>
              </a:rPr>
              <a:t>Ipv6  LHC (in 2 </a:t>
            </a:r>
            <a:r>
              <a:rPr lang="de-DE" dirty="0" err="1" smtClean="0">
                <a:sym typeface="Wingdings" panose="05000000000000000000" pitchFamily="2" charset="2"/>
              </a:rPr>
              <a:t>to</a:t>
            </a:r>
            <a:r>
              <a:rPr lang="de-DE" dirty="0" smtClean="0">
                <a:sym typeface="Wingdings" panose="05000000000000000000" pitchFamily="2" charset="2"/>
              </a:rPr>
              <a:t> 3 </a:t>
            </a:r>
            <a:r>
              <a:rPr lang="de-DE" dirty="0" err="1" smtClean="0">
                <a:sym typeface="Wingdings" panose="05000000000000000000" pitchFamily="2" charset="2"/>
              </a:rPr>
              <a:t>years</a:t>
            </a:r>
            <a:r>
              <a:rPr lang="de-DE" dirty="0" smtClean="0">
                <a:sym typeface="Wingdings" panose="05000000000000000000" pitchFamily="2" charset="2"/>
              </a:rPr>
              <a:t> dual-</a:t>
            </a:r>
            <a:r>
              <a:rPr lang="de-DE" dirty="0" err="1" smtClean="0">
                <a:sym typeface="Wingdings" panose="05000000000000000000" pitchFamily="2" charset="2"/>
              </a:rPr>
              <a:t>stack</a:t>
            </a:r>
            <a:r>
              <a:rPr lang="de-DE" dirty="0" smtClean="0">
                <a:sym typeface="Wingdings" panose="05000000000000000000" pitchFamily="2" charset="2"/>
              </a:rPr>
              <a:t> </a:t>
            </a:r>
            <a:r>
              <a:rPr lang="de-DE" dirty="0" err="1" smtClean="0">
                <a:sym typeface="Wingdings" panose="05000000000000000000" pitchFamily="2" charset="2"/>
              </a:rPr>
              <a:t>fully</a:t>
            </a:r>
            <a:r>
              <a:rPr lang="de-DE" dirty="0" smtClean="0">
                <a:sym typeface="Wingdings" panose="05000000000000000000" pitchFamily="2" charset="2"/>
              </a:rPr>
              <a:t> </a:t>
            </a:r>
            <a:r>
              <a:rPr lang="de-DE" dirty="0" err="1" smtClean="0">
                <a:sym typeface="Wingdings" panose="05000000000000000000" pitchFamily="2" charset="2"/>
              </a:rPr>
              <a:t>deployed</a:t>
            </a:r>
            <a:r>
              <a:rPr lang="de-DE" dirty="0" smtClean="0">
                <a:sym typeface="Wingdings" panose="05000000000000000000" pitchFamily="2" charset="2"/>
              </a:rPr>
              <a:t> (</a:t>
            </a:r>
            <a:r>
              <a:rPr lang="de-DE" dirty="0" err="1" smtClean="0">
                <a:sym typeface="Wingdings" panose="05000000000000000000" pitchFamily="2" charset="2"/>
              </a:rPr>
              <a:t>may</a:t>
            </a:r>
            <a:r>
              <a:rPr lang="de-DE" dirty="0" smtClean="0">
                <a:sym typeface="Wingdings" panose="05000000000000000000" pitchFamily="2" charset="2"/>
              </a:rPr>
              <a:t> </a:t>
            </a:r>
            <a:r>
              <a:rPr lang="de-DE" dirty="0" err="1" smtClean="0">
                <a:sym typeface="Wingdings" panose="05000000000000000000" pitchFamily="2" charset="2"/>
              </a:rPr>
              <a:t>be</a:t>
            </a:r>
            <a:r>
              <a:rPr lang="de-DE" dirty="0" smtClean="0">
                <a:sym typeface="Wingdings" panose="05000000000000000000" pitchFamily="2" charset="2"/>
              </a:rPr>
              <a:t>)?)</a:t>
            </a:r>
            <a:r>
              <a:rPr lang="de-DE" dirty="0">
                <a:sym typeface="Wingdings" panose="05000000000000000000" pitchFamily="2" charset="2"/>
              </a:rPr>
              <a:t/>
            </a:r>
            <a:br>
              <a:rPr lang="de-DE" dirty="0">
                <a:sym typeface="Wingdings" panose="05000000000000000000" pitchFamily="2" charset="2"/>
              </a:rPr>
            </a:br>
            <a:r>
              <a:rPr lang="de-DE" dirty="0" smtClean="0">
                <a:sym typeface="Wingdings" panose="05000000000000000000" pitchFamily="2" charset="2"/>
              </a:rPr>
              <a:t>URL: http</a:t>
            </a:r>
            <a:r>
              <a:rPr lang="de-DE" dirty="0">
                <a:sym typeface="Wingdings" panose="05000000000000000000" pitchFamily="2" charset="2"/>
              </a:rPr>
              <a:t>://hepix-ipv6.web.cern.ch/</a:t>
            </a:r>
          </a:p>
        </p:txBody>
      </p:sp>
      <p:sp>
        <p:nvSpPr>
          <p:cNvPr id="3" name="Titel 2"/>
          <p:cNvSpPr>
            <a:spLocks noGrp="1"/>
          </p:cNvSpPr>
          <p:nvPr>
            <p:ph type="title"/>
          </p:nvPr>
        </p:nvSpPr>
        <p:spPr/>
        <p:txBody>
          <a:bodyPr/>
          <a:lstStyle/>
          <a:p>
            <a:r>
              <a:rPr lang="de-DE" dirty="0" smtClean="0"/>
              <a:t>Ideen Sammlung</a:t>
            </a:r>
            <a:endParaRPr lang="de-DE" dirty="0"/>
          </a:p>
        </p:txBody>
      </p:sp>
      <p:sp>
        <p:nvSpPr>
          <p:cNvPr id="4"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42355142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latin typeface="Arial" charset="0"/>
                <a:ea typeface="ＭＳ Ｐゴシック" charset="0"/>
                <a:cs typeface="ＭＳ Ｐゴシック" charset="0"/>
              </a:rPr>
              <a:t>Ausblick</a:t>
            </a:r>
            <a:endParaRPr lang="de-DE" dirty="0"/>
          </a:p>
        </p:txBody>
      </p:sp>
      <p:sp>
        <p:nvSpPr>
          <p:cNvPr id="6" name="Inhaltsplatzhalter 1"/>
          <p:cNvSpPr txBox="1">
            <a:spLocks/>
          </p:cNvSpPr>
          <p:nvPr/>
        </p:nvSpPr>
        <p:spPr bwMode="auto">
          <a:xfrm>
            <a:off x="228600" y="990600"/>
            <a:ext cx="8879904" cy="5410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SzPct val="70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2"/>
              </a:buBlip>
              <a:defRPr sz="2000">
                <a:solidFill>
                  <a:schemeClr val="tx1"/>
                </a:solidFill>
                <a:latin typeface="+mn-lt"/>
              </a:defRPr>
            </a:lvl2pPr>
            <a:lvl3pPr marL="1143000" indent="-228600" algn="l" rtl="0" eaLnBrk="0" fontAlgn="base" hangingPunct="0">
              <a:spcBef>
                <a:spcPct val="20000"/>
              </a:spcBef>
              <a:spcAft>
                <a:spcPct val="0"/>
              </a:spcAft>
              <a:buSzPct val="60000"/>
              <a:buBlip>
                <a:blip r:embed="rId2"/>
              </a:buBlip>
              <a:defRPr sz="2400">
                <a:solidFill>
                  <a:schemeClr val="tx1"/>
                </a:solidFill>
                <a:latin typeface="+mn-lt"/>
              </a:defRPr>
            </a:lvl3pPr>
            <a:lvl4pPr marL="1600200" indent="-228600" algn="l" rtl="0" eaLnBrk="0" fontAlgn="base" hangingPunct="0">
              <a:spcBef>
                <a:spcPct val="20000"/>
              </a:spcBef>
              <a:spcAft>
                <a:spcPct val="0"/>
              </a:spcAft>
              <a:buSzPct val="60000"/>
              <a:buBlip>
                <a:blip r:embed="rId2"/>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2"/>
              </a:buBlip>
              <a:defRPr sz="1400">
                <a:solidFill>
                  <a:schemeClr val="tx1"/>
                </a:solidFill>
                <a:latin typeface="+mn-lt"/>
              </a:defRPr>
            </a:lvl5pPr>
            <a:lvl6pPr marL="2514600" indent="-228600" algn="l" rtl="0" fontAlgn="base">
              <a:spcBef>
                <a:spcPct val="20000"/>
              </a:spcBef>
              <a:spcAft>
                <a:spcPct val="0"/>
              </a:spcAft>
              <a:buSzPct val="60000"/>
              <a:buBlip>
                <a:blip r:embed="rId2"/>
              </a:buBlip>
              <a:defRPr sz="1400">
                <a:solidFill>
                  <a:schemeClr val="tx1"/>
                </a:solidFill>
                <a:latin typeface="+mn-lt"/>
              </a:defRPr>
            </a:lvl6pPr>
            <a:lvl7pPr marL="2971800" indent="-228600" algn="l" rtl="0" fontAlgn="base">
              <a:spcBef>
                <a:spcPct val="20000"/>
              </a:spcBef>
              <a:spcAft>
                <a:spcPct val="0"/>
              </a:spcAft>
              <a:buSzPct val="60000"/>
              <a:buBlip>
                <a:blip r:embed="rId2"/>
              </a:buBlip>
              <a:defRPr sz="1400">
                <a:solidFill>
                  <a:schemeClr val="tx1"/>
                </a:solidFill>
                <a:latin typeface="+mn-lt"/>
              </a:defRPr>
            </a:lvl7pPr>
            <a:lvl8pPr marL="3429000" indent="-228600" algn="l" rtl="0" fontAlgn="base">
              <a:spcBef>
                <a:spcPct val="20000"/>
              </a:spcBef>
              <a:spcAft>
                <a:spcPct val="0"/>
              </a:spcAft>
              <a:buSzPct val="60000"/>
              <a:buBlip>
                <a:blip r:embed="rId2"/>
              </a:buBlip>
              <a:defRPr sz="1400">
                <a:solidFill>
                  <a:schemeClr val="tx1"/>
                </a:solidFill>
                <a:latin typeface="+mn-lt"/>
              </a:defRPr>
            </a:lvl8pPr>
            <a:lvl9pPr marL="3886200" indent="-228600" algn="l" rtl="0" fontAlgn="base">
              <a:spcBef>
                <a:spcPct val="20000"/>
              </a:spcBef>
              <a:spcAft>
                <a:spcPct val="0"/>
              </a:spcAft>
              <a:buSzPct val="60000"/>
              <a:buBlip>
                <a:blip r:embed="rId2"/>
              </a:buBlip>
              <a:defRPr sz="1400">
                <a:solidFill>
                  <a:schemeClr val="tx1"/>
                </a:solidFill>
                <a:latin typeface="+mn-lt"/>
              </a:defRPr>
            </a:lvl9pPr>
          </a:lstStyle>
          <a:p>
            <a:r>
              <a:rPr lang="en-GB" sz="2000" kern="0" dirty="0" err="1" smtClean="0"/>
              <a:t>Grundsätzlich</a:t>
            </a:r>
            <a:endParaRPr lang="en-GB" sz="2000" kern="0" dirty="0" smtClean="0"/>
          </a:p>
          <a:p>
            <a:pPr lvl="1"/>
            <a:r>
              <a:rPr lang="en-GB" sz="1800" kern="0" dirty="0" err="1" smtClean="0"/>
              <a:t>Ausbau</a:t>
            </a:r>
            <a:r>
              <a:rPr lang="en-GB" sz="1800" kern="0" dirty="0" smtClean="0"/>
              <a:t> X-</a:t>
            </a:r>
            <a:r>
              <a:rPr lang="en-GB" sz="1800" kern="0" dirty="0" err="1" smtClean="0"/>
              <a:t>WiN</a:t>
            </a:r>
            <a:r>
              <a:rPr lang="en-GB" sz="1800" kern="0" dirty="0" smtClean="0"/>
              <a:t> </a:t>
            </a:r>
            <a:r>
              <a:rPr lang="en-GB" sz="1800" kern="0" dirty="0" err="1" smtClean="0"/>
              <a:t>erfolgt</a:t>
            </a:r>
            <a:r>
              <a:rPr lang="en-GB" sz="1800" kern="0" dirty="0" smtClean="0"/>
              <a:t> stets </a:t>
            </a:r>
            <a:r>
              <a:rPr lang="en-GB" sz="1800" kern="0" dirty="0" err="1" smtClean="0"/>
              <a:t>nach</a:t>
            </a:r>
            <a:r>
              <a:rPr lang="en-GB" sz="1800" kern="0" dirty="0" smtClean="0"/>
              <a:t> </a:t>
            </a:r>
            <a:r>
              <a:rPr lang="en-GB" sz="1800" kern="0" dirty="0" err="1" smtClean="0"/>
              <a:t>wirtschaftlichen</a:t>
            </a:r>
            <a:r>
              <a:rPr lang="en-GB" sz="1800" kern="0" dirty="0" smtClean="0"/>
              <a:t> </a:t>
            </a:r>
            <a:r>
              <a:rPr lang="en-GB" sz="1800" kern="0" dirty="0" err="1" smtClean="0"/>
              <a:t>Kriterien</a:t>
            </a:r>
            <a:endParaRPr lang="en-GB" sz="1800" kern="0" dirty="0" smtClean="0"/>
          </a:p>
          <a:p>
            <a:pPr lvl="1"/>
            <a:r>
              <a:rPr lang="en-GB" sz="1800" kern="0" dirty="0" err="1" smtClean="0"/>
              <a:t>auch</a:t>
            </a:r>
            <a:r>
              <a:rPr lang="en-GB" sz="1800" kern="0" dirty="0" smtClean="0"/>
              <a:t> </a:t>
            </a:r>
            <a:r>
              <a:rPr lang="en-GB" sz="1800" kern="0" dirty="0" err="1" smtClean="0"/>
              <a:t>neue</a:t>
            </a:r>
            <a:r>
              <a:rPr lang="en-GB" sz="1800" kern="0" dirty="0" smtClean="0"/>
              <a:t> </a:t>
            </a:r>
            <a:r>
              <a:rPr lang="en-GB" sz="1800" kern="0" dirty="0" err="1" smtClean="0"/>
              <a:t>Dienste</a:t>
            </a:r>
            <a:r>
              <a:rPr lang="en-GB" sz="1800" kern="0" dirty="0" smtClean="0"/>
              <a:t> und </a:t>
            </a:r>
            <a:r>
              <a:rPr lang="en-GB" sz="1800" kern="0" dirty="0" err="1" smtClean="0"/>
              <a:t>Technologien</a:t>
            </a:r>
            <a:r>
              <a:rPr lang="en-GB" sz="1800" kern="0" dirty="0" smtClean="0"/>
              <a:t> </a:t>
            </a:r>
            <a:r>
              <a:rPr lang="en-GB" sz="1800" kern="0" dirty="0" err="1" smtClean="0"/>
              <a:t>müssen</a:t>
            </a:r>
            <a:r>
              <a:rPr lang="en-GB" sz="1800" kern="0" dirty="0" smtClean="0"/>
              <a:t> </a:t>
            </a:r>
            <a:r>
              <a:rPr lang="en-GB" sz="1800" kern="0" dirty="0" err="1" smtClean="0"/>
              <a:t>über</a:t>
            </a:r>
            <a:r>
              <a:rPr lang="en-GB" sz="1800" kern="0" dirty="0" smtClean="0"/>
              <a:t> </a:t>
            </a:r>
            <a:r>
              <a:rPr lang="en-GB" sz="1800" kern="0" dirty="0" err="1" smtClean="0"/>
              <a:t>Kostenumlage</a:t>
            </a:r>
            <a:r>
              <a:rPr lang="en-GB" sz="1800" kern="0" dirty="0" smtClean="0"/>
              <a:t> </a:t>
            </a:r>
            <a:r>
              <a:rPr lang="en-GB" sz="1800" kern="0" dirty="0" err="1" smtClean="0"/>
              <a:t>finanziert</a:t>
            </a:r>
            <a:r>
              <a:rPr lang="en-GB" sz="1800" kern="0" dirty="0" smtClean="0"/>
              <a:t> </a:t>
            </a:r>
            <a:r>
              <a:rPr lang="en-GB" sz="1800" kern="0" dirty="0" err="1" smtClean="0"/>
              <a:t>werden</a:t>
            </a:r>
            <a:endParaRPr lang="en-GB" sz="1800" kern="0" dirty="0" smtClean="0"/>
          </a:p>
          <a:p>
            <a:pPr lvl="1"/>
            <a:r>
              <a:rPr lang="en-GB" sz="1800" kern="0" dirty="0" err="1" smtClean="0"/>
              <a:t>erheblicher</a:t>
            </a:r>
            <a:r>
              <a:rPr lang="en-GB" sz="1800" kern="0" dirty="0" smtClean="0"/>
              <a:t> </a:t>
            </a:r>
            <a:r>
              <a:rPr lang="en-GB" sz="1800" kern="0" dirty="0" err="1" smtClean="0"/>
              <a:t>Netzausbau</a:t>
            </a:r>
            <a:r>
              <a:rPr lang="en-GB" sz="1800" kern="0" dirty="0" smtClean="0"/>
              <a:t> von 2012 </a:t>
            </a:r>
            <a:r>
              <a:rPr lang="en-GB" sz="1800" kern="0" dirty="0" err="1" smtClean="0"/>
              <a:t>bis</a:t>
            </a:r>
            <a:r>
              <a:rPr lang="en-GB" sz="1800" kern="0" dirty="0" smtClean="0"/>
              <a:t> 2016 </a:t>
            </a:r>
            <a:r>
              <a:rPr lang="en-GB" sz="1800" kern="0" dirty="0" err="1" smtClean="0"/>
              <a:t>erfolgt</a:t>
            </a:r>
            <a:r>
              <a:rPr lang="en-GB" sz="1800" kern="0" dirty="0" smtClean="0"/>
              <a:t>, </a:t>
            </a:r>
            <a:r>
              <a:rPr lang="en-GB" sz="1800" kern="0" dirty="0" err="1" smtClean="0"/>
              <a:t>mit</a:t>
            </a:r>
            <a:r>
              <a:rPr lang="en-GB" sz="1800" kern="0" dirty="0" smtClean="0"/>
              <a:t> </a:t>
            </a:r>
            <a:r>
              <a:rPr lang="en-GB" sz="1800" kern="0" dirty="0" err="1" smtClean="0"/>
              <a:t>Blick</a:t>
            </a:r>
            <a:r>
              <a:rPr lang="en-GB" sz="1800" kern="0" dirty="0" smtClean="0"/>
              <a:t> auf 2020</a:t>
            </a:r>
          </a:p>
          <a:p>
            <a:pPr lvl="2"/>
            <a:endParaRPr lang="en-GB" sz="1500" kern="0" dirty="0" smtClean="0"/>
          </a:p>
          <a:p>
            <a:r>
              <a:rPr lang="en-GB" sz="2000" kern="0" dirty="0" err="1" smtClean="0"/>
              <a:t>Faserplattform</a:t>
            </a:r>
            <a:endParaRPr lang="en-GB" sz="2000" kern="0" dirty="0" smtClean="0"/>
          </a:p>
          <a:p>
            <a:pPr lvl="1"/>
            <a:r>
              <a:rPr lang="en-GB" sz="1800" kern="0" dirty="0" err="1" smtClean="0"/>
              <a:t>keine</a:t>
            </a:r>
            <a:r>
              <a:rPr lang="en-GB" sz="1800" kern="0" dirty="0" smtClean="0"/>
              <a:t> </a:t>
            </a:r>
            <a:r>
              <a:rPr lang="en-GB" sz="1800" kern="0" dirty="0" err="1" smtClean="0"/>
              <a:t>signifikanten</a:t>
            </a:r>
            <a:r>
              <a:rPr lang="en-GB" sz="1800" kern="0" dirty="0" smtClean="0"/>
              <a:t> </a:t>
            </a:r>
            <a:r>
              <a:rPr lang="en-GB" sz="1800" kern="0" dirty="0" err="1" smtClean="0"/>
              <a:t>Veränderungen</a:t>
            </a:r>
            <a:r>
              <a:rPr lang="en-GB" sz="1800" kern="0" dirty="0" smtClean="0"/>
              <a:t> </a:t>
            </a:r>
            <a:r>
              <a:rPr lang="en-GB" sz="1800" kern="0" dirty="0" err="1" smtClean="0"/>
              <a:t>bis</a:t>
            </a:r>
            <a:r>
              <a:rPr lang="en-GB" sz="1800" kern="0" dirty="0" smtClean="0"/>
              <a:t> ca. 2025 </a:t>
            </a:r>
            <a:r>
              <a:rPr lang="en-GB" sz="1800" kern="0" dirty="0" err="1" smtClean="0"/>
              <a:t>zu</a:t>
            </a:r>
            <a:r>
              <a:rPr lang="en-GB" sz="1800" kern="0" dirty="0" smtClean="0"/>
              <a:t> </a:t>
            </a:r>
            <a:r>
              <a:rPr lang="en-GB" sz="1800" kern="0" dirty="0" err="1" smtClean="0"/>
              <a:t>erwarten</a:t>
            </a:r>
            <a:endParaRPr lang="en-GB" sz="1800" kern="0" dirty="0" smtClean="0"/>
          </a:p>
          <a:p>
            <a:pPr lvl="2"/>
            <a:endParaRPr lang="en-GB" sz="1800" kern="0" dirty="0" smtClean="0"/>
          </a:p>
          <a:p>
            <a:r>
              <a:rPr lang="en-GB" sz="2000" kern="0" dirty="0" err="1" smtClean="0"/>
              <a:t>Optische</a:t>
            </a:r>
            <a:r>
              <a:rPr lang="en-GB" sz="2000" kern="0" dirty="0" smtClean="0"/>
              <a:t> </a:t>
            </a:r>
            <a:r>
              <a:rPr lang="en-GB" sz="2000" kern="0" dirty="0" err="1" smtClean="0"/>
              <a:t>Plattform</a:t>
            </a:r>
            <a:r>
              <a:rPr lang="en-GB" sz="2000" kern="0" dirty="0" smtClean="0"/>
              <a:t> und IP-</a:t>
            </a:r>
            <a:r>
              <a:rPr lang="en-GB" sz="2000" kern="0" dirty="0" err="1" smtClean="0"/>
              <a:t>Plattform</a:t>
            </a:r>
            <a:endParaRPr lang="en-GB" sz="2000" kern="0" dirty="0" smtClean="0"/>
          </a:p>
          <a:p>
            <a:pPr lvl="1"/>
            <a:r>
              <a:rPr lang="en-GB" sz="1800" kern="0" dirty="0" err="1" smtClean="0"/>
              <a:t>Einsatz</a:t>
            </a:r>
            <a:r>
              <a:rPr lang="en-GB" sz="1800" kern="0" dirty="0" smtClean="0"/>
              <a:t> von 400Gbps und 1Tbps </a:t>
            </a:r>
            <a:r>
              <a:rPr lang="en-GB" sz="1800" kern="0" dirty="0" err="1" smtClean="0"/>
              <a:t>zu</a:t>
            </a:r>
            <a:r>
              <a:rPr lang="en-GB" sz="1800" kern="0" dirty="0" smtClean="0"/>
              <a:t> </a:t>
            </a:r>
            <a:r>
              <a:rPr lang="en-GB" sz="1800" kern="0" dirty="0" err="1" smtClean="0"/>
              <a:t>erwarten</a:t>
            </a:r>
            <a:endParaRPr lang="en-GB" sz="1800" kern="0" dirty="0" smtClean="0"/>
          </a:p>
          <a:p>
            <a:pPr lvl="1"/>
            <a:r>
              <a:rPr lang="en-GB" sz="1800" kern="0" dirty="0" err="1" smtClean="0"/>
              <a:t>entsprechend</a:t>
            </a:r>
            <a:r>
              <a:rPr lang="en-GB" sz="1800" kern="0" dirty="0" smtClean="0"/>
              <a:t> </a:t>
            </a:r>
            <a:r>
              <a:rPr lang="en-GB" sz="1800" kern="0" dirty="0" err="1" smtClean="0"/>
              <a:t>auch</a:t>
            </a:r>
            <a:r>
              <a:rPr lang="en-GB" sz="1800" kern="0" dirty="0" smtClean="0"/>
              <a:t> </a:t>
            </a:r>
            <a:r>
              <a:rPr lang="en-GB" sz="1800" kern="0" dirty="0" err="1" smtClean="0"/>
              <a:t>Ausbau</a:t>
            </a:r>
            <a:r>
              <a:rPr lang="en-GB" sz="1800" kern="0" dirty="0" smtClean="0"/>
              <a:t> von </a:t>
            </a:r>
            <a:r>
              <a:rPr lang="en-GB" sz="1800" kern="0" dirty="0" err="1" smtClean="0"/>
              <a:t>Außenanbindungen</a:t>
            </a:r>
            <a:r>
              <a:rPr lang="en-GB" sz="1800" kern="0" dirty="0" smtClean="0"/>
              <a:t> (GÉANT, </a:t>
            </a:r>
            <a:r>
              <a:rPr lang="en-GB" sz="1800" kern="0" dirty="0" err="1" smtClean="0"/>
              <a:t>Peerings</a:t>
            </a:r>
            <a:r>
              <a:rPr lang="en-GB" sz="1800" kern="0" dirty="0" smtClean="0"/>
              <a:t>)</a:t>
            </a:r>
          </a:p>
          <a:p>
            <a:pPr lvl="1"/>
            <a:r>
              <a:rPr lang="en-GB" sz="1800" kern="0" dirty="0" err="1" smtClean="0"/>
              <a:t>Einsatzmöglichkeiten</a:t>
            </a:r>
            <a:r>
              <a:rPr lang="en-GB" sz="1800" kern="0" dirty="0" smtClean="0"/>
              <a:t> SDN </a:t>
            </a:r>
            <a:r>
              <a:rPr lang="en-GB" sz="1800" kern="0" dirty="0" err="1" smtClean="0"/>
              <a:t>o.ä</a:t>
            </a:r>
            <a:r>
              <a:rPr lang="en-GB" sz="1800" kern="0" dirty="0" smtClean="0"/>
              <a:t>. </a:t>
            </a:r>
            <a:r>
              <a:rPr lang="en-GB" sz="1800" kern="0" dirty="0" err="1" smtClean="0"/>
              <a:t>derzeit</a:t>
            </a:r>
            <a:r>
              <a:rPr lang="en-GB" sz="1800" kern="0" dirty="0" smtClean="0"/>
              <a:t> </a:t>
            </a:r>
            <a:r>
              <a:rPr lang="en-GB" sz="1800" kern="0" dirty="0" err="1" smtClean="0"/>
              <a:t>noch</a:t>
            </a:r>
            <a:r>
              <a:rPr lang="en-GB" sz="1800" kern="0" dirty="0" smtClean="0"/>
              <a:t> </a:t>
            </a:r>
            <a:r>
              <a:rPr lang="en-GB" sz="1800" kern="0" dirty="0" err="1" smtClean="0"/>
              <a:t>unklar</a:t>
            </a:r>
            <a:r>
              <a:rPr lang="en-GB" sz="1800" kern="0" dirty="0" smtClean="0"/>
              <a:t>, </a:t>
            </a:r>
            <a:r>
              <a:rPr lang="en-GB" sz="1800" kern="0" dirty="0" err="1" smtClean="0"/>
              <a:t>unter</a:t>
            </a:r>
            <a:r>
              <a:rPr lang="en-GB" sz="1800" kern="0" dirty="0" smtClean="0"/>
              <a:t> </a:t>
            </a:r>
            <a:r>
              <a:rPr lang="en-GB" sz="1800" kern="0" dirty="0" err="1" smtClean="0"/>
              <a:t>Beobachtung</a:t>
            </a:r>
            <a:endParaRPr lang="en-GB" sz="1800" kern="0" dirty="0" smtClean="0"/>
          </a:p>
          <a:p>
            <a:pPr lvl="1"/>
            <a:r>
              <a:rPr lang="en-GB" sz="1800" kern="0" dirty="0" err="1" smtClean="0"/>
              <a:t>DoS</a:t>
            </a:r>
            <a:r>
              <a:rPr lang="en-GB" sz="1800" kern="0" dirty="0" smtClean="0"/>
              <a:t>-Mitigation auf IP-</a:t>
            </a:r>
            <a:r>
              <a:rPr lang="en-GB" sz="1800" kern="0" dirty="0" err="1" smtClean="0"/>
              <a:t>Plattform</a:t>
            </a:r>
            <a:r>
              <a:rPr lang="en-GB" sz="1800" kern="0" dirty="0" smtClean="0"/>
              <a:t> </a:t>
            </a:r>
            <a:r>
              <a:rPr lang="en-GB" sz="1800" kern="0" dirty="0" err="1" smtClean="0"/>
              <a:t>als</a:t>
            </a:r>
            <a:r>
              <a:rPr lang="en-GB" sz="1800" kern="0" dirty="0" smtClean="0"/>
              <a:t> </a:t>
            </a:r>
            <a:r>
              <a:rPr lang="en-GB" sz="1800" kern="0" dirty="0" err="1" smtClean="0"/>
              <a:t>wichtiger</a:t>
            </a:r>
            <a:r>
              <a:rPr lang="en-GB" sz="1800" kern="0" dirty="0" smtClean="0"/>
              <a:t> DFN-</a:t>
            </a:r>
            <a:r>
              <a:rPr lang="en-GB" sz="1800" kern="0" dirty="0" err="1" smtClean="0"/>
              <a:t>Regeldienst</a:t>
            </a:r>
            <a:endParaRPr lang="en-GB" sz="1800" kern="0" dirty="0" smtClean="0"/>
          </a:p>
          <a:p>
            <a:pPr lvl="2"/>
            <a:endParaRPr lang="en-GB" sz="1800" kern="0" dirty="0" smtClean="0"/>
          </a:p>
          <a:p>
            <a:r>
              <a:rPr lang="en-GB" sz="2000" kern="0" dirty="0" err="1" smtClean="0"/>
              <a:t>Aufbau</a:t>
            </a:r>
            <a:r>
              <a:rPr lang="en-GB" sz="2000" kern="0" dirty="0" smtClean="0"/>
              <a:t> Aggregations-</a:t>
            </a:r>
            <a:r>
              <a:rPr lang="en-GB" sz="2000" kern="0" dirty="0" err="1" smtClean="0"/>
              <a:t>Plattform</a:t>
            </a:r>
            <a:r>
              <a:rPr lang="en-GB" sz="2000" kern="0" dirty="0" smtClean="0"/>
              <a:t> </a:t>
            </a:r>
            <a:r>
              <a:rPr lang="en-GB" sz="2000" kern="0" dirty="0" err="1" smtClean="0"/>
              <a:t>für</a:t>
            </a:r>
            <a:r>
              <a:rPr lang="en-GB" sz="2000" kern="0" dirty="0" smtClean="0"/>
              <a:t> 2017 </a:t>
            </a:r>
            <a:r>
              <a:rPr lang="en-GB" sz="2000" kern="0" dirty="0" err="1" smtClean="0"/>
              <a:t>beabsichtigt</a:t>
            </a:r>
            <a:endParaRPr lang="en-GB" sz="2000" kern="0"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16632"/>
            <a:ext cx="2304257" cy="986733"/>
          </a:xfrm>
          <a:prstGeom prst="rect">
            <a:avLst/>
          </a:prstGeom>
        </p:spPr>
      </p:pic>
      <p:sp>
        <p:nvSpPr>
          <p:cNvPr id="8"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4174005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dirty="0"/>
          </a:p>
        </p:txBody>
      </p:sp>
      <p:sp>
        <p:nvSpPr>
          <p:cNvPr id="3" name="Titel 2"/>
          <p:cNvSpPr>
            <a:spLocks noGrp="1"/>
          </p:cNvSpPr>
          <p:nvPr>
            <p:ph type="title"/>
          </p:nvPr>
        </p:nvSpPr>
        <p:spPr/>
        <p:txBody>
          <a:bodyPr/>
          <a:lstStyle/>
          <a:p>
            <a:r>
              <a:rPr lang="de-DE" dirty="0" smtClean="0"/>
              <a:t>Backup </a:t>
            </a:r>
            <a:r>
              <a:rPr lang="de-DE" dirty="0" err="1" smtClean="0"/>
              <a:t>slids</a:t>
            </a:r>
            <a:endParaRPr lang="de-DE" dirty="0"/>
          </a:p>
        </p:txBody>
      </p:sp>
      <p:sp>
        <p:nvSpPr>
          <p:cNvPr id="4"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4495566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PerfSONAR</a:t>
            </a:r>
            <a:endParaRPr lang="de-DE" dirty="0"/>
          </a:p>
        </p:txBody>
      </p:sp>
      <p:sp>
        <p:nvSpPr>
          <p:cNvPr id="3" name="Inhaltsplatzhalter 2"/>
          <p:cNvSpPr>
            <a:spLocks noGrp="1"/>
          </p:cNvSpPr>
          <p:nvPr>
            <p:ph idx="1"/>
          </p:nvPr>
        </p:nvSpPr>
        <p:spPr/>
        <p:txBody>
          <a:bodyPr/>
          <a:lstStyle/>
          <a:p>
            <a:r>
              <a:rPr lang="de-DE" dirty="0" err="1" smtClean="0"/>
              <a:t>Umstrukruriert</a:t>
            </a:r>
            <a:endParaRPr lang="de-DE" dirty="0" smtClean="0"/>
          </a:p>
          <a:p>
            <a:pPr lvl="1"/>
            <a:r>
              <a:rPr lang="de-DE" dirty="0" smtClean="0"/>
              <a:t>„länderspezifisches“ </a:t>
            </a:r>
            <a:r>
              <a:rPr lang="de-DE" dirty="0" err="1" smtClean="0"/>
              <a:t>Perfsonar</a:t>
            </a:r>
            <a:r>
              <a:rPr lang="de-DE" dirty="0" smtClean="0"/>
              <a:t> </a:t>
            </a:r>
            <a:r>
              <a:rPr lang="de-DE" dirty="0" err="1" smtClean="0"/>
              <a:t>wurd</a:t>
            </a:r>
            <a:r>
              <a:rPr lang="de-DE" dirty="0" smtClean="0"/>
              <a:t> aufgelöst</a:t>
            </a:r>
          </a:p>
          <a:p>
            <a:pPr lvl="1"/>
            <a:r>
              <a:rPr lang="de-DE" dirty="0" smtClean="0"/>
              <a:t>Experiment spezifisches aufgebaut (ATLAS, CMS, LHCB)</a:t>
            </a:r>
          </a:p>
          <a:p>
            <a:pPr lvl="1"/>
            <a:endParaRPr lang="de-DE" dirty="0"/>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222271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5" name="Grafik 4"/>
          <p:cNvPicPr>
            <a:picLocks noChangeAspect="1"/>
          </p:cNvPicPr>
          <p:nvPr/>
        </p:nvPicPr>
        <p:blipFill>
          <a:blip r:embed="rId2"/>
          <a:stretch>
            <a:fillRect/>
          </a:stretch>
        </p:blipFill>
        <p:spPr>
          <a:xfrm>
            <a:off x="179512" y="895349"/>
            <a:ext cx="8856984" cy="5413971"/>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5941232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Grafik 4"/>
          <p:cNvPicPr>
            <a:picLocks noChangeAspect="1"/>
          </p:cNvPicPr>
          <p:nvPr/>
        </p:nvPicPr>
        <p:blipFill>
          <a:blip r:embed="rId2"/>
          <a:stretch>
            <a:fillRect/>
          </a:stretch>
        </p:blipFill>
        <p:spPr>
          <a:xfrm>
            <a:off x="107504" y="1209714"/>
            <a:ext cx="8928992" cy="5171614"/>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24036723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pic>
        <p:nvPicPr>
          <p:cNvPr id="5" name="Grafik 4"/>
          <p:cNvPicPr>
            <a:picLocks noChangeAspect="1"/>
          </p:cNvPicPr>
          <p:nvPr/>
        </p:nvPicPr>
        <p:blipFill>
          <a:blip r:embed="rId2"/>
          <a:stretch>
            <a:fillRect/>
          </a:stretch>
        </p:blipFill>
        <p:spPr>
          <a:xfrm>
            <a:off x="179512" y="908720"/>
            <a:ext cx="8784976" cy="5402039"/>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2727092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The DWDM network</a:t>
            </a:r>
            <a:endParaRPr lang="de-DE" dirty="0"/>
          </a:p>
        </p:txBody>
      </p:sp>
      <p:sp>
        <p:nvSpPr>
          <p:cNvPr id="4" name="Fußzeilenplatzhalter 3"/>
          <p:cNvSpPr>
            <a:spLocks noGrp="1"/>
          </p:cNvSpPr>
          <p:nvPr>
            <p:ph type="ftr" sz="quarter" idx="3"/>
          </p:nvPr>
        </p:nvSpPr>
        <p:spPr/>
        <p:txBody>
          <a:bodyPr/>
          <a:lstStyle/>
          <a:p>
            <a:r>
              <a:rPr lang="en-US" smtClean="0"/>
              <a:t>TAB Strategy Meeting for DIS  </a:t>
            </a:r>
            <a:r>
              <a:rPr lang="de-DE" smtClean="0"/>
              <a:t>14</a:t>
            </a:r>
            <a:r>
              <a:rPr lang="de-DE" baseline="30000" smtClean="0"/>
              <a:t>st</a:t>
            </a:r>
            <a:r>
              <a:rPr lang="de-DE" smtClean="0"/>
              <a:t> July 2016  --  Bruno Hoeft</a:t>
            </a:r>
            <a:endParaRPr lang="de-DE" dirty="0"/>
          </a:p>
        </p:txBody>
      </p:sp>
      <p:sp>
        <p:nvSpPr>
          <p:cNvPr id="5" name="Content Placeholder 1"/>
          <p:cNvSpPr txBox="1">
            <a:spLocks/>
          </p:cNvSpPr>
          <p:nvPr/>
        </p:nvSpPr>
        <p:spPr bwMode="auto">
          <a:xfrm>
            <a:off x="333376" y="1143003"/>
            <a:ext cx="2107609" cy="469513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342900" indent="-342900" algn="l" rtl="0" eaLnBrk="0" fontAlgn="base" hangingPunct="0">
              <a:spcBef>
                <a:spcPct val="20000"/>
              </a:spcBef>
              <a:spcAft>
                <a:spcPct val="0"/>
              </a:spcAft>
              <a:buSzPct val="70000"/>
              <a:buBlip>
                <a:blip r:embed="rId2"/>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2"/>
              </a:buBlip>
              <a:defRPr sz="2000">
                <a:solidFill>
                  <a:schemeClr val="tx1"/>
                </a:solidFill>
                <a:latin typeface="+mn-lt"/>
              </a:defRPr>
            </a:lvl2pPr>
            <a:lvl3pPr marL="1143000" indent="-228600" algn="l" rtl="0" eaLnBrk="0" fontAlgn="base" hangingPunct="0">
              <a:spcBef>
                <a:spcPct val="20000"/>
              </a:spcBef>
              <a:spcAft>
                <a:spcPct val="0"/>
              </a:spcAft>
              <a:buSzPct val="60000"/>
              <a:buBlip>
                <a:blip r:embed="rId2"/>
              </a:buBlip>
              <a:defRPr sz="2400">
                <a:solidFill>
                  <a:schemeClr val="tx1"/>
                </a:solidFill>
                <a:latin typeface="+mn-lt"/>
              </a:defRPr>
            </a:lvl3pPr>
            <a:lvl4pPr marL="1600200" indent="-228600" algn="l" rtl="0" eaLnBrk="0" fontAlgn="base" hangingPunct="0">
              <a:spcBef>
                <a:spcPct val="20000"/>
              </a:spcBef>
              <a:spcAft>
                <a:spcPct val="0"/>
              </a:spcAft>
              <a:buSzPct val="60000"/>
              <a:buBlip>
                <a:blip r:embed="rId2"/>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2"/>
              </a:buBlip>
              <a:defRPr sz="1400">
                <a:solidFill>
                  <a:schemeClr val="tx1"/>
                </a:solidFill>
                <a:latin typeface="+mn-lt"/>
              </a:defRPr>
            </a:lvl5pPr>
            <a:lvl6pPr marL="2514600" indent="-228600" algn="l" rtl="0" fontAlgn="base">
              <a:spcBef>
                <a:spcPct val="20000"/>
              </a:spcBef>
              <a:spcAft>
                <a:spcPct val="0"/>
              </a:spcAft>
              <a:buSzPct val="60000"/>
              <a:buBlip>
                <a:blip r:embed="rId2"/>
              </a:buBlip>
              <a:defRPr sz="1400">
                <a:solidFill>
                  <a:schemeClr val="tx1"/>
                </a:solidFill>
                <a:latin typeface="+mn-lt"/>
              </a:defRPr>
            </a:lvl6pPr>
            <a:lvl7pPr marL="2971800" indent="-228600" algn="l" rtl="0" fontAlgn="base">
              <a:spcBef>
                <a:spcPct val="20000"/>
              </a:spcBef>
              <a:spcAft>
                <a:spcPct val="0"/>
              </a:spcAft>
              <a:buSzPct val="60000"/>
              <a:buBlip>
                <a:blip r:embed="rId2"/>
              </a:buBlip>
              <a:defRPr sz="1400">
                <a:solidFill>
                  <a:schemeClr val="tx1"/>
                </a:solidFill>
                <a:latin typeface="+mn-lt"/>
              </a:defRPr>
            </a:lvl7pPr>
            <a:lvl8pPr marL="3429000" indent="-228600" algn="l" rtl="0" fontAlgn="base">
              <a:spcBef>
                <a:spcPct val="20000"/>
              </a:spcBef>
              <a:spcAft>
                <a:spcPct val="0"/>
              </a:spcAft>
              <a:buSzPct val="60000"/>
              <a:buBlip>
                <a:blip r:embed="rId2"/>
              </a:buBlip>
              <a:defRPr sz="1400">
                <a:solidFill>
                  <a:schemeClr val="tx1"/>
                </a:solidFill>
                <a:latin typeface="+mn-lt"/>
              </a:defRPr>
            </a:lvl8pPr>
            <a:lvl9pPr marL="3886200" indent="-228600" algn="l" rtl="0" fontAlgn="base">
              <a:spcBef>
                <a:spcPct val="20000"/>
              </a:spcBef>
              <a:spcAft>
                <a:spcPct val="0"/>
              </a:spcAft>
              <a:buSzPct val="60000"/>
              <a:buBlip>
                <a:blip r:embed="rId2"/>
              </a:buBlip>
              <a:defRPr sz="1400">
                <a:solidFill>
                  <a:schemeClr val="tx1"/>
                </a:solidFill>
                <a:latin typeface="+mn-lt"/>
              </a:defRPr>
            </a:lvl9pPr>
          </a:lstStyle>
          <a:p>
            <a:r>
              <a:rPr lang="en-GB" sz="1600" kern="0" dirty="0" smtClean="0">
                <a:solidFill>
                  <a:srgbClr val="1C4161"/>
                </a:solidFill>
              </a:rPr>
              <a:t>Elements providing large capacity Point-to-point across defined fibre routes</a:t>
            </a:r>
          </a:p>
          <a:p>
            <a:r>
              <a:rPr lang="en-GB" sz="1600" kern="0" dirty="0" smtClean="0">
                <a:solidFill>
                  <a:srgbClr val="1C4161"/>
                </a:solidFill>
              </a:rPr>
              <a:t>10G and 100G Lambda services are provided directly on this infrastructure</a:t>
            </a:r>
            <a:endParaRPr lang="en-GB" sz="1600" kern="0" dirty="0">
              <a:solidFill>
                <a:srgbClr val="1C4161"/>
              </a:solidFill>
            </a:endParaRPr>
          </a:p>
        </p:txBody>
      </p:sp>
      <p:pic>
        <p:nvPicPr>
          <p:cNvPr id="6"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0590" y="958849"/>
            <a:ext cx="6481890" cy="5133975"/>
          </a:xfrm>
          <a:prstGeom prst="rect">
            <a:avLst/>
          </a:prstGeom>
        </p:spPr>
      </p:pic>
      <p:pic>
        <p:nvPicPr>
          <p:cNvPr id="7" name="Grafik 6"/>
          <p:cNvPicPr>
            <a:picLocks noChangeAspect="1"/>
          </p:cNvPicPr>
          <p:nvPr/>
        </p:nvPicPr>
        <p:blipFill>
          <a:blip r:embed="rId4"/>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904687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6" name="Grafik 5"/>
          <p:cNvPicPr>
            <a:picLocks noChangeAspect="1"/>
          </p:cNvPicPr>
          <p:nvPr/>
        </p:nvPicPr>
        <p:blipFill>
          <a:blip r:embed="rId2"/>
          <a:stretch>
            <a:fillRect/>
          </a:stretch>
        </p:blipFill>
        <p:spPr>
          <a:xfrm>
            <a:off x="107505" y="980728"/>
            <a:ext cx="8928992" cy="5328592"/>
          </a:xfrm>
          <a:prstGeom prst="rect">
            <a:avLst/>
          </a:prstGeom>
        </p:spPr>
      </p:pic>
      <p:sp>
        <p:nvSpPr>
          <p:cNvPr id="7"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3969696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6384" y="504676"/>
            <a:ext cx="576064" cy="386786"/>
          </a:xfrm>
          <a:prstGeom prst="rect">
            <a:avLst/>
          </a:prstGeom>
        </p:spPr>
      </p:pic>
      <p:sp>
        <p:nvSpPr>
          <p:cNvPr id="2" name="Titel 1"/>
          <p:cNvSpPr>
            <a:spLocks noGrp="1"/>
          </p:cNvSpPr>
          <p:nvPr>
            <p:ph type="title"/>
          </p:nvPr>
        </p:nvSpPr>
        <p:spPr/>
        <p:txBody>
          <a:bodyPr/>
          <a:lstStyle/>
          <a:p>
            <a:pPr algn="ctr"/>
            <a:r>
              <a:rPr lang="de-DE" dirty="0" smtClean="0"/>
              <a:t>LHC      ONE  </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 y="870620"/>
            <a:ext cx="8964488" cy="5510708"/>
          </a:xfrm>
          <a:prstGeom prst="rect">
            <a:avLst/>
          </a:prstGeom>
        </p:spPr>
      </p:pic>
      <p:sp>
        <p:nvSpPr>
          <p:cNvPr id="6" name="Ellipse 5"/>
          <p:cNvSpPr/>
          <p:nvPr/>
        </p:nvSpPr>
        <p:spPr>
          <a:xfrm>
            <a:off x="5652120" y="980728"/>
            <a:ext cx="576064" cy="504056"/>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7842560" y="908720"/>
            <a:ext cx="689880" cy="36004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Ellipse 7"/>
          <p:cNvSpPr/>
          <p:nvPr/>
        </p:nvSpPr>
        <p:spPr>
          <a:xfrm>
            <a:off x="1403648" y="2019320"/>
            <a:ext cx="432048" cy="288032"/>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28615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LHC[OPN/ONE]</a:t>
            </a:r>
            <a:endParaRPr lang="de-DE" dirty="0"/>
          </a:p>
        </p:txBody>
      </p:sp>
      <p:sp>
        <p:nvSpPr>
          <p:cNvPr id="3" name="Inhaltsplatzhalter 2"/>
          <p:cNvSpPr>
            <a:spLocks noGrp="1"/>
          </p:cNvSpPr>
          <p:nvPr>
            <p:ph idx="1"/>
          </p:nvPr>
        </p:nvSpPr>
        <p:spPr/>
        <p:txBody>
          <a:bodyPr>
            <a:normAutofit fontScale="70000" lnSpcReduction="20000"/>
          </a:bodyPr>
          <a:lstStyle/>
          <a:p>
            <a:r>
              <a:rPr lang="en-US" dirty="0" smtClean="0"/>
              <a:t>LHCOPN</a:t>
            </a:r>
          </a:p>
          <a:p>
            <a:pPr lvl="1"/>
            <a:r>
              <a:rPr lang="en-US" dirty="0" smtClean="0"/>
              <a:t>Optical Private Network (OPN)</a:t>
            </a:r>
          </a:p>
          <a:p>
            <a:pPr lvl="1"/>
            <a:r>
              <a:rPr lang="en-US" dirty="0" smtClean="0"/>
              <a:t>14 x Tier-1s  </a:t>
            </a:r>
          </a:p>
          <a:p>
            <a:pPr lvl="1"/>
            <a:r>
              <a:rPr lang="en-US" dirty="0" smtClean="0"/>
              <a:t>link capacity between 10Gbps and 40Ggbps</a:t>
            </a:r>
          </a:p>
          <a:p>
            <a:pPr lvl="1"/>
            <a:r>
              <a:rPr lang="en-US" dirty="0" smtClean="0"/>
              <a:t>1 x Tier-0 : CERN</a:t>
            </a:r>
          </a:p>
          <a:p>
            <a:pPr lvl="1"/>
            <a:endParaRPr lang="en-US" dirty="0" smtClean="0"/>
          </a:p>
          <a:p>
            <a:r>
              <a:rPr lang="en-US" dirty="0" smtClean="0"/>
              <a:t>LHCONE</a:t>
            </a:r>
          </a:p>
          <a:p>
            <a:pPr lvl="1"/>
            <a:r>
              <a:rPr lang="en-US" dirty="0" smtClean="0"/>
              <a:t>Open Network Exchange (ONE)</a:t>
            </a:r>
          </a:p>
          <a:p>
            <a:pPr lvl="1"/>
            <a:r>
              <a:rPr lang="en-US" dirty="0" smtClean="0"/>
              <a:t>Approx. 30 NRENs</a:t>
            </a:r>
          </a:p>
          <a:p>
            <a:pPr lvl="1"/>
            <a:r>
              <a:rPr lang="en-US" dirty="0" smtClean="0"/>
              <a:t>175 CIDRs of more than 78 connected Tier-[0123]</a:t>
            </a:r>
          </a:p>
          <a:p>
            <a:pPr lvl="2"/>
            <a:r>
              <a:rPr lang="en-US" dirty="0" smtClean="0"/>
              <a:t>Steering enabled via community values (</a:t>
            </a:r>
            <a:r>
              <a:rPr lang="en-US" dirty="0" err="1" smtClean="0"/>
              <a:t>acept</a:t>
            </a:r>
            <a:r>
              <a:rPr lang="en-US" dirty="0" smtClean="0"/>
              <a:t>/deny)</a:t>
            </a:r>
          </a:p>
          <a:p>
            <a:pPr lvl="1"/>
            <a:r>
              <a:rPr lang="en-US" dirty="0" smtClean="0"/>
              <a:t>Still growing: </a:t>
            </a:r>
          </a:p>
          <a:p>
            <a:pPr lvl="2"/>
            <a:r>
              <a:rPr lang="en-US" dirty="0" smtClean="0"/>
              <a:t>Kharkov-KIPT-LCG2 </a:t>
            </a:r>
            <a:r>
              <a:rPr lang="en-US" dirty="0" smtClean="0">
                <a:sym typeface="Wingdings" panose="05000000000000000000" pitchFamily="2" charset="2"/>
              </a:rPr>
              <a:t> Ukraine</a:t>
            </a:r>
            <a:endParaRPr lang="en-US" dirty="0" smtClean="0"/>
          </a:p>
          <a:p>
            <a:pPr lvl="2"/>
            <a:r>
              <a:rPr lang="en-US" dirty="0" smtClean="0"/>
              <a:t>currently ASIAN and American Tier-x joining</a:t>
            </a:r>
          </a:p>
          <a:p>
            <a:pPr lvl="1"/>
            <a:r>
              <a:rPr lang="en-US" dirty="0" smtClean="0"/>
              <a:t>German Tier-x:</a:t>
            </a:r>
          </a:p>
          <a:p>
            <a:pPr lvl="2"/>
            <a:r>
              <a:rPr lang="en-US" dirty="0" err="1" smtClean="0"/>
              <a:t>Desy</a:t>
            </a:r>
            <a:r>
              <a:rPr lang="en-US" dirty="0" smtClean="0"/>
              <a:t>, KIT, </a:t>
            </a:r>
            <a:r>
              <a:rPr lang="en-US" dirty="0" err="1" smtClean="0"/>
              <a:t>Uni</a:t>
            </a:r>
            <a:r>
              <a:rPr lang="en-US" dirty="0" smtClean="0"/>
              <a:t>-Wuppertal, RWTH-Aachen, GSI</a:t>
            </a:r>
          </a:p>
          <a:p>
            <a:pPr lvl="1"/>
            <a:r>
              <a:rPr lang="en-US" dirty="0" smtClean="0">
                <a:sym typeface="Wingdings" panose="05000000000000000000" pitchFamily="2" charset="2"/>
              </a:rPr>
              <a:t>LHCONE covers more than only LHC</a:t>
            </a:r>
          </a:p>
          <a:p>
            <a:pPr lvl="2"/>
            <a:r>
              <a:rPr lang="en-US" dirty="0" smtClean="0">
                <a:sym typeface="Wingdings" panose="05000000000000000000" pitchFamily="2" charset="2"/>
              </a:rPr>
              <a:t>Belle-2</a:t>
            </a:r>
          </a:p>
          <a:p>
            <a:pPr lvl="2"/>
            <a:r>
              <a:rPr lang="en-US" dirty="0" smtClean="0"/>
              <a:t>Pierre Auger Observatory</a:t>
            </a:r>
          </a:p>
          <a:p>
            <a:pPr lvl="2"/>
            <a:r>
              <a:rPr lang="en-US" dirty="0" err="1" smtClean="0"/>
              <a:t>NOvA</a:t>
            </a:r>
            <a:endParaRPr lang="en-US" dirty="0" smtClean="0"/>
          </a:p>
          <a:p>
            <a:pPr lvl="1"/>
            <a:r>
              <a:rPr lang="en-US" dirty="0" smtClean="0"/>
              <a:t>Collaboration </a:t>
            </a:r>
            <a:r>
              <a:rPr lang="en-US" dirty="0" smtClean="0"/>
              <a:t>guidelines</a:t>
            </a:r>
            <a:r>
              <a:rPr lang="en-US" dirty="0" smtClean="0"/>
              <a:t> </a:t>
            </a:r>
            <a:r>
              <a:rPr lang="en-US" dirty="0" smtClean="0"/>
              <a:t>(url: https://twiki.cern.ch/twiki/bin/view/LHCONE/LhcOneAup) </a:t>
            </a:r>
            <a:endParaRPr lang="en-US" dirty="0" smtClean="0"/>
          </a:p>
          <a:p>
            <a:pPr lvl="1"/>
            <a:endParaRPr lang="de-DE" dirty="0" smtClean="0"/>
          </a:p>
          <a:p>
            <a:pPr lvl="1"/>
            <a:endParaRPr lang="de-DE" dirty="0"/>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176042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Aggregated</a:t>
            </a:r>
            <a:r>
              <a:rPr lang="de-DE" dirty="0" smtClean="0"/>
              <a:t> LHCONE </a:t>
            </a:r>
            <a:r>
              <a:rPr lang="de-DE" dirty="0" err="1" smtClean="0"/>
              <a:t>graph</a:t>
            </a:r>
            <a:endParaRPr lang="de-DE" dirty="0"/>
          </a:p>
        </p:txBody>
      </p:sp>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8" name="Grafik 7"/>
          <p:cNvPicPr>
            <a:picLocks noChangeAspect="1"/>
          </p:cNvPicPr>
          <p:nvPr/>
        </p:nvPicPr>
        <p:blipFill>
          <a:blip r:embed="rId2"/>
          <a:stretch>
            <a:fillRect/>
          </a:stretch>
        </p:blipFill>
        <p:spPr>
          <a:xfrm>
            <a:off x="7524328" y="895350"/>
            <a:ext cx="1352550" cy="609600"/>
          </a:xfrm>
          <a:prstGeom prst="rect">
            <a:avLst/>
          </a:prstGeom>
        </p:spPr>
      </p:pic>
      <p:sp>
        <p:nvSpPr>
          <p:cNvPr id="3" name="Inhaltsplatzhalter 2"/>
          <p:cNvSpPr>
            <a:spLocks noGrp="1"/>
          </p:cNvSpPr>
          <p:nvPr>
            <p:ph idx="1"/>
          </p:nvPr>
        </p:nvSpPr>
        <p:spPr/>
        <p:txBody>
          <a:bodyPr/>
          <a:lstStyle/>
          <a:p>
            <a:endParaRPr lang="de-DE" dirty="0"/>
          </a:p>
        </p:txBody>
      </p:sp>
      <p:pic>
        <p:nvPicPr>
          <p:cNvPr id="7" name="Inhaltsplatzhalter 4"/>
          <p:cNvPicPr>
            <a:picLocks noChangeAspect="1"/>
          </p:cNvPicPr>
          <p:nvPr/>
        </p:nvPicPr>
        <p:blipFill>
          <a:blip r:embed="rId3"/>
          <a:stretch>
            <a:fillRect/>
          </a:stretch>
        </p:blipFill>
        <p:spPr bwMode="auto">
          <a:xfrm>
            <a:off x="133880" y="4165550"/>
            <a:ext cx="8880470" cy="2071762"/>
          </a:xfrm>
          <a:prstGeom prst="rect">
            <a:avLst/>
          </a:prstGeom>
          <a:noFill/>
          <a:ln w="9525">
            <a:noFill/>
            <a:miter lim="800000"/>
            <a:headEnd/>
            <a:tailEnd/>
          </a:ln>
        </p:spPr>
      </p:pic>
    </p:spTree>
    <p:extLst>
      <p:ext uri="{BB962C8B-B14F-4D97-AF65-F5344CB8AC3E}">
        <p14:creationId xmlns:p14="http://schemas.microsoft.com/office/powerpoint/2010/main" val="1523967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Grafik 4"/>
          <p:cNvPicPr>
            <a:picLocks noChangeAspect="1"/>
          </p:cNvPicPr>
          <p:nvPr/>
        </p:nvPicPr>
        <p:blipFill>
          <a:blip r:embed="rId2"/>
          <a:stretch>
            <a:fillRect/>
          </a:stretch>
        </p:blipFill>
        <p:spPr>
          <a:xfrm>
            <a:off x="107504" y="903024"/>
            <a:ext cx="8928992" cy="5406296"/>
          </a:xfrm>
          <a:prstGeom prst="rect">
            <a:avLst/>
          </a:prstGeom>
        </p:spPr>
      </p:pic>
      <p:sp>
        <p:nvSpPr>
          <p:cNvPr id="6"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spTree>
    <p:extLst>
      <p:ext uri="{BB962C8B-B14F-4D97-AF65-F5344CB8AC3E}">
        <p14:creationId xmlns:p14="http://schemas.microsoft.com/office/powerpoint/2010/main" val="1473725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1736" y="1907409"/>
            <a:ext cx="8181975" cy="3489722"/>
          </a:xfrm>
        </p:spPr>
        <p:txBody>
          <a:bodyPr>
            <a:normAutofit/>
          </a:bodyPr>
          <a:lstStyle/>
          <a:p>
            <a:r>
              <a:rPr lang="en-GB" sz="1800" dirty="0"/>
              <a:t>IP over OTN </a:t>
            </a:r>
          </a:p>
          <a:p>
            <a:pPr lvl="1"/>
            <a:r>
              <a:rPr lang="en-GB" sz="1600" dirty="0"/>
              <a:t>Interconnect router with appropriate capacity trunk link </a:t>
            </a:r>
          </a:p>
          <a:p>
            <a:pPr lvl="1"/>
            <a:r>
              <a:rPr lang="en-GB" sz="1600" dirty="0"/>
              <a:t>Increase meshing between core routers</a:t>
            </a:r>
          </a:p>
          <a:p>
            <a:pPr lvl="1"/>
            <a:r>
              <a:rPr lang="en-GB" sz="1600" dirty="0"/>
              <a:t>Trunk links can be multiplexed by OTN layer into 500G super channel</a:t>
            </a:r>
          </a:p>
          <a:p>
            <a:pPr lvl="1"/>
            <a:r>
              <a:rPr lang="en-GB" sz="1600" dirty="0"/>
              <a:t>Transit traffic is kept at OTN layer instead of transiting through multiple routers</a:t>
            </a:r>
          </a:p>
          <a:p>
            <a:pPr lvl="1"/>
            <a:r>
              <a:rPr lang="en-GB" sz="1600" dirty="0"/>
              <a:t>Maximizes slot capacity at both IP and Optical layer</a:t>
            </a:r>
          </a:p>
          <a:p>
            <a:pPr lvl="1"/>
            <a:r>
              <a:rPr lang="en-GB" sz="1600" dirty="0"/>
              <a:t>Enables GÉANT to scale and converge the two networks</a:t>
            </a:r>
          </a:p>
          <a:p>
            <a:pPr lvl="1"/>
            <a:endParaRPr lang="en-GB" sz="1600" dirty="0"/>
          </a:p>
          <a:p>
            <a:r>
              <a:rPr lang="en-GB" sz="1750" dirty="0"/>
              <a:t>Testing of </a:t>
            </a:r>
            <a:r>
              <a:rPr lang="en-GB" sz="1750" dirty="0" err="1"/>
              <a:t>Infinera</a:t>
            </a:r>
            <a:r>
              <a:rPr lang="en-GB" sz="1750" dirty="0"/>
              <a:t> PXM (OTN) Cards completed</a:t>
            </a:r>
          </a:p>
          <a:p>
            <a:r>
              <a:rPr lang="en-GB" sz="1750" dirty="0"/>
              <a:t>Will be rolled out in Eastern part of the network</a:t>
            </a:r>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dirty="0"/>
          </a:p>
        </p:txBody>
      </p:sp>
      <p:sp>
        <p:nvSpPr>
          <p:cNvPr id="4" name="Title 3"/>
          <p:cNvSpPr>
            <a:spLocks noGrp="1"/>
          </p:cNvSpPr>
          <p:nvPr>
            <p:ph type="title"/>
          </p:nvPr>
        </p:nvSpPr>
        <p:spPr/>
        <p:txBody>
          <a:bodyPr/>
          <a:lstStyle/>
          <a:p>
            <a:r>
              <a:rPr lang="en-GB" dirty="0" smtClean="0"/>
              <a:t>Evaluation of Network Architectures</a:t>
            </a:r>
            <a:endParaRPr lang="en-GB" dirty="0"/>
          </a:p>
        </p:txBody>
      </p:sp>
      <p:sp>
        <p:nvSpPr>
          <p:cNvPr id="5"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en-US" dirty="0" smtClean="0"/>
              <a:t>TAB Strategy Meeting for DIS  </a:t>
            </a:r>
            <a:r>
              <a:rPr lang="de-DE" dirty="0" smtClean="0"/>
              <a:t>14</a:t>
            </a:r>
            <a:r>
              <a:rPr lang="de-DE" baseline="30000" dirty="0" smtClean="0"/>
              <a:t>st</a:t>
            </a:r>
            <a:r>
              <a:rPr lang="de-DE" dirty="0" smtClean="0"/>
              <a:t> </a:t>
            </a:r>
            <a:r>
              <a:rPr lang="de-DE" dirty="0" err="1" smtClean="0"/>
              <a:t>July</a:t>
            </a:r>
            <a:r>
              <a:rPr lang="de-DE" dirty="0" smtClean="0"/>
              <a:t> 2016  --  Bruno Hoeft</a:t>
            </a:r>
            <a:endParaRPr lang="de-DE" dirty="0"/>
          </a:p>
        </p:txBody>
      </p:sp>
      <p:pic>
        <p:nvPicPr>
          <p:cNvPr id="6" name="Grafik 5"/>
          <p:cNvPicPr>
            <a:picLocks noChangeAspect="1"/>
          </p:cNvPicPr>
          <p:nvPr/>
        </p:nvPicPr>
        <p:blipFill>
          <a:blip r:embed="rId3"/>
          <a:stretch>
            <a:fillRect/>
          </a:stretch>
        </p:blipFill>
        <p:spPr>
          <a:xfrm>
            <a:off x="7524328" y="895350"/>
            <a:ext cx="1352550" cy="609600"/>
          </a:xfrm>
          <a:prstGeom prst="rect">
            <a:avLst/>
          </a:prstGeom>
        </p:spPr>
      </p:pic>
    </p:spTree>
    <p:extLst>
      <p:ext uri="{BB962C8B-B14F-4D97-AF65-F5344CB8AC3E}">
        <p14:creationId xmlns:p14="http://schemas.microsoft.com/office/powerpoint/2010/main" val="1018371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D9D9D9"/>
      </a:lt2>
      <a:accent1>
        <a:srgbClr val="009682"/>
      </a:accent1>
      <a:accent2>
        <a:srgbClr val="4664AA"/>
      </a:accent2>
      <a:accent3>
        <a:srgbClr val="FFFFFF"/>
      </a:accent3>
      <a:accent4>
        <a:srgbClr val="000000"/>
      </a:accent4>
      <a:accent5>
        <a:srgbClr val="AAC9C1"/>
      </a:accent5>
      <a:accent6>
        <a:srgbClr val="3F5A9A"/>
      </a:accent6>
      <a:hlink>
        <a:srgbClr val="808080"/>
      </a:hlink>
      <a:folHlink>
        <a:srgbClr val="7D92C3"/>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tandarddesign 1">
        <a:dk1>
          <a:srgbClr val="000000"/>
        </a:dk1>
        <a:lt1>
          <a:srgbClr val="FFFFFF"/>
        </a:lt1>
        <a:dk2>
          <a:srgbClr val="000000"/>
        </a:dk2>
        <a:lt2>
          <a:srgbClr val="D9D9D9"/>
        </a:lt2>
        <a:accent1>
          <a:srgbClr val="009682"/>
        </a:accent1>
        <a:accent2>
          <a:srgbClr val="4664AA"/>
        </a:accent2>
        <a:accent3>
          <a:srgbClr val="FFFFFF"/>
        </a:accent3>
        <a:accent4>
          <a:srgbClr val="000000"/>
        </a:accent4>
        <a:accent5>
          <a:srgbClr val="AAC9C1"/>
        </a:accent5>
        <a:accent6>
          <a:srgbClr val="3F5A9A"/>
        </a:accent6>
        <a:hlink>
          <a:srgbClr val="808080"/>
        </a:hlink>
        <a:folHlink>
          <a:srgbClr val="7D92C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1775</Words>
  <Application>Microsoft Office PowerPoint</Application>
  <PresentationFormat>Bildschirmpräsentation (4:3)</PresentationFormat>
  <Paragraphs>362</Paragraphs>
  <Slides>32</Slides>
  <Notes>8</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32</vt:i4>
      </vt:variant>
    </vt:vector>
  </HeadingPairs>
  <TitlesOfParts>
    <vt:vector size="39" baseType="lpstr">
      <vt:lpstr>ＭＳ Ｐゴシック</vt:lpstr>
      <vt:lpstr>Arial</vt:lpstr>
      <vt:lpstr>Calibri</vt:lpstr>
      <vt:lpstr>Verdana</vt:lpstr>
      <vt:lpstr>Wingdings</vt:lpstr>
      <vt:lpstr>Standarddesign</vt:lpstr>
      <vt:lpstr>PHOTO-PAINT</vt:lpstr>
      <vt:lpstr>Network evolving (2019-2022)</vt:lpstr>
      <vt:lpstr>PowerPoint-Präsentation</vt:lpstr>
      <vt:lpstr>PowerPoint-Präsentation</vt:lpstr>
      <vt:lpstr>PowerPoint-Präsentation</vt:lpstr>
      <vt:lpstr>LHC      ONE  </vt:lpstr>
      <vt:lpstr>LHC[OPN/ONE]</vt:lpstr>
      <vt:lpstr>Aggregated LHCONE graph</vt:lpstr>
      <vt:lpstr>PowerPoint-Präsentation</vt:lpstr>
      <vt:lpstr>Evaluation of Network Architectures</vt:lpstr>
      <vt:lpstr>Current and Proposed Architecture</vt:lpstr>
      <vt:lpstr>Transport SDN App</vt:lpstr>
      <vt:lpstr>Transport SDN Current network architecture</vt:lpstr>
      <vt:lpstr>Transport SDN Revised architecture with PXM cards</vt:lpstr>
      <vt:lpstr>PowerPoint-Präsentation</vt:lpstr>
      <vt:lpstr>SDN Vision Integrated L2 and L3 services</vt:lpstr>
      <vt:lpstr>Summary SDN enables R&amp;E to differentiate from Commercial ISPs</vt:lpstr>
      <vt:lpstr>PowerPoint-Präsentation</vt:lpstr>
      <vt:lpstr>PowerPoint-Präsentation</vt:lpstr>
      <vt:lpstr>IP-Plattform – SuperCore 2016</vt:lpstr>
      <vt:lpstr>IP-Plattform 2016</vt:lpstr>
      <vt:lpstr>Anbindung großer Anwender 2016</vt:lpstr>
      <vt:lpstr>Außenanbindungen 2016</vt:lpstr>
      <vt:lpstr>LHCONE troughput graphs</vt:lpstr>
      <vt:lpstr>further Development</vt:lpstr>
      <vt:lpstr>summary</vt:lpstr>
      <vt:lpstr>Ideen Sammlung</vt:lpstr>
      <vt:lpstr>Ausblick</vt:lpstr>
      <vt:lpstr>Backup slids</vt:lpstr>
      <vt:lpstr>PerfSONAR</vt:lpstr>
      <vt:lpstr>PowerPoint-Präsentation</vt:lpstr>
      <vt:lpstr>PowerPoint-Präsentation</vt:lpstr>
      <vt:lpstr>The DWDM network</vt:lpstr>
    </vt:vector>
  </TitlesOfParts>
  <Company>Karlsruhe Institute of Technology (KIT)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Hoeft, Bruno (SCC)</dc:creator>
  <cp:lastModifiedBy>Hoeft, Bruno (SCC)</cp:lastModifiedBy>
  <cp:revision>241</cp:revision>
  <dcterms:created xsi:type="dcterms:W3CDTF">2015-01-12T16:33:58Z</dcterms:created>
  <dcterms:modified xsi:type="dcterms:W3CDTF">2016-07-13T15:56:35Z</dcterms:modified>
</cp:coreProperties>
</file>