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6" r:id="rId5"/>
    <p:sldId id="267" r:id="rId6"/>
    <p:sldId id="270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348F"/>
    <a:srgbClr val="2D3A84"/>
    <a:srgbClr val="9E6958"/>
    <a:srgbClr val="F3F303"/>
    <a:srgbClr val="120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8" autoAdjust="0"/>
    <p:restoredTop sz="97232" autoAdjust="0"/>
  </p:normalViewPr>
  <p:slideViewPr>
    <p:cSldViewPr>
      <p:cViewPr>
        <p:scale>
          <a:sx n="66" d="100"/>
          <a:sy n="66" d="100"/>
        </p:scale>
        <p:origin x="111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1" y="0"/>
            <a:ext cx="914376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3312368" cy="93274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43587" y="3560706"/>
            <a:ext cx="2590801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4139952" y="167149"/>
            <a:ext cx="439248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30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223954" y="6402814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23955" y="4367538"/>
            <a:ext cx="3309466" cy="1941781"/>
            <a:chOff x="223955" y="4151514"/>
            <a:chExt cx="3309466" cy="1941781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907797" y="3467672"/>
              <a:ext cx="1941781" cy="3309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 userDrawn="1"/>
          </p:nvGrpSpPr>
          <p:grpSpPr>
            <a:xfrm>
              <a:off x="466286" y="4383011"/>
              <a:ext cx="2824802" cy="1478788"/>
              <a:chOff x="461901" y="4383011"/>
              <a:chExt cx="2824802" cy="1478788"/>
            </a:xfrm>
          </p:grpSpPr>
          <p:pic>
            <p:nvPicPr>
              <p:cNvPr id="27" name="Picture 26"/>
              <p:cNvPicPr>
                <a:picLocks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901" y="4383011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" name="Picture 29" descr="de.png"/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390576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1" name="Picture 30" descr="gb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8638" y="4405716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2" name="Picture 31" descr="fr.png"/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28759" y="4390576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3" name="Picture 32" descr="it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909772"/>
                <a:ext cx="627656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4" name="Picture 33" descr="p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4918757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6" name="Picture 35" descr="jp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896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7" name="Picture 36" descr="cz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546113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8" name="Picture 37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5461135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9" name="Picture 38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5403" y="4918757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0" name="Picture 39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1891" y="4909772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904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690721"/>
            <a:ext cx="3281901" cy="148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6439"/>
            <a:ext cx="9144000" cy="4015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365125"/>
          </a:xfrm>
        </p:spPr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365125"/>
          </a:xfrm>
        </p:spPr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9B823-A69D-495C-83D1-AD3D8EFB4293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praxia-project.eu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hyperlink" Target="http://www.google.co.uk/url?sa=i&amp;rct=j&amp;q=&amp;esrc=s&amp;source=images&amp;cd=&amp;cad=rja&amp;uact=8&amp;ved=0ahUKEwiqkqW45vXPAhVHfxoKHSKyCsAQjRwIBw&amp;url=http://www.keyword-suggestions.com/aW5zdGFncmFtIHBvc3QgaWNvbnM/&amp;bvm=bv.136593572,d.ZGg&amp;psig=AFQjCNGK0fS3pu1HiZIcOl90HO80I52ngg&amp;ust=147747945463527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.uk/url?sa=i&amp;rct=j&amp;q=&amp;esrc=s&amp;source=images&amp;cd=&amp;cad=rja&amp;uact=8&amp;ved=0ahUKEwjlzPHH6_XPAhVE1RoKHTCKCm8QjRwIBw&amp;url=https://thenounproject.com/term/wrench/333485/&amp;bvm=bv.136593572,d.ZGg&amp;psig=AFQjCNHhCBEnDMKgHWdljx8DSHv5WjK--w&amp;ust=1477480910742213" TargetMode="External"/><Relationship Id="rId13" Type="http://schemas.openxmlformats.org/officeDocument/2006/relationships/image" Target="../media/image38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12" Type="http://schemas.openxmlformats.org/officeDocument/2006/relationships/image" Target="../media/image37.png"/><Relationship Id="rId2" Type="http://schemas.openxmlformats.org/officeDocument/2006/relationships/image" Target="../media/image28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6.png"/><Relationship Id="rId5" Type="http://schemas.openxmlformats.org/officeDocument/2006/relationships/image" Target="../media/image31.png"/><Relationship Id="rId15" Type="http://schemas.openxmlformats.org/officeDocument/2006/relationships/image" Target="../media/image39.jpeg"/><Relationship Id="rId10" Type="http://schemas.openxmlformats.org/officeDocument/2006/relationships/image" Target="../media/image35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Relationship Id="rId14" Type="http://schemas.openxmlformats.org/officeDocument/2006/relationships/hyperlink" Target="http://www.google.co.uk/url?sa=i&amp;rct=j&amp;q=&amp;esrc=s&amp;source=images&amp;cd=&amp;cad=rja&amp;uact=8&amp;ved=0ahUKEwiXx_yq7PXPAhXDPBoKHRqABNQQjRwIBw&amp;url=http://www.flagpictures.org/italy.htm&amp;bvm=bv.136593572,d.ZGg&amp;psig=AFQjCNHa07_qjnkQyh2-kn8iPiHwvj6-EA&amp;ust=147748112140162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4176464" cy="932745"/>
          </a:xfrm>
        </p:spPr>
        <p:txBody>
          <a:bodyPr>
            <a:normAutofit fontScale="90000"/>
          </a:bodyPr>
          <a:lstStyle/>
          <a:p>
            <a:r>
              <a:rPr lang="en-GB" dirty="0"/>
              <a:t>WP8: Outreach and Liaison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800" b="1" dirty="0" smtClean="0"/>
              <a:t>Dr Ricardo Torres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1263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Internet and social media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6" t="9667" r="8319" b="4334"/>
          <a:stretch/>
        </p:blipFill>
        <p:spPr bwMode="auto">
          <a:xfrm>
            <a:off x="179511" y="1225398"/>
            <a:ext cx="4995813" cy="41330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5605558"/>
            <a:ext cx="4180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www.eupraxia-project.eu</a:t>
            </a:r>
            <a:endParaRPr lang="en-GB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36096" y="1328746"/>
            <a:ext cx="3678656" cy="3837738"/>
            <a:chOff x="5436096" y="1328746"/>
            <a:chExt cx="3678656" cy="3837738"/>
          </a:xfrm>
        </p:grpSpPr>
        <p:pic>
          <p:nvPicPr>
            <p:cNvPr id="5" name="Picture 2" descr="Image result for facebook twitter logo">
              <a:hlinkClick r:id="rId4"/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255"/>
            <a:stretch/>
          </p:blipFill>
          <p:spPr bwMode="auto">
            <a:xfrm>
              <a:off x="5436097" y="1328746"/>
              <a:ext cx="1223428" cy="12058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Image result for facebook twitter logo">
              <a:hlinkClick r:id="rId4"/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50" r="31080"/>
            <a:stretch/>
          </p:blipFill>
          <p:spPr bwMode="auto">
            <a:xfrm>
              <a:off x="5436096" y="3087241"/>
              <a:ext cx="1224000" cy="1047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5456437" y="4797152"/>
              <a:ext cx="36583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/>
                <a:t>#EuPRAXIA   #plasma   #accelerator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04248" y="1500477"/>
              <a:ext cx="23105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The Cockcroft Institute</a:t>
              </a:r>
            </a:p>
            <a:p>
              <a:r>
                <a:rPr lang="en-GB" dirty="0" smtClean="0"/>
                <a:t>The QUASAR Group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36594" y="3356992"/>
              <a:ext cx="19118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@ </a:t>
              </a:r>
              <a:r>
                <a:rPr lang="en-GB" dirty="0" err="1" smtClean="0"/>
                <a:t>cockcroft_news</a:t>
              </a:r>
              <a:endParaRPr lang="en-GB" dirty="0" smtClean="0"/>
            </a:p>
            <a:p>
              <a:r>
                <a:rPr lang="en-GB" dirty="0" smtClean="0"/>
                <a:t>@ QUASAR_6roup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586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Feature articles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" t="10473" r="4924" b="5844"/>
          <a:stretch/>
        </p:blipFill>
        <p:spPr bwMode="auto">
          <a:xfrm>
            <a:off x="1011800" y="3407643"/>
            <a:ext cx="3200160" cy="22008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64" r="2145" b="5656"/>
          <a:stretch/>
        </p:blipFill>
        <p:spPr bwMode="auto">
          <a:xfrm>
            <a:off x="4475809" y="3417168"/>
            <a:ext cx="3456384" cy="22008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1" t="15461" r="7153" b="4286"/>
          <a:stretch/>
        </p:blipFill>
        <p:spPr bwMode="auto">
          <a:xfrm>
            <a:off x="1010042" y="1031379"/>
            <a:ext cx="3191721" cy="22118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0" r="1666" b="5041"/>
          <a:stretch/>
        </p:blipFill>
        <p:spPr bwMode="auto">
          <a:xfrm>
            <a:off x="4538434" y="1038659"/>
            <a:ext cx="3393759" cy="22118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3" y="5830460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More than 20 feature articles in magazines, newsletters, and websites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2930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EuPRAXIA FILES</a:t>
            </a: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4" t="10238" r="26726" b="4094"/>
          <a:stretch/>
        </p:blipFill>
        <p:spPr bwMode="auto">
          <a:xfrm rot="162203">
            <a:off x="1618922" y="1141778"/>
            <a:ext cx="2252576" cy="31984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10168" r="26626" b="3833"/>
          <a:stretch/>
        </p:blipFill>
        <p:spPr bwMode="auto">
          <a:xfrm rot="208822">
            <a:off x="5033421" y="1166133"/>
            <a:ext cx="2255023" cy="3205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7" t="10098" r="26524" b="3973"/>
          <a:stretch/>
        </p:blipFill>
        <p:spPr bwMode="auto">
          <a:xfrm>
            <a:off x="1514573" y="1113952"/>
            <a:ext cx="2261466" cy="3208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4" t="10270" r="26743" b="4015"/>
          <a:stretch/>
        </p:blipFill>
        <p:spPr bwMode="auto">
          <a:xfrm>
            <a:off x="4754244" y="1113951"/>
            <a:ext cx="2252953" cy="31948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1560" y="4811668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Collection of abstracts of recently published papers in laser-plasma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Quarterly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Distributed to all beneficiary and associate partners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2020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Promotional material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293">
            <a:off x="1824301" y="1348938"/>
            <a:ext cx="1097853" cy="277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11" y="1363928"/>
            <a:ext cx="1095169" cy="277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36634" y="866061"/>
            <a:ext cx="1551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C2348F"/>
                </a:solidFill>
              </a:rPr>
              <a:t>Banners</a:t>
            </a:r>
            <a:endParaRPr lang="en-GB" sz="2800" b="1" dirty="0">
              <a:solidFill>
                <a:srgbClr val="C2348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75687" y="4384571"/>
            <a:ext cx="2978075" cy="1981578"/>
            <a:chOff x="475687" y="4384571"/>
            <a:chExt cx="2978075" cy="1981578"/>
          </a:xfrm>
        </p:grpSpPr>
        <p:pic>
          <p:nvPicPr>
            <p:cNvPr id="20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4384571"/>
              <a:ext cx="1402042" cy="1981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75687" y="5133531"/>
              <a:ext cx="15518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rgbClr val="C2348F"/>
                  </a:solidFill>
                </a:rPr>
                <a:t>Poster</a:t>
              </a:r>
              <a:endParaRPr lang="en-GB" sz="2800" b="1" dirty="0">
                <a:solidFill>
                  <a:srgbClr val="C2348F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47138" y="869578"/>
            <a:ext cx="4963226" cy="4033421"/>
            <a:chOff x="3747138" y="869578"/>
            <a:chExt cx="4963226" cy="4033421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0120" y="1437792"/>
              <a:ext cx="1178064" cy="2460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30"/>
            <a:stretch/>
          </p:blipFill>
          <p:spPr bwMode="auto">
            <a:xfrm>
              <a:off x="3747138" y="1469066"/>
              <a:ext cx="1184902" cy="2464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8" name="Picture 8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781"/>
            <a:stretch/>
          </p:blipFill>
          <p:spPr bwMode="auto">
            <a:xfrm rot="486736">
              <a:off x="6261665" y="1486084"/>
              <a:ext cx="1223534" cy="2602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7812360" y="4384572"/>
              <a:ext cx="496486" cy="507220"/>
              <a:chOff x="7812360" y="4384572"/>
              <a:chExt cx="496486" cy="507220"/>
            </a:xfrm>
          </p:grpSpPr>
          <p:pic>
            <p:nvPicPr>
              <p:cNvPr id="5130" name="Picture 10" descr="Image result for wrench icon">
                <a:hlinkClick r:id="rId8"/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920643" y="4495397"/>
                <a:ext cx="280510" cy="2761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&quot;No&quot; Symbol 3"/>
              <p:cNvSpPr/>
              <p:nvPr/>
            </p:nvSpPr>
            <p:spPr>
              <a:xfrm>
                <a:off x="7812360" y="4384572"/>
                <a:ext cx="496486" cy="507220"/>
              </a:xfrm>
              <a:prstGeom prst="noSmoking">
                <a:avLst>
                  <a:gd name="adj" fmla="val 11709"/>
                </a:avLst>
              </a:prstGeom>
              <a:solidFill>
                <a:srgbClr val="FF0000"/>
              </a:solidFill>
              <a:ln w="95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4" name="Picture 2" descr="C:\Users\PNY88166\Desktop\UK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0" r="11110"/>
            <a:stretch>
              <a:fillRect/>
            </a:stretch>
          </p:blipFill>
          <p:spPr bwMode="auto">
            <a:xfrm>
              <a:off x="7857267" y="1484784"/>
              <a:ext cx="426010" cy="2738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5" descr="C:\Users\PNY88166\Desktop\Germany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8052"/>
            <a:stretch>
              <a:fillRect/>
            </a:stretch>
          </p:blipFill>
          <p:spPr bwMode="auto">
            <a:xfrm>
              <a:off x="7861287" y="2036592"/>
              <a:ext cx="420321" cy="2738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7" descr="C:\Users\PNY88166\Desktop\France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7320" y="3212976"/>
              <a:ext cx="411786" cy="2745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2" descr="C:\Users\PNY88166\Desktop\Spain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7320" y="2622079"/>
              <a:ext cx="411786" cy="2738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2" name="Picture 12" descr="Image result for italy flag icon png">
              <a:hlinkClick r:id="rId14"/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835703" y="3789040"/>
              <a:ext cx="456516" cy="2741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3246" y="2373896"/>
              <a:ext cx="3579427" cy="2529103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4716016" y="869578"/>
              <a:ext cx="15518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rgbClr val="C2348F"/>
                  </a:solidFill>
                </a:rPr>
                <a:t>Leaflets</a:t>
              </a:r>
              <a:endParaRPr lang="en-GB" sz="2800" b="1" dirty="0">
                <a:solidFill>
                  <a:srgbClr val="C2348F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257953" y="1384201"/>
              <a:ext cx="4524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 smtClean="0">
                  <a:sym typeface="Wingdings"/>
                </a:rPr>
                <a:t></a:t>
              </a:r>
              <a:endParaRPr lang="en-GB" sz="28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244408" y="1916832"/>
              <a:ext cx="4524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 smtClean="0">
                  <a:sym typeface="Wingdings"/>
                </a:rPr>
                <a:t></a:t>
              </a:r>
              <a:endParaRPr lang="en-GB" sz="28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244408" y="2492896"/>
              <a:ext cx="4524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 smtClean="0">
                  <a:sym typeface="Wingdings"/>
                </a:rPr>
                <a:t></a:t>
              </a:r>
              <a:endParaRPr lang="en-GB" sz="2800" b="1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841238" y="5445224"/>
            <a:ext cx="4619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Please take copies and distribute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5193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Presentation template</a:t>
            </a:r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9" t="15100" r="6549" b="9979"/>
          <a:stretch/>
        </p:blipFill>
        <p:spPr bwMode="auto">
          <a:xfrm>
            <a:off x="107505" y="954737"/>
            <a:ext cx="3673226" cy="275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6" t="16381" r="6666" b="8635"/>
          <a:stretch/>
        </p:blipFill>
        <p:spPr bwMode="auto">
          <a:xfrm>
            <a:off x="2483768" y="2330446"/>
            <a:ext cx="3668560" cy="275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1" t="16253" r="6334" b="8572"/>
          <a:stretch/>
        </p:blipFill>
        <p:spPr bwMode="auto">
          <a:xfrm>
            <a:off x="5332769" y="3501008"/>
            <a:ext cx="3672408" cy="276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229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196752"/>
            <a:ext cx="7524836" cy="424847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Step up the publication </a:t>
            </a:r>
            <a:r>
              <a:rPr lang="en-GB"/>
              <a:t>of </a:t>
            </a:r>
            <a:r>
              <a:rPr lang="en-GB" smtClean="0"/>
              <a:t>news</a:t>
            </a:r>
            <a:endParaRPr lang="en-GB" dirty="0"/>
          </a:p>
          <a:p>
            <a:pPr lvl="0"/>
            <a:r>
              <a:rPr lang="en-GB" dirty="0"/>
              <a:t>Leaflet versions</a:t>
            </a:r>
          </a:p>
          <a:p>
            <a:pPr lvl="0"/>
            <a:r>
              <a:rPr lang="en-GB" dirty="0"/>
              <a:t>Brochure on </a:t>
            </a:r>
            <a:r>
              <a:rPr lang="en-GB"/>
              <a:t>key </a:t>
            </a:r>
            <a:r>
              <a:rPr lang="en-GB" smtClean="0"/>
              <a:t>technologies</a:t>
            </a:r>
            <a:endParaRPr lang="en-GB" dirty="0"/>
          </a:p>
          <a:p>
            <a:pPr lvl="0"/>
            <a:r>
              <a:rPr lang="en-GB" dirty="0"/>
              <a:t>Continue the promotion in different conferences</a:t>
            </a:r>
          </a:p>
          <a:p>
            <a:pPr lvl="0"/>
            <a:r>
              <a:rPr lang="en-GB" smtClean="0"/>
              <a:t>Videos</a:t>
            </a:r>
            <a:endParaRPr lang="en-GB"/>
          </a:p>
          <a:p>
            <a:pPr lvl="0"/>
            <a:r>
              <a:rPr lang="en-GB" smtClean="0"/>
              <a:t>Outreach </a:t>
            </a:r>
            <a:r>
              <a:rPr lang="en-GB" dirty="0"/>
              <a:t>symposium </a:t>
            </a:r>
            <a:r>
              <a:rPr lang="en-GB"/>
              <a:t>in </a:t>
            </a:r>
            <a:r>
              <a:rPr lang="en-GB" smtClean="0"/>
              <a:t>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76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104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Wingdings</vt:lpstr>
      <vt:lpstr>Office Theme</vt:lpstr>
      <vt:lpstr>WP8: Outreach and Liaison</vt:lpstr>
      <vt:lpstr>Internet and social media</vt:lpstr>
      <vt:lpstr>Feature articles</vt:lpstr>
      <vt:lpstr>THE EuPRAXIA FILES</vt:lpstr>
      <vt:lpstr>Promotional material</vt:lpstr>
      <vt:lpstr>Presentation template</vt:lpstr>
      <vt:lpstr>Future plans</vt:lpstr>
    </vt:vector>
  </TitlesOfParts>
  <Company>Daresbury Laboratory (STFC)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Ricardo Torres</cp:lastModifiedBy>
  <cp:revision>96</cp:revision>
  <dcterms:created xsi:type="dcterms:W3CDTF">2016-07-20T12:43:59Z</dcterms:created>
  <dcterms:modified xsi:type="dcterms:W3CDTF">2016-10-26T20:03:15Z</dcterms:modified>
</cp:coreProperties>
</file>