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 showSpecialPlsOnTitleSld="0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9753600" cx="17340250"/>
  <p:notesSz cx="6858000" cy="9144000"/>
  <p:embeddedFontLst>
    <p:embeddedFont>
      <p:font typeface="Helvetica Neue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3" name="Pragyansmita Nayak"/>
  <p:cmAuthor clrIdx="1" id="1" initials="" lastIdx="1" name="Silvia Tomani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HelveticaNeue-regular.fntdata"/><Relationship Id="rId21" Type="http://schemas.openxmlformats.org/officeDocument/2006/relationships/slide" Target="slides/slide16.xml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highlight to show focus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2">
    <p:pos x="6000" y="0"/>
    <p:text>add new logo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1" idx="1">
    <p:pos x="6000" y="0"/>
    <p:text>remove?</p:text>
  </p:cm>
  <p:cm authorId="0" idx="3">
    <p:pos x="6000" y="100"/>
    <p:text>Let's not remove this..maybe merge with the previous slide? is that ok?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4572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9144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13716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18288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22860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27432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32004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3657600" marR="0" rtl="0" algn="l">
              <a:lnSpc>
                <a:spcPct val="117999"/>
              </a:lnSpc>
              <a:spcBef>
                <a:spcPts val="0"/>
              </a:spcBef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>
                <a:solidFill>
                  <a:schemeClr val="dk1"/>
                </a:solidFill>
              </a:rPr>
              <a:t>Efficient forensic pictures are fundamental for body remains identification by family members and automation of downstream processes.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>
                <a:solidFill>
                  <a:schemeClr val="dk1"/>
                </a:solidFill>
              </a:rPr>
              <a:t>We need the following pictures:Whole face, Whole body, Upper body,</a:t>
            </a:r>
            <a:r>
              <a:rPr lang="en-US" sz="1200">
                <a:solidFill>
                  <a:schemeClr val="dk1"/>
                </a:solidFill>
              </a:rPr>
              <a:t> </a:t>
            </a:r>
            <a:r>
              <a:rPr lang="en-US" sz="1300">
                <a:solidFill>
                  <a:schemeClr val="dk1"/>
                </a:solidFill>
              </a:rPr>
              <a:t>Lower body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&amp; Sub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1693384" y="1638300"/>
            <a:ext cx="13953493" cy="33019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1693384" y="5029200"/>
            <a:ext cx="13953493" cy="113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1693384" y="6362700"/>
            <a:ext cx="13953493" cy="469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2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1693384" y="4267200"/>
            <a:ext cx="13953493" cy="685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hoto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pic"/>
          </p:nvPr>
        </p:nvSpPr>
        <p:spPr>
          <a:xfrm>
            <a:off x="0" y="0"/>
            <a:ext cx="17340262" cy="975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&amp; Bullet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1270038" y="2603500"/>
            <a:ext cx="14800184" cy="6286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hoto - Horizontal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idx="2" type="pic"/>
          </p:nvPr>
        </p:nvSpPr>
        <p:spPr>
          <a:xfrm>
            <a:off x="2142132" y="635000"/>
            <a:ext cx="13039064" cy="59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1693384" y="6718300"/>
            <a:ext cx="13953493" cy="14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1693384" y="8191500"/>
            <a:ext cx="13953493" cy="113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474113" y="924560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- Cent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693384" y="3225800"/>
            <a:ext cx="13953493" cy="330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hoto - Vertica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pic"/>
          </p:nvPr>
        </p:nvSpPr>
        <p:spPr>
          <a:xfrm>
            <a:off x="8958007" y="635000"/>
            <a:ext cx="7112216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1270038" y="635000"/>
            <a:ext cx="7112216" cy="3987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6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1270038" y="4762500"/>
            <a:ext cx="7112216" cy="41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- Top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, Bullets &amp; Photo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pic"/>
          </p:nvPr>
        </p:nvSpPr>
        <p:spPr>
          <a:xfrm>
            <a:off x="8958007" y="2603500"/>
            <a:ext cx="7112216" cy="6286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5" name="Shape 35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1270038" y="2603500"/>
            <a:ext cx="7112216" cy="6286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09550" lvl="0" marL="342900" marR="0" rtl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2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09550" lvl="1" marL="685800" marR="0" rtl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2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09550" lvl="2" marL="1028700" marR="0" rtl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2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09550" lvl="3" marL="1371600" marR="0" rtl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2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09550" lvl="4" marL="1714500" marR="0" rtl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2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ulle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idx="1" type="body"/>
          </p:nvPr>
        </p:nvSpPr>
        <p:spPr>
          <a:xfrm>
            <a:off x="1270038" y="1270000"/>
            <a:ext cx="14800184" cy="72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hoto - 3 Up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pic"/>
          </p:nvPr>
        </p:nvSpPr>
        <p:spPr>
          <a:xfrm>
            <a:off x="8958007" y="5092700"/>
            <a:ext cx="7112216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3" name="Shape 43"/>
          <p:cNvSpPr/>
          <p:nvPr>
            <p:ph idx="3" type="pic"/>
          </p:nvPr>
        </p:nvSpPr>
        <p:spPr>
          <a:xfrm>
            <a:off x="8966297" y="889000"/>
            <a:ext cx="7112219" cy="37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4" name="Shape 44"/>
          <p:cNvSpPr/>
          <p:nvPr>
            <p:ph idx="4" type="pic"/>
          </p:nvPr>
        </p:nvSpPr>
        <p:spPr>
          <a:xfrm>
            <a:off x="1270038" y="889000"/>
            <a:ext cx="7112216" cy="79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2286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4572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6858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9144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11430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13716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16002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8288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b="0" i="0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1270038" y="2603500"/>
            <a:ext cx="14800184" cy="6286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7305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7305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73050" lvl="2" marL="1333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73050" lvl="3" marL="1778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73050" lvl="4" marL="2222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73050" lvl="5" marL="2667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73050" lvl="6" marL="3111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73050" lvl="7" marL="3556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73050" lvl="8" marL="4000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b="0" i="0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theportatcern.github.io/Hackathon2016-Pier37/" TargetMode="External"/><Relationship Id="rId4" Type="http://schemas.openxmlformats.org/officeDocument/2006/relationships/image" Target="../media/image00.png"/><Relationship Id="rId5" Type="http://schemas.openxmlformats.org/officeDocument/2006/relationships/image" Target="../media/image0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omments" Target="../comments/comment3.xml"/><Relationship Id="rId4" Type="http://schemas.openxmlformats.org/officeDocument/2006/relationships/image" Target="../media/image18.png"/><Relationship Id="rId5" Type="http://schemas.openxmlformats.org/officeDocument/2006/relationships/image" Target="../media/image27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hyperlink" Target="https://theportatcern.github.io/Hackathon2016-Pier37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17.png"/><Relationship Id="rId5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theportatcern.github.io/Hackathon2016-Pier37/" TargetMode="External"/><Relationship Id="rId4" Type="http://schemas.openxmlformats.org/officeDocument/2006/relationships/image" Target="../media/image06.jpg"/><Relationship Id="rId5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Relationship Id="rId4" Type="http://schemas.openxmlformats.org/officeDocument/2006/relationships/image" Target="../media/image05.png"/><Relationship Id="rId5" Type="http://schemas.openxmlformats.org/officeDocument/2006/relationships/image" Target="../media/image10.jpg"/><Relationship Id="rId6" Type="http://schemas.openxmlformats.org/officeDocument/2006/relationships/image" Target="../media/image04.jpg"/><Relationship Id="rId7" Type="http://schemas.openxmlformats.org/officeDocument/2006/relationships/image" Target="../media/image07.png"/><Relationship Id="rId8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png"/><Relationship Id="rId4" Type="http://schemas.openxmlformats.org/officeDocument/2006/relationships/image" Target="../media/image12.png"/><Relationship Id="rId5" Type="http://schemas.openxmlformats.org/officeDocument/2006/relationships/image" Target="../media/image0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2.xml"/><Relationship Id="rId4" Type="http://schemas.openxmlformats.org/officeDocument/2006/relationships/image" Target="../media/image0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3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4294967295" type="ctrTitle"/>
          </p:nvPr>
        </p:nvSpPr>
        <p:spPr>
          <a:xfrm>
            <a:off x="1105730" y="918310"/>
            <a:ext cx="10464900" cy="2283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Pier </a:t>
            </a:r>
            <a:r>
              <a:rPr lang="en-US" sz="6000"/>
              <a:t>37</a:t>
            </a:r>
            <a:r>
              <a:rPr b="0" i="0" lang="en-US" sz="6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ID Hunters</a:t>
            </a:r>
          </a:p>
        </p:txBody>
      </p:sp>
      <p:sp>
        <p:nvSpPr>
          <p:cNvPr id="60" name="Shape 60"/>
          <p:cNvSpPr txBox="1"/>
          <p:nvPr>
            <p:ph idx="4294967295" type="subTitle"/>
          </p:nvPr>
        </p:nvSpPr>
        <p:spPr>
          <a:xfrm>
            <a:off x="1105730" y="3421203"/>
            <a:ext cx="10464900" cy="11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3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Final Presentation</a:t>
            </a:r>
          </a:p>
        </p:txBody>
      </p:sp>
      <p:sp>
        <p:nvSpPr>
          <p:cNvPr id="61" name="Shape 61"/>
          <p:cNvSpPr/>
          <p:nvPr/>
        </p:nvSpPr>
        <p:spPr>
          <a:xfrm>
            <a:off x="1225574" y="1037475"/>
            <a:ext cx="104649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Efficient Forensic Photos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5580625" y="8119475"/>
            <a:ext cx="7475400" cy="4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900"/>
              <a:t>Find us at: </a:t>
            </a:r>
            <a:r>
              <a:rPr lang="en-US" sz="1900" u="sng">
                <a:solidFill>
                  <a:schemeClr val="hlink"/>
                </a:solidFill>
                <a:hlinkClick r:id="rId3"/>
              </a:rPr>
              <a:t>https://theportatcern.github.io/Hackathon2016-Pier37/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3250" y="4912025"/>
            <a:ext cx="10753725" cy="2552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_20161016_165142.jpg" id="64" name="Shape 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308249" y="587800"/>
            <a:ext cx="4533542" cy="357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Laser framing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812125" y="2115300"/>
            <a:ext cx="15121200" cy="215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-444500" lvl="0" marL="444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Framing using reference given by the laser</a:t>
            </a:r>
          </a:p>
          <a:p>
            <a:pPr indent="-44450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be used in the post-process phase to calculate dimensions</a:t>
            </a:r>
          </a:p>
        </p:txBody>
      </p:sp>
      <p:grpSp>
        <p:nvGrpSpPr>
          <p:cNvPr id="155" name="Shape 155"/>
          <p:cNvGrpSpPr/>
          <p:nvPr/>
        </p:nvGrpSpPr>
        <p:grpSpPr>
          <a:xfrm>
            <a:off x="3851597" y="4274398"/>
            <a:ext cx="9401733" cy="4480730"/>
            <a:chOff x="0" y="0"/>
            <a:chExt cx="8326749" cy="3855054"/>
          </a:xfrm>
        </p:grpSpPr>
        <p:pic>
          <p:nvPicPr>
            <p:cNvPr id="156" name="Shape 156"/>
            <p:cNvPicPr preferRelativeResize="0"/>
            <p:nvPr/>
          </p:nvPicPr>
          <p:blipFill rotWithShape="1">
            <a:blip r:embed="rId3">
              <a:alphaModFix/>
            </a:blip>
            <a:srcRect b="34504" l="0" r="0" t="0"/>
            <a:stretch/>
          </p:blipFill>
          <p:spPr>
            <a:xfrm>
              <a:off x="126998" y="88900"/>
              <a:ext cx="8072751" cy="35248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Shape 15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0"/>
              <a:ext cx="8326749" cy="38550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8" name="Shape 158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Analog trigger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1350398" y="3380457"/>
            <a:ext cx="5250600" cy="579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-444500" lvl="0" marL="444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0" i="0" lang="en-US" sz="3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all cameras have remote control, not universal</a:t>
            </a:r>
          </a:p>
          <a:p>
            <a:pPr indent="-44450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0" i="0" lang="en-US" sz="3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Camera is ~</a:t>
            </a:r>
            <a:r>
              <a:rPr lang="en-US" sz="3400"/>
              <a:t>1.5m away</a:t>
            </a:r>
          </a:p>
          <a:p>
            <a:pPr indent="-44450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0" i="0" lang="en-US" sz="3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universal mechanism to trigger the camera</a:t>
            </a: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86841" y="567829"/>
            <a:ext cx="2924068" cy="29240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6" name="Shape 166"/>
          <p:cNvGrpSpPr/>
          <p:nvPr/>
        </p:nvGrpSpPr>
        <p:grpSpPr>
          <a:xfrm>
            <a:off x="7001021" y="3648216"/>
            <a:ext cx="6621052" cy="5105489"/>
            <a:chOff x="0" y="0"/>
            <a:chExt cx="6621052" cy="5105489"/>
          </a:xfrm>
        </p:grpSpPr>
        <p:pic>
          <p:nvPicPr>
            <p:cNvPr id="167" name="Shape 16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27000" y="88900"/>
              <a:ext cx="6367052" cy="4775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Shape 16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0" y="0"/>
              <a:ext cx="6621052" cy="510548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9" name="Shape 169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pic>
        <p:nvPicPr>
          <p:cNvPr id="170" name="Shape 17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608587" y="1189087"/>
            <a:ext cx="1990725" cy="680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1270038" y="444500"/>
            <a:ext cx="14800200" cy="2159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Resources</a:t>
            </a:r>
          </a:p>
        </p:txBody>
      </p:sp>
      <p:sp>
        <p:nvSpPr>
          <p:cNvPr id="176" name="Shape 176"/>
          <p:cNvSpPr txBox="1"/>
          <p:nvPr>
            <p:ph idx="12" type="sldNum"/>
          </p:nvPr>
        </p:nvSpPr>
        <p:spPr>
          <a:xfrm>
            <a:off x="8474113" y="9251950"/>
            <a:ext cx="375000" cy="379500"/>
          </a:xfrm>
          <a:prstGeom prst="rect">
            <a:avLst/>
          </a:prstGeom>
        </p:spPr>
        <p:txBody>
          <a:bodyPr anchorCtr="0" anchor="t" bIns="50800" lIns="50800" rIns="50800" tIns="50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4475" y="2205075"/>
            <a:ext cx="8922275" cy="554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3474475" y="7877325"/>
            <a:ext cx="107214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2800"/>
              <a:t>Instructions and material list available at </a:t>
            </a:r>
            <a:r>
              <a:rPr b="1" lang="en-US" sz="2800" u="sng">
                <a:solidFill>
                  <a:schemeClr val="hlink"/>
                </a:solidFill>
                <a:hlinkClick r:id="rId4"/>
              </a:rPr>
              <a:t>https://theportatcern.github.io/Hackathon2016-Pier37/</a:t>
            </a:r>
            <a:r>
              <a:rPr b="1" lang="en-US" sz="280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1270050" y="444500"/>
            <a:ext cx="8911800" cy="14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/>
              <a:t>Future Ideas ...</a:t>
            </a: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1270050" y="1861400"/>
            <a:ext cx="10661400" cy="77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-44450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1" lang="en-US">
                <a:solidFill>
                  <a:schemeClr val="dk1"/>
                </a:solidFill>
              </a:rPr>
              <a:t>Automatic matching</a:t>
            </a:r>
            <a:r>
              <a:rPr lang="en-US">
                <a:solidFill>
                  <a:schemeClr val="dk1"/>
                </a:solidFill>
              </a:rPr>
              <a:t> of forensic pictures against the picture provided by family members </a:t>
            </a:r>
          </a:p>
          <a:p>
            <a:pPr indent="-444500" lvl="0" marL="4445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1" lang="en-US"/>
              <a:t>Post-processing</a:t>
            </a:r>
            <a:r>
              <a:rPr lang="en-US"/>
              <a:t>: </a:t>
            </a:r>
            <a:r>
              <a:rPr b="0" i="0" lang="en-US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Auto-annotation of images with their detailed text description </a:t>
            </a:r>
            <a:r>
              <a:rPr lang="en-US"/>
              <a:t>of body characteristics </a:t>
            </a:r>
            <a:r>
              <a:rPr b="0" i="0" lang="en-US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expedite the documentation process followed by the forensic experts</a:t>
            </a:r>
          </a:p>
        </p:txBody>
      </p:sp>
      <p:sp>
        <p:nvSpPr>
          <p:cNvPr id="185" name="Shape 185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pic>
        <p:nvPicPr>
          <p:cNvPr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6249" y="1133225"/>
            <a:ext cx="7383099" cy="415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Post-Processing: Text extraction</a:t>
            </a:r>
          </a:p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6055" y="2817999"/>
            <a:ext cx="4902160" cy="190363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pic>
      <p:grpSp>
        <p:nvGrpSpPr>
          <p:cNvPr id="194" name="Shape 194"/>
          <p:cNvGrpSpPr/>
          <p:nvPr/>
        </p:nvGrpSpPr>
        <p:grpSpPr>
          <a:xfrm>
            <a:off x="7343582" y="3475771"/>
            <a:ext cx="8726642" cy="4903907"/>
            <a:chOff x="7343582" y="3475771"/>
            <a:chExt cx="8726642" cy="4903907"/>
          </a:xfrm>
        </p:grpSpPr>
        <p:sp>
          <p:nvSpPr>
            <p:cNvPr id="195" name="Shape 195"/>
            <p:cNvSpPr txBox="1"/>
            <p:nvPr/>
          </p:nvSpPr>
          <p:spPr>
            <a:xfrm>
              <a:off x="8748657" y="3475771"/>
              <a:ext cx="7321567" cy="4903907"/>
            </a:xfrm>
            <a:prstGeom prst="rect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50800" lIns="50800" rIns="50800" tIns="508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25000"/>
                <a:buFont typeface="Consolas"/>
                <a:buNone/>
              </a:pPr>
              <a:r>
                <a:rPr b="0" i="0" lang="en-US" sz="2400" u="sng" cap="none" strike="noStrike">
                  <a:solidFill>
                    <a:schemeClr val="accent1"/>
                  </a:solidFill>
                  <a:latin typeface="Consolas"/>
                  <a:ea typeface="Consolas"/>
                  <a:cs typeface="Consolas"/>
                  <a:sym typeface="Consolas"/>
                </a:rPr>
                <a:t>Using Google Cloud Vision API</a:t>
              </a: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r>
                <a:t/>
              </a:r>
              <a:endParaRPr b="0" i="0" sz="2400" u="none" cap="none" strike="noStrike">
                <a:solidFill>
                  <a:schemeClr val="accent1"/>
                </a:solidFill>
                <a:latin typeface="Consolas"/>
                <a:ea typeface="Consolas"/>
                <a:cs typeface="Consolas"/>
                <a:sym typeface="Consola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onsolas"/>
                <a:buNone/>
              </a:pPr>
              <a:r>
                <a:t/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onsolas"/>
                <a:buNone/>
              </a:pPr>
              <a:r>
                <a:rPr b="0" i="0" lang="en-US" sz="2400" u="none" cap="none" strike="noStrike">
                  <a:solidFill>
                    <a:srgbClr val="000000"/>
                  </a:solidFill>
                  <a:latin typeface="Consolas"/>
                  <a:ea typeface="Consolas"/>
                  <a:cs typeface="Consolas"/>
                  <a:sym typeface="Consolas"/>
                </a:rPr>
                <a:t>Colonia San Juan Team A-001</a:t>
              </a: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onsolas"/>
                <a:buNone/>
              </a:pPr>
              <a:r>
                <a:rPr b="0" i="0" lang="en-US" sz="2400" u="none" cap="none" strike="noStrike">
                  <a:solidFill>
                    <a:srgbClr val="000000"/>
                  </a:solidFill>
                  <a:latin typeface="Consolas"/>
                  <a:ea typeface="Consolas"/>
                  <a:cs typeface="Consolas"/>
                  <a:sym typeface="Consolas"/>
                </a:rPr>
                <a:t>OR</a:t>
              </a: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onsolas"/>
                <a:buNone/>
              </a:pPr>
              <a:r>
                <a:rPr b="0" i="0" lang="en-US" sz="2400" u="none" cap="none" strike="noStrike">
                  <a:solidFill>
                    <a:srgbClr val="000000"/>
                  </a:solidFill>
                  <a:latin typeface="Consolas"/>
                  <a:ea typeface="Consolas"/>
                  <a:cs typeface="Consolas"/>
                  <a:sym typeface="Consolas"/>
                </a:rPr>
                <a:t>Chaing Mai Hospital P. Sribanditmongkol-001</a:t>
              </a: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onsolas"/>
                <a:buNone/>
              </a:pPr>
              <a:r>
                <a:rPr b="0" i="0" lang="en-US" sz="2400" u="none" cap="none" strike="noStrike">
                  <a:solidFill>
                    <a:srgbClr val="000000"/>
                  </a:solidFill>
                  <a:latin typeface="Consolas"/>
                  <a:ea typeface="Consolas"/>
                  <a:cs typeface="Consolas"/>
                  <a:sym typeface="Consolas"/>
                </a:rPr>
                <a:t>ColoniaSanJuanTeamA-001ORChaingMaiHospitalP.Sribanditmongkol-001</a:t>
              </a:r>
            </a:p>
          </p:txBody>
        </p:sp>
        <p:sp>
          <p:nvSpPr>
            <p:cNvPr id="196" name="Shape 196"/>
            <p:cNvSpPr/>
            <p:nvPr/>
          </p:nvSpPr>
          <p:spPr>
            <a:xfrm>
              <a:off x="7343582" y="4725435"/>
              <a:ext cx="1030778" cy="574276"/>
            </a:xfrm>
            <a:prstGeom prst="rightArrow">
              <a:avLst>
                <a:gd fmla="val 50000" name="adj1"/>
                <a:gd fmla="val 50000" name="adj2"/>
              </a:avLst>
            </a:prstGeom>
            <a:blipFill rotWithShape="1">
              <a:blip r:embed="rId4">
                <a:alphaModFix/>
              </a:blip>
              <a:tile algn="tl" flip="none" tx="0" sx="100000" ty="0" sy="100000"/>
            </a:blipFill>
            <a:ln>
              <a:noFill/>
            </a:ln>
            <a:effectLst>
              <a:outerShdw blurRad="38100" rotWithShape="0" dir="5400000" dist="25400">
                <a:srgbClr val="000000">
                  <a:alpha val="49803"/>
                </a:srgbClr>
              </a:outerShdw>
            </a:effectLst>
          </p:spPr>
          <p:txBody>
            <a:bodyPr anchorCtr="0" anchor="ctr" bIns="50800" lIns="50800" rIns="50800" tIns="508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Helvetica Neue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pic>
        <p:nvPicPr>
          <p:cNvPr id="197" name="Shape 19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91386" y="5299710"/>
            <a:ext cx="3444890" cy="3503277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/>
          <p:nvPr/>
        </p:nvSpPr>
        <p:spPr>
          <a:xfrm>
            <a:off x="1480700" y="2603500"/>
            <a:ext cx="5537400" cy="23214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FF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8322950" y="5259000"/>
            <a:ext cx="8032200" cy="24363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FF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7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Post-Processing: Auto-annotation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8096596" y="2603500"/>
            <a:ext cx="7973628" cy="6286499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onsolas"/>
              <a:buNone/>
            </a:pPr>
            <a:r>
              <a:rPr b="0" i="0" lang="en-US" u="sng" cap="none" strike="noStrike">
                <a:solidFill>
                  <a:schemeClr val="accent1"/>
                </a:solidFill>
                <a:latin typeface="Consolas"/>
                <a:ea typeface="Consolas"/>
                <a:cs typeface="Consolas"/>
                <a:sym typeface="Consolas"/>
              </a:rPr>
              <a:t>Using Google Cloud Vision API</a:t>
            </a:r>
          </a:p>
          <a:p>
            <a:pPr indent="-558800" lvl="0" marL="4445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nsolas"/>
              <a:buChar char="•"/>
            </a:pPr>
            <a:r>
              <a:rPr b="0" i="0" lang="en-US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Clothing</a:t>
            </a:r>
          </a:p>
          <a:p>
            <a:pPr indent="-558800" lvl="0" marL="4445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nsolas"/>
              <a:buChar char="•"/>
            </a:pPr>
            <a:r>
              <a:rPr b="0" i="0" lang="en-US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Male</a:t>
            </a:r>
          </a:p>
          <a:p>
            <a:pPr indent="-558800" lvl="0" marL="4445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nsolas"/>
              <a:buChar char="•"/>
            </a:pPr>
            <a:r>
              <a:rPr b="0" i="0" lang="en-US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Muscle</a:t>
            </a:r>
          </a:p>
          <a:p>
            <a:pPr indent="-558800" lvl="0" marL="4445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nsolas"/>
              <a:buChar char="•"/>
            </a:pPr>
            <a:r>
              <a:rPr b="0" i="0" lang="en-US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Toy</a:t>
            </a:r>
          </a:p>
          <a:p>
            <a:pPr indent="-558800" lvl="0" marL="4445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onsolas"/>
              <a:buChar char="•"/>
            </a:pPr>
            <a:r>
              <a:rPr b="0" i="0" lang="en-US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t shirt</a:t>
            </a:r>
          </a:p>
        </p:txBody>
      </p:sp>
      <p:sp>
        <p:nvSpPr>
          <p:cNvPr id="206" name="Shape 206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4926" y="2603500"/>
            <a:ext cx="5029199" cy="670559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Shape 208"/>
          <p:cNvSpPr/>
          <p:nvPr/>
        </p:nvSpPr>
        <p:spPr>
          <a:xfrm>
            <a:off x="8170550" y="5106600"/>
            <a:ext cx="2059800" cy="6348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FF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9" name="Shape 209"/>
          <p:cNvSpPr/>
          <p:nvPr/>
        </p:nvSpPr>
        <p:spPr>
          <a:xfrm>
            <a:off x="8096600" y="6450575"/>
            <a:ext cx="2059800" cy="6348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FFFF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3120231" y="3797301"/>
            <a:ext cx="11099801" cy="2159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Thanks!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t/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/>
              <a:t>Questions?</a:t>
            </a:r>
          </a:p>
        </p:txBody>
      </p:sp>
      <p:sp>
        <p:nvSpPr>
          <p:cNvPr id="215" name="Shape 215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sp>
        <p:nvSpPr>
          <p:cNvPr id="216" name="Shape 216"/>
          <p:cNvSpPr txBox="1"/>
          <p:nvPr/>
        </p:nvSpPr>
        <p:spPr>
          <a:xfrm>
            <a:off x="5580625" y="8119475"/>
            <a:ext cx="7475400" cy="4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900"/>
              <a:t>Find us at: </a:t>
            </a:r>
            <a:r>
              <a:rPr lang="en-US" sz="1900" u="sng">
                <a:solidFill>
                  <a:schemeClr val="hlink"/>
                </a:solidFill>
                <a:hlinkClick r:id="rId3"/>
              </a:rPr>
              <a:t>https://theportatcern.github.io/Hackathon2016-Pier37/</a:t>
            </a:r>
          </a:p>
        </p:txBody>
      </p:sp>
      <p:pic>
        <p:nvPicPr>
          <p:cNvPr descr="IMG_20161016_165142.jpg" id="217" name="Shape 2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08249" y="587800"/>
            <a:ext cx="4533542" cy="357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996399" y="7386624"/>
            <a:ext cx="1192450" cy="119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-126055" y="630650"/>
            <a:ext cx="7794900" cy="215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0" i="0" lang="en-US" sz="8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context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949300" y="3240500"/>
            <a:ext cx="5882100" cy="36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1" i="0" lang="en-US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Natural disasters with thousands of victims …</a:t>
            </a:r>
          </a:p>
        </p:txBody>
      </p:sp>
      <p:pic>
        <p:nvPicPr>
          <p:cNvPr descr="Image result for Haiti flooding 2016 cnn" id="71" name="Shape 71" title="Haiti Flood, last week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75074" y="1195399"/>
            <a:ext cx="9232500" cy="6154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7668850" y="7558875"/>
            <a:ext cx="9232500" cy="1484100"/>
          </a:xfrm>
          <a:prstGeom prst="rect">
            <a:avLst/>
          </a:prstGeom>
          <a:noFill/>
          <a:ln cap="flat" cmpd="sng" w="9525">
            <a:solidFill>
              <a:srgbClr val="0000FF">
                <a:alpha val="0"/>
              </a:srgbClr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1" i="0" lang="en-US" sz="3800" u="none" cap="none" strike="noStrike">
                <a:solidFill>
                  <a:srgbClr val="0000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Aftermath of Hurricane Matthew, Haiti,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1" i="0" lang="en-US" sz="3800" u="none" cap="none" strike="noStrike">
                <a:solidFill>
                  <a:srgbClr val="0000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Oct 4, 2016</a:t>
            </a:r>
            <a:r>
              <a:rPr b="1" i="0" lang="en-US" sz="3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2011049" y="2105375"/>
            <a:ext cx="85983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b="1" i="0" lang="en-US" sz="10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forensic </a:t>
            </a:r>
            <a:r>
              <a:rPr b="1" lang="en-US" sz="10000">
                <a:solidFill>
                  <a:srgbClr val="FF0000"/>
                </a:solidFill>
              </a:rPr>
              <a:t>identification</a:t>
            </a:r>
            <a:r>
              <a:rPr b="1" i="0" lang="en-US" sz="10000" u="none" cap="none" strike="noStrike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0" lang="en-US" sz="10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problem …</a:t>
            </a: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54200" y="688700"/>
            <a:ext cx="2348400" cy="78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2" type="sldNum"/>
          </p:nvPr>
        </p:nvSpPr>
        <p:spPr>
          <a:xfrm>
            <a:off x="8474113" y="9251950"/>
            <a:ext cx="375000" cy="379500"/>
          </a:xfrm>
          <a:prstGeom prst="rect">
            <a:avLst/>
          </a:prstGeom>
        </p:spPr>
        <p:txBody>
          <a:bodyPr anchorCtr="0" anchor="t" bIns="50800" lIns="50800" rIns="50800" tIns="50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86" name="Shape 86"/>
          <p:cNvSpPr txBox="1"/>
          <p:nvPr/>
        </p:nvSpPr>
        <p:spPr>
          <a:xfrm>
            <a:off x="13394400" y="5316400"/>
            <a:ext cx="3705600" cy="40467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4700">
                <a:solidFill>
                  <a:srgbClr val="0000FF"/>
                </a:solidFill>
              </a:rPr>
              <a:t>Family identification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8641516" y="3563800"/>
            <a:ext cx="3705600" cy="40467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4700">
                <a:solidFill>
                  <a:srgbClr val="0000FF"/>
                </a:solidFill>
              </a:rPr>
              <a:t>Data collection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4784" y="5374043"/>
            <a:ext cx="1545550" cy="19011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yearbook_sketch.jpg" id="89" name="Shape 8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690850" y="6838836"/>
            <a:ext cx="3049400" cy="2396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Shape 90"/>
          <p:cNvGrpSpPr/>
          <p:nvPr/>
        </p:nvGrpSpPr>
        <p:grpSpPr>
          <a:xfrm>
            <a:off x="292675" y="439600"/>
            <a:ext cx="3705600" cy="4046700"/>
            <a:chOff x="597475" y="2344600"/>
            <a:chExt cx="3705600" cy="4046700"/>
          </a:xfrm>
        </p:grpSpPr>
        <p:sp>
          <p:nvSpPr>
            <p:cNvPr id="91" name="Shape 91"/>
            <p:cNvSpPr txBox="1"/>
            <p:nvPr/>
          </p:nvSpPr>
          <p:spPr>
            <a:xfrm>
              <a:off x="597475" y="2344600"/>
              <a:ext cx="3705600" cy="4046700"/>
            </a:xfrm>
            <a:prstGeom prst="rect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3600">
                  <a:solidFill>
                    <a:srgbClr val="0000FF"/>
                  </a:solidFill>
                </a:rPr>
                <a:t>On-</a:t>
              </a:r>
              <a:r>
                <a:rPr lang="en-US" sz="3600">
                  <a:solidFill>
                    <a:srgbClr val="0000FF"/>
                  </a:solidFill>
                </a:rPr>
                <a:t>Site </a:t>
              </a:r>
              <a:r>
                <a:rPr lang="en-US" sz="3600">
                  <a:solidFill>
                    <a:srgbClr val="0000FF"/>
                  </a:solidFill>
                </a:rPr>
                <a:t>Bodies Collection</a:t>
              </a:r>
            </a:p>
          </p:txBody>
        </p:sp>
        <p:pic>
          <p:nvPicPr>
            <p:cNvPr descr="dead_bodies_collection.jpg" id="92" name="Shape 9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440625" y="3971925"/>
              <a:ext cx="2019300" cy="226695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93" name="Shape 93"/>
          <p:cNvCxnSpPr/>
          <p:nvPr/>
        </p:nvCxnSpPr>
        <p:spPr>
          <a:xfrm>
            <a:off x="4023475" y="3171325"/>
            <a:ext cx="4680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94" name="Shape 94"/>
          <p:cNvCxnSpPr/>
          <p:nvPr/>
        </p:nvCxnSpPr>
        <p:spPr>
          <a:xfrm>
            <a:off x="8172875" y="4241050"/>
            <a:ext cx="4680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95" name="Shape 95"/>
          <p:cNvCxnSpPr/>
          <p:nvPr/>
        </p:nvCxnSpPr>
        <p:spPr>
          <a:xfrm>
            <a:off x="12347125" y="5867125"/>
            <a:ext cx="10047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stealth"/>
          </a:ln>
        </p:spPr>
      </p:cxnSp>
      <p:grpSp>
        <p:nvGrpSpPr>
          <p:cNvPr id="96" name="Shape 96"/>
          <p:cNvGrpSpPr/>
          <p:nvPr/>
        </p:nvGrpSpPr>
        <p:grpSpPr>
          <a:xfrm>
            <a:off x="12509325" y="2911575"/>
            <a:ext cx="3912600" cy="2954325"/>
            <a:chOff x="12509325" y="2911575"/>
            <a:chExt cx="3912600" cy="2954325"/>
          </a:xfrm>
        </p:grpSpPr>
        <p:sp>
          <p:nvSpPr>
            <p:cNvPr id="97" name="Shape 97"/>
            <p:cNvSpPr txBox="1"/>
            <p:nvPr/>
          </p:nvSpPr>
          <p:spPr>
            <a:xfrm>
              <a:off x="12509325" y="2911575"/>
              <a:ext cx="3912600" cy="82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Clr>
                  <a:schemeClr val="dk1"/>
                </a:buClr>
                <a:buSzPct val="30555"/>
                <a:buFont typeface="Arial"/>
                <a:buNone/>
              </a:pPr>
              <a:r>
                <a:rPr lang="en-US" sz="3600" u="sng">
                  <a:solidFill>
                    <a:srgbClr val="38761D"/>
                  </a:solidFill>
                </a:rPr>
                <a:t>Body cremation</a:t>
              </a:r>
            </a:p>
          </p:txBody>
        </p:sp>
        <p:cxnSp>
          <p:nvCxnSpPr>
            <p:cNvPr id="98" name="Shape 98"/>
            <p:cNvCxnSpPr/>
            <p:nvPr/>
          </p:nvCxnSpPr>
          <p:spPr>
            <a:xfrm flipH="1">
              <a:off x="12827650" y="3600600"/>
              <a:ext cx="149700" cy="2265300"/>
            </a:xfrm>
            <a:prstGeom prst="straightConnector1">
              <a:avLst/>
            </a:prstGeom>
            <a:noFill/>
            <a:ln cap="flat" cmpd="sng" w="38100">
              <a:solidFill>
                <a:srgbClr val="274E13"/>
              </a:solidFill>
              <a:prstDash val="solid"/>
              <a:round/>
              <a:headEnd len="lg" w="lg" type="none"/>
              <a:tailEnd len="lg" w="lg" type="triangle"/>
            </a:ln>
          </p:spPr>
        </p:cxnSp>
      </p:grpSp>
      <p:grpSp>
        <p:nvGrpSpPr>
          <p:cNvPr id="99" name="Shape 99"/>
          <p:cNvGrpSpPr/>
          <p:nvPr/>
        </p:nvGrpSpPr>
        <p:grpSpPr>
          <a:xfrm>
            <a:off x="4470050" y="1963600"/>
            <a:ext cx="3705600" cy="4046700"/>
            <a:chOff x="4470050" y="1963600"/>
            <a:chExt cx="3705600" cy="4046700"/>
          </a:xfrm>
        </p:grpSpPr>
        <p:sp>
          <p:nvSpPr>
            <p:cNvPr id="100" name="Shape 100"/>
            <p:cNvSpPr txBox="1"/>
            <p:nvPr/>
          </p:nvSpPr>
          <p:spPr>
            <a:xfrm>
              <a:off x="4470050" y="1963600"/>
              <a:ext cx="3705600" cy="4046700"/>
            </a:xfrm>
            <a:prstGeom prst="rect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-US" sz="4700">
                  <a:solidFill>
                    <a:srgbClr val="0000FF"/>
                  </a:solidFill>
                </a:rPr>
                <a:t>Morgue</a:t>
              </a:r>
            </a:p>
          </p:txBody>
        </p:sp>
        <p:pic>
          <p:nvPicPr>
            <p:cNvPr id="101" name="Shape 10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815400" y="2828589"/>
              <a:ext cx="2277200" cy="28249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Shape 10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403448" y="5456148"/>
            <a:ext cx="1901099" cy="190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2" type="sldNum"/>
          </p:nvPr>
        </p:nvSpPr>
        <p:spPr>
          <a:xfrm>
            <a:off x="8474113" y="9251950"/>
            <a:ext cx="375000" cy="379500"/>
          </a:xfrm>
          <a:prstGeom prst="rect">
            <a:avLst/>
          </a:prstGeom>
        </p:spPr>
        <p:txBody>
          <a:bodyPr anchorCtr="0" anchor="t" bIns="50800" lIns="50800" rIns="50800" tIns="50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grpSp>
        <p:nvGrpSpPr>
          <p:cNvPr id="108" name="Shape 108"/>
          <p:cNvGrpSpPr/>
          <p:nvPr/>
        </p:nvGrpSpPr>
        <p:grpSpPr>
          <a:xfrm>
            <a:off x="707659" y="428011"/>
            <a:ext cx="7526274" cy="8356560"/>
            <a:chOff x="7012775" y="2466975"/>
            <a:chExt cx="4533900" cy="6038850"/>
          </a:xfrm>
        </p:grpSpPr>
        <p:pic>
          <p:nvPicPr>
            <p:cNvPr id="109" name="Shape 10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012775" y="2466975"/>
              <a:ext cx="4533900" cy="6038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Shape 11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36600" y="2628900"/>
              <a:ext cx="4286250" cy="5715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1" name="Shape 111"/>
          <p:cNvSpPr txBox="1"/>
          <p:nvPr/>
        </p:nvSpPr>
        <p:spPr>
          <a:xfrm>
            <a:off x="8767075" y="1098200"/>
            <a:ext cx="7315200" cy="74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5100"/>
              <a:t>Body on table</a:t>
            </a:r>
            <a:r>
              <a:rPr lang="en-US" sz="5100"/>
              <a:t> leads to issues in framing the full body picture.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5100"/>
          </a:p>
          <a:p>
            <a:pPr lvl="0" rtl="0">
              <a:spcBef>
                <a:spcPts val="0"/>
              </a:spcBef>
              <a:buNone/>
            </a:pPr>
            <a:r>
              <a:rPr b="1" lang="en-US" sz="5100"/>
              <a:t>Main issues:</a:t>
            </a:r>
          </a:p>
          <a:p>
            <a:pPr indent="-552450" lvl="0" marL="457200" rtl="0">
              <a:spcBef>
                <a:spcPts val="0"/>
              </a:spcBef>
              <a:buSzPct val="100000"/>
              <a:buChar char="●"/>
            </a:pPr>
            <a:r>
              <a:rPr lang="en-US" sz="5100"/>
              <a:t>Frame</a:t>
            </a:r>
          </a:p>
          <a:p>
            <a:pPr indent="-552450" lvl="0" marL="457200" rtl="0">
              <a:spcBef>
                <a:spcPts val="0"/>
              </a:spcBef>
              <a:buSzPct val="100000"/>
              <a:buChar char="●"/>
            </a:pPr>
            <a:r>
              <a:rPr lang="en-US" sz="5100"/>
              <a:t>Light</a:t>
            </a:r>
          </a:p>
          <a:p>
            <a:pPr indent="-552450" lvl="0" marL="457200" rtl="0">
              <a:spcBef>
                <a:spcPts val="0"/>
              </a:spcBef>
              <a:buSzPct val="100000"/>
              <a:buChar char="●"/>
            </a:pPr>
            <a:r>
              <a:rPr lang="en-US" sz="5100"/>
              <a:t>Focus</a:t>
            </a:r>
          </a:p>
          <a:p>
            <a:pPr indent="-552450" lvl="0" marL="457200">
              <a:spcBef>
                <a:spcPts val="0"/>
              </a:spcBef>
              <a:buSzPct val="100000"/>
              <a:buChar char="●"/>
            </a:pPr>
            <a:r>
              <a:rPr lang="en-US" sz="5100"/>
              <a:t>Stability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853675" y="4433700"/>
            <a:ext cx="3619500" cy="32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22950" y="165275"/>
            <a:ext cx="9598200" cy="14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rgbClr val="0000FF"/>
                </a:solidFill>
              </a:rPr>
              <a:t>What we aimed for?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0" y="930675"/>
            <a:ext cx="8897400" cy="8480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0000"/>
              <a:t> POrtable Photo Studio (POPS)</a:t>
            </a:r>
          </a:p>
          <a:p>
            <a:pPr lvl="0">
              <a:spcBef>
                <a:spcPts val="0"/>
              </a:spcBef>
              <a:buNone/>
            </a:pPr>
            <a:r>
              <a:rPr lang="en-US" sz="6800"/>
              <a:t> - A Forensic Photo</a:t>
            </a:r>
          </a:p>
          <a:p>
            <a:pPr lvl="0">
              <a:spcBef>
                <a:spcPts val="0"/>
              </a:spcBef>
              <a:buNone/>
            </a:pPr>
            <a:r>
              <a:rPr lang="en-US" sz="6800"/>
              <a:t>   Toolkit</a:t>
            </a:r>
          </a:p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8474113" y="9251950"/>
            <a:ext cx="375000" cy="379500"/>
          </a:xfrm>
          <a:prstGeom prst="rect">
            <a:avLst/>
          </a:prstGeom>
        </p:spPr>
        <p:txBody>
          <a:bodyPr anchorCtr="0" anchor="t" bIns="50800" lIns="50800" rIns="50800" tIns="50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IMG_20161016_165142.jpg" id="120" name="Shape 1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97399" y="1917025"/>
            <a:ext cx="7937449" cy="62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270038" y="444500"/>
            <a:ext cx="14800184" cy="2158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/>
              <a:t>Constraints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42227" y="2603500"/>
            <a:ext cx="13300500" cy="6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rIns="50800" tIns="50800">
            <a:noAutofit/>
          </a:bodyPr>
          <a:lstStyle/>
          <a:p>
            <a:pPr indent="-44450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/>
              <a:t>Use existing cameras- all kinds of SLR Camera</a:t>
            </a:r>
          </a:p>
          <a:p>
            <a:pPr indent="-444500" lvl="1" marL="889000" marR="0" rtl="0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b="0" i="0" lang="en-US" sz="3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Inexpensive readily-available components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lvl="1" rtl="0">
              <a:spcBef>
                <a:spcPts val="0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US">
                <a:solidFill>
                  <a:schemeClr val="dk1"/>
                </a:solidFill>
              </a:rPr>
              <a:t>Compact - fits in a normal size backpack</a:t>
            </a:r>
          </a:p>
          <a:p>
            <a:pPr lvl="1" rtl="0">
              <a:spcBef>
                <a:spcPts val="0"/>
              </a:spcBef>
              <a:buClr>
                <a:schemeClr val="dk1"/>
              </a:buClr>
              <a:buSzPct val="75000"/>
              <a:buFont typeface="Helvetica Neue"/>
              <a:buChar char="•"/>
            </a:pPr>
            <a:r>
              <a:rPr lang="en-US">
                <a:solidFill>
                  <a:schemeClr val="dk1"/>
                </a:solidFill>
              </a:rPr>
              <a:t>Easy to use by first responders (Police or Forensic Staff)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b="1" sz="48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buNone/>
            </a:pPr>
            <a:r>
              <a:rPr b="1" lang="en-US" sz="4800">
                <a:solidFill>
                  <a:schemeClr val="dk1"/>
                </a:solidFill>
              </a:rPr>
              <a:t>Adaptable and universal solution required</a:t>
            </a:r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474113" y="9251950"/>
            <a:ext cx="375102" cy="3795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rIns="50800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38560" y="712517"/>
            <a:ext cx="2357400" cy="44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1270044" y="444500"/>
            <a:ext cx="8021700" cy="2159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Stability while taking Pictures</a:t>
            </a:r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474113" y="9251950"/>
            <a:ext cx="375000" cy="379500"/>
          </a:xfrm>
          <a:prstGeom prst="rect">
            <a:avLst/>
          </a:prstGeom>
        </p:spPr>
        <p:txBody>
          <a:bodyPr anchorCtr="0" anchor="t" bIns="50800" lIns="50800" rIns="50800" tIns="5080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  <p:grpSp>
        <p:nvGrpSpPr>
          <p:cNvPr id="135" name="Shape 135"/>
          <p:cNvGrpSpPr/>
          <p:nvPr/>
        </p:nvGrpSpPr>
        <p:grpSpPr>
          <a:xfrm>
            <a:off x="3699525" y="2746175"/>
            <a:ext cx="4533900" cy="6038850"/>
            <a:chOff x="7012775" y="2466975"/>
            <a:chExt cx="4533900" cy="6038850"/>
          </a:xfrm>
        </p:grpSpPr>
        <p:pic>
          <p:nvPicPr>
            <p:cNvPr id="136" name="Shape 13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012775" y="2466975"/>
              <a:ext cx="4533900" cy="6038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Shape 13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36600" y="2628900"/>
              <a:ext cx="4286250" cy="5715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8" name="Shape 1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91849" y="297800"/>
            <a:ext cx="4984875" cy="870727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4801925" y="8885600"/>
            <a:ext cx="1497900" cy="5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 sz="2600"/>
              <a:t>Before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11131150" y="8885600"/>
            <a:ext cx="1497900" cy="5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-US" sz="2600"/>
              <a:t>After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1270038" y="444500"/>
            <a:ext cx="14800200" cy="2159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Lighting</a:t>
            </a:r>
          </a:p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8474113" y="9251950"/>
            <a:ext cx="375000" cy="379500"/>
          </a:xfrm>
          <a:prstGeom prst="rect">
            <a:avLst/>
          </a:prstGeom>
        </p:spPr>
        <p:txBody>
          <a:bodyPr anchorCtr="0" anchor="t" bIns="50800" lIns="50800" rIns="50800" tIns="508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IMG_6413.JPG"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7125" y="2444125"/>
            <a:ext cx="8702675" cy="5801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10982100" y="2922350"/>
            <a:ext cx="5584200" cy="45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8000"/>
              <a:t>Light and foldable structure</a:t>
            </a:r>
          </a:p>
          <a:p>
            <a:pPr indent="457200" lvl="0" marL="914400" rtl="0">
              <a:spcBef>
                <a:spcPts val="0"/>
              </a:spcBef>
              <a:buNone/>
            </a:pPr>
            <a:r>
              <a:rPr b="1" lang="en-US" sz="8000">
                <a:solidFill>
                  <a:srgbClr val="0000FF"/>
                </a:solidFill>
              </a:rPr>
              <a:t>+</a:t>
            </a:r>
          </a:p>
          <a:p>
            <a:pPr lvl="0">
              <a:spcBef>
                <a:spcPts val="0"/>
              </a:spcBef>
              <a:buNone/>
            </a:pPr>
            <a:r>
              <a:rPr lang="en-US" sz="8000"/>
              <a:t>LED strip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