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media1.avi" ContentType="video/unknown"/>
  <Override PartName="/ppt/media/media2.avi" ContentType="video/unknown"/>
  <Override PartName="/ppt/media/media3.avi" ContentType="video/unknown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</p:sldIdLst>
  <p:sldSz cx="13004800" cy="9753600"/>
  <p:notesSz cx="6858000" cy="9144000"/>
  <p:defaultTextStyle>
    <a:lvl1pPr defTabSz="254000">
      <a:defRPr sz="2400">
        <a:latin typeface="+mn-lt"/>
        <a:ea typeface="+mn-ea"/>
        <a:cs typeface="+mn-cs"/>
        <a:sym typeface="Helvetica Light"/>
      </a:defRPr>
    </a:lvl1pPr>
    <a:lvl2pPr indent="228600" defTabSz="254000">
      <a:defRPr sz="2400">
        <a:latin typeface="+mn-lt"/>
        <a:ea typeface="+mn-ea"/>
        <a:cs typeface="+mn-cs"/>
        <a:sym typeface="Helvetica Light"/>
      </a:defRPr>
    </a:lvl2pPr>
    <a:lvl3pPr indent="457200" defTabSz="254000">
      <a:defRPr sz="2400">
        <a:latin typeface="+mn-lt"/>
        <a:ea typeface="+mn-ea"/>
        <a:cs typeface="+mn-cs"/>
        <a:sym typeface="Helvetica Light"/>
      </a:defRPr>
    </a:lvl3pPr>
    <a:lvl4pPr indent="685800" defTabSz="254000">
      <a:defRPr sz="2400">
        <a:latin typeface="+mn-lt"/>
        <a:ea typeface="+mn-ea"/>
        <a:cs typeface="+mn-cs"/>
        <a:sym typeface="Helvetica Light"/>
      </a:defRPr>
    </a:lvl4pPr>
    <a:lvl5pPr indent="914400" defTabSz="254000">
      <a:defRPr sz="2400">
        <a:latin typeface="+mn-lt"/>
        <a:ea typeface="+mn-ea"/>
        <a:cs typeface="+mn-cs"/>
        <a:sym typeface="Helvetica Light"/>
      </a:defRPr>
    </a:lvl5pPr>
    <a:lvl6pPr indent="1143000" defTabSz="254000">
      <a:defRPr sz="2400">
        <a:latin typeface="+mn-lt"/>
        <a:ea typeface="+mn-ea"/>
        <a:cs typeface="+mn-cs"/>
        <a:sym typeface="Helvetica Light"/>
      </a:defRPr>
    </a:lvl6pPr>
    <a:lvl7pPr indent="1371600" defTabSz="254000">
      <a:defRPr sz="2400">
        <a:latin typeface="+mn-lt"/>
        <a:ea typeface="+mn-ea"/>
        <a:cs typeface="+mn-cs"/>
        <a:sym typeface="Helvetica Light"/>
      </a:defRPr>
    </a:lvl7pPr>
    <a:lvl8pPr indent="1600200" defTabSz="254000">
      <a:defRPr sz="2400">
        <a:latin typeface="+mn-lt"/>
        <a:ea typeface="+mn-ea"/>
        <a:cs typeface="+mn-cs"/>
        <a:sym typeface="Helvetica Light"/>
      </a:defRPr>
    </a:lvl8pPr>
    <a:lvl9pPr indent="1828800" defTabSz="254000">
      <a:defRPr sz="24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787399" y="114299"/>
            <a:ext cx="11430001" cy="6350001"/>
          </a:xfrm>
          <a:prstGeom prst="rect">
            <a:avLst/>
          </a:prstGeom>
        </p:spPr>
        <p:txBody>
          <a:bodyPr/>
          <a:lstStyle>
            <a:lvl1pPr>
              <a:defRPr sz="9600"/>
            </a:lvl1pPr>
          </a:lstStyle>
          <a:p>
            <a:pPr lvl="0">
              <a:defRPr sz="1800"/>
            </a:pPr>
            <a:r>
              <a:rPr sz="96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787399" y="6464300"/>
            <a:ext cx="11430001" cy="3175000"/>
          </a:xfrm>
          <a:prstGeom prst="rect">
            <a:avLst/>
          </a:prstGeom>
        </p:spPr>
        <p:txBody>
          <a:bodyPr/>
          <a:lstStyle>
            <a:lvl2pPr marL="381000" indent="-381000">
              <a:buSzPct val="75000"/>
              <a:buChar char="•"/>
            </a:lvl2pPr>
            <a:lvl3pPr marL="508000" indent="-254000">
              <a:buSzPct val="75000"/>
              <a:buChar char="•"/>
              <a:defRPr sz="3600"/>
            </a:lvl3pPr>
            <a:lvl4pPr marL="762000" indent="-254000">
              <a:buSzPct val="75000"/>
              <a:buChar char="•"/>
              <a:defRPr sz="2400"/>
            </a:lvl4pPr>
            <a:lvl5pPr marL="762000" indent="-254000">
              <a:buSzPct val="75000"/>
              <a:buChar char="-"/>
              <a:defRPr sz="2400"/>
            </a:lvl5pPr>
          </a:lstStyle>
          <a:p>
            <a:pPr lvl="0">
              <a:defRPr sz="1800"/>
            </a:pPr>
            <a:r>
              <a:rPr sz="4800"/>
              <a:t>Body Level One</a:t>
            </a:r>
            <a:endParaRPr sz="4800"/>
          </a:p>
          <a:p>
            <a:pPr lvl="1">
              <a:defRPr sz="1800"/>
            </a:pPr>
            <a:r>
              <a:rPr sz="4800"/>
              <a:t>Body Level Two</a:t>
            </a:r>
            <a:endParaRPr sz="48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381000" indent="-381000">
              <a:buSzPct val="75000"/>
              <a:buChar char="•"/>
            </a:lvl2pPr>
            <a:lvl3pPr marL="508000" indent="-254000">
              <a:buSzPct val="75000"/>
              <a:buChar char="•"/>
              <a:defRPr sz="3600"/>
            </a:lvl3pPr>
            <a:lvl4pPr marL="762000" indent="-254000">
              <a:buSzPct val="75000"/>
              <a:buChar char="•"/>
              <a:defRPr sz="2400"/>
            </a:lvl4pPr>
            <a:lvl5pPr marL="762000" indent="-254000">
              <a:buSzPct val="75000"/>
              <a:buChar char="-"/>
              <a:defRPr sz="2400"/>
            </a:lvl5pPr>
          </a:lstStyle>
          <a:p>
            <a:pPr lvl="0">
              <a:defRPr sz="1800"/>
            </a:pPr>
            <a:r>
              <a:rPr sz="4800"/>
              <a:t>Body Level One</a:t>
            </a:r>
            <a:endParaRPr sz="4800"/>
          </a:p>
          <a:p>
            <a:pPr lvl="1">
              <a:defRPr sz="1800"/>
            </a:pPr>
            <a:r>
              <a:rPr sz="4800"/>
              <a:t>Body Level Two</a:t>
            </a:r>
            <a:endParaRPr sz="48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  <p:sp>
        <p:nvSpPr>
          <p:cNvPr id="11" name="Shape 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635000"/>
          <a:lstStyle>
            <a:lvl2pPr marL="381000" indent="-381000">
              <a:buSzPct val="75000"/>
              <a:buChar char="•"/>
            </a:lvl2pPr>
            <a:lvl3pPr marL="508000" indent="-254000">
              <a:buSzPct val="75000"/>
              <a:buChar char="•"/>
              <a:defRPr sz="3600"/>
            </a:lvl3pPr>
            <a:lvl4pPr marL="762000" indent="-254000">
              <a:buSzPct val="75000"/>
              <a:buChar char="•"/>
              <a:defRPr sz="2400"/>
            </a:lvl4pPr>
            <a:lvl5pPr marL="762000" indent="-254000">
              <a:buSzPct val="75000"/>
              <a:buChar char="-"/>
              <a:defRPr sz="2400"/>
            </a:lvl5pPr>
          </a:lstStyle>
          <a:p>
            <a:pPr lvl="0">
              <a:defRPr sz="1800"/>
            </a:pPr>
            <a:r>
              <a:rPr sz="4800"/>
              <a:t>Body Level One</a:t>
            </a:r>
            <a:endParaRPr sz="4800"/>
          </a:p>
          <a:p>
            <a:pPr lvl="1">
              <a:defRPr sz="1800"/>
            </a:pPr>
            <a:r>
              <a:rPr sz="4800"/>
              <a:t>Body Level Two</a:t>
            </a:r>
            <a:endParaRPr sz="48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Title Text</a:t>
            </a:r>
          </a:p>
        </p:txBody>
      </p:sp>
      <p:sp>
        <p:nvSpPr>
          <p:cNvPr id="18" name="Shape 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203200" y="203200"/>
            <a:ext cx="11430000" cy="1270000"/>
          </a:xfrm>
          <a:prstGeom prst="rect">
            <a:avLst/>
          </a:prstGeom>
        </p:spPr>
        <p:txBody>
          <a:bodyPr lIns="88900" tIns="88900" rIns="88900" bIns="88900"/>
          <a:lstStyle>
            <a:lvl1pPr algn="l" defTabSz="584200">
              <a:defRPr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pPr lvl="0">
              <a:defRPr sz="1800"/>
            </a:pPr>
            <a:r>
              <a:rPr sz="7200"/>
              <a:t>Title Text</a:t>
            </a:r>
          </a:p>
        </p:txBody>
      </p:sp>
      <p:sp>
        <p:nvSpPr>
          <p:cNvPr id="26" name="Shape 26"/>
          <p:cNvSpPr/>
          <p:nvPr>
            <p:ph type="sldNum" sz="quarter" idx="2"/>
          </p:nvPr>
        </p:nvSpPr>
        <p:spPr>
          <a:xfrm>
            <a:off x="12399063" y="9144000"/>
            <a:ext cx="402438" cy="411482"/>
          </a:xfrm>
          <a:prstGeom prst="rect">
            <a:avLst/>
          </a:prstGeom>
        </p:spPr>
        <p:txBody>
          <a:bodyPr lIns="25400" tIns="25400" rIns="25400" bIns="25400" anchor="t"/>
          <a:lstStyle>
            <a:lvl1pPr defTabSz="584200">
              <a:defRPr sz="2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787399" y="114299"/>
            <a:ext cx="11430001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72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787399" y="2019299"/>
            <a:ext cx="11430001" cy="762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2pPr marL="381000" indent="-381000">
              <a:buSzPct val="75000"/>
              <a:buChar char="•"/>
            </a:lvl2pPr>
            <a:lvl3pPr marL="508000" indent="-254000">
              <a:buSzPct val="75000"/>
              <a:buChar char="•"/>
              <a:defRPr sz="3600"/>
            </a:lvl3pPr>
            <a:lvl4pPr marL="762000" indent="-254000">
              <a:buSzPct val="75000"/>
              <a:buChar char="•"/>
              <a:defRPr sz="2400"/>
            </a:lvl4pPr>
            <a:lvl5pPr marL="762000" indent="-254000">
              <a:buSzPct val="75000"/>
              <a:buChar char="-"/>
              <a:defRPr sz="2400"/>
            </a:lvl5pPr>
          </a:lstStyle>
          <a:p>
            <a:pPr lvl="0">
              <a:defRPr sz="1800"/>
            </a:pPr>
            <a:r>
              <a:rPr sz="4800"/>
              <a:t>Body Level One</a:t>
            </a:r>
            <a:endParaRPr sz="4800"/>
          </a:p>
          <a:p>
            <a:pPr lvl="1">
              <a:defRPr sz="1800"/>
            </a:pPr>
            <a:r>
              <a:rPr sz="4800"/>
              <a:t>Body Level Two</a:t>
            </a:r>
            <a:endParaRPr sz="48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12496799" y="9347200"/>
            <a:ext cx="266905" cy="2794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800"/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transition spd="med" advClick="1"/>
  <p:txStyles>
    <p:titleStyle>
      <a:lvl1pPr algn="ctr" defTabSz="254000">
        <a:defRPr sz="7200">
          <a:latin typeface="+mn-lt"/>
          <a:ea typeface="+mn-ea"/>
          <a:cs typeface="+mn-cs"/>
          <a:sym typeface="Helvetica Light"/>
        </a:defRPr>
      </a:lvl1pPr>
      <a:lvl2pPr indent="228600" algn="ctr" defTabSz="254000">
        <a:defRPr sz="7200">
          <a:latin typeface="+mn-lt"/>
          <a:ea typeface="+mn-ea"/>
          <a:cs typeface="+mn-cs"/>
          <a:sym typeface="Helvetica Light"/>
        </a:defRPr>
      </a:lvl2pPr>
      <a:lvl3pPr indent="457200" algn="ctr" defTabSz="254000">
        <a:defRPr sz="7200">
          <a:latin typeface="+mn-lt"/>
          <a:ea typeface="+mn-ea"/>
          <a:cs typeface="+mn-cs"/>
          <a:sym typeface="Helvetica Light"/>
        </a:defRPr>
      </a:lvl3pPr>
      <a:lvl4pPr indent="685800" algn="ctr" defTabSz="254000">
        <a:defRPr sz="7200">
          <a:latin typeface="+mn-lt"/>
          <a:ea typeface="+mn-ea"/>
          <a:cs typeface="+mn-cs"/>
          <a:sym typeface="Helvetica Light"/>
        </a:defRPr>
      </a:lvl4pPr>
      <a:lvl5pPr indent="914400" algn="ctr" defTabSz="254000">
        <a:defRPr sz="7200">
          <a:latin typeface="+mn-lt"/>
          <a:ea typeface="+mn-ea"/>
          <a:cs typeface="+mn-cs"/>
          <a:sym typeface="Helvetica Light"/>
        </a:defRPr>
      </a:lvl5pPr>
      <a:lvl6pPr indent="1143000" algn="ctr" defTabSz="254000">
        <a:defRPr sz="7200">
          <a:latin typeface="+mn-lt"/>
          <a:ea typeface="+mn-ea"/>
          <a:cs typeface="+mn-cs"/>
          <a:sym typeface="Helvetica Light"/>
        </a:defRPr>
      </a:lvl6pPr>
      <a:lvl7pPr indent="1371600" algn="ctr" defTabSz="254000">
        <a:defRPr sz="7200">
          <a:latin typeface="+mn-lt"/>
          <a:ea typeface="+mn-ea"/>
          <a:cs typeface="+mn-cs"/>
          <a:sym typeface="Helvetica Light"/>
        </a:defRPr>
      </a:lvl7pPr>
      <a:lvl8pPr indent="1600200" algn="ctr" defTabSz="254000">
        <a:defRPr sz="7200">
          <a:latin typeface="+mn-lt"/>
          <a:ea typeface="+mn-ea"/>
          <a:cs typeface="+mn-cs"/>
          <a:sym typeface="Helvetica Light"/>
        </a:defRPr>
      </a:lvl8pPr>
      <a:lvl9pPr indent="1828800" algn="ctr" defTabSz="254000">
        <a:defRPr sz="7200">
          <a:latin typeface="+mn-lt"/>
          <a:ea typeface="+mn-ea"/>
          <a:cs typeface="+mn-cs"/>
          <a:sym typeface="Helvetica Light"/>
        </a:defRPr>
      </a:lvl9pPr>
    </p:titleStyle>
    <p:bodyStyle>
      <a:lvl1pPr defTabSz="254000">
        <a:spcBef>
          <a:spcPts val="3000"/>
        </a:spcBef>
        <a:defRPr sz="4800">
          <a:latin typeface="+mn-lt"/>
          <a:ea typeface="+mn-ea"/>
          <a:cs typeface="+mn-cs"/>
          <a:sym typeface="Helvetica Light"/>
        </a:defRPr>
      </a:lvl1pPr>
      <a:lvl2pPr indent="228600" defTabSz="254000">
        <a:spcBef>
          <a:spcPts val="3000"/>
        </a:spcBef>
        <a:defRPr sz="4800">
          <a:latin typeface="+mn-lt"/>
          <a:ea typeface="+mn-ea"/>
          <a:cs typeface="+mn-cs"/>
          <a:sym typeface="Helvetica Light"/>
        </a:defRPr>
      </a:lvl2pPr>
      <a:lvl3pPr indent="457200" defTabSz="254000">
        <a:spcBef>
          <a:spcPts val="3000"/>
        </a:spcBef>
        <a:defRPr sz="4800">
          <a:latin typeface="+mn-lt"/>
          <a:ea typeface="+mn-ea"/>
          <a:cs typeface="+mn-cs"/>
          <a:sym typeface="Helvetica Light"/>
        </a:defRPr>
      </a:lvl3pPr>
      <a:lvl4pPr indent="685800" defTabSz="254000">
        <a:spcBef>
          <a:spcPts val="3000"/>
        </a:spcBef>
        <a:defRPr sz="4800">
          <a:latin typeface="+mn-lt"/>
          <a:ea typeface="+mn-ea"/>
          <a:cs typeface="+mn-cs"/>
          <a:sym typeface="Helvetica Light"/>
        </a:defRPr>
      </a:lvl4pPr>
      <a:lvl5pPr indent="914400" defTabSz="254000">
        <a:spcBef>
          <a:spcPts val="3000"/>
        </a:spcBef>
        <a:defRPr sz="4800">
          <a:latin typeface="+mn-lt"/>
          <a:ea typeface="+mn-ea"/>
          <a:cs typeface="+mn-cs"/>
          <a:sym typeface="Helvetica Light"/>
        </a:defRPr>
      </a:lvl5pPr>
      <a:lvl6pPr indent="1143000" defTabSz="254000">
        <a:spcBef>
          <a:spcPts val="3000"/>
        </a:spcBef>
        <a:defRPr sz="4800">
          <a:latin typeface="+mn-lt"/>
          <a:ea typeface="+mn-ea"/>
          <a:cs typeface="+mn-cs"/>
          <a:sym typeface="Helvetica Light"/>
        </a:defRPr>
      </a:lvl6pPr>
      <a:lvl7pPr indent="1371600" defTabSz="254000">
        <a:spcBef>
          <a:spcPts val="3000"/>
        </a:spcBef>
        <a:defRPr sz="4800">
          <a:latin typeface="+mn-lt"/>
          <a:ea typeface="+mn-ea"/>
          <a:cs typeface="+mn-cs"/>
          <a:sym typeface="Helvetica Light"/>
        </a:defRPr>
      </a:lvl7pPr>
      <a:lvl8pPr indent="1600200" defTabSz="254000">
        <a:spcBef>
          <a:spcPts val="3000"/>
        </a:spcBef>
        <a:defRPr sz="4800">
          <a:latin typeface="+mn-lt"/>
          <a:ea typeface="+mn-ea"/>
          <a:cs typeface="+mn-cs"/>
          <a:sym typeface="Helvetica Light"/>
        </a:defRPr>
      </a:lvl8pPr>
      <a:lvl9pPr indent="1828800" defTabSz="254000">
        <a:spcBef>
          <a:spcPts val="3000"/>
        </a:spcBef>
        <a:defRPr sz="4800">
          <a:latin typeface="+mn-lt"/>
          <a:ea typeface="+mn-ea"/>
          <a:cs typeface="+mn-cs"/>
          <a:sym typeface="Helvetica Light"/>
        </a:defRPr>
      </a:lvl9pPr>
    </p:bodyStyle>
    <p:otherStyle>
      <a:lvl1pPr algn="r" defTabSz="2540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r" defTabSz="2540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r" defTabSz="2540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r" defTabSz="2540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r" defTabSz="2540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r" defTabSz="2540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r" defTabSz="2540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r" defTabSz="2540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r" defTabSz="2540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3" Type="http://schemas.openxmlformats.org/officeDocument/2006/relationships/image" Target="../media/image9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6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video" Target="../media/media1.avi"/><Relationship Id="rId3" Type="http://schemas.microsoft.com/office/2007/relationships/media" Target="../media/media1.avi"/><Relationship Id="rId4" Type="http://schemas.openxmlformats.org/officeDocument/2006/relationships/image" Target="../media/image12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video" Target="../media/media2.avi"/><Relationship Id="rId3" Type="http://schemas.microsoft.com/office/2007/relationships/media" Target="../media/media2.avi"/><Relationship Id="rId4" Type="http://schemas.openxmlformats.org/officeDocument/2006/relationships/image" Target="../media/image13.png"/><Relationship Id="rId5" Type="http://schemas.openxmlformats.org/officeDocument/2006/relationships/video" Target="../media/media3.avi"/><Relationship Id="rId6" Type="http://schemas.microsoft.com/office/2007/relationships/media" Target="../media/media3.avi"/><Relationship Id="rId7" Type="http://schemas.openxmlformats.org/officeDocument/2006/relationships/image" Target="../media/image14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8.jpeg"/><Relationship Id="rId4" Type="http://schemas.openxmlformats.org/officeDocument/2006/relationships/image" Target="../media/image7.jpe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8.jpe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6.png"/><Relationship Id="rId5" Type="http://schemas.openxmlformats.org/officeDocument/2006/relationships/image" Target="../media/image7.jpe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3" Type="http://schemas.openxmlformats.org/officeDocument/2006/relationships/image" Target="../media/image26.png"/><Relationship Id="rId4" Type="http://schemas.openxmlformats.org/officeDocument/2006/relationships/image" Target="../media/image7.jpe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28.png"/><Relationship Id="rId6" Type="http://schemas.openxmlformats.org/officeDocument/2006/relationships/image" Target="../media/image7.jpeg"/><Relationship Id="rId7" Type="http://schemas.openxmlformats.org/officeDocument/2006/relationships/image" Target="../media/image20.png"/><Relationship Id="rId8" Type="http://schemas.openxmlformats.org/officeDocument/2006/relationships/image" Target="../media/image16.jpeg"/><Relationship Id="rId9" Type="http://schemas.openxmlformats.org/officeDocument/2006/relationships/image" Target="../media/image2.jpeg"/><Relationship Id="rId10" Type="http://schemas.openxmlformats.org/officeDocument/2006/relationships/image" Target="../media/image29.png"/><Relationship Id="rId11" Type="http://schemas.openxmlformats.org/officeDocument/2006/relationships/image" Target="../media/image17.jpeg"/><Relationship Id="rId12" Type="http://schemas.openxmlformats.org/officeDocument/2006/relationships/image" Target="../media/image18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6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9600"/>
              <a:t>CERN developments of an optical readout for MPGDs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800"/>
              <a:t>Filippo Resnati (CERN)</a:t>
            </a:r>
            <a:br>
              <a:rPr sz="4800"/>
            </a:br>
            <a:r>
              <a:rPr sz="4800"/>
              <a:t>on behalf of the GDD team</a:t>
            </a:r>
          </a:p>
        </p:txBody>
      </p:sp>
      <p:sp>
        <p:nvSpPr>
          <p:cNvPr id="32" name="Shape 32"/>
          <p:cNvSpPr/>
          <p:nvPr/>
        </p:nvSpPr>
        <p:spPr>
          <a:xfrm>
            <a:off x="970889" y="9290049"/>
            <a:ext cx="1106302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125" name="lea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3490" y="114300"/>
            <a:ext cx="11637820" cy="9525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8" name="Group 128"/>
          <p:cNvGrpSpPr/>
          <p:nvPr/>
        </p:nvGrpSpPr>
        <p:grpSpPr>
          <a:xfrm>
            <a:off x="716458" y="6802239"/>
            <a:ext cx="3963195" cy="2939209"/>
            <a:chOff x="-127000" y="-88900"/>
            <a:chExt cx="3963193" cy="2939208"/>
          </a:xfrm>
        </p:grpSpPr>
        <p:pic>
          <p:nvPicPr>
            <p:cNvPr id="127" name="leaf.jpg"/>
            <p:cNvPicPr/>
            <p:nvPr/>
          </p:nvPicPr>
          <p:blipFill>
            <a:blip r:embed="rId2">
              <a:extLst/>
            </a:blip>
            <a:srcRect l="37933" t="43684" r="49896" b="45856"/>
            <a:stretch>
              <a:fillRect/>
            </a:stretch>
          </p:blipFill>
          <p:spPr>
            <a:xfrm>
              <a:off x="0" y="0"/>
              <a:ext cx="3709194" cy="260900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26" name="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27000" y="-88900"/>
              <a:ext cx="3963194" cy="2939209"/>
            </a:xfrm>
            <a:prstGeom prst="rect">
              <a:avLst/>
            </a:prstGeom>
            <a:effectLst/>
          </p:spPr>
        </p:pic>
      </p:grpSp>
      <p:sp>
        <p:nvSpPr>
          <p:cNvPr id="129" name="Shape 129"/>
          <p:cNvSpPr/>
          <p:nvPr/>
        </p:nvSpPr>
        <p:spPr>
          <a:xfrm flipV="1">
            <a:off x="12036294" y="134960"/>
            <a:ext cx="1" cy="9483680"/>
          </a:xfrm>
          <a:prstGeom prst="line">
            <a:avLst/>
          </a:prstGeom>
          <a:ln w="25400">
            <a:solidFill>
              <a:srgbClr val="FFFFFF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30" name="Shape 130"/>
          <p:cNvSpPr/>
          <p:nvPr/>
        </p:nvSpPr>
        <p:spPr>
          <a:xfrm>
            <a:off x="10987430" y="273049"/>
            <a:ext cx="104607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4.4 cm</a:t>
            </a:r>
          </a:p>
        </p:txBody>
      </p:sp>
      <p:sp>
        <p:nvSpPr>
          <p:cNvPr id="131" name="Shape 131"/>
          <p:cNvSpPr/>
          <p:nvPr/>
        </p:nvSpPr>
        <p:spPr>
          <a:xfrm>
            <a:off x="3899154" y="126999"/>
            <a:ext cx="5206493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baseline="31999" sz="4800"/>
              <a:t>55</a:t>
            </a:r>
            <a:r>
              <a:rPr sz="4800"/>
              <a:t>Fe X-ray imaging</a:t>
            </a:r>
          </a:p>
        </p:txBody>
      </p:sp>
      <p:sp>
        <p:nvSpPr>
          <p:cNvPr id="132" name="Shape 132"/>
          <p:cNvSpPr/>
          <p:nvPr/>
        </p:nvSpPr>
        <p:spPr>
          <a:xfrm>
            <a:off x="789330" y="3098799"/>
            <a:ext cx="328208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One of the first images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20 min exposure</a:t>
            </a:r>
          </a:p>
        </p:txBody>
      </p:sp>
      <p:sp>
        <p:nvSpPr>
          <p:cNvPr id="133" name="Shape 133"/>
          <p:cNvSpPr/>
          <p:nvPr/>
        </p:nvSpPr>
        <p:spPr>
          <a:xfrm>
            <a:off x="763930" y="6254749"/>
            <a:ext cx="357042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70 um hole, 140 um pitch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X-ray images</a:t>
            </a:r>
          </a:p>
        </p:txBody>
      </p:sp>
      <p:sp>
        <p:nvSpPr>
          <p:cNvPr id="136" name="Shape 13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137" name="Shape 137"/>
          <p:cNvSpPr/>
          <p:nvPr/>
        </p:nvSpPr>
        <p:spPr>
          <a:xfrm>
            <a:off x="7928671" y="8072040"/>
            <a:ext cx="3327198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Raw data:</a:t>
            </a:r>
            <a:br>
              <a:rPr sz="2400"/>
            </a:br>
            <a:r>
              <a:rPr sz="2400"/>
              <a:t>fast (&lt;1 s) acquisition</a:t>
            </a:r>
            <a:br>
              <a:rPr sz="2400"/>
            </a:br>
            <a:r>
              <a:rPr sz="2400"/>
              <a:t>and no processing time</a:t>
            </a:r>
          </a:p>
        </p:txBody>
      </p:sp>
      <p:sp>
        <p:nvSpPr>
          <p:cNvPr id="138" name="Shape 138"/>
          <p:cNvSpPr/>
          <p:nvPr/>
        </p:nvSpPr>
        <p:spPr>
          <a:xfrm flipV="1">
            <a:off x="11737650" y="2543075"/>
            <a:ext cx="1" cy="5837636"/>
          </a:xfrm>
          <a:prstGeom prst="line">
            <a:avLst/>
          </a:prstGeom>
          <a:ln w="25400">
            <a:solidFill/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lvl="0" algn="ctr"/>
          </a:p>
        </p:txBody>
      </p:sp>
      <p:pic>
        <p:nvPicPr>
          <p:cNvPr id="139" name="Result of img_000000000_Default_000-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87270" y="2842517"/>
            <a:ext cx="3810001" cy="52387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batradio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787656">
            <a:off x="2599459" y="2668890"/>
            <a:ext cx="2880953" cy="5585899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/>
        </p:nvSpPr>
        <p:spPr>
          <a:xfrm>
            <a:off x="1788956" y="2373758"/>
            <a:ext cx="450189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Charge acquisition (26/10/1998)</a:t>
            </a:r>
          </a:p>
        </p:txBody>
      </p:sp>
      <p:sp>
        <p:nvSpPr>
          <p:cNvPr id="142" name="Shape 142"/>
          <p:cNvSpPr/>
          <p:nvPr/>
        </p:nvSpPr>
        <p:spPr>
          <a:xfrm>
            <a:off x="11774830" y="5226942"/>
            <a:ext cx="9930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~7 cm</a:t>
            </a:r>
          </a:p>
        </p:txBody>
      </p:sp>
      <p:sp>
        <p:nvSpPr>
          <p:cNvPr id="143" name="Shape 143"/>
          <p:cNvSpPr/>
          <p:nvPr/>
        </p:nvSpPr>
        <p:spPr>
          <a:xfrm>
            <a:off x="8417114" y="2373758"/>
            <a:ext cx="235031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Light acquisition</a:t>
            </a:r>
          </a:p>
        </p:txBody>
      </p:sp>
      <p:sp>
        <p:nvSpPr>
          <p:cNvPr id="144" name="Shape 144"/>
          <p:cNvSpPr/>
          <p:nvPr/>
        </p:nvSpPr>
        <p:spPr>
          <a:xfrm>
            <a:off x="2981198" y="1853803"/>
            <a:ext cx="70424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X-ray tube with W target at 20 kV - 40 kV at few mA</a:t>
            </a:r>
          </a:p>
        </p:txBody>
      </p:sp>
      <p:sp>
        <p:nvSpPr>
          <p:cNvPr id="145" name="Shape 145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X-ray images</a:t>
            </a:r>
          </a:p>
        </p:txBody>
      </p:sp>
      <p:sp>
        <p:nvSpPr>
          <p:cNvPr id="148" name="Shape 14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149" name="Shape 149"/>
          <p:cNvSpPr/>
          <p:nvPr/>
        </p:nvSpPr>
        <p:spPr>
          <a:xfrm>
            <a:off x="4810759" y="1853803"/>
            <a:ext cx="338328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X-ray tube with W target</a:t>
            </a:r>
          </a:p>
        </p:txBody>
      </p:sp>
      <p:pic>
        <p:nvPicPr>
          <p:cNvPr id="150" name="40kV-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24650" y="2929954"/>
            <a:ext cx="5080000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10kV-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0150" y="2929954"/>
            <a:ext cx="5080000" cy="50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hape 152"/>
          <p:cNvSpPr/>
          <p:nvPr/>
        </p:nvSpPr>
        <p:spPr>
          <a:xfrm>
            <a:off x="3301847" y="2520577"/>
            <a:ext cx="87660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11 kV</a:t>
            </a:r>
          </a:p>
        </p:txBody>
      </p:sp>
      <p:sp>
        <p:nvSpPr>
          <p:cNvPr id="153" name="Shape 153"/>
          <p:cNvSpPr/>
          <p:nvPr/>
        </p:nvSpPr>
        <p:spPr>
          <a:xfrm>
            <a:off x="8826347" y="2520577"/>
            <a:ext cx="87660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40 kV</a:t>
            </a:r>
          </a:p>
        </p:txBody>
      </p:sp>
      <p:sp>
        <p:nvSpPr>
          <p:cNvPr id="154" name="Shape 154"/>
          <p:cNvSpPr/>
          <p:nvPr/>
        </p:nvSpPr>
        <p:spPr>
          <a:xfrm flipV="1">
            <a:off x="12131350" y="2926233"/>
            <a:ext cx="1" cy="5087443"/>
          </a:xfrm>
          <a:prstGeom prst="line">
            <a:avLst/>
          </a:prstGeom>
          <a:ln w="25400">
            <a:solidFill/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lvl="0" algn="ctr"/>
          </a:p>
        </p:txBody>
      </p:sp>
      <p:sp>
        <p:nvSpPr>
          <p:cNvPr id="155" name="Shape 155"/>
          <p:cNvSpPr/>
          <p:nvPr/>
        </p:nvSpPr>
        <p:spPr>
          <a:xfrm>
            <a:off x="12143130" y="5235004"/>
            <a:ext cx="79187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8 cm</a:t>
            </a:r>
          </a:p>
        </p:txBody>
      </p:sp>
      <p:sp>
        <p:nvSpPr>
          <p:cNvPr id="156" name="Shape 156"/>
          <p:cNvSpPr/>
          <p:nvPr/>
        </p:nvSpPr>
        <p:spPr>
          <a:xfrm>
            <a:off x="2283205" y="8070849"/>
            <a:ext cx="843838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Straight out from the camera, not even the flat field correction</a:t>
            </a:r>
          </a:p>
        </p:txBody>
      </p:sp>
      <p:sp>
        <p:nvSpPr>
          <p:cNvPr id="157" name="Shape 157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X-ray images</a:t>
            </a:r>
          </a:p>
        </p:txBody>
      </p:sp>
      <p:sp>
        <p:nvSpPr>
          <p:cNvPr id="160" name="Shape 16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161" name="droneProfileDifferentEnergyZoom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2557" y="6007100"/>
            <a:ext cx="4572001" cy="3200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droneProfileDifferentEnergy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70623" y="2070100"/>
            <a:ext cx="7620001" cy="5334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5" name="Group 165"/>
          <p:cNvGrpSpPr/>
          <p:nvPr/>
        </p:nvGrpSpPr>
        <p:grpSpPr>
          <a:xfrm>
            <a:off x="1200150" y="2325092"/>
            <a:ext cx="3477816" cy="3477816"/>
            <a:chOff x="0" y="0"/>
            <a:chExt cx="3477815" cy="3477815"/>
          </a:xfrm>
        </p:grpSpPr>
        <p:pic>
          <p:nvPicPr>
            <p:cNvPr id="163" name="10kV-2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477816" cy="34778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4" name="Shape 164"/>
            <p:cNvSpPr/>
            <p:nvPr/>
          </p:nvSpPr>
          <p:spPr>
            <a:xfrm>
              <a:off x="339087" y="1738907"/>
              <a:ext cx="2695308" cy="1"/>
            </a:xfrm>
            <a:prstGeom prst="line">
              <a:avLst/>
            </a:prstGeom>
            <a:noFill/>
            <a:ln w="25400" cap="flat">
              <a:solidFill>
                <a:srgbClr val="F5D32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</p:grpSp>
      <p:sp>
        <p:nvSpPr>
          <p:cNvPr id="166" name="Shape 166"/>
          <p:cNvSpPr/>
          <p:nvPr/>
        </p:nvSpPr>
        <p:spPr>
          <a:xfrm>
            <a:off x="5788529" y="7594600"/>
            <a:ext cx="6692190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Increasing energy:</a:t>
            </a:r>
            <a:endParaRPr sz="2400"/>
          </a:p>
          <a:p>
            <a:pPr lvl="0">
              <a:defRPr sz="1800"/>
            </a:pPr>
            <a:r>
              <a:rPr sz="2400"/>
              <a:t>- X-ray more penetrating</a:t>
            </a:r>
            <a:endParaRPr sz="2400"/>
          </a:p>
          <a:p>
            <a:pPr lvl="0">
              <a:defRPr sz="1800"/>
            </a:pPr>
            <a:r>
              <a:rPr sz="2400"/>
              <a:t>- Worse position resolution (larger charge cloud)</a:t>
            </a:r>
          </a:p>
        </p:txBody>
      </p:sp>
      <p:sp>
        <p:nvSpPr>
          <p:cNvPr id="167" name="Shape 167"/>
          <p:cNvSpPr/>
          <p:nvPr/>
        </p:nvSpPr>
        <p:spPr>
          <a:xfrm>
            <a:off x="8434184" y="4406900"/>
            <a:ext cx="1791082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X-ray interacting</a:t>
            </a:r>
            <a:br/>
            <a:r>
              <a:t>with the CCD</a:t>
            </a:r>
          </a:p>
        </p:txBody>
      </p:sp>
      <p:sp>
        <p:nvSpPr>
          <p:cNvPr id="168" name="Shape 168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Fluoroscopy</a:t>
            </a:r>
          </a:p>
        </p:txBody>
      </p:sp>
      <p:sp>
        <p:nvSpPr>
          <p:cNvPr id="171" name="Shape 17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172" name="Shape 172"/>
          <p:cNvSpPr/>
          <p:nvPr/>
        </p:nvSpPr>
        <p:spPr>
          <a:xfrm>
            <a:off x="5267959" y="1917699"/>
            <a:ext cx="2468881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50 ms exposure</a:t>
            </a:r>
            <a:endParaRPr sz="2400"/>
          </a:p>
          <a:p>
            <a:pPr lvl="0">
              <a:defRPr sz="1800"/>
            </a:pPr>
            <a:r>
              <a:rPr sz="2400"/>
              <a:t>10 Hz acquisition</a:t>
            </a:r>
          </a:p>
        </p:txBody>
      </p:sp>
      <p:pic>
        <p:nvPicPr>
          <p:cNvPr id="173" name="flyingDrone.avi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3644900" y="2768600"/>
            <a:ext cx="5715000" cy="5715000"/>
          </a:xfrm>
          <a:prstGeom prst="rect">
            <a:avLst/>
          </a:prstGeom>
        </p:spPr>
      </p:pic>
      <p:sp>
        <p:nvSpPr>
          <p:cNvPr id="174" name="Shape 174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1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7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CT and 3D imaging</a:t>
            </a:r>
          </a:p>
        </p:txBody>
      </p:sp>
      <p:sp>
        <p:nvSpPr>
          <p:cNvPr id="177" name="Shape 17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178" name="crushedCup3D.avi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6971605" y="3253531"/>
            <a:ext cx="5080001" cy="4445001"/>
          </a:xfrm>
          <a:prstGeom prst="rect">
            <a:avLst/>
          </a:prstGeom>
        </p:spPr>
      </p:pic>
      <p:pic>
        <p:nvPicPr>
          <p:cNvPr id="179" name="crushedGlass.avi"/>
          <p:cNvPicPr/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953194" y="3167707"/>
            <a:ext cx="5080001" cy="5080001"/>
          </a:xfrm>
          <a:prstGeom prst="rect">
            <a:avLst/>
          </a:prstGeom>
        </p:spPr>
      </p:pic>
      <p:sp>
        <p:nvSpPr>
          <p:cNvPr id="180" name="Shape 180"/>
          <p:cNvSpPr/>
          <p:nvPr/>
        </p:nvSpPr>
        <p:spPr>
          <a:xfrm>
            <a:off x="2304237" y="2292349"/>
            <a:ext cx="839632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Image -&gt; Sinograms -&gt; Filtered Back Projection -&gt; 3D image</a:t>
            </a:r>
          </a:p>
        </p:txBody>
      </p:sp>
      <p:sp>
        <p:nvSpPr>
          <p:cNvPr id="181" name="Shape 181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1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mediacall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0" fill="hold"/>
                                        <p:tgtEl>
                                          <p:spTgt spid="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179"/>
                </p:tgtEl>
              </p:cMediaNode>
            </p:video>
            <p:video fullScrn="0">
              <p:cMediaNode mute="0" showWhenStopped="1" numSld="1" vol="100000">
                <p:cTn id="12" fill="hold" display="0">
                  <p:stCondLst>
                    <p:cond delay="indefinite"/>
                  </p:stCondLst>
                </p:cTn>
                <p:tgtEl>
                  <p:spTgt spid="178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Fluorescence</a:t>
            </a:r>
          </a:p>
        </p:txBody>
      </p:sp>
      <p:sp>
        <p:nvSpPr>
          <p:cNvPr id="184" name="Shape 18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185" name="Shape 185"/>
          <p:cNvSpPr/>
          <p:nvPr/>
        </p:nvSpPr>
        <p:spPr>
          <a:xfrm>
            <a:off x="6799460" y="4536330"/>
            <a:ext cx="1164681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ctr"/>
          </a:p>
        </p:txBody>
      </p:sp>
      <p:sp>
        <p:nvSpPr>
          <p:cNvPr id="186" name="Shape 186"/>
          <p:cNvSpPr/>
          <p:nvPr/>
        </p:nvSpPr>
        <p:spPr>
          <a:xfrm>
            <a:off x="8107560" y="4536330"/>
            <a:ext cx="1164681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ctr"/>
          </a:p>
        </p:txBody>
      </p:sp>
      <p:sp>
        <p:nvSpPr>
          <p:cNvPr id="187" name="Shape 187"/>
          <p:cNvSpPr/>
          <p:nvPr/>
        </p:nvSpPr>
        <p:spPr>
          <a:xfrm>
            <a:off x="7085707" y="5539630"/>
            <a:ext cx="1900288" cy="254001"/>
          </a:xfrm>
          <a:prstGeom prst="rect">
            <a:avLst/>
          </a:prstGeom>
          <a:ln w="25400">
            <a:solidFill/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88" name="Shape 188"/>
          <p:cNvSpPr/>
          <p:nvPr/>
        </p:nvSpPr>
        <p:spPr>
          <a:xfrm>
            <a:off x="7400850" y="7914530"/>
            <a:ext cx="1270001" cy="1270001"/>
          </a:xfrm>
          <a:prstGeom prst="rect">
            <a:avLst/>
          </a:prstGeom>
          <a:ln w="25400">
            <a:solidFill/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89" name="Shape 189"/>
          <p:cNvSpPr/>
          <p:nvPr/>
        </p:nvSpPr>
        <p:spPr>
          <a:xfrm>
            <a:off x="7654726" y="7284392"/>
            <a:ext cx="762249" cy="630139"/>
          </a:xfrm>
          <a:prstGeom prst="rect">
            <a:avLst/>
          </a:prstGeom>
          <a:ln w="25400">
            <a:solidFill/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0" name="Shape 190"/>
          <p:cNvSpPr/>
          <p:nvPr/>
        </p:nvSpPr>
        <p:spPr>
          <a:xfrm>
            <a:off x="7654726" y="7030392"/>
            <a:ext cx="762249" cy="254001"/>
          </a:xfrm>
          <a:prstGeom prst="rect">
            <a:avLst/>
          </a:prstGeom>
          <a:ln w="25400">
            <a:solidFill/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1" name="Shape 191"/>
          <p:cNvSpPr/>
          <p:nvPr/>
        </p:nvSpPr>
        <p:spPr>
          <a:xfrm rot="8100000">
            <a:off x="3553431" y="5691585"/>
            <a:ext cx="1270001" cy="640167"/>
          </a:xfrm>
          <a:prstGeom prst="rect">
            <a:avLst/>
          </a:prstGeom>
          <a:solidFill>
            <a:srgbClr val="FFFFFF"/>
          </a:solidFill>
          <a:ln w="25400">
            <a:solidFill/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2" name="Shape 192"/>
          <p:cNvSpPr/>
          <p:nvPr/>
        </p:nvSpPr>
        <p:spPr>
          <a:xfrm>
            <a:off x="4580376" y="2083593"/>
            <a:ext cx="4707987" cy="35419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3030"/>
                </a:moveTo>
                <a:lnTo>
                  <a:pt x="10121" y="0"/>
                </a:lnTo>
                <a:lnTo>
                  <a:pt x="0" y="20735"/>
                </a:lnTo>
                <a:lnTo>
                  <a:pt x="642" y="21600"/>
                </a:lnTo>
                <a:lnTo>
                  <a:pt x="21600" y="3030"/>
                </a:lnTo>
                <a:close/>
              </a:path>
            </a:pathLst>
          </a:custGeom>
          <a:solidFill>
            <a:srgbClr val="B36AE2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3" name="Shape 193"/>
          <p:cNvSpPr/>
          <p:nvPr/>
        </p:nvSpPr>
        <p:spPr>
          <a:xfrm rot="300000">
            <a:off x="6765676" y="2199530"/>
            <a:ext cx="2540349" cy="254001"/>
          </a:xfrm>
          <a:prstGeom prst="rect">
            <a:avLst/>
          </a:prstGeom>
          <a:solidFill>
            <a:srgbClr val="FFFFFF"/>
          </a:solidFill>
          <a:ln w="25400">
            <a:solidFill/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4" name="Shape 194"/>
          <p:cNvSpPr/>
          <p:nvPr/>
        </p:nvSpPr>
        <p:spPr>
          <a:xfrm>
            <a:off x="7034907" y="2199530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3901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5" name="Shape 195"/>
          <p:cNvSpPr/>
          <p:nvPr/>
        </p:nvSpPr>
        <p:spPr>
          <a:xfrm>
            <a:off x="8749407" y="2351930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6" name="Shape 196"/>
          <p:cNvSpPr/>
          <p:nvPr/>
        </p:nvSpPr>
        <p:spPr>
          <a:xfrm>
            <a:off x="8381107" y="2313830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882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7" name="Shape 197"/>
          <p:cNvSpPr/>
          <p:nvPr/>
        </p:nvSpPr>
        <p:spPr>
          <a:xfrm>
            <a:off x="8355707" y="5552330"/>
            <a:ext cx="190501" cy="19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3901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8" name="Shape 198"/>
          <p:cNvSpPr/>
          <p:nvPr/>
        </p:nvSpPr>
        <p:spPr>
          <a:xfrm>
            <a:off x="7667550" y="5552330"/>
            <a:ext cx="190501" cy="19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882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199" name="Shape 199"/>
          <p:cNvSpPr/>
          <p:nvPr/>
        </p:nvSpPr>
        <p:spPr>
          <a:xfrm>
            <a:off x="7451650" y="5552330"/>
            <a:ext cx="190501" cy="19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200" name="Shape 200"/>
          <p:cNvSpPr/>
          <p:nvPr/>
        </p:nvSpPr>
        <p:spPr>
          <a:xfrm>
            <a:off x="7064126" y="2375991"/>
            <a:ext cx="1461894" cy="3272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3112" y="87"/>
                </a:lnTo>
                <a:lnTo>
                  <a:pt x="14854" y="14194"/>
                </a:lnTo>
                <a:lnTo>
                  <a:pt x="21600" y="21593"/>
                </a:lnTo>
                <a:lnTo>
                  <a:pt x="19523" y="21600"/>
                </a:lnTo>
                <a:lnTo>
                  <a:pt x="13846" y="14223"/>
                </a:lnTo>
                <a:lnTo>
                  <a:pt x="0" y="0"/>
                </a:lnTo>
                <a:close/>
              </a:path>
            </a:pathLst>
          </a:custGeom>
          <a:solidFill>
            <a:srgbClr val="F39019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201" name="Shape 201"/>
          <p:cNvSpPr/>
          <p:nvPr/>
        </p:nvSpPr>
        <p:spPr>
          <a:xfrm>
            <a:off x="7686826" y="2513756"/>
            <a:ext cx="927644" cy="3133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938" y="0"/>
                </a:moveTo>
                <a:lnTo>
                  <a:pt x="21600" y="42"/>
                </a:lnTo>
                <a:lnTo>
                  <a:pt x="8910" y="13873"/>
                </a:lnTo>
                <a:lnTo>
                  <a:pt x="3623" y="21600"/>
                </a:lnTo>
                <a:lnTo>
                  <a:pt x="0" y="21588"/>
                </a:lnTo>
                <a:lnTo>
                  <a:pt x="7320" y="13903"/>
                </a:lnTo>
                <a:lnTo>
                  <a:pt x="16938" y="0"/>
                </a:lnTo>
                <a:close/>
              </a:path>
            </a:pathLst>
          </a:custGeom>
          <a:solidFill>
            <a:srgbClr val="00882B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202" name="Shape 202"/>
          <p:cNvSpPr/>
          <p:nvPr/>
        </p:nvSpPr>
        <p:spPr>
          <a:xfrm>
            <a:off x="7458524" y="2540198"/>
            <a:ext cx="1528115" cy="3110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325" y="0"/>
                </a:moveTo>
                <a:lnTo>
                  <a:pt x="21600" y="107"/>
                </a:lnTo>
                <a:lnTo>
                  <a:pt x="8636" y="13793"/>
                </a:lnTo>
                <a:lnTo>
                  <a:pt x="2434" y="21577"/>
                </a:lnTo>
                <a:lnTo>
                  <a:pt x="0" y="21600"/>
                </a:lnTo>
                <a:lnTo>
                  <a:pt x="7671" y="13823"/>
                </a:lnTo>
                <a:lnTo>
                  <a:pt x="18325" y="0"/>
                </a:lnTo>
                <a:close/>
              </a:path>
            </a:pathLst>
          </a:custGeom>
          <a:solidFill>
            <a:srgbClr val="C82506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203" name="Shape 203"/>
          <p:cNvSpPr/>
          <p:nvPr/>
        </p:nvSpPr>
        <p:spPr>
          <a:xfrm>
            <a:off x="2069101" y="5653409"/>
            <a:ext cx="1718159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X-ray tube</a:t>
            </a:r>
            <a:endParaRPr sz="2400"/>
          </a:p>
          <a:p>
            <a:pPr lvl="0">
              <a:defRPr sz="1800"/>
            </a:pPr>
            <a:r>
              <a:rPr sz="2400"/>
              <a:t>W target</a:t>
            </a:r>
            <a:endParaRPr sz="2400"/>
          </a:p>
          <a:p>
            <a:pPr lvl="0">
              <a:defRPr sz="1800"/>
            </a:pPr>
            <a:r>
              <a:rPr sz="2400"/>
              <a:t>40 kV, 1 mA</a:t>
            </a:r>
          </a:p>
        </p:txBody>
      </p:sp>
      <p:sp>
        <p:nvSpPr>
          <p:cNvPr id="204" name="Shape 204"/>
          <p:cNvSpPr/>
          <p:nvPr/>
        </p:nvSpPr>
        <p:spPr>
          <a:xfrm>
            <a:off x="9409701" y="2021730"/>
            <a:ext cx="253624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Contemporary</a:t>
            </a:r>
            <a:br>
              <a:rPr sz="2400"/>
            </a:br>
            <a:r>
              <a:rPr sz="2400"/>
              <a:t>industrial painting</a:t>
            </a:r>
          </a:p>
        </p:txBody>
      </p:sp>
      <p:sp>
        <p:nvSpPr>
          <p:cNvPr id="205" name="Shape 205"/>
          <p:cNvSpPr/>
          <p:nvPr/>
        </p:nvSpPr>
        <p:spPr>
          <a:xfrm>
            <a:off x="9409701" y="4298205"/>
            <a:ext cx="1215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Pin-hole</a:t>
            </a:r>
          </a:p>
        </p:txBody>
      </p:sp>
      <p:sp>
        <p:nvSpPr>
          <p:cNvPr id="206" name="Shape 206"/>
          <p:cNvSpPr/>
          <p:nvPr/>
        </p:nvSpPr>
        <p:spPr>
          <a:xfrm>
            <a:off x="8996560" y="5689842"/>
            <a:ext cx="94396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GEMs</a:t>
            </a:r>
          </a:p>
        </p:txBody>
      </p:sp>
      <p:sp>
        <p:nvSpPr>
          <p:cNvPr id="207" name="Shape 207"/>
          <p:cNvSpPr/>
          <p:nvPr/>
        </p:nvSpPr>
        <p:spPr>
          <a:xfrm flipH="1">
            <a:off x="6799460" y="4533155"/>
            <a:ext cx="1" cy="4826454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ctr"/>
          </a:p>
        </p:txBody>
      </p:sp>
      <p:sp>
        <p:nvSpPr>
          <p:cNvPr id="208" name="Shape 208"/>
          <p:cNvSpPr/>
          <p:nvPr/>
        </p:nvSpPr>
        <p:spPr>
          <a:xfrm>
            <a:off x="5372692" y="7114430"/>
            <a:ext cx="138440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Shielding</a:t>
            </a:r>
          </a:p>
        </p:txBody>
      </p:sp>
      <p:sp>
        <p:nvSpPr>
          <p:cNvPr id="209" name="Shape 209"/>
          <p:cNvSpPr/>
          <p:nvPr/>
        </p:nvSpPr>
        <p:spPr>
          <a:xfrm>
            <a:off x="8574213" y="7402611"/>
            <a:ext cx="245181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Camera and lens</a:t>
            </a:r>
          </a:p>
        </p:txBody>
      </p:sp>
      <p:sp>
        <p:nvSpPr>
          <p:cNvPr id="210" name="Shape 210"/>
          <p:cNvSpPr/>
          <p:nvPr/>
        </p:nvSpPr>
        <p:spPr>
          <a:xfrm>
            <a:off x="6779546" y="1969929"/>
            <a:ext cx="2540821" cy="240216"/>
          </a:xfrm>
          <a:prstGeom prst="line">
            <a:avLst/>
          </a:prstGeom>
          <a:ln w="25400">
            <a:solidFill/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lvl="0" algn="ctr"/>
          </a:p>
        </p:txBody>
      </p:sp>
      <p:sp>
        <p:nvSpPr>
          <p:cNvPr id="211" name="Shape 211"/>
          <p:cNvSpPr/>
          <p:nvPr/>
        </p:nvSpPr>
        <p:spPr>
          <a:xfrm>
            <a:off x="8209230" y="1733128"/>
            <a:ext cx="9613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17 cm</a:t>
            </a:r>
          </a:p>
        </p:txBody>
      </p:sp>
      <p:sp>
        <p:nvSpPr>
          <p:cNvPr id="212" name="Shape 212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What should be expected</a:t>
            </a:r>
          </a:p>
        </p:txBody>
      </p:sp>
      <p:sp>
        <p:nvSpPr>
          <p:cNvPr id="215" name="Shape 21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216" name="x-rayAttenuation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300" y="3302000"/>
            <a:ext cx="6350000" cy="444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x-rayEfficiency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40500" y="3302000"/>
            <a:ext cx="6350000" cy="4445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Shape 218"/>
          <p:cNvSpPr/>
          <p:nvPr/>
        </p:nvSpPr>
        <p:spPr>
          <a:xfrm>
            <a:off x="2286812" y="2057400"/>
            <a:ext cx="2672183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W target:</a:t>
            </a:r>
            <a:endParaRPr sz="2400"/>
          </a:p>
          <a:p>
            <a:pPr lvl="0">
              <a:defRPr sz="1800"/>
            </a:pPr>
            <a:r>
              <a:rPr sz="2400"/>
              <a:t>bremsstrahlung +</a:t>
            </a:r>
            <a:endParaRPr sz="2400"/>
          </a:p>
          <a:p>
            <a:pPr lvl="0">
              <a:defRPr sz="1800"/>
            </a:pPr>
            <a:r>
              <a:rPr sz="2400"/>
              <a:t>characteristic lines</a:t>
            </a:r>
          </a:p>
        </p:txBody>
      </p:sp>
      <p:sp>
        <p:nvSpPr>
          <p:cNvPr id="219" name="Shape 219"/>
          <p:cNvSpPr/>
          <p:nvPr/>
        </p:nvSpPr>
        <p:spPr>
          <a:xfrm>
            <a:off x="3189630" y="3667124"/>
            <a:ext cx="86654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L</a:t>
            </a:r>
            <a:r>
              <a:rPr baseline="-5999"/>
              <a:t>α</a:t>
            </a:r>
            <a:r>
              <a:t> L</a:t>
            </a:r>
            <a:r>
              <a:rPr baseline="-5999"/>
              <a:t>β</a:t>
            </a:r>
            <a:r>
              <a:t> L</a:t>
            </a:r>
            <a:r>
              <a:rPr baseline="-5999"/>
              <a:t>γ</a:t>
            </a:r>
          </a:p>
        </p:txBody>
      </p:sp>
      <p:sp>
        <p:nvSpPr>
          <p:cNvPr id="220" name="Shape 220"/>
          <p:cNvSpPr/>
          <p:nvPr/>
        </p:nvSpPr>
        <p:spPr>
          <a:xfrm>
            <a:off x="7088009" y="2057400"/>
            <a:ext cx="5771694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Limiting factors (because not optimised):</a:t>
            </a:r>
            <a:endParaRPr sz="2400"/>
          </a:p>
          <a:p>
            <a:pPr lvl="0">
              <a:defRPr sz="1800"/>
            </a:pPr>
            <a:r>
              <a:rPr sz="2400"/>
              <a:t>- low energy -&gt; window and cathode</a:t>
            </a:r>
            <a:endParaRPr sz="2400"/>
          </a:p>
          <a:p>
            <a:pPr lvl="0">
              <a:defRPr sz="1800"/>
            </a:pPr>
            <a:r>
              <a:rPr sz="2400"/>
              <a:t>- high energy -&gt; gas</a:t>
            </a:r>
          </a:p>
        </p:txBody>
      </p:sp>
      <p:sp>
        <p:nvSpPr>
          <p:cNvPr id="221" name="Shape 221"/>
          <p:cNvSpPr/>
          <p:nvPr/>
        </p:nvSpPr>
        <p:spPr>
          <a:xfrm>
            <a:off x="1533842" y="8026400"/>
            <a:ext cx="2841499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feasible:</a:t>
            </a:r>
            <a:endParaRPr sz="3600"/>
          </a:p>
          <a:p>
            <a:pPr lvl="0">
              <a:defRPr sz="1800"/>
            </a:pPr>
            <a:r>
              <a:rPr sz="3600"/>
              <a:t>Cr, Fe, Ni, Cu</a:t>
            </a:r>
          </a:p>
        </p:txBody>
      </p:sp>
      <p:sp>
        <p:nvSpPr>
          <p:cNvPr id="222" name="Shape 222"/>
          <p:cNvSpPr/>
          <p:nvPr/>
        </p:nvSpPr>
        <p:spPr>
          <a:xfrm>
            <a:off x="5509133" y="8026400"/>
            <a:ext cx="1833830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difficult:</a:t>
            </a:r>
            <a:endParaRPr sz="3600"/>
          </a:p>
          <a:p>
            <a:pPr lvl="0">
              <a:defRPr sz="1800"/>
            </a:pPr>
            <a:r>
              <a:rPr sz="3600"/>
              <a:t>Au, Pb</a:t>
            </a:r>
          </a:p>
        </p:txBody>
      </p:sp>
      <p:sp>
        <p:nvSpPr>
          <p:cNvPr id="223" name="Shape 223"/>
          <p:cNvSpPr/>
          <p:nvPr/>
        </p:nvSpPr>
        <p:spPr>
          <a:xfrm>
            <a:off x="8476754" y="8026400"/>
            <a:ext cx="2994204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more difficult:</a:t>
            </a:r>
            <a:endParaRPr sz="3600"/>
          </a:p>
          <a:p>
            <a:pPr lvl="0">
              <a:defRPr sz="1800"/>
            </a:pPr>
            <a:r>
              <a:rPr sz="3600"/>
              <a:t>Al, Ag</a:t>
            </a:r>
          </a:p>
        </p:txBody>
      </p:sp>
      <p:sp>
        <p:nvSpPr>
          <p:cNvPr id="224" name="Shape 224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The painting (visible)</a:t>
            </a:r>
          </a:p>
        </p:txBody>
      </p:sp>
      <p:sp>
        <p:nvSpPr>
          <p:cNvPr id="227" name="Shape 22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228" name="pic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2900" y="2651621"/>
            <a:ext cx="9779000" cy="558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Shape 229"/>
          <p:cNvSpPr/>
          <p:nvPr/>
        </p:nvSpPr>
        <p:spPr>
          <a:xfrm>
            <a:off x="5780430" y="349884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Fe</a:t>
            </a:r>
          </a:p>
        </p:txBody>
      </p:sp>
      <p:sp>
        <p:nvSpPr>
          <p:cNvPr id="230" name="Shape 230"/>
          <p:cNvSpPr/>
          <p:nvPr/>
        </p:nvSpPr>
        <p:spPr>
          <a:xfrm>
            <a:off x="4967630" y="3776910"/>
            <a:ext cx="48676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SS</a:t>
            </a:r>
          </a:p>
        </p:txBody>
      </p:sp>
      <p:sp>
        <p:nvSpPr>
          <p:cNvPr id="231" name="Shape 231"/>
          <p:cNvSpPr/>
          <p:nvPr/>
        </p:nvSpPr>
        <p:spPr>
          <a:xfrm>
            <a:off x="6644030" y="5593010"/>
            <a:ext cx="48707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Au</a:t>
            </a:r>
          </a:p>
        </p:txBody>
      </p:sp>
      <p:sp>
        <p:nvSpPr>
          <p:cNvPr id="232" name="Shape 232"/>
          <p:cNvSpPr/>
          <p:nvPr/>
        </p:nvSpPr>
        <p:spPr>
          <a:xfrm>
            <a:off x="8066430" y="5986710"/>
            <a:ext cx="38526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Al</a:t>
            </a:r>
          </a:p>
        </p:txBody>
      </p:sp>
      <p:sp>
        <p:nvSpPr>
          <p:cNvPr id="233" name="Shape 233"/>
          <p:cNvSpPr/>
          <p:nvPr/>
        </p:nvSpPr>
        <p:spPr>
          <a:xfrm>
            <a:off x="8777630" y="4424610"/>
            <a:ext cx="266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?</a:t>
            </a:r>
          </a:p>
        </p:txBody>
      </p:sp>
      <p:sp>
        <p:nvSpPr>
          <p:cNvPr id="234" name="Shape 234"/>
          <p:cNvSpPr/>
          <p:nvPr/>
        </p:nvSpPr>
        <p:spPr>
          <a:xfrm>
            <a:off x="10593730" y="4843710"/>
            <a:ext cx="50383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Cu</a:t>
            </a:r>
          </a:p>
        </p:txBody>
      </p:sp>
      <p:sp>
        <p:nvSpPr>
          <p:cNvPr id="235" name="Shape 235"/>
          <p:cNvSpPr/>
          <p:nvPr/>
        </p:nvSpPr>
        <p:spPr>
          <a:xfrm>
            <a:off x="3303930" y="4843710"/>
            <a:ext cx="50383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Cu</a:t>
            </a:r>
          </a:p>
        </p:txBody>
      </p:sp>
      <p:sp>
        <p:nvSpPr>
          <p:cNvPr id="236" name="Shape 236"/>
          <p:cNvSpPr/>
          <p:nvPr/>
        </p:nvSpPr>
        <p:spPr>
          <a:xfrm>
            <a:off x="5488330" y="6697910"/>
            <a:ext cx="50383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Ag</a:t>
            </a:r>
          </a:p>
        </p:txBody>
      </p:sp>
      <p:sp>
        <p:nvSpPr>
          <p:cNvPr id="237" name="Shape 237"/>
          <p:cNvSpPr/>
          <p:nvPr/>
        </p:nvSpPr>
        <p:spPr>
          <a:xfrm flipH="1" flipV="1">
            <a:off x="2616301" y="2529805"/>
            <a:ext cx="7772199" cy="1"/>
          </a:xfrm>
          <a:prstGeom prst="line">
            <a:avLst/>
          </a:prstGeom>
          <a:ln w="25400">
            <a:solidFill/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lvl="0" algn="ctr"/>
          </a:p>
        </p:txBody>
      </p:sp>
      <p:sp>
        <p:nvSpPr>
          <p:cNvPr id="238" name="Shape 238"/>
          <p:cNvSpPr/>
          <p:nvPr/>
        </p:nvSpPr>
        <p:spPr>
          <a:xfrm>
            <a:off x="6174130" y="2100510"/>
            <a:ext cx="9613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17 cm</a:t>
            </a:r>
          </a:p>
        </p:txBody>
      </p:sp>
      <p:sp>
        <p:nvSpPr>
          <p:cNvPr id="239" name="Shape 239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The painting (X-rays)</a:t>
            </a:r>
          </a:p>
        </p:txBody>
      </p:sp>
      <p:sp>
        <p:nvSpPr>
          <p:cNvPr id="242" name="Shape 24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243" name="Shape 243"/>
          <p:cNvSpPr/>
          <p:nvPr/>
        </p:nvSpPr>
        <p:spPr>
          <a:xfrm>
            <a:off x="4872883" y="2179066"/>
            <a:ext cx="383529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i="1" sz="2400"/>
              <a:t>O</a:t>
            </a:r>
            <a:r>
              <a:rPr sz="2400"/>
              <a:t>(1 kHz) in 500 s exposure</a:t>
            </a:r>
          </a:p>
        </p:txBody>
      </p:sp>
      <p:pic>
        <p:nvPicPr>
          <p:cNvPr id="244" name="20kV.jpg"/>
          <p:cNvPicPr/>
          <p:nvPr/>
        </p:nvPicPr>
        <p:blipFill>
          <a:blip r:embed="rId2">
            <a:extLst/>
          </a:blip>
          <a:srcRect l="22881" t="13050" r="17714" b="30678"/>
          <a:stretch>
            <a:fillRect/>
          </a:stretch>
        </p:blipFill>
        <p:spPr>
          <a:xfrm>
            <a:off x="3088679" y="2656334"/>
            <a:ext cx="7234434" cy="5589390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Shape 245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Where to get the light from</a:t>
            </a:r>
          </a:p>
        </p:txBody>
      </p:sp>
      <p:sp>
        <p:nvSpPr>
          <p:cNvPr id="35" name="Shape 35"/>
          <p:cNvSpPr/>
          <p:nvPr>
            <p:ph type="sldNum" sz="quarter" idx="2"/>
          </p:nvPr>
        </p:nvSpPr>
        <p:spPr>
          <a:xfrm>
            <a:off x="12623901" y="9347200"/>
            <a:ext cx="139803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36" name="Shape 36"/>
          <p:cNvSpPr/>
          <p:nvPr/>
        </p:nvSpPr>
        <p:spPr>
          <a:xfrm>
            <a:off x="44348" y="3251200"/>
            <a:ext cx="3510484" cy="3251201"/>
          </a:xfrm>
          <a:prstGeom prst="rect">
            <a:avLst/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600"/>
              <a:t>Primary</a:t>
            </a:r>
            <a:endParaRPr sz="3600"/>
          </a:p>
          <a:p>
            <a:pPr lvl="0">
              <a:defRPr sz="1800"/>
            </a:pPr>
            <a:br>
              <a:rPr sz="2400"/>
            </a:br>
            <a:r>
              <a:rPr sz="2400"/>
              <a:t>Excitation and ionisation</a:t>
            </a:r>
            <a:br>
              <a:rPr sz="2400"/>
            </a:br>
            <a:r>
              <a:rPr sz="2400"/>
              <a:t>produced by the particle</a:t>
            </a:r>
            <a:br>
              <a:rPr sz="2400"/>
            </a:br>
            <a:r>
              <a:rPr sz="2400"/>
              <a:t>interacting with the gas.</a:t>
            </a:r>
            <a:endParaRPr sz="2400"/>
          </a:p>
          <a:p>
            <a:pPr lvl="0">
              <a:defRPr sz="1800"/>
            </a:pPr>
            <a:endParaRPr sz="2400"/>
          </a:p>
          <a:p>
            <a:pPr lvl="0">
              <a:defRPr sz="1800"/>
            </a:pPr>
            <a:r>
              <a:rPr sz="2400"/>
              <a:t>Some dependance</a:t>
            </a:r>
            <a:endParaRPr sz="2400"/>
          </a:p>
          <a:p>
            <a:pPr lvl="0">
              <a:defRPr sz="1800"/>
            </a:pPr>
            <a:r>
              <a:rPr sz="2400"/>
              <a:t>with the electric field.</a:t>
            </a:r>
          </a:p>
        </p:txBody>
      </p:sp>
      <p:sp>
        <p:nvSpPr>
          <p:cNvPr id="37" name="Shape 37"/>
          <p:cNvSpPr/>
          <p:nvPr/>
        </p:nvSpPr>
        <p:spPr>
          <a:xfrm>
            <a:off x="3611854" y="3251200"/>
            <a:ext cx="4527450" cy="3251201"/>
          </a:xfrm>
          <a:prstGeom prst="rect">
            <a:avLst/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600"/>
              <a:t>Electroluminescence</a:t>
            </a:r>
            <a:endParaRPr sz="3600"/>
          </a:p>
          <a:p>
            <a:pPr lvl="0">
              <a:defRPr sz="1800"/>
            </a:pPr>
            <a:endParaRPr sz="2400"/>
          </a:p>
          <a:p>
            <a:pPr lvl="0">
              <a:defRPr sz="1800"/>
            </a:pPr>
            <a:r>
              <a:rPr sz="2400"/>
              <a:t>Scintillation without charge</a:t>
            </a:r>
            <a:br>
              <a:rPr sz="2400"/>
            </a:br>
            <a:r>
              <a:rPr sz="2400"/>
              <a:t>amplification.</a:t>
            </a:r>
            <a:endParaRPr sz="2400"/>
          </a:p>
          <a:p>
            <a:pPr lvl="0">
              <a:defRPr sz="1800"/>
            </a:pPr>
            <a:endParaRPr sz="2400"/>
          </a:p>
          <a:p>
            <a:pPr lvl="0">
              <a:defRPr sz="1800"/>
            </a:pPr>
            <a:r>
              <a:rPr sz="2400"/>
              <a:t>Increase linearly with the field.</a:t>
            </a:r>
            <a:endParaRPr sz="2400"/>
          </a:p>
          <a:p>
            <a:pPr lvl="0">
              <a:defRPr sz="1800"/>
            </a:pPr>
            <a:endParaRPr sz="2400"/>
          </a:p>
          <a:p>
            <a:pPr lvl="0">
              <a:defRPr sz="1800"/>
            </a:pPr>
            <a:r>
              <a:rPr sz="2400"/>
              <a:t>Easy in pure noble gases.</a:t>
            </a:r>
          </a:p>
        </p:txBody>
      </p:sp>
      <p:sp>
        <p:nvSpPr>
          <p:cNvPr id="38" name="Shape 38"/>
          <p:cNvSpPr/>
          <p:nvPr/>
        </p:nvSpPr>
        <p:spPr>
          <a:xfrm>
            <a:off x="8196326" y="3251200"/>
            <a:ext cx="4764126" cy="3251201"/>
          </a:xfrm>
          <a:prstGeom prst="rect">
            <a:avLst/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600"/>
              <a:t>Avalanche</a:t>
            </a:r>
            <a:endParaRPr sz="3600"/>
          </a:p>
          <a:p>
            <a:pPr lvl="0">
              <a:defRPr sz="1800"/>
            </a:pPr>
            <a:endParaRPr sz="2400"/>
          </a:p>
          <a:p>
            <a:pPr lvl="0">
              <a:defRPr sz="1800"/>
            </a:pPr>
            <a:r>
              <a:rPr sz="2400"/>
              <a:t>Exponential scaling with the field.</a:t>
            </a:r>
            <a:endParaRPr sz="2400"/>
          </a:p>
          <a:p>
            <a:pPr lvl="0">
              <a:defRPr sz="1800"/>
            </a:pPr>
            <a:endParaRPr sz="2400"/>
          </a:p>
          <a:p>
            <a:pPr lvl="0">
              <a:defRPr sz="1800"/>
            </a:pPr>
            <a:r>
              <a:rPr i="1" sz="2400"/>
              <a:t>Proportional</a:t>
            </a:r>
            <a:r>
              <a:rPr sz="2400"/>
              <a:t> to the charge gain.</a:t>
            </a:r>
            <a:endParaRPr sz="2400"/>
          </a:p>
          <a:p>
            <a:pPr lvl="0">
              <a:defRPr sz="1800"/>
            </a:pPr>
            <a:endParaRPr sz="2400"/>
          </a:p>
          <a:p>
            <a:pPr lvl="0">
              <a:defRPr sz="1800"/>
            </a:pPr>
            <a:r>
              <a:rPr sz="2400"/>
              <a:t>The extreme is the visible spark.</a:t>
            </a:r>
            <a:endParaRPr sz="2400"/>
          </a:p>
        </p:txBody>
      </p:sp>
      <p:sp>
        <p:nvSpPr>
          <p:cNvPr id="39" name="Shape 39"/>
          <p:cNvSpPr/>
          <p:nvPr/>
        </p:nvSpPr>
        <p:spPr>
          <a:xfrm>
            <a:off x="9448342" y="2774949"/>
            <a:ext cx="350215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Almost the same spectra</a:t>
            </a:r>
          </a:p>
        </p:txBody>
      </p:sp>
      <p:sp>
        <p:nvSpPr>
          <p:cNvPr id="40" name="Shape 40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Event by event</a:t>
            </a:r>
          </a:p>
        </p:txBody>
      </p:sp>
      <p:sp>
        <p:nvSpPr>
          <p:cNvPr id="248" name="Shape 24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249" name="alphas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46064" y="1891845"/>
            <a:ext cx="4267201" cy="3492501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Shape 250"/>
          <p:cNvSpPr/>
          <p:nvPr/>
        </p:nvSpPr>
        <p:spPr>
          <a:xfrm>
            <a:off x="2806743" y="5016044"/>
            <a:ext cx="27458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defTabSz="12700">
              <a:defRPr sz="1800"/>
            </a:pPr>
            <a:r>
              <a:rPr sz="2400">
                <a:solidFill>
                  <a:srgbClr val="FFFFFF"/>
                </a:solidFill>
              </a:rPr>
              <a:t>α from </a:t>
            </a:r>
            <a:r>
              <a:rPr baseline="31999" sz="2400">
                <a:solidFill>
                  <a:srgbClr val="FFFFFF"/>
                </a:solidFill>
              </a:rPr>
              <a:t>220</a:t>
            </a:r>
            <a:r>
              <a:rPr sz="2400">
                <a:solidFill>
                  <a:srgbClr val="FFFFFF"/>
                </a:solidFill>
              </a:rPr>
              <a:t>Rn &amp; </a:t>
            </a:r>
            <a:r>
              <a:rPr baseline="31999" sz="2400">
                <a:solidFill>
                  <a:srgbClr val="FFFFFF"/>
                </a:solidFill>
              </a:rPr>
              <a:t>216</a:t>
            </a:r>
            <a:r>
              <a:rPr sz="2400">
                <a:solidFill>
                  <a:srgbClr val="FFFFFF"/>
                </a:solidFill>
              </a:rPr>
              <a:t>Po</a:t>
            </a:r>
          </a:p>
        </p:txBody>
      </p:sp>
      <p:pic>
        <p:nvPicPr>
          <p:cNvPr id="251" name="spectrum_1_MMStack_Pos0.ome-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91535" y="1891845"/>
            <a:ext cx="4267201" cy="3492501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hape 252"/>
          <p:cNvSpPr/>
          <p:nvPr/>
        </p:nvSpPr>
        <p:spPr>
          <a:xfrm>
            <a:off x="7717797" y="5016044"/>
            <a:ext cx="2214677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defTabSz="12700">
              <a:defRPr sz="1800"/>
            </a:pPr>
            <a:r>
              <a:rPr sz="2400">
                <a:solidFill>
                  <a:srgbClr val="FFFFFF"/>
                </a:solidFill>
              </a:rPr>
              <a:t>X-rays from </a:t>
            </a:r>
            <a:r>
              <a:rPr baseline="31999" sz="2400">
                <a:solidFill>
                  <a:srgbClr val="FFFFFF"/>
                </a:solidFill>
              </a:rPr>
              <a:t>55</a:t>
            </a:r>
            <a:r>
              <a:rPr sz="2400">
                <a:solidFill>
                  <a:srgbClr val="FFFFFF"/>
                </a:solidFill>
              </a:rPr>
              <a:t>Fe</a:t>
            </a:r>
          </a:p>
        </p:txBody>
      </p:sp>
      <p:pic>
        <p:nvPicPr>
          <p:cNvPr id="253" name="delta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97885" y="5765344"/>
            <a:ext cx="4254501" cy="3492501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Shape 254"/>
          <p:cNvSpPr/>
          <p:nvPr/>
        </p:nvSpPr>
        <p:spPr>
          <a:xfrm>
            <a:off x="7743056" y="8876844"/>
            <a:ext cx="2163979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12700"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muon and δ-ray</a:t>
            </a:r>
          </a:p>
        </p:txBody>
      </p:sp>
      <p:pic>
        <p:nvPicPr>
          <p:cNvPr id="255" name="shower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46064" y="5765344"/>
            <a:ext cx="4267201" cy="3492501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hape 256"/>
          <p:cNvSpPr/>
          <p:nvPr/>
        </p:nvSpPr>
        <p:spPr>
          <a:xfrm>
            <a:off x="2253531" y="8876844"/>
            <a:ext cx="3852267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12700"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shower from a charged pion</a:t>
            </a:r>
          </a:p>
        </p:txBody>
      </p:sp>
      <p:sp>
        <p:nvSpPr>
          <p:cNvPr id="257" name="Shape 257"/>
          <p:cNvSpPr/>
          <p:nvPr/>
        </p:nvSpPr>
        <p:spPr>
          <a:xfrm rot="16200000">
            <a:off x="9429406" y="7336123"/>
            <a:ext cx="3396426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12700">
              <a:spcBef>
                <a:spcPts val="2000"/>
              </a:spcBef>
              <a:defRPr sz="1500">
                <a:solidFill>
                  <a:srgbClr val="3B3934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3B3934"/>
                </a:solidFill>
              </a:rPr>
              <a:t>For hours in sealed mode at test beam</a:t>
            </a:r>
          </a:p>
        </p:txBody>
      </p:sp>
      <p:sp>
        <p:nvSpPr>
          <p:cNvPr id="258" name="Shape 258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Event by event: X-rays</a:t>
            </a:r>
          </a:p>
        </p:txBody>
      </p:sp>
      <p:sp>
        <p:nvSpPr>
          <p:cNvPr id="261" name="Shape 26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262" name="Shape 262"/>
          <p:cNvSpPr/>
          <p:nvPr/>
        </p:nvSpPr>
        <p:spPr>
          <a:xfrm>
            <a:off x="4838750" y="1656279"/>
            <a:ext cx="33273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X-rays from </a:t>
            </a:r>
            <a:r>
              <a:rPr baseline="31999" sz="2400"/>
              <a:t>55</a:t>
            </a:r>
            <a:r>
              <a:rPr sz="2400"/>
              <a:t>Fe source</a:t>
            </a:r>
          </a:p>
        </p:txBody>
      </p:sp>
      <p:pic>
        <p:nvPicPr>
          <p:cNvPr id="263" name="spectrum_1_MMStack_Pos0.ome-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32421" y="2125284"/>
            <a:ext cx="8539859" cy="6989468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Shape 264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Analysis of single clusters</a:t>
            </a:r>
          </a:p>
        </p:txBody>
      </p:sp>
      <p:sp>
        <p:nvSpPr>
          <p:cNvPr id="267" name="Shape 26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268" name="Screen Shot 2015-12-16 at 13.49.4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610" y="2083539"/>
            <a:ext cx="6354697" cy="5823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profil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17844" y="2350316"/>
            <a:ext cx="6352234" cy="4446563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Shape 270"/>
          <p:cNvSpPr/>
          <p:nvPr/>
        </p:nvSpPr>
        <p:spPr>
          <a:xfrm>
            <a:off x="6601663" y="6826250"/>
            <a:ext cx="6438596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Spatial resolution in the limit of long exposure:</a:t>
            </a:r>
            <a:endParaRPr sz="2400"/>
          </a:p>
          <a:p>
            <a:pPr lvl="0">
              <a:defRPr sz="1800"/>
            </a:pPr>
            <a:r>
              <a:rPr sz="2400"/>
              <a:t>280 um for 1 cm drift and 5.9 keV X-rays.</a:t>
            </a:r>
            <a:endParaRPr sz="2400"/>
          </a:p>
          <a:p>
            <a:pPr lvl="0">
              <a:defRPr sz="1800"/>
            </a:pPr>
            <a:r>
              <a:rPr sz="2400"/>
              <a:t>Dominated by e</a:t>
            </a:r>
            <a:r>
              <a:rPr baseline="31999" sz="2400"/>
              <a:t>-</a:t>
            </a:r>
            <a:r>
              <a:rPr sz="2400"/>
              <a:t> diffusion and cluster size.</a:t>
            </a:r>
          </a:p>
        </p:txBody>
      </p:sp>
      <p:sp>
        <p:nvSpPr>
          <p:cNvPr id="271" name="Shape 271"/>
          <p:cNvSpPr/>
          <p:nvPr/>
        </p:nvSpPr>
        <p:spPr>
          <a:xfrm>
            <a:off x="7647330" y="2089149"/>
            <a:ext cx="460949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Average profile of 5.9 keV events</a:t>
            </a:r>
          </a:p>
        </p:txBody>
      </p:sp>
      <p:sp>
        <p:nvSpPr>
          <p:cNvPr id="272" name="Shape 272"/>
          <p:cNvSpPr/>
          <p:nvPr/>
        </p:nvSpPr>
        <p:spPr>
          <a:xfrm>
            <a:off x="139318" y="8245475"/>
            <a:ext cx="1272616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lvl="0">
              <a:defRPr sz="1800"/>
            </a:pPr>
            <a:r>
              <a:rPr sz="3600"/>
              <a:t>Spatial resolution improves using the barycentre of the cluster</a:t>
            </a:r>
          </a:p>
        </p:txBody>
      </p:sp>
      <p:sp>
        <p:nvSpPr>
          <p:cNvPr id="273" name="Shape 273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Untitled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353" y="2677559"/>
            <a:ext cx="6350001" cy="4762501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Shape 27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The spectrum</a:t>
            </a:r>
          </a:p>
        </p:txBody>
      </p:sp>
      <p:sp>
        <p:nvSpPr>
          <p:cNvPr id="277" name="Shape 27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278" name="Shape 278"/>
          <p:cNvSpPr/>
          <p:nvPr/>
        </p:nvSpPr>
        <p:spPr>
          <a:xfrm>
            <a:off x="4620564" y="1574800"/>
            <a:ext cx="376367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lvl="0">
              <a:defRPr sz="1800"/>
            </a:pPr>
            <a:r>
              <a:rPr sz="3600"/>
              <a:t>from CCD images</a:t>
            </a:r>
          </a:p>
        </p:txBody>
      </p:sp>
      <p:sp>
        <p:nvSpPr>
          <p:cNvPr id="279" name="Shape 279"/>
          <p:cNvSpPr/>
          <p:nvPr/>
        </p:nvSpPr>
        <p:spPr>
          <a:xfrm>
            <a:off x="2398115" y="7603018"/>
            <a:ext cx="8208570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FWHM at 5.9 keV over 8x8 cm</a:t>
            </a:r>
            <a:r>
              <a:rPr baseline="31999" sz="3600"/>
              <a:t>2</a:t>
            </a:r>
            <a:endParaRPr sz="3600"/>
          </a:p>
          <a:p>
            <a:pPr lvl="0">
              <a:defRPr sz="1800"/>
            </a:pPr>
            <a:r>
              <a:rPr sz="3600"/>
              <a:t>~36% before gain uniformity correction</a:t>
            </a:r>
            <a:endParaRPr sz="3600"/>
          </a:p>
          <a:p>
            <a:pPr lvl="0">
              <a:defRPr sz="1800"/>
            </a:pPr>
            <a:r>
              <a:rPr sz="3600"/>
              <a:t>24.7% after gain uniformity correction</a:t>
            </a:r>
          </a:p>
        </p:txBody>
      </p:sp>
      <p:grpSp>
        <p:nvGrpSpPr>
          <p:cNvPr id="285" name="Group 285"/>
          <p:cNvGrpSpPr/>
          <p:nvPr/>
        </p:nvGrpSpPr>
        <p:grpSpPr>
          <a:xfrm>
            <a:off x="6180187" y="2468009"/>
            <a:ext cx="7200901" cy="4889501"/>
            <a:chOff x="0" y="0"/>
            <a:chExt cx="7200900" cy="4889500"/>
          </a:xfrm>
        </p:grpSpPr>
        <p:pic>
          <p:nvPicPr>
            <p:cNvPr id="280" name="spectrum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200900" cy="4889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1" name="Shape 281"/>
            <p:cNvSpPr/>
            <p:nvPr/>
          </p:nvSpPr>
          <p:spPr>
            <a:xfrm>
              <a:off x="2789529" y="1481690"/>
              <a:ext cx="1244957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Full energy</a:t>
              </a:r>
            </a:p>
          </p:txBody>
        </p:sp>
        <p:sp>
          <p:nvSpPr>
            <p:cNvPr id="282" name="Shape 282"/>
            <p:cNvSpPr/>
            <p:nvPr/>
          </p:nvSpPr>
          <p:spPr>
            <a:xfrm>
              <a:off x="4275429" y="3926440"/>
              <a:ext cx="749352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Pileup</a:t>
              </a:r>
            </a:p>
          </p:txBody>
        </p:sp>
        <p:sp>
          <p:nvSpPr>
            <p:cNvPr id="283" name="Shape 283"/>
            <p:cNvSpPr/>
            <p:nvPr/>
          </p:nvSpPr>
          <p:spPr>
            <a:xfrm>
              <a:off x="1341729" y="2878690"/>
              <a:ext cx="889255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Escape</a:t>
              </a:r>
            </a:p>
          </p:txBody>
        </p:sp>
        <p:sp>
          <p:nvSpPr>
            <p:cNvPr id="284" name="Shape 284"/>
            <p:cNvSpPr/>
            <p:nvPr/>
          </p:nvSpPr>
          <p:spPr>
            <a:xfrm>
              <a:off x="4766436" y="510140"/>
              <a:ext cx="1690219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baseline="31999" sz="2400"/>
                <a:t>55</a:t>
              </a:r>
              <a:r>
                <a:rPr sz="2400"/>
                <a:t>Fe source</a:t>
              </a:r>
            </a:p>
          </p:txBody>
        </p:sp>
      </p:grpSp>
      <p:sp>
        <p:nvSpPr>
          <p:cNvPr id="286" name="Shape 286"/>
          <p:cNvSpPr/>
          <p:nvPr/>
        </p:nvSpPr>
        <p:spPr>
          <a:xfrm>
            <a:off x="669493" y="2393949"/>
            <a:ext cx="438729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Gain uniformity, vignetting plays a role too</a:t>
            </a:r>
          </a:p>
        </p:txBody>
      </p:sp>
      <p:sp>
        <p:nvSpPr>
          <p:cNvPr id="287" name="Shape 287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spectru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8950" y="1342280"/>
            <a:ext cx="7200900" cy="4889501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Shape 29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pPr lvl="0">
              <a:defRPr sz="1800"/>
            </a:pPr>
            <a:r>
              <a:rPr sz="6700"/>
              <a:t>Fluorescence event by event</a:t>
            </a:r>
          </a:p>
        </p:txBody>
      </p:sp>
      <p:sp>
        <p:nvSpPr>
          <p:cNvPr id="291" name="Shape 29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292" name="20kV.jpg"/>
          <p:cNvPicPr/>
          <p:nvPr/>
        </p:nvPicPr>
        <p:blipFill>
          <a:blip r:embed="rId3">
            <a:extLst/>
          </a:blip>
          <a:srcRect l="22881" t="13050" r="17714" b="30678"/>
          <a:stretch>
            <a:fillRect/>
          </a:stretch>
        </p:blipFill>
        <p:spPr>
          <a:xfrm>
            <a:off x="8956079" y="3284388"/>
            <a:ext cx="3175001" cy="24530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pic.jpg"/>
          <p:cNvPicPr/>
          <p:nvPr/>
        </p:nvPicPr>
        <p:blipFill>
          <a:blip r:embed="rId4">
            <a:extLst/>
          </a:blip>
          <a:srcRect l="15047" t="0" r="10874" b="0"/>
          <a:stretch>
            <a:fillRect/>
          </a:stretch>
        </p:blipFill>
        <p:spPr>
          <a:xfrm>
            <a:off x="8953796" y="6192348"/>
            <a:ext cx="3180955" cy="2453766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Shape 294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roup 298"/>
          <p:cNvGrpSpPr/>
          <p:nvPr/>
        </p:nvGrpSpPr>
        <p:grpSpPr>
          <a:xfrm>
            <a:off x="488950" y="1342280"/>
            <a:ext cx="7200900" cy="4889501"/>
            <a:chOff x="0" y="0"/>
            <a:chExt cx="7200900" cy="4889500"/>
          </a:xfrm>
        </p:grpSpPr>
        <p:pic>
          <p:nvPicPr>
            <p:cNvPr id="296" name="spectrum.pdf"/>
            <p:cNvPicPr/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7200900" cy="4889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7" name="rainbow.png"/>
            <p:cNvPicPr/>
            <p:nvPr/>
          </p:nvPicPr>
          <p:blipFill>
            <a:blip r:embed="rId3">
              <a:alphaModFix amt="30009"/>
              <a:extLst/>
            </a:blip>
            <a:srcRect l="0" t="0" r="0" b="0"/>
            <a:stretch>
              <a:fillRect/>
            </a:stretch>
          </p:blipFill>
          <p:spPr>
            <a:xfrm>
              <a:off x="1002609" y="480289"/>
              <a:ext cx="1680965" cy="3929042"/>
            </a:xfrm>
            <a:prstGeom prst="rect">
              <a:avLst/>
            </a:prstGeom>
            <a:ln w="25400" cap="flat">
              <a:noFill/>
              <a:miter lim="400000"/>
            </a:ln>
            <a:effectLst/>
          </p:spPr>
        </p:pic>
      </p:grpSp>
      <p:sp>
        <p:nvSpPr>
          <p:cNvPr id="299" name="Shape 29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300" name="Shape 300"/>
          <p:cNvSpPr/>
          <p:nvPr/>
        </p:nvSpPr>
        <p:spPr>
          <a:xfrm>
            <a:off x="3265830" y="4904630"/>
            <a:ext cx="201991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some color coding</a:t>
            </a:r>
          </a:p>
        </p:txBody>
      </p:sp>
      <p:pic>
        <p:nvPicPr>
          <p:cNvPr id="301" name="20kV.jpg"/>
          <p:cNvPicPr/>
          <p:nvPr/>
        </p:nvPicPr>
        <p:blipFill>
          <a:blip r:embed="rId4">
            <a:extLst/>
          </a:blip>
          <a:srcRect l="22881" t="13050" r="17714" b="30678"/>
          <a:stretch>
            <a:fillRect/>
          </a:stretch>
        </p:blipFill>
        <p:spPr>
          <a:xfrm>
            <a:off x="8956079" y="3284388"/>
            <a:ext cx="3175001" cy="245303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8" name="Group 308"/>
          <p:cNvGrpSpPr/>
          <p:nvPr/>
        </p:nvGrpSpPr>
        <p:grpSpPr>
          <a:xfrm>
            <a:off x="872629" y="6183411"/>
            <a:ext cx="11259542" cy="3175001"/>
            <a:chOff x="0" y="0"/>
            <a:chExt cx="11259540" cy="3175000"/>
          </a:xfrm>
        </p:grpSpPr>
        <p:pic>
          <p:nvPicPr>
            <p:cNvPr id="302" name="rrr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flipH="1" rot="10800000">
              <a:off x="0" y="0"/>
              <a:ext cx="3175000" cy="317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3" name="ggg.png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flipH="1" rot="10800000">
              <a:off x="4042270" y="0"/>
              <a:ext cx="3175001" cy="317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4" name="bbb.png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 flipH="1" rot="10800000">
              <a:off x="8084540" y="0"/>
              <a:ext cx="3175001" cy="317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5" name="Shape 305"/>
            <p:cNvSpPr/>
            <p:nvPr/>
          </p:nvSpPr>
          <p:spPr>
            <a:xfrm>
              <a:off x="57048" y="2674838"/>
              <a:ext cx="673304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Red</a:t>
              </a:r>
            </a:p>
          </p:txBody>
        </p:sp>
        <p:sp>
          <p:nvSpPr>
            <p:cNvPr id="306" name="Shape 306"/>
            <p:cNvSpPr/>
            <p:nvPr/>
          </p:nvSpPr>
          <p:spPr>
            <a:xfrm>
              <a:off x="4085044" y="2674838"/>
              <a:ext cx="955853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Green</a:t>
              </a:r>
            </a:p>
          </p:txBody>
        </p:sp>
        <p:sp>
          <p:nvSpPr>
            <p:cNvPr id="307" name="Shape 307"/>
            <p:cNvSpPr/>
            <p:nvPr/>
          </p:nvSpPr>
          <p:spPr>
            <a:xfrm>
              <a:off x="8141589" y="2674838"/>
              <a:ext cx="724205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Blue</a:t>
              </a:r>
            </a:p>
          </p:txBody>
        </p:sp>
      </p:grpSp>
      <p:sp>
        <p:nvSpPr>
          <p:cNvPr id="309" name="Shape 30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pPr lvl="0">
              <a:defRPr sz="1800"/>
            </a:pPr>
            <a:r>
              <a:rPr sz="6700"/>
              <a:t>Fluorescence event by event</a:t>
            </a:r>
          </a:p>
        </p:txBody>
      </p:sp>
      <p:sp>
        <p:nvSpPr>
          <p:cNvPr id="310" name="Shape 310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Group 314"/>
          <p:cNvGrpSpPr/>
          <p:nvPr/>
        </p:nvGrpSpPr>
        <p:grpSpPr>
          <a:xfrm>
            <a:off x="488950" y="1342280"/>
            <a:ext cx="7200900" cy="4889501"/>
            <a:chOff x="0" y="0"/>
            <a:chExt cx="7200900" cy="4889500"/>
          </a:xfrm>
        </p:grpSpPr>
        <p:pic>
          <p:nvPicPr>
            <p:cNvPr id="312" name="spectrum.pdf"/>
            <p:cNvPicPr/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7200900" cy="4889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3" name="rainbow.png"/>
            <p:cNvPicPr/>
            <p:nvPr/>
          </p:nvPicPr>
          <p:blipFill>
            <a:blip r:embed="rId3">
              <a:alphaModFix amt="30009"/>
              <a:extLst/>
            </a:blip>
            <a:srcRect l="0" t="0" r="0" b="0"/>
            <a:stretch>
              <a:fillRect/>
            </a:stretch>
          </p:blipFill>
          <p:spPr>
            <a:xfrm>
              <a:off x="1002609" y="480289"/>
              <a:ext cx="1680965" cy="3929042"/>
            </a:xfrm>
            <a:prstGeom prst="rect">
              <a:avLst/>
            </a:prstGeom>
            <a:ln w="25400" cap="flat">
              <a:noFill/>
              <a:miter lim="400000"/>
            </a:ln>
            <a:effectLst/>
          </p:spPr>
        </p:pic>
      </p:grpSp>
      <p:sp>
        <p:nvSpPr>
          <p:cNvPr id="315" name="Shape 31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316" name="Shape 316"/>
          <p:cNvSpPr/>
          <p:nvPr/>
        </p:nvSpPr>
        <p:spPr>
          <a:xfrm>
            <a:off x="3265830" y="4904630"/>
            <a:ext cx="201991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some color coding</a:t>
            </a:r>
          </a:p>
        </p:txBody>
      </p:sp>
      <p:pic>
        <p:nvPicPr>
          <p:cNvPr id="317" name="fluorescence3.png"/>
          <p:cNvPicPr/>
          <p:nvPr/>
        </p:nvPicPr>
        <p:blipFill>
          <a:blip r:embed="rId4">
            <a:extLst/>
          </a:blip>
          <a:srcRect l="0" t="14009" r="6334" b="13708"/>
          <a:stretch>
            <a:fillRect/>
          </a:stretch>
        </p:blipFill>
        <p:spPr>
          <a:xfrm>
            <a:off x="8953697" y="3283991"/>
            <a:ext cx="3179764" cy="2453830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Shape 3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pPr lvl="0">
              <a:defRPr sz="1800"/>
            </a:pPr>
            <a:r>
              <a:rPr sz="6700"/>
              <a:t>Fluorescence event by event</a:t>
            </a:r>
          </a:p>
        </p:txBody>
      </p:sp>
      <p:pic>
        <p:nvPicPr>
          <p:cNvPr id="319" name="pic.jpg"/>
          <p:cNvPicPr/>
          <p:nvPr/>
        </p:nvPicPr>
        <p:blipFill>
          <a:blip r:embed="rId5">
            <a:extLst/>
          </a:blip>
          <a:srcRect l="15047" t="0" r="10874" b="0"/>
          <a:stretch>
            <a:fillRect/>
          </a:stretch>
        </p:blipFill>
        <p:spPr>
          <a:xfrm>
            <a:off x="8953796" y="6192348"/>
            <a:ext cx="3180955" cy="2453766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Shape 320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posCuts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8950" y="1342280"/>
            <a:ext cx="7200900" cy="4889501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Shape 32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324" name="Shape 324"/>
          <p:cNvSpPr/>
          <p:nvPr/>
        </p:nvSpPr>
        <p:spPr>
          <a:xfrm>
            <a:off x="3248837" y="7095437"/>
            <a:ext cx="168112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lvl="0">
              <a:defRPr sz="1800"/>
            </a:pPr>
            <a:r>
              <a:rPr sz="3600"/>
              <a:t>It’s Zinc</a:t>
            </a:r>
          </a:p>
        </p:txBody>
      </p:sp>
      <p:pic>
        <p:nvPicPr>
          <p:cNvPr id="325" name="fluorescence3.png"/>
          <p:cNvPicPr/>
          <p:nvPr/>
        </p:nvPicPr>
        <p:blipFill>
          <a:blip r:embed="rId3">
            <a:extLst/>
          </a:blip>
          <a:srcRect l="0" t="14009" r="6334" b="13708"/>
          <a:stretch>
            <a:fillRect/>
          </a:stretch>
        </p:blipFill>
        <p:spPr>
          <a:xfrm>
            <a:off x="8953697" y="3283991"/>
            <a:ext cx="3179764" cy="245383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Shape 3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pPr lvl="0">
              <a:defRPr sz="1800"/>
            </a:pPr>
            <a:r>
              <a:rPr sz="6700"/>
              <a:t>Fluorescence event by event</a:t>
            </a:r>
          </a:p>
        </p:txBody>
      </p:sp>
      <p:pic>
        <p:nvPicPr>
          <p:cNvPr id="327" name="pic.jpg"/>
          <p:cNvPicPr/>
          <p:nvPr/>
        </p:nvPicPr>
        <p:blipFill>
          <a:blip r:embed="rId4">
            <a:extLst/>
          </a:blip>
          <a:srcRect l="15047" t="0" r="10874" b="0"/>
          <a:stretch>
            <a:fillRect/>
          </a:stretch>
        </p:blipFill>
        <p:spPr>
          <a:xfrm>
            <a:off x="8953796" y="6192348"/>
            <a:ext cx="3180955" cy="2453766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Shape 328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Possible other application</a:t>
            </a:r>
          </a:p>
        </p:txBody>
      </p:sp>
      <p:sp>
        <p:nvSpPr>
          <p:cNvPr id="331" name="Shape 33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800"/>
              <a:t>X-ray crystallography</a:t>
            </a:r>
            <a:endParaRPr sz="4800"/>
          </a:p>
          <a:p>
            <a:pPr lvl="0">
              <a:defRPr sz="1800"/>
            </a:pPr>
            <a:r>
              <a:rPr sz="4800"/>
              <a:t>UV imaging</a:t>
            </a:r>
            <a:endParaRPr sz="4800"/>
          </a:p>
          <a:p>
            <a:pPr lvl="0">
              <a:defRPr sz="1800"/>
            </a:pPr>
            <a:r>
              <a:rPr sz="4800"/>
              <a:t>Neutron imaging</a:t>
            </a:r>
            <a:endParaRPr sz="4800"/>
          </a:p>
          <a:p>
            <a:pPr lvl="0">
              <a:defRPr sz="1800"/>
            </a:pPr>
            <a:r>
              <a:rPr sz="4800"/>
              <a:t>Gamma imaging</a:t>
            </a:r>
            <a:endParaRPr sz="4800"/>
          </a:p>
          <a:p>
            <a:pPr lvl="0">
              <a:defRPr sz="1800"/>
            </a:pPr>
            <a:r>
              <a:rPr sz="4800"/>
              <a:t>…</a:t>
            </a:r>
          </a:p>
        </p:txBody>
      </p:sp>
      <p:sp>
        <p:nvSpPr>
          <p:cNvPr id="332" name="Shape 33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333" name="Shape 333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img_000000000_Default_000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28" y="25400"/>
            <a:ext cx="3810001" cy="3810000"/>
          </a:xfrm>
          <a:prstGeom prst="rect">
            <a:avLst/>
          </a:prstGeom>
          <a:ln w="25400">
            <a:solidFill/>
            <a:miter lim="400000"/>
          </a:ln>
        </p:spPr>
      </p:pic>
      <p:pic>
        <p:nvPicPr>
          <p:cNvPr id="336" name="flyingDrone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98900" y="25400"/>
            <a:ext cx="3810000" cy="3810000"/>
          </a:xfrm>
          <a:prstGeom prst="rect">
            <a:avLst/>
          </a:prstGeom>
          <a:ln w="25400">
            <a:solidFill/>
            <a:miter lim="400000"/>
          </a:ln>
        </p:spPr>
      </p:pic>
      <p:pic>
        <p:nvPicPr>
          <p:cNvPr id="337" name="crushedGlass-1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63271" y="31121"/>
            <a:ext cx="2540001" cy="2540001"/>
          </a:xfrm>
          <a:prstGeom prst="rect">
            <a:avLst/>
          </a:prstGeom>
          <a:ln w="25400">
            <a:solidFill/>
            <a:miter lim="400000"/>
          </a:ln>
        </p:spPr>
      </p:pic>
      <p:sp>
        <p:nvSpPr>
          <p:cNvPr id="338" name="Shape 338"/>
          <p:cNvSpPr/>
          <p:nvPr/>
        </p:nvSpPr>
        <p:spPr>
          <a:xfrm>
            <a:off x="4484763" y="3786890"/>
            <a:ext cx="2638274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Freeze-frame of an X-ray</a:t>
            </a:r>
            <a:br/>
            <a:r>
              <a:t>movie of a flying drone</a:t>
            </a:r>
          </a:p>
        </p:txBody>
      </p:sp>
      <p:sp>
        <p:nvSpPr>
          <p:cNvPr id="339" name="Shape 339"/>
          <p:cNvSpPr/>
          <p:nvPr/>
        </p:nvSpPr>
        <p:spPr>
          <a:xfrm>
            <a:off x="338642" y="3786890"/>
            <a:ext cx="3201772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Radiography of a bat</a:t>
            </a:r>
            <a:br/>
            <a:r>
              <a:t>and closeup of the GEM holes</a:t>
            </a:r>
          </a:p>
        </p:txBody>
      </p:sp>
      <p:sp>
        <p:nvSpPr>
          <p:cNvPr id="340" name="Shape 340"/>
          <p:cNvSpPr/>
          <p:nvPr/>
        </p:nvSpPr>
        <p:spPr>
          <a:xfrm>
            <a:off x="8999461" y="3337213"/>
            <a:ext cx="3050753" cy="1511822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grpSp>
        <p:nvGrpSpPr>
          <p:cNvPr id="349" name="Group 349"/>
          <p:cNvGrpSpPr/>
          <p:nvPr/>
        </p:nvGrpSpPr>
        <p:grpSpPr>
          <a:xfrm>
            <a:off x="9019008" y="106748"/>
            <a:ext cx="4610418" cy="4742287"/>
            <a:chOff x="0" y="0"/>
            <a:chExt cx="4610416" cy="4742285"/>
          </a:xfrm>
        </p:grpSpPr>
        <p:pic>
          <p:nvPicPr>
            <p:cNvPr id="341" name="Screen Shot 2016-04-25 at 13.42.06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3808" y="635616"/>
              <a:ext cx="4536609" cy="40142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2" name="Shape 342"/>
            <p:cNvSpPr/>
            <p:nvPr/>
          </p:nvSpPr>
          <p:spPr>
            <a:xfrm flipV="1">
              <a:off x="-1" y="0"/>
              <a:ext cx="1125821" cy="3221896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343" name="Shape 343"/>
            <p:cNvSpPr/>
            <p:nvPr/>
          </p:nvSpPr>
          <p:spPr>
            <a:xfrm flipH="1" flipV="1">
              <a:off x="1125819" y="565"/>
              <a:ext cx="3478052" cy="1446308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344" name="Shape 344"/>
            <p:cNvSpPr/>
            <p:nvPr/>
          </p:nvSpPr>
          <p:spPr>
            <a:xfrm flipH="1">
              <a:off x="3056605" y="1441080"/>
              <a:ext cx="1553060" cy="3301206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345" name="Shape 345"/>
            <p:cNvSpPr/>
            <p:nvPr/>
          </p:nvSpPr>
          <p:spPr>
            <a:xfrm flipV="1">
              <a:off x="5852" y="2742349"/>
              <a:ext cx="931935" cy="488116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346" name="Shape 346"/>
            <p:cNvSpPr/>
            <p:nvPr/>
          </p:nvSpPr>
          <p:spPr>
            <a:xfrm flipH="1">
              <a:off x="3056605" y="4006299"/>
              <a:ext cx="193907" cy="735987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347" name="Shape 347"/>
            <p:cNvSpPr/>
            <p:nvPr/>
          </p:nvSpPr>
          <p:spPr>
            <a:xfrm flipH="1">
              <a:off x="4206253" y="1370987"/>
              <a:ext cx="183498" cy="357093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348" name="Shape 348"/>
            <p:cNvSpPr/>
            <p:nvPr/>
          </p:nvSpPr>
          <p:spPr>
            <a:xfrm flipH="1">
              <a:off x="1820307" y="382360"/>
              <a:ext cx="167388" cy="464378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</p:grpSp>
      <p:sp>
        <p:nvSpPr>
          <p:cNvPr id="350" name="Shape 350"/>
          <p:cNvSpPr/>
          <p:nvPr/>
        </p:nvSpPr>
        <p:spPr>
          <a:xfrm>
            <a:off x="7742313" y="3786890"/>
            <a:ext cx="3578505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Radiography of a</a:t>
            </a:r>
            <a:br/>
            <a:r>
              <a:t>crushed cup with pens and</a:t>
            </a:r>
            <a:br/>
            <a:r>
              <a:t>its 3D tomographic reconstruction</a:t>
            </a:r>
          </a:p>
        </p:txBody>
      </p:sp>
      <p:sp>
        <p:nvSpPr>
          <p:cNvPr id="351" name="Shape 351"/>
          <p:cNvSpPr/>
          <p:nvPr/>
        </p:nvSpPr>
        <p:spPr>
          <a:xfrm>
            <a:off x="9431413" y="5101898"/>
            <a:ext cx="354032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Visible picture of a </a:t>
            </a:r>
            <a:r>
              <a:rPr i="1"/>
              <a:t>painting</a:t>
            </a:r>
            <a:br/>
            <a:r>
              <a:t>and its X-ray fluorescence image.</a:t>
            </a:r>
            <a:br/>
            <a:r>
              <a:t>Different colours refer to different</a:t>
            </a:r>
            <a:br/>
            <a:r>
              <a:t>materials (energy resolved)</a:t>
            </a:r>
          </a:p>
        </p:txBody>
      </p:sp>
      <p:grpSp>
        <p:nvGrpSpPr>
          <p:cNvPr id="362" name="Group 362"/>
          <p:cNvGrpSpPr/>
          <p:nvPr/>
        </p:nvGrpSpPr>
        <p:grpSpPr>
          <a:xfrm>
            <a:off x="5544726" y="4933296"/>
            <a:ext cx="3810001" cy="2541090"/>
            <a:chOff x="0" y="0"/>
            <a:chExt cx="3810000" cy="2541088"/>
          </a:xfrm>
        </p:grpSpPr>
        <p:pic>
          <p:nvPicPr>
            <p:cNvPr id="352" name="pic.jpg"/>
            <p:cNvPicPr/>
            <p:nvPr/>
          </p:nvPicPr>
          <p:blipFill>
            <a:blip r:embed="rId6">
              <a:extLst/>
            </a:blip>
            <a:srcRect l="12998" t="3652" r="5880" b="3652"/>
            <a:stretch>
              <a:fillRect/>
            </a:stretch>
          </p:blipFill>
          <p:spPr>
            <a:xfrm>
              <a:off x="0" y="53340"/>
              <a:ext cx="3810000" cy="2487749"/>
            </a:xfrm>
            <a:prstGeom prst="rect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353" name="Shape 353"/>
            <p:cNvSpPr/>
            <p:nvPr/>
          </p:nvSpPr>
          <p:spPr>
            <a:xfrm>
              <a:off x="241279" y="1834256"/>
              <a:ext cx="409835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Cu</a:t>
              </a:r>
            </a:p>
          </p:txBody>
        </p:sp>
        <p:sp>
          <p:nvSpPr>
            <p:cNvPr id="354" name="Shape 354"/>
            <p:cNvSpPr/>
            <p:nvPr/>
          </p:nvSpPr>
          <p:spPr>
            <a:xfrm>
              <a:off x="1751670" y="1228845"/>
              <a:ext cx="39810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Au</a:t>
              </a:r>
            </a:p>
          </p:txBody>
        </p:sp>
        <p:sp>
          <p:nvSpPr>
            <p:cNvPr id="355" name="Shape 355"/>
            <p:cNvSpPr/>
            <p:nvPr/>
          </p:nvSpPr>
          <p:spPr>
            <a:xfrm>
              <a:off x="897919" y="1819016"/>
              <a:ext cx="409835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Ag</a:t>
              </a:r>
            </a:p>
          </p:txBody>
        </p:sp>
        <p:sp>
          <p:nvSpPr>
            <p:cNvPr id="356" name="Shape 356"/>
            <p:cNvSpPr/>
            <p:nvPr/>
          </p:nvSpPr>
          <p:spPr>
            <a:xfrm>
              <a:off x="2718703" y="991854"/>
              <a:ext cx="338573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Zn</a:t>
              </a:r>
            </a:p>
          </p:txBody>
        </p:sp>
        <p:sp>
          <p:nvSpPr>
            <p:cNvPr id="357" name="Shape 357"/>
            <p:cNvSpPr/>
            <p:nvPr/>
          </p:nvSpPr>
          <p:spPr>
            <a:xfrm>
              <a:off x="1009257" y="458364"/>
              <a:ext cx="397887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SS</a:t>
              </a:r>
            </a:p>
          </p:txBody>
        </p:sp>
        <p:sp>
          <p:nvSpPr>
            <p:cNvPr id="358" name="Shape 358"/>
            <p:cNvSpPr/>
            <p:nvPr/>
          </p:nvSpPr>
          <p:spPr>
            <a:xfrm>
              <a:off x="1885432" y="322598"/>
              <a:ext cx="374417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Fe</a:t>
              </a:r>
            </a:p>
          </p:txBody>
        </p:sp>
        <p:sp>
          <p:nvSpPr>
            <p:cNvPr id="359" name="Shape 359"/>
            <p:cNvSpPr/>
            <p:nvPr/>
          </p:nvSpPr>
          <p:spPr>
            <a:xfrm>
              <a:off x="1413648" y="0"/>
              <a:ext cx="409835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Cu</a:t>
              </a:r>
            </a:p>
          </p:txBody>
        </p:sp>
        <p:sp>
          <p:nvSpPr>
            <p:cNvPr id="360" name="Shape 360"/>
            <p:cNvSpPr/>
            <p:nvPr/>
          </p:nvSpPr>
          <p:spPr>
            <a:xfrm>
              <a:off x="1416117" y="2043651"/>
              <a:ext cx="374417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1€</a:t>
              </a:r>
            </a:p>
          </p:txBody>
        </p:sp>
        <p:sp>
          <p:nvSpPr>
            <p:cNvPr id="361" name="Shape 361"/>
            <p:cNvSpPr/>
            <p:nvPr/>
          </p:nvSpPr>
          <p:spPr>
            <a:xfrm>
              <a:off x="2894039" y="357973"/>
              <a:ext cx="326838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Al</a:t>
              </a:r>
            </a:p>
          </p:txBody>
        </p:sp>
      </p:grpSp>
      <p:grpSp>
        <p:nvGrpSpPr>
          <p:cNvPr id="372" name="Group 372"/>
          <p:cNvGrpSpPr/>
          <p:nvPr/>
        </p:nvGrpSpPr>
        <p:grpSpPr>
          <a:xfrm>
            <a:off x="-36430" y="6357270"/>
            <a:ext cx="5080001" cy="3449384"/>
            <a:chOff x="0" y="0"/>
            <a:chExt cx="5080000" cy="3449382"/>
          </a:xfrm>
        </p:grpSpPr>
        <p:grpSp>
          <p:nvGrpSpPr>
            <p:cNvPr id="366" name="Group 366"/>
            <p:cNvGrpSpPr/>
            <p:nvPr/>
          </p:nvGrpSpPr>
          <p:grpSpPr>
            <a:xfrm>
              <a:off x="0" y="0"/>
              <a:ext cx="5080000" cy="3449383"/>
              <a:chOff x="0" y="0"/>
              <a:chExt cx="5080000" cy="3449382"/>
            </a:xfrm>
          </p:grpSpPr>
          <p:pic>
            <p:nvPicPr>
              <p:cNvPr id="363" name="spectrum.pdf"/>
              <p:cNvPicPr/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5080000" cy="344938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64" name="Shape 364"/>
              <p:cNvSpPr/>
              <p:nvPr/>
            </p:nvSpPr>
            <p:spPr>
              <a:xfrm>
                <a:off x="632039" y="320664"/>
                <a:ext cx="4033740" cy="4003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/>
              </a:p>
            </p:txBody>
          </p:sp>
          <p:sp>
            <p:nvSpPr>
              <p:cNvPr id="365" name="Shape 365"/>
              <p:cNvSpPr/>
              <p:nvPr/>
            </p:nvSpPr>
            <p:spPr>
              <a:xfrm>
                <a:off x="4552768" y="297546"/>
                <a:ext cx="46187" cy="273015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/>
              </a:p>
            </p:txBody>
          </p:sp>
        </p:grpSp>
        <p:pic>
          <p:nvPicPr>
            <p:cNvPr id="367" name="55Fe_1_MMStack_Pos0.ome-1.jpg"/>
            <p:cNvPicPr/>
            <p:nvPr/>
          </p:nvPicPr>
          <p:blipFill>
            <a:blip r:embed="rId8">
              <a:extLst/>
            </a:blip>
            <a:srcRect l="28541" t="22790" r="26756" b="22790"/>
            <a:stretch>
              <a:fillRect/>
            </a:stretch>
          </p:blipFill>
          <p:spPr>
            <a:xfrm rot="16200000">
              <a:off x="2657010" y="673420"/>
              <a:ext cx="1907514" cy="1900569"/>
            </a:xfrm>
            <a:prstGeom prst="rect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368" name="Shape 368"/>
            <p:cNvSpPr/>
            <p:nvPr/>
          </p:nvSpPr>
          <p:spPr>
            <a:xfrm>
              <a:off x="2976182" y="1664723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369" name="Shape 369"/>
            <p:cNvSpPr/>
            <p:nvPr/>
          </p:nvSpPr>
          <p:spPr>
            <a:xfrm flipH="1">
              <a:off x="1839317" y="1867548"/>
              <a:ext cx="1165119" cy="660952"/>
            </a:xfrm>
            <a:prstGeom prst="line">
              <a:avLst/>
            </a:prstGeom>
            <a:noFill/>
            <a:ln w="12700" cap="flat">
              <a:solidFill>
                <a:srgbClr val="C82506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370" name="Shape 370"/>
            <p:cNvSpPr/>
            <p:nvPr/>
          </p:nvSpPr>
          <p:spPr>
            <a:xfrm>
              <a:off x="2870295" y="2229697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371" name="Shape 371"/>
            <p:cNvSpPr/>
            <p:nvPr/>
          </p:nvSpPr>
          <p:spPr>
            <a:xfrm flipH="1">
              <a:off x="1180563" y="2408786"/>
              <a:ext cx="1700557" cy="486155"/>
            </a:xfrm>
            <a:prstGeom prst="line">
              <a:avLst/>
            </a:prstGeom>
            <a:noFill/>
            <a:ln w="12700" cap="flat">
              <a:solidFill>
                <a:srgbClr val="C82506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</p:grpSp>
      <p:pic>
        <p:nvPicPr>
          <p:cNvPr id="373" name="leaf.jpg"/>
          <p:cNvPicPr/>
          <p:nvPr/>
        </p:nvPicPr>
        <p:blipFill>
          <a:blip r:embed="rId9">
            <a:extLst/>
          </a:blip>
          <a:srcRect l="37933" t="43684" r="57894" b="51230"/>
          <a:stretch>
            <a:fillRect/>
          </a:stretch>
        </p:blipFill>
        <p:spPr>
          <a:xfrm>
            <a:off x="2519858" y="83939"/>
            <a:ext cx="1271638" cy="1268614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</p:pic>
      <p:pic>
        <p:nvPicPr>
          <p:cNvPr id="374" name="fluorescenceInColours.png"/>
          <p:cNvPicPr/>
          <p:nvPr/>
        </p:nvPicPr>
        <p:blipFill>
          <a:blip r:embed="rId10">
            <a:extLst/>
          </a:blip>
          <a:srcRect l="0" t="16474" r="0" b="18303"/>
          <a:stretch>
            <a:fillRect/>
          </a:stretch>
        </p:blipFill>
        <p:spPr>
          <a:xfrm>
            <a:off x="7889081" y="6412706"/>
            <a:ext cx="5080001" cy="3313281"/>
          </a:xfrm>
          <a:prstGeom prst="rect">
            <a:avLst/>
          </a:prstGeom>
          <a:ln w="25400">
            <a:solidFill/>
            <a:miter lim="400000"/>
          </a:ln>
        </p:spPr>
      </p:pic>
      <p:sp>
        <p:nvSpPr>
          <p:cNvPr id="375" name="Shape 375"/>
          <p:cNvSpPr/>
          <p:nvPr/>
        </p:nvSpPr>
        <p:spPr>
          <a:xfrm>
            <a:off x="4578057" y="8521481"/>
            <a:ext cx="2790750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Single X-rays from </a:t>
            </a:r>
            <a:r>
              <a:rPr baseline="31999"/>
              <a:t>55</a:t>
            </a:r>
            <a:r>
              <a:t>Fe</a:t>
            </a:r>
            <a:br/>
            <a:r>
              <a:t>and the energy spectrum</a:t>
            </a:r>
            <a:br/>
            <a:r>
              <a:t>extracted from the images</a:t>
            </a:r>
          </a:p>
        </p:txBody>
      </p:sp>
      <p:grpSp>
        <p:nvGrpSpPr>
          <p:cNvPr id="378" name="Group 378"/>
          <p:cNvGrpSpPr/>
          <p:nvPr/>
        </p:nvGrpSpPr>
        <p:grpSpPr>
          <a:xfrm>
            <a:off x="453732" y="4653730"/>
            <a:ext cx="1937336" cy="1963137"/>
            <a:chOff x="0" y="0"/>
            <a:chExt cx="1937334" cy="1963135"/>
          </a:xfrm>
        </p:grpSpPr>
        <p:pic>
          <p:nvPicPr>
            <p:cNvPr id="376" name="img_000000058_Default_000.jpg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16167" y="0"/>
              <a:ext cx="1905001" cy="1905000"/>
            </a:xfrm>
            <a:prstGeom prst="rect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377" name="Shape 377"/>
            <p:cNvSpPr/>
            <p:nvPr/>
          </p:nvSpPr>
          <p:spPr>
            <a:xfrm>
              <a:off x="0" y="1455135"/>
              <a:ext cx="1937335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1300">
                  <a:solidFill>
                    <a:srgbClr val="FFFFFF"/>
                  </a:solidFill>
                </a:rPr>
                <a:t>Alphas from </a:t>
              </a:r>
              <a:r>
                <a:rPr baseline="31999" sz="1300">
                  <a:solidFill>
                    <a:srgbClr val="FFFFFF"/>
                  </a:solidFill>
                </a:rPr>
                <a:t>220</a:t>
              </a:r>
              <a:r>
                <a:rPr sz="1300">
                  <a:solidFill>
                    <a:srgbClr val="FFFFFF"/>
                  </a:solidFill>
                </a:rPr>
                <a:t>Rn decay</a:t>
              </a:r>
              <a:br>
                <a:rPr sz="1300">
                  <a:solidFill>
                    <a:srgbClr val="FFFFFF"/>
                  </a:solidFill>
                </a:rPr>
              </a:br>
              <a:r>
                <a:rPr sz="1300">
                  <a:solidFill>
                    <a:srgbClr val="FFFFFF"/>
                  </a:solidFill>
                </a:rPr>
                <a:t>and its daughter </a:t>
              </a:r>
              <a:r>
                <a:rPr baseline="31999" sz="1300">
                  <a:solidFill>
                    <a:srgbClr val="FFFFFF"/>
                  </a:solidFill>
                </a:rPr>
                <a:t>216</a:t>
              </a:r>
              <a:r>
                <a:rPr sz="1300">
                  <a:solidFill>
                    <a:srgbClr val="FFFFFF"/>
                  </a:solidFill>
                </a:rPr>
                <a:t>Po</a:t>
              </a:r>
            </a:p>
          </p:txBody>
        </p:sp>
      </p:grpSp>
      <p:grpSp>
        <p:nvGrpSpPr>
          <p:cNvPr id="381" name="Group 381"/>
          <p:cNvGrpSpPr/>
          <p:nvPr/>
        </p:nvGrpSpPr>
        <p:grpSpPr>
          <a:xfrm>
            <a:off x="2623238" y="4597399"/>
            <a:ext cx="1905001" cy="1965000"/>
            <a:chOff x="0" y="0"/>
            <a:chExt cx="1905000" cy="1964998"/>
          </a:xfrm>
        </p:grpSpPr>
        <p:pic>
          <p:nvPicPr>
            <p:cNvPr id="379" name="Result of img_000000031_Default_000-1.jpg"/>
            <p:cNvPicPr/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0" y="59998"/>
              <a:ext cx="1905000" cy="1905001"/>
            </a:xfrm>
            <a:prstGeom prst="rect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380" name="Shape 380"/>
            <p:cNvSpPr/>
            <p:nvPr/>
          </p:nvSpPr>
          <p:spPr>
            <a:xfrm>
              <a:off x="93954" y="-1"/>
              <a:ext cx="171709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i="1" sz="1300">
                  <a:solidFill>
                    <a:srgbClr val="FFFFFF"/>
                  </a:solidFill>
                </a:rPr>
                <a:t>O </a:t>
              </a:r>
              <a:r>
                <a:rPr sz="1300">
                  <a:solidFill>
                    <a:srgbClr val="FFFFFF"/>
                  </a:solidFill>
                </a:rPr>
                <a:t>(100 keV) electrons</a:t>
              </a:r>
              <a:br>
                <a:rPr sz="1300">
                  <a:solidFill>
                    <a:srgbClr val="FFFFFF"/>
                  </a:solidFill>
                </a:rPr>
              </a:br>
              <a:r>
                <a:rPr sz="1300">
                  <a:solidFill>
                    <a:srgbClr val="FFFFFF"/>
                  </a:solidFill>
                </a:rPr>
                <a:t>~MIPs</a:t>
              </a:r>
            </a:p>
          </p:txBody>
        </p:sp>
      </p:grp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CF</a:t>
            </a:r>
            <a:r>
              <a:rPr baseline="-5999" sz="7200"/>
              <a:t>4</a:t>
            </a:r>
          </a:p>
        </p:txBody>
      </p:sp>
      <p:sp>
        <p:nvSpPr>
          <p:cNvPr id="43" name="Shape 43"/>
          <p:cNvSpPr/>
          <p:nvPr>
            <p:ph type="sldNum" sz="quarter" idx="2"/>
          </p:nvPr>
        </p:nvSpPr>
        <p:spPr>
          <a:xfrm>
            <a:off x="12623901" y="9347200"/>
            <a:ext cx="139803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44" name="Screen Shot 2016-04-28 at 18.02.1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27400" y="2912145"/>
            <a:ext cx="6350000" cy="5720721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/>
          <p:nvPr/>
        </p:nvSpPr>
        <p:spPr>
          <a:xfrm>
            <a:off x="1867535" y="1612900"/>
            <a:ext cx="9270645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Admixtures which provide useful scintillation</a:t>
            </a:r>
            <a:endParaRPr sz="3600"/>
          </a:p>
          <a:p>
            <a:pPr lvl="0">
              <a:defRPr sz="1800"/>
            </a:pPr>
            <a:r>
              <a:rPr sz="3600"/>
              <a:t>(enough and near the visible range) are rare.</a:t>
            </a:r>
          </a:p>
        </p:txBody>
      </p:sp>
      <p:sp>
        <p:nvSpPr>
          <p:cNvPr id="46" name="Shape 46"/>
          <p:cNvSpPr/>
          <p:nvPr/>
        </p:nvSpPr>
        <p:spPr>
          <a:xfrm>
            <a:off x="2050948" y="8522410"/>
            <a:ext cx="890290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CF</a:t>
            </a:r>
            <a:r>
              <a:rPr baseline="-5999" sz="2400"/>
              <a:t>4</a:t>
            </a:r>
            <a:r>
              <a:rPr sz="2400"/>
              <a:t> is not transparent to the CF</a:t>
            </a:r>
            <a:r>
              <a:rPr baseline="-5999" sz="2400"/>
              <a:t>4</a:t>
            </a:r>
            <a:r>
              <a:rPr sz="2400"/>
              <a:t> de-excitation to ground.</a:t>
            </a:r>
            <a:endParaRPr sz="2400"/>
          </a:p>
          <a:p>
            <a:pPr lvl="0">
              <a:defRPr sz="1800"/>
            </a:pPr>
            <a:r>
              <a:rPr sz="2400"/>
              <a:t>What scintillates must be something else: (CF</a:t>
            </a:r>
            <a:r>
              <a:rPr baseline="-5999" sz="2400"/>
              <a:t>3</a:t>
            </a:r>
            <a:r>
              <a:rPr baseline="31999" sz="2400"/>
              <a:t>*</a:t>
            </a:r>
            <a:r>
              <a:rPr sz="2400"/>
              <a:t>), CF</a:t>
            </a:r>
            <a:r>
              <a:rPr baseline="-5999" sz="2400"/>
              <a:t>3</a:t>
            </a:r>
            <a:r>
              <a:rPr baseline="31999" sz="2400"/>
              <a:t>+*</a:t>
            </a:r>
            <a:r>
              <a:rPr sz="2400"/>
              <a:t> and CF</a:t>
            </a:r>
            <a:r>
              <a:rPr baseline="-5999" sz="2400"/>
              <a:t>4</a:t>
            </a:r>
            <a:r>
              <a:rPr baseline="31999" sz="2400"/>
              <a:t>+*</a:t>
            </a:r>
          </a:p>
        </p:txBody>
      </p:sp>
      <p:sp>
        <p:nvSpPr>
          <p:cNvPr id="47" name="Shape 47"/>
          <p:cNvSpPr/>
          <p:nvPr/>
        </p:nvSpPr>
        <p:spPr>
          <a:xfrm rot="5400000">
            <a:off x="7580642" y="5582005"/>
            <a:ext cx="420144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A. Morozov </a:t>
            </a:r>
            <a:r>
              <a:rPr i="1"/>
              <a:t>et al</a:t>
            </a:r>
            <a:r>
              <a:t>., NIM A 628 (2011) 360</a:t>
            </a:r>
          </a:p>
        </p:txBody>
      </p:sp>
      <p:sp>
        <p:nvSpPr>
          <p:cNvPr id="48" name="Shape 48"/>
          <p:cNvSpPr/>
          <p:nvPr/>
        </p:nvSpPr>
        <p:spPr>
          <a:xfrm>
            <a:off x="5247030" y="3816705"/>
            <a:ext cx="403789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Pure CF</a:t>
            </a:r>
            <a:r>
              <a:rPr baseline="-5999" sz="2400"/>
              <a:t>4</a:t>
            </a:r>
            <a:r>
              <a:rPr sz="2400"/>
              <a:t> primary scintillation</a:t>
            </a:r>
          </a:p>
        </p:txBody>
      </p:sp>
      <p:sp>
        <p:nvSpPr>
          <p:cNvPr id="49" name="Shape 49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Ar/CF</a:t>
            </a:r>
            <a:r>
              <a:rPr baseline="-5999" sz="7200"/>
              <a:t>4</a:t>
            </a:r>
            <a:r>
              <a:rPr sz="7200"/>
              <a:t> 80/20</a:t>
            </a:r>
          </a:p>
        </p:txBody>
      </p:sp>
      <p:sp>
        <p:nvSpPr>
          <p:cNvPr id="52" name="Shape 52"/>
          <p:cNvSpPr/>
          <p:nvPr>
            <p:ph type="sldNum" sz="quarter" idx="2"/>
          </p:nvPr>
        </p:nvSpPr>
        <p:spPr>
          <a:xfrm>
            <a:off x="12623901" y="9347200"/>
            <a:ext cx="139803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53" name="Shape 53"/>
          <p:cNvSpPr/>
          <p:nvPr/>
        </p:nvSpPr>
        <p:spPr>
          <a:xfrm>
            <a:off x="8015122" y="2288631"/>
            <a:ext cx="397672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About 0.4 ph/e</a:t>
            </a:r>
            <a:r>
              <a:rPr baseline="31999" sz="2400"/>
              <a:t>-</a:t>
            </a:r>
            <a:r>
              <a:rPr sz="2400"/>
              <a:t> in the visible</a:t>
            </a:r>
          </a:p>
        </p:txBody>
      </p:sp>
      <p:pic>
        <p:nvPicPr>
          <p:cNvPr id="54" name="tmp-20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26683" y="2545506"/>
            <a:ext cx="6350001" cy="444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ArCF48020scintillationSpectrumCalibrated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116" y="2545506"/>
            <a:ext cx="6350001" cy="4445001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/>
        </p:nvSpPr>
        <p:spPr>
          <a:xfrm>
            <a:off x="1503933" y="2288631"/>
            <a:ext cx="414558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Plexiglass cuts below 400 nm</a:t>
            </a:r>
          </a:p>
        </p:txBody>
      </p:sp>
      <p:sp>
        <p:nvSpPr>
          <p:cNvPr id="57" name="Shape 57"/>
          <p:cNvSpPr/>
          <p:nvPr/>
        </p:nvSpPr>
        <p:spPr>
          <a:xfrm>
            <a:off x="676554" y="7071421"/>
            <a:ext cx="580034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Nicely matching the CCD efficiency curve</a:t>
            </a:r>
          </a:p>
        </p:txBody>
      </p:sp>
      <p:sp>
        <p:nvSpPr>
          <p:cNvPr id="58" name="Shape 58"/>
          <p:cNvSpPr/>
          <p:nvPr/>
        </p:nvSpPr>
        <p:spPr>
          <a:xfrm rot="19800000">
            <a:off x="9628022" y="4963220"/>
            <a:ext cx="237469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lvl="0">
              <a:defRPr sz="1800"/>
            </a:pPr>
            <a:r>
              <a:rPr sz="3600"/>
              <a:t>Preliminary</a:t>
            </a:r>
          </a:p>
        </p:txBody>
      </p:sp>
      <p:sp>
        <p:nvSpPr>
          <p:cNvPr id="59" name="Shape 59"/>
          <p:cNvSpPr/>
          <p:nvPr/>
        </p:nvSpPr>
        <p:spPr>
          <a:xfrm>
            <a:off x="2833522" y="4252021"/>
            <a:ext cx="6168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CF</a:t>
            </a:r>
            <a:r>
              <a:rPr baseline="-5999" sz="2400"/>
              <a:t>4</a:t>
            </a:r>
          </a:p>
        </p:txBody>
      </p:sp>
      <p:sp>
        <p:nvSpPr>
          <p:cNvPr id="60" name="Shape 60"/>
          <p:cNvSpPr/>
          <p:nvPr/>
        </p:nvSpPr>
        <p:spPr>
          <a:xfrm>
            <a:off x="4116222" y="2977062"/>
            <a:ext cx="159220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Ar</a:t>
            </a:r>
            <a:r>
              <a:rPr>
                <a:latin typeface="PT Serif"/>
                <a:ea typeface="PT Serif"/>
                <a:cs typeface="PT Serif"/>
                <a:sym typeface="PT Serif"/>
              </a:rPr>
              <a:t>I</a:t>
            </a:r>
            <a:r>
              <a:t> 4p 4s lines</a:t>
            </a:r>
          </a:p>
        </p:txBody>
      </p:sp>
      <p:sp>
        <p:nvSpPr>
          <p:cNvPr id="61" name="Shape 61"/>
          <p:cNvSpPr/>
          <p:nvPr/>
        </p:nvSpPr>
        <p:spPr>
          <a:xfrm>
            <a:off x="7559141" y="7071421"/>
            <a:ext cx="488868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High charge gain -&gt; high light gain</a:t>
            </a:r>
          </a:p>
        </p:txBody>
      </p:sp>
      <p:sp>
        <p:nvSpPr>
          <p:cNvPr id="62" name="Shape 62"/>
          <p:cNvSpPr/>
          <p:nvPr/>
        </p:nvSpPr>
        <p:spPr>
          <a:xfrm>
            <a:off x="7606639" y="7841010"/>
            <a:ext cx="4793692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Light yield comparison</a:t>
            </a:r>
            <a:endParaRPr sz="2400"/>
          </a:p>
          <a:p>
            <a:pPr lvl="0">
              <a:defRPr sz="1800"/>
            </a:pPr>
            <a:r>
              <a:rPr sz="2400"/>
              <a:t>NaI: ~40 ph/keV</a:t>
            </a:r>
            <a:br>
              <a:rPr sz="2400"/>
            </a:br>
            <a:r>
              <a:rPr sz="2400"/>
              <a:t>GEM at a gain of 10</a:t>
            </a:r>
            <a:r>
              <a:rPr baseline="31999" sz="2400"/>
              <a:t>5</a:t>
            </a:r>
            <a:r>
              <a:rPr sz="2400"/>
              <a:t>: ~10</a:t>
            </a:r>
            <a:r>
              <a:rPr baseline="31999" sz="2400"/>
              <a:t>6</a:t>
            </a:r>
            <a:r>
              <a:rPr sz="2400"/>
              <a:t> ph/keV</a:t>
            </a:r>
          </a:p>
        </p:txBody>
      </p:sp>
      <p:sp>
        <p:nvSpPr>
          <p:cNvPr id="63" name="Shape 63"/>
          <p:cNvSpPr/>
          <p:nvPr/>
        </p:nvSpPr>
        <p:spPr>
          <a:xfrm>
            <a:off x="7490023" y="2805961"/>
            <a:ext cx="4475267" cy="36334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3020" y="10957"/>
                </a:lnTo>
                <a:lnTo>
                  <a:pt x="6106" y="13503"/>
                </a:lnTo>
                <a:cubicBezTo>
                  <a:pt x="6873" y="11267"/>
                  <a:pt x="7922" y="9193"/>
                  <a:pt x="9214" y="7358"/>
                </a:cubicBezTo>
                <a:cubicBezTo>
                  <a:pt x="10127" y="6060"/>
                  <a:pt x="11155" y="4893"/>
                  <a:pt x="12260" y="3845"/>
                </a:cubicBezTo>
                <a:cubicBezTo>
                  <a:pt x="13202" y="2952"/>
                  <a:pt x="14208" y="2143"/>
                  <a:pt x="15344" y="1709"/>
                </a:cubicBezTo>
                <a:cubicBezTo>
                  <a:pt x="16323" y="1337"/>
                  <a:pt x="17354" y="1263"/>
                  <a:pt x="18364" y="1067"/>
                </a:cubicBezTo>
                <a:cubicBezTo>
                  <a:pt x="19462" y="854"/>
                  <a:pt x="20538" y="496"/>
                  <a:pt x="21574" y="0"/>
                </a:cubicBezTo>
                <a:lnTo>
                  <a:pt x="21600" y="9154"/>
                </a:lnTo>
                <a:cubicBezTo>
                  <a:pt x="20543" y="8525"/>
                  <a:pt x="19476" y="7924"/>
                  <a:pt x="18399" y="7350"/>
                </a:cubicBezTo>
                <a:cubicBezTo>
                  <a:pt x="17434" y="6836"/>
                  <a:pt x="16432" y="6338"/>
                  <a:pt x="15381" y="6429"/>
                </a:cubicBezTo>
                <a:cubicBezTo>
                  <a:pt x="14182" y="6532"/>
                  <a:pt x="13134" y="7370"/>
                  <a:pt x="12294" y="8431"/>
                </a:cubicBezTo>
                <a:cubicBezTo>
                  <a:pt x="11028" y="10031"/>
                  <a:pt x="10235" y="12078"/>
                  <a:pt x="9234" y="13937"/>
                </a:cubicBezTo>
                <a:cubicBezTo>
                  <a:pt x="8382" y="15521"/>
                  <a:pt x="7372" y="16978"/>
                  <a:pt x="6134" y="18113"/>
                </a:cubicBezTo>
                <a:cubicBezTo>
                  <a:pt x="5214" y="18956"/>
                  <a:pt x="4190" y="19601"/>
                  <a:pt x="3140" y="20167"/>
                </a:cubicBezTo>
                <a:cubicBezTo>
                  <a:pt x="2117" y="20719"/>
                  <a:pt x="1068" y="21198"/>
                  <a:pt x="0" y="21600"/>
                </a:cubicBezTo>
                <a:close/>
              </a:path>
            </a:pathLst>
          </a:custGeom>
          <a:solidFill>
            <a:srgbClr val="FC3F4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64" name="Shape 64"/>
          <p:cNvSpPr/>
          <p:nvPr/>
        </p:nvSpPr>
        <p:spPr>
          <a:xfrm>
            <a:off x="7498457" y="3469633"/>
            <a:ext cx="4420397" cy="2962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42" fill="norm" stroke="1" extrusionOk="0">
                <a:moveTo>
                  <a:pt x="0" y="21442"/>
                </a:moveTo>
                <a:lnTo>
                  <a:pt x="3107" y="14442"/>
                </a:lnTo>
                <a:lnTo>
                  <a:pt x="6201" y="14493"/>
                </a:lnTo>
                <a:cubicBezTo>
                  <a:pt x="7226" y="12397"/>
                  <a:pt x="8255" y="10305"/>
                  <a:pt x="9287" y="8218"/>
                </a:cubicBezTo>
                <a:cubicBezTo>
                  <a:pt x="10249" y="6273"/>
                  <a:pt x="11220" y="4324"/>
                  <a:pt x="12421" y="2695"/>
                </a:cubicBezTo>
                <a:cubicBezTo>
                  <a:pt x="13303" y="1499"/>
                  <a:pt x="14315" y="483"/>
                  <a:pt x="15489" y="139"/>
                </a:cubicBezTo>
                <a:cubicBezTo>
                  <a:pt x="16504" y="-158"/>
                  <a:pt x="17540" y="83"/>
                  <a:pt x="18563" y="293"/>
                </a:cubicBezTo>
                <a:cubicBezTo>
                  <a:pt x="19573" y="500"/>
                  <a:pt x="20585" y="674"/>
                  <a:pt x="21600" y="816"/>
                </a:cubicBezTo>
              </a:path>
            </a:pathLst>
          </a:custGeom>
          <a:ln w="38100">
            <a:solidFill>
              <a:srgbClr val="861001"/>
            </a:solidFill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65" name="Shape 65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Optical readout</a:t>
            </a:r>
          </a:p>
        </p:txBody>
      </p:sp>
      <p:sp>
        <p:nvSpPr>
          <p:cNvPr id="68" name="Shape 6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800"/>
              <a:t>Record the light emitted during the Townsend avalanche with a camera:</a:t>
            </a:r>
            <a:br>
              <a:rPr sz="4800"/>
            </a:br>
            <a:r>
              <a:rPr sz="4800"/>
              <a:t>use the detector as a scintillating plate.</a:t>
            </a:r>
          </a:p>
        </p:txBody>
      </p:sp>
      <p:sp>
        <p:nvSpPr>
          <p:cNvPr id="69" name="Shape 69"/>
          <p:cNvSpPr/>
          <p:nvPr>
            <p:ph type="sldNum" sz="quarter" idx="2"/>
          </p:nvPr>
        </p:nvSpPr>
        <p:spPr>
          <a:xfrm>
            <a:off x="12623901" y="9347200"/>
            <a:ext cx="139803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70" name="Shape 70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Only techniques are new</a:t>
            </a:r>
          </a:p>
        </p:txBody>
      </p:sp>
      <p:sp>
        <p:nvSpPr>
          <p:cNvPr id="73" name="Shape 73"/>
          <p:cNvSpPr/>
          <p:nvPr>
            <p:ph type="sldNum" sz="quarter" idx="2"/>
          </p:nvPr>
        </p:nvSpPr>
        <p:spPr>
          <a:xfrm>
            <a:off x="12623901" y="9347200"/>
            <a:ext cx="139803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74" name="Shape 74"/>
          <p:cNvSpPr/>
          <p:nvPr/>
        </p:nvSpPr>
        <p:spPr>
          <a:xfrm>
            <a:off x="8764930" y="8825016"/>
            <a:ext cx="416737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G. Charpak e</a:t>
            </a:r>
            <a:r>
              <a:rPr i="1"/>
              <a:t>t al</a:t>
            </a:r>
            <a:r>
              <a:t>., NIM A258 (1987) 177</a:t>
            </a:r>
          </a:p>
        </p:txBody>
      </p:sp>
      <p:pic>
        <p:nvPicPr>
          <p:cNvPr id="75" name="Screen Shot 2016-04-27 at 22.47.1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606800"/>
            <a:ext cx="13004800" cy="5269016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/>
          <p:nvPr/>
        </p:nvSpPr>
        <p:spPr>
          <a:xfrm>
            <a:off x="453491" y="1941615"/>
            <a:ext cx="1209781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Parallel mesh chamber filled with Ar/CH</a:t>
            </a:r>
            <a:r>
              <a:rPr baseline="-5999" sz="3600"/>
              <a:t>4</a:t>
            </a:r>
            <a:r>
              <a:rPr sz="3600"/>
              <a:t>/TEA 80%/8%/2%</a:t>
            </a:r>
            <a:endParaRPr sz="3600"/>
          </a:p>
          <a:p>
            <a:pPr lvl="0">
              <a:defRPr sz="1800"/>
            </a:pPr>
            <a:r>
              <a:rPr i="1" sz="3600"/>
              <a:t>seen</a:t>
            </a:r>
            <a:r>
              <a:rPr sz="3600"/>
              <a:t> by an image intensifier and a camera</a:t>
            </a:r>
          </a:p>
        </p:txBody>
      </p:sp>
      <p:sp>
        <p:nvSpPr>
          <p:cNvPr id="77" name="Shape 77"/>
          <p:cNvSpPr/>
          <p:nvPr/>
        </p:nvSpPr>
        <p:spPr>
          <a:xfrm>
            <a:off x="4971541" y="3192566"/>
            <a:ext cx="306171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Muons and delta rays</a:t>
            </a:r>
          </a:p>
        </p:txBody>
      </p:sp>
      <p:sp>
        <p:nvSpPr>
          <p:cNvPr id="78" name="Shape 78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Advantages</a:t>
            </a:r>
          </a:p>
        </p:txBody>
      </p:sp>
      <p:sp>
        <p:nvSpPr>
          <p:cNvPr id="81" name="Shape 8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800"/>
              <a:t>Simplicity: like taking a picture</a:t>
            </a:r>
            <a:endParaRPr sz="4800"/>
          </a:p>
          <a:p>
            <a:pPr lvl="0">
              <a:defRPr sz="1800"/>
            </a:pPr>
            <a:r>
              <a:rPr sz="4800"/>
              <a:t>Robustness: as a device off-the-shelf</a:t>
            </a:r>
            <a:endParaRPr sz="4800"/>
          </a:p>
          <a:p>
            <a:pPr lvl="0">
              <a:defRPr sz="1800"/>
            </a:pPr>
            <a:r>
              <a:rPr sz="4800"/>
              <a:t>Versatility: several uses and environments</a:t>
            </a:r>
          </a:p>
        </p:txBody>
      </p:sp>
      <p:sp>
        <p:nvSpPr>
          <p:cNvPr id="82" name="Shape 82"/>
          <p:cNvSpPr/>
          <p:nvPr>
            <p:ph type="sldNum" sz="quarter" idx="2"/>
          </p:nvPr>
        </p:nvSpPr>
        <p:spPr>
          <a:xfrm>
            <a:off x="12623901" y="9347200"/>
            <a:ext cx="139803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83" name="Shape 83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The setup</a:t>
            </a:r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xfrm>
            <a:off x="12623901" y="9347200"/>
            <a:ext cx="139803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grpSp>
        <p:nvGrpSpPr>
          <p:cNvPr id="90" name="Group 90"/>
          <p:cNvGrpSpPr/>
          <p:nvPr/>
        </p:nvGrpSpPr>
        <p:grpSpPr>
          <a:xfrm>
            <a:off x="8350935" y="1917024"/>
            <a:ext cx="3810001" cy="3810001"/>
            <a:chOff x="0" y="0"/>
            <a:chExt cx="3810000" cy="3810000"/>
          </a:xfrm>
        </p:grpSpPr>
        <p:pic>
          <p:nvPicPr>
            <p:cNvPr id="87" name="opticalReadoutDetector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810000" cy="3810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8" name="Shape 88"/>
            <p:cNvSpPr/>
            <p:nvPr/>
          </p:nvSpPr>
          <p:spPr>
            <a:xfrm>
              <a:off x="1542910" y="1029989"/>
              <a:ext cx="74958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>
                  <a:solidFill>
                    <a:srgbClr val="FFFFFF"/>
                  </a:solidFill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>
                  <a:solidFill>
                    <a:srgbClr val="FFFFFF"/>
                  </a:solidFill>
                </a:rPr>
                <a:t>10 cm</a:t>
              </a:r>
            </a:p>
          </p:txBody>
        </p:sp>
        <p:sp>
          <p:nvSpPr>
            <p:cNvPr id="89" name="Shape 89"/>
            <p:cNvSpPr/>
            <p:nvPr/>
          </p:nvSpPr>
          <p:spPr>
            <a:xfrm flipH="1" flipV="1">
              <a:off x="1077642" y="1339924"/>
              <a:ext cx="1654716" cy="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</p:grpSp>
      <p:sp>
        <p:nvSpPr>
          <p:cNvPr id="91" name="Shape 91"/>
          <p:cNvSpPr/>
          <p:nvPr/>
        </p:nvSpPr>
        <p:spPr>
          <a:xfrm>
            <a:off x="8209660" y="5973998"/>
            <a:ext cx="4092551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M = sensor size / image size</a:t>
            </a:r>
            <a:endParaRPr sz="2400"/>
          </a:p>
          <a:p>
            <a:pPr lvl="0">
              <a:defRPr sz="1800"/>
            </a:pPr>
            <a:r>
              <a:rPr sz="2400"/>
              <a:t>M ~ 0.1, Ω ~ 5x10</a:t>
            </a:r>
            <a:r>
              <a:rPr baseline="31999" sz="2400"/>
              <a:t>-4</a:t>
            </a:r>
            <a:endParaRPr sz="2400"/>
          </a:p>
          <a:p>
            <a:pPr lvl="0">
              <a:defRPr sz="1800"/>
            </a:pPr>
            <a:endParaRPr sz="2400"/>
          </a:p>
          <a:p>
            <a:pPr lvl="0">
              <a:defRPr sz="1800"/>
            </a:pPr>
            <a:r>
              <a:rPr sz="2400"/>
              <a:t>This implies:</a:t>
            </a:r>
            <a:endParaRPr sz="2400"/>
          </a:p>
          <a:p>
            <a:pPr lvl="0">
              <a:defRPr sz="1800"/>
            </a:pPr>
            <a:r>
              <a:rPr sz="2400"/>
              <a:t>- large sensor</a:t>
            </a:r>
            <a:br>
              <a:rPr sz="2400"/>
            </a:br>
            <a:r>
              <a:rPr sz="2400"/>
              <a:t>- low noise</a:t>
            </a:r>
            <a:endParaRPr sz="2400"/>
          </a:p>
          <a:p>
            <a:pPr lvl="0">
              <a:defRPr sz="1800"/>
            </a:pPr>
            <a:r>
              <a:rPr sz="2400"/>
              <a:t>- fast lens</a:t>
            </a:r>
            <a:endParaRPr sz="2400"/>
          </a:p>
          <a:p>
            <a:pPr lvl="0">
              <a:defRPr sz="1800"/>
            </a:pPr>
            <a:r>
              <a:rPr sz="2400"/>
              <a:t>- a lot of light</a:t>
            </a:r>
          </a:p>
        </p:txBody>
      </p:sp>
      <p:grpSp>
        <p:nvGrpSpPr>
          <p:cNvPr id="113" name="Group 113"/>
          <p:cNvGrpSpPr/>
          <p:nvPr/>
        </p:nvGrpSpPr>
        <p:grpSpPr>
          <a:xfrm>
            <a:off x="702589" y="2496765"/>
            <a:ext cx="6952950" cy="6281366"/>
            <a:chOff x="0" y="0"/>
            <a:chExt cx="6952948" cy="6281365"/>
          </a:xfrm>
        </p:grpSpPr>
        <p:grpSp>
          <p:nvGrpSpPr>
            <p:cNvPr id="94" name="Group 94"/>
            <p:cNvGrpSpPr/>
            <p:nvPr/>
          </p:nvGrpSpPr>
          <p:grpSpPr>
            <a:xfrm>
              <a:off x="0" y="2559657"/>
              <a:ext cx="3485693" cy="1339852"/>
              <a:chOff x="0" y="0"/>
              <a:chExt cx="3485692" cy="1339850"/>
            </a:xfrm>
          </p:grpSpPr>
          <p:pic>
            <p:nvPicPr>
              <p:cNvPr id="92" name="pasted-image.pdf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89998" y="577850"/>
                <a:ext cx="2911643" cy="7620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93" name="Shape 93"/>
              <p:cNvSpPr/>
              <p:nvPr/>
            </p:nvSpPr>
            <p:spPr>
              <a:xfrm>
                <a:off x="0" y="-1"/>
                <a:ext cx="3485693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2400"/>
                  <a:t>Geometrical acceptance</a:t>
                </a:r>
              </a:p>
            </p:txBody>
          </p:sp>
        </p:grpSp>
        <p:sp>
          <p:nvSpPr>
            <p:cNvPr id="95" name="Shape 95"/>
            <p:cNvSpPr/>
            <p:nvPr/>
          </p:nvSpPr>
          <p:spPr>
            <a:xfrm flipV="1">
              <a:off x="1072623" y="7565"/>
              <a:ext cx="508000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96" name="Shape 96"/>
            <p:cNvSpPr/>
            <p:nvPr/>
          </p:nvSpPr>
          <p:spPr>
            <a:xfrm flipV="1">
              <a:off x="1072623" y="1531565"/>
              <a:ext cx="508000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97" name="Shape 97"/>
            <p:cNvSpPr/>
            <p:nvPr/>
          </p:nvSpPr>
          <p:spPr>
            <a:xfrm>
              <a:off x="1072623" y="1785565"/>
              <a:ext cx="508000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98" name="Shape 98"/>
            <p:cNvSpPr/>
            <p:nvPr/>
          </p:nvSpPr>
          <p:spPr>
            <a:xfrm>
              <a:off x="1072623" y="2039565"/>
              <a:ext cx="508000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99" name="Shape 99"/>
            <p:cNvSpPr/>
            <p:nvPr/>
          </p:nvSpPr>
          <p:spPr>
            <a:xfrm>
              <a:off x="1072623" y="2306265"/>
              <a:ext cx="508000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100" name="Shape 100"/>
            <p:cNvSpPr/>
            <p:nvPr/>
          </p:nvSpPr>
          <p:spPr>
            <a:xfrm>
              <a:off x="6140047" y="629865"/>
              <a:ext cx="812902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10 mm</a:t>
              </a:r>
            </a:p>
          </p:txBody>
        </p:sp>
        <p:sp>
          <p:nvSpPr>
            <p:cNvPr id="101" name="Shape 101"/>
            <p:cNvSpPr/>
            <p:nvPr/>
          </p:nvSpPr>
          <p:spPr>
            <a:xfrm>
              <a:off x="6140047" y="1452190"/>
              <a:ext cx="68580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2 mm</a:t>
              </a:r>
            </a:p>
          </p:txBody>
        </p:sp>
        <p:sp>
          <p:nvSpPr>
            <p:cNvPr id="102" name="Shape 102"/>
            <p:cNvSpPr/>
            <p:nvPr/>
          </p:nvSpPr>
          <p:spPr>
            <a:xfrm>
              <a:off x="6140047" y="1706934"/>
              <a:ext cx="68580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2 mm</a:t>
              </a:r>
            </a:p>
          </p:txBody>
        </p:sp>
        <p:sp>
          <p:nvSpPr>
            <p:cNvPr id="103" name="Shape 103"/>
            <p:cNvSpPr/>
            <p:nvPr/>
          </p:nvSpPr>
          <p:spPr>
            <a:xfrm>
              <a:off x="6140047" y="1973634"/>
              <a:ext cx="68580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2 mm</a:t>
              </a:r>
            </a:p>
          </p:txBody>
        </p:sp>
        <p:sp>
          <p:nvSpPr>
            <p:cNvPr id="104" name="Shape 104"/>
            <p:cNvSpPr/>
            <p:nvPr/>
          </p:nvSpPr>
          <p:spPr>
            <a:xfrm>
              <a:off x="4730347" y="0"/>
              <a:ext cx="1418845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t>Ar/CF</a:t>
              </a:r>
              <a:r>
                <a:rPr baseline="-5999"/>
                <a:t>4</a:t>
              </a:r>
              <a:r>
                <a:t> 80/20</a:t>
              </a:r>
            </a:p>
          </p:txBody>
        </p:sp>
        <p:sp>
          <p:nvSpPr>
            <p:cNvPr id="105" name="Shape 105"/>
            <p:cNvSpPr/>
            <p:nvPr/>
          </p:nvSpPr>
          <p:spPr>
            <a:xfrm>
              <a:off x="4360167" y="2280865"/>
              <a:ext cx="114300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Plexiglass</a:t>
              </a:r>
            </a:p>
          </p:txBody>
        </p:sp>
        <p:sp>
          <p:nvSpPr>
            <p:cNvPr id="106" name="Shape 106"/>
            <p:cNvSpPr/>
            <p:nvPr/>
          </p:nvSpPr>
          <p:spPr>
            <a:xfrm>
              <a:off x="2977623" y="5011365"/>
              <a:ext cx="1270001" cy="1270001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107" name="Shape 107"/>
            <p:cNvSpPr/>
            <p:nvPr/>
          </p:nvSpPr>
          <p:spPr>
            <a:xfrm>
              <a:off x="3231499" y="4127227"/>
              <a:ext cx="762249" cy="884139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108" name="Shape 108"/>
            <p:cNvSpPr/>
            <p:nvPr/>
          </p:nvSpPr>
          <p:spPr>
            <a:xfrm>
              <a:off x="3231499" y="3873227"/>
              <a:ext cx="762249" cy="254001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sp>
          <p:nvSpPr>
            <p:cNvPr id="109" name="Shape 109"/>
            <p:cNvSpPr/>
            <p:nvPr/>
          </p:nvSpPr>
          <p:spPr>
            <a:xfrm>
              <a:off x="4360167" y="3817565"/>
              <a:ext cx="1658494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+3 dioptre lens</a:t>
              </a:r>
            </a:p>
          </p:txBody>
        </p:sp>
        <p:sp>
          <p:nvSpPr>
            <p:cNvPr id="110" name="Shape 110"/>
            <p:cNvSpPr/>
            <p:nvPr/>
          </p:nvSpPr>
          <p:spPr>
            <a:xfrm>
              <a:off x="4360167" y="4368527"/>
              <a:ext cx="1931214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25 mm f/0.95 lens</a:t>
              </a:r>
            </a:p>
          </p:txBody>
        </p:sp>
        <p:sp>
          <p:nvSpPr>
            <p:cNvPr id="111" name="Shape 111"/>
            <p:cNvSpPr/>
            <p:nvPr/>
          </p:nvSpPr>
          <p:spPr>
            <a:xfrm>
              <a:off x="4360167" y="5448027"/>
              <a:ext cx="1447953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CCD camera</a:t>
              </a:r>
            </a:p>
          </p:txBody>
        </p:sp>
        <p:sp>
          <p:nvSpPr>
            <p:cNvPr id="112" name="Shape 112"/>
            <p:cNvSpPr/>
            <p:nvPr/>
          </p:nvSpPr>
          <p:spPr>
            <a:xfrm>
              <a:off x="3240751" y="2029841"/>
              <a:ext cx="840235" cy="1831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584"/>
                  </a:moveTo>
                  <a:lnTo>
                    <a:pt x="21600" y="0"/>
                  </a:lnTo>
                  <a:lnTo>
                    <a:pt x="19644" y="21600"/>
                  </a:lnTo>
                  <a:lnTo>
                    <a:pt x="0" y="21584"/>
                  </a:lnTo>
                  <a:close/>
                </a:path>
              </a:pathLst>
            </a:custGeom>
            <a:solidFill>
              <a:srgbClr val="F39019">
                <a:alpha val="3756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</p:grpSp>
      <p:sp>
        <p:nvSpPr>
          <p:cNvPr id="114" name="Shape 114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200"/>
              <a:t>Camera and lens</a:t>
            </a:r>
          </a:p>
        </p:txBody>
      </p:sp>
      <p:sp>
        <p:nvSpPr>
          <p:cNvPr id="117" name="Shape 117"/>
          <p:cNvSpPr/>
          <p:nvPr>
            <p:ph type="sldNum" sz="quarter" idx="2"/>
          </p:nvPr>
        </p:nvSpPr>
        <p:spPr>
          <a:xfrm>
            <a:off x="12623901" y="9347200"/>
            <a:ext cx="139803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118" name="Shape 118"/>
          <p:cNvSpPr/>
          <p:nvPr/>
        </p:nvSpPr>
        <p:spPr>
          <a:xfrm>
            <a:off x="4954930" y="2393950"/>
            <a:ext cx="5461915" cy="26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QImaging Retiga R6</a:t>
            </a:r>
            <a:endParaRPr sz="2400"/>
          </a:p>
          <a:p>
            <a:pPr lvl="0">
              <a:defRPr sz="1800"/>
            </a:pPr>
            <a:r>
              <a:rPr sz="2400"/>
              <a:t>CCD: 2688x2200 4.54x4.54 um</a:t>
            </a:r>
            <a:r>
              <a:rPr baseline="31999" sz="2400"/>
              <a:t>2</a:t>
            </a:r>
            <a:r>
              <a:rPr sz="2400"/>
              <a:t> pixels</a:t>
            </a:r>
            <a:endParaRPr sz="2400"/>
          </a:p>
          <a:p>
            <a:pPr lvl="0">
              <a:defRPr sz="1800"/>
            </a:pPr>
            <a:r>
              <a:rPr sz="2400"/>
              <a:t>ADC: 14 bit</a:t>
            </a:r>
            <a:endParaRPr sz="2400"/>
          </a:p>
          <a:p>
            <a:pPr lvl="0">
              <a:defRPr sz="1800"/>
            </a:pPr>
            <a:r>
              <a:rPr sz="2400"/>
              <a:t>rate: 6.9 fps (20fps with binning)</a:t>
            </a:r>
            <a:endParaRPr sz="2400"/>
          </a:p>
          <a:p>
            <a:pPr lvl="0">
              <a:defRPr sz="1800"/>
            </a:pPr>
            <a:r>
              <a:rPr sz="2400"/>
              <a:t>read noise: 5.7 e</a:t>
            </a:r>
            <a:r>
              <a:rPr baseline="31999" sz="2400"/>
              <a:t>-</a:t>
            </a:r>
            <a:r>
              <a:rPr sz="2400"/>
              <a:t> RMS</a:t>
            </a:r>
            <a:endParaRPr sz="2400"/>
          </a:p>
          <a:p>
            <a:pPr lvl="0">
              <a:defRPr sz="1800"/>
            </a:pPr>
            <a:r>
              <a:rPr sz="2400"/>
              <a:t>dark current: 0.0002 e</a:t>
            </a:r>
            <a:r>
              <a:rPr baseline="31999" sz="2400"/>
              <a:t>-</a:t>
            </a:r>
            <a:r>
              <a:rPr sz="2400"/>
              <a:t>/p/s @ -20</a:t>
            </a:r>
            <a:r>
              <a:rPr baseline="31999" sz="2400"/>
              <a:t>o </a:t>
            </a:r>
            <a:r>
              <a:rPr sz="2400"/>
              <a:t>C</a:t>
            </a:r>
            <a:endParaRPr sz="2400"/>
          </a:p>
          <a:p>
            <a:pPr lvl="0">
              <a:defRPr sz="1800"/>
            </a:pPr>
            <a:r>
              <a:rPr sz="2400"/>
              <a:t>trigger: external bulb + others</a:t>
            </a:r>
          </a:p>
        </p:txBody>
      </p:sp>
      <p:pic>
        <p:nvPicPr>
          <p:cNvPr id="119" name="Screen Shot 2015-12-16 at 13.08.5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531" y="2009097"/>
            <a:ext cx="4081613" cy="3449406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Shape 120"/>
          <p:cNvSpPr/>
          <p:nvPr/>
        </p:nvSpPr>
        <p:spPr>
          <a:xfrm>
            <a:off x="8599830" y="6374507"/>
            <a:ext cx="3163215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Navitar</a:t>
            </a:r>
            <a:endParaRPr sz="2400"/>
          </a:p>
          <a:p>
            <a:pPr lvl="0">
              <a:defRPr sz="1800"/>
            </a:pPr>
            <a:r>
              <a:rPr sz="2400"/>
              <a:t>focal length: 25 mm</a:t>
            </a:r>
            <a:endParaRPr sz="2400"/>
          </a:p>
          <a:p>
            <a:pPr lvl="0">
              <a:defRPr sz="1800"/>
            </a:pPr>
            <a:r>
              <a:rPr sz="2400"/>
              <a:t>aperture: f/0.95</a:t>
            </a:r>
            <a:endParaRPr sz="2400"/>
          </a:p>
          <a:p>
            <a:pPr lvl="0">
              <a:defRPr sz="1800"/>
            </a:pPr>
            <a:r>
              <a:rPr sz="2400"/>
              <a:t>Mount: C-Mount</a:t>
            </a:r>
            <a:endParaRPr sz="2400"/>
          </a:p>
          <a:p>
            <a:pPr lvl="0">
              <a:defRPr sz="1800"/>
            </a:pPr>
            <a:r>
              <a:rPr sz="2400"/>
              <a:t>Sensor type: 1’’ format</a:t>
            </a:r>
          </a:p>
        </p:txBody>
      </p:sp>
      <p:pic>
        <p:nvPicPr>
          <p:cNvPr id="121" name="Screen Shot 2015-12-16 at 13.15.36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2741" y="6118273"/>
            <a:ext cx="1942393" cy="2455568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1482001" y="9372599"/>
            <a:ext cx="100407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Filippo Resnati - MPGD Applications Beyond Fundamental Science - 15 September 2016 - Aveiro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54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54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54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54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