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  <p:sldMasterId id="2147483809" r:id="rId2"/>
  </p:sldMasterIdLst>
  <p:notesMasterIdLst>
    <p:notesMasterId r:id="rId17"/>
  </p:notesMasterIdLst>
  <p:sldIdLst>
    <p:sldId id="535" r:id="rId3"/>
    <p:sldId id="541" r:id="rId4"/>
    <p:sldId id="543" r:id="rId5"/>
    <p:sldId id="547" r:id="rId6"/>
    <p:sldId id="549" r:id="rId7"/>
    <p:sldId id="548" r:id="rId8"/>
    <p:sldId id="551" r:id="rId9"/>
    <p:sldId id="552" r:id="rId10"/>
    <p:sldId id="553" r:id="rId11"/>
    <p:sldId id="550" r:id="rId12"/>
    <p:sldId id="554" r:id="rId13"/>
    <p:sldId id="555" r:id="rId14"/>
    <p:sldId id="556" r:id="rId15"/>
    <p:sldId id="557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99FF"/>
    <a:srgbClr val="9BBB59"/>
    <a:srgbClr val="FFFF00"/>
    <a:srgbClr val="DDDDDD"/>
    <a:srgbClr val="FF6699"/>
    <a:srgbClr val="00FF00"/>
    <a:srgbClr val="66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38" autoAdjust="0"/>
  </p:normalViewPr>
  <p:slideViewPr>
    <p:cSldViewPr>
      <p:cViewPr varScale="1">
        <p:scale>
          <a:sx n="84" d="100"/>
          <a:sy n="84" d="100"/>
        </p:scale>
        <p:origin x="-1397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00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0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88EB1D-72FD-4939-A012-F8E04063C0B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482676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Saisir</a:t>
            </a:r>
            <a:r>
              <a:rPr lang="fr-FR" baseline="0" dirty="0" smtClean="0"/>
              <a:t> les champs « Titre », « P. Nom » et « Date.</a:t>
            </a:r>
          </a:p>
          <a:p>
            <a:r>
              <a:rPr lang="fr-FR" baseline="0" dirty="0" smtClean="0"/>
              <a:t>Laisser ou retirer </a:t>
            </a:r>
            <a:r>
              <a:rPr lang="fr-FR" baseline="0" smtClean="0"/>
              <a:t>le bandeau.</a:t>
            </a:r>
            <a:r>
              <a:rPr lang="fr-FR" baseline="0" dirty="0" smtClean="0"/>
              <a:t/>
            </a:r>
            <a:br>
              <a:rPr lang="fr-FR" baseline="0" dirty="0" smtClean="0"/>
            </a:b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047848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bandeau_tit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09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763" y="6008688"/>
            <a:ext cx="13049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3960000" y="4509120"/>
            <a:ext cx="4788464" cy="1224136"/>
          </a:xfrm>
        </p:spPr>
        <p:txBody>
          <a:bodyPr anchor="b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187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8" descr="bandeau_page_car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latin typeface="Times" panose="02020603050405020304" pitchFamily="18" charset="0"/>
              </a:defRPr>
            </a:lvl1pPr>
          </a:lstStyle>
          <a:p>
            <a:r>
              <a:rPr lang="fr-FR" altLang="fr-FR"/>
              <a:t>|  PAGE </a:t>
            </a:r>
            <a:fld id="{88CC8B68-B784-4006-BACD-8250D28109A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Titre |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4332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8" descr="car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846138"/>
            <a:ext cx="8459787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9" descr="bandeau_page_cart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Espace réservé du graphique 32"/>
          <p:cNvSpPr>
            <a:spLocks noGrp="1"/>
          </p:cNvSpPr>
          <p:nvPr>
            <p:ph type="chart" sz="quarter" idx="13"/>
          </p:nvPr>
        </p:nvSpPr>
        <p:spPr>
          <a:xfrm>
            <a:off x="899592" y="5157788"/>
            <a:ext cx="3240360" cy="863600"/>
          </a:xfrm>
        </p:spPr>
        <p:txBody>
          <a:bodyPr rtlCol="0" anchor="ctr">
            <a:noAutofit/>
          </a:bodyPr>
          <a:lstStyle>
            <a:lvl1pPr marL="0" indent="0" algn="ctr">
              <a:defRPr sz="1200"/>
            </a:lvl1pPr>
          </a:lstStyle>
          <a:p>
            <a:pPr lvl="0"/>
            <a:r>
              <a:rPr lang="fr-FR" noProof="0" smtClean="0"/>
              <a:t>Cliquez sur l'icône pour ajouter un graphique</a:t>
            </a:r>
            <a:endParaRPr lang="fr-FR" noProof="0" dirty="0"/>
          </a:p>
        </p:txBody>
      </p:sp>
      <p:sp>
        <p:nvSpPr>
          <p:cNvPr id="5" name="Espace réservé du numéro de diapositive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0" hangingPunct="0">
              <a:defRPr>
                <a:latin typeface="Times" panose="02020603050405020304" pitchFamily="18" charset="0"/>
              </a:defRPr>
            </a:lvl1pPr>
          </a:lstStyle>
          <a:p>
            <a:r>
              <a:rPr lang="fr-FR" altLang="fr-FR"/>
              <a:t>|  PAGE </a:t>
            </a:r>
            <a:fld id="{DDD8C741-2A8F-42A0-9D82-365E381BE70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Titre |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291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bandeau_intercalai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0"/>
            <a:ext cx="58340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9" descr="bandeau_dernièr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0"/>
            <a:ext cx="5834062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10"/>
          <p:cNvSpPr>
            <a:spLocks noGrp="1"/>
          </p:cNvSpPr>
          <p:nvPr>
            <p:ph type="sldNum" sz="quarter" idx="10"/>
          </p:nvPr>
        </p:nvSpPr>
        <p:spPr>
          <a:xfrm>
            <a:off x="576263" y="5445125"/>
            <a:ext cx="1119187" cy="365125"/>
          </a:xfrm>
        </p:spPr>
        <p:txBody>
          <a:bodyPr/>
          <a:lstStyle>
            <a:lvl1pPr eaLnBrk="0" hangingPunct="0">
              <a:defRPr>
                <a:solidFill>
                  <a:srgbClr val="FFFFFF"/>
                </a:solidFill>
                <a:latin typeface="Times" panose="02020603050405020304" pitchFamily="18" charset="0"/>
              </a:defRPr>
            </a:lvl1pPr>
          </a:lstStyle>
          <a:p>
            <a:r>
              <a:rPr lang="fr-FR" altLang="fr-FR"/>
              <a:t>|  PAGE </a:t>
            </a:r>
            <a:fld id="{CC9AA87D-D1CA-4A00-96FF-9063B9661B4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7" name="Espace réservé du pied de page 11"/>
          <p:cNvSpPr>
            <a:spLocks noGrp="1"/>
          </p:cNvSpPr>
          <p:nvPr>
            <p:ph type="ftr" sz="quarter" idx="11"/>
          </p:nvPr>
        </p:nvSpPr>
        <p:spPr>
          <a:xfrm>
            <a:off x="576263" y="5876925"/>
            <a:ext cx="2663825" cy="365125"/>
          </a:xfrm>
        </p:spPr>
        <p:txBody>
          <a:bodyPr/>
          <a:lstStyle>
            <a:lvl1pPr algn="l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prstClr val="white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Titre |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4130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598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4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smtClean="0"/>
              <a:t>|</a:t>
            </a:r>
            <a:r>
              <a:rPr lang="fr-FR" smtClean="0"/>
              <a:t>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854" y="5456454"/>
            <a:ext cx="985013" cy="98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649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598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4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smtClean="0">
                <a:solidFill>
                  <a:prstClr val="white"/>
                </a:solidFill>
              </a:rPr>
              <a:t>|</a:t>
            </a:r>
            <a:r>
              <a:rPr lang="fr-FR" smtClean="0">
                <a:solidFill>
                  <a:prstClr val="white"/>
                </a:solidFill>
              </a:rPr>
              <a:t> Page </a:t>
            </a:r>
            <a:fld id="{AEFB9B6D-867A-40B8-ACB0-35CC9F272C9C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854" y="5456454"/>
            <a:ext cx="985013" cy="98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026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cap="none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/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Evènement -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6711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23850"/>
          </a:xfrm>
          <a:prstGeom prst="rect">
            <a:avLst/>
          </a:prstGeom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49" y="6465733"/>
            <a:ext cx="2618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7133" y="6465733"/>
            <a:ext cx="781331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276599" y="6465733"/>
            <a:ext cx="42079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Evènement -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0936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22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29" y="5805576"/>
            <a:ext cx="5833871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876848" y="6202395"/>
            <a:ext cx="2032959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-1"/>
            <a:ext cx="5833871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3518792" y="6305910"/>
            <a:ext cx="2965399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smtClean="0">
                <a:solidFill>
                  <a:prstClr val="white"/>
                </a:solidFill>
              </a:rPr>
              <a:t>Tel : +33 1 69 08 xx xx – Fax : +33 1 69 08 xx xx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622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bandeau_tit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09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763" y="6008688"/>
            <a:ext cx="13049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19"/>
          <p:cNvGrpSpPr>
            <a:grpSpLocks/>
          </p:cNvGrpSpPr>
          <p:nvPr userDrawn="1"/>
        </p:nvGrpSpPr>
        <p:grpSpPr bwMode="auto">
          <a:xfrm>
            <a:off x="977900" y="3357563"/>
            <a:ext cx="8166100" cy="2117725"/>
            <a:chOff x="528" y="2578"/>
            <a:chExt cx="5144" cy="1334"/>
          </a:xfrm>
        </p:grpSpPr>
        <p:pic>
          <p:nvPicPr>
            <p:cNvPr id="8" name="Picture 5" descr="solenoide_at_100K"/>
            <p:cNvPicPr preferRelativeResize="0"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7" y="2578"/>
              <a:ext cx="883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Edelweiss2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8" y="2578"/>
              <a:ext cx="836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 Box 7"/>
            <p:cNvSpPr txBox="1">
              <a:spLocks noChangeArrowheads="1"/>
            </p:cNvSpPr>
            <p:nvPr userDrawn="1"/>
          </p:nvSpPr>
          <p:spPr bwMode="auto">
            <a:xfrm>
              <a:off x="4798" y="3640"/>
              <a:ext cx="3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auto" hangingPunct="0">
                <a:spcAft>
                  <a:spcPts val="0"/>
                </a:spcAft>
                <a:defRPr/>
              </a:pPr>
              <a:r>
                <a:rPr lang="en-US" sz="1200" b="1" i="1">
                  <a:solidFill>
                    <a:prstClr val="white"/>
                  </a:solidFill>
                </a:rPr>
                <a:t>CMS</a:t>
              </a:r>
            </a:p>
          </p:txBody>
        </p:sp>
        <p:pic>
          <p:nvPicPr>
            <p:cNvPr id="13" name="Picture 8" descr="DoubleChooz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2579"/>
              <a:ext cx="845" cy="12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 Box 9"/>
            <p:cNvSpPr txBox="1">
              <a:spLocks noChangeArrowheads="1"/>
            </p:cNvSpPr>
            <p:nvPr userDrawn="1"/>
          </p:nvSpPr>
          <p:spPr bwMode="auto">
            <a:xfrm>
              <a:off x="533" y="3642"/>
              <a:ext cx="76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auto" hangingPunct="0">
                <a:spcAft>
                  <a:spcPts val="0"/>
                </a:spcAft>
                <a:defRPr/>
              </a:pPr>
              <a:r>
                <a:rPr lang="en-US" sz="1200" b="1" i="1">
                  <a:solidFill>
                    <a:prstClr val="white"/>
                  </a:solidFill>
                </a:rPr>
                <a:t>Double Chooz</a:t>
              </a:r>
            </a:p>
          </p:txBody>
        </p:sp>
        <p:pic>
          <p:nvPicPr>
            <p:cNvPr id="15" name="Picture 10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" y="2578"/>
              <a:ext cx="845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1" descr="hess-new-small"/>
            <p:cNvPicPr>
              <a:picLocks noChangeAspect="1" noChangeArrowheads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8" y="2578"/>
              <a:ext cx="844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6"/>
            <p:cNvSpPr>
              <a:spLocks noChangeArrowheads="1"/>
            </p:cNvSpPr>
            <p:nvPr userDrawn="1"/>
          </p:nvSpPr>
          <p:spPr bwMode="auto">
            <a:xfrm>
              <a:off x="3106" y="3640"/>
              <a:ext cx="377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auto" hangingPunct="0">
                <a:spcAft>
                  <a:spcPts val="0"/>
                </a:spcAft>
                <a:defRPr/>
              </a:pPr>
              <a:r>
                <a:rPr lang="en-US" sz="1200" b="1" i="1" dirty="0">
                  <a:solidFill>
                    <a:prstClr val="white"/>
                  </a:solidFill>
                </a:rPr>
                <a:t>HESS</a:t>
              </a:r>
            </a:p>
          </p:txBody>
        </p:sp>
        <p:sp>
          <p:nvSpPr>
            <p:cNvPr id="18" name="Rectangle 17"/>
            <p:cNvSpPr>
              <a:spLocks noChangeArrowheads="1"/>
            </p:cNvSpPr>
            <p:nvPr userDrawn="1"/>
          </p:nvSpPr>
          <p:spPr bwMode="auto">
            <a:xfrm>
              <a:off x="2424" y="3640"/>
              <a:ext cx="58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auto" hangingPunct="0">
                <a:spcAft>
                  <a:spcPts val="0"/>
                </a:spcAft>
                <a:defRPr/>
              </a:pPr>
              <a:r>
                <a:rPr lang="en-US" sz="1200" b="1" i="1" dirty="0" smtClean="0">
                  <a:solidFill>
                    <a:prstClr val="white"/>
                  </a:solidFill>
                </a:rPr>
                <a:t>Edelweiss</a:t>
              </a:r>
              <a:endParaRPr lang="en-US" sz="1200" b="1" i="1" dirty="0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 userDrawn="1"/>
          </p:nvSpPr>
          <p:spPr bwMode="auto">
            <a:xfrm>
              <a:off x="3953" y="3640"/>
              <a:ext cx="52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auto" hangingPunct="0">
                <a:spcAft>
                  <a:spcPts val="0"/>
                </a:spcAft>
                <a:defRPr/>
              </a:pPr>
              <a:r>
                <a:rPr lang="en-US" sz="1200" b="1" i="1" dirty="0">
                  <a:solidFill>
                    <a:prstClr val="white"/>
                  </a:solidFill>
                </a:rPr>
                <a:t>Herschel</a:t>
              </a:r>
            </a:p>
          </p:txBody>
        </p:sp>
        <p:pic>
          <p:nvPicPr>
            <p:cNvPr id="20" name="Picture 15" descr="alice_tracking chamber"/>
            <p:cNvPicPr>
              <a:picLocks noChangeAspect="1" noChangeArrowheads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2578"/>
              <a:ext cx="845" cy="12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 Box 16"/>
            <p:cNvSpPr txBox="1">
              <a:spLocks noChangeArrowheads="1"/>
            </p:cNvSpPr>
            <p:nvPr userDrawn="1"/>
          </p:nvSpPr>
          <p:spPr bwMode="auto">
            <a:xfrm>
              <a:off x="1377" y="3641"/>
              <a:ext cx="6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auto" hangingPunct="0">
                <a:spcAft>
                  <a:spcPts val="0"/>
                </a:spcAft>
                <a:defRPr/>
              </a:pPr>
              <a:r>
                <a:rPr lang="en-US" sz="1200" b="1" i="1">
                  <a:solidFill>
                    <a:prstClr val="white"/>
                  </a:solidFill>
                </a:rPr>
                <a:t>ALICE</a:t>
              </a:r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auto">
            <a:xfrm>
              <a:off x="3528" y="3816"/>
              <a:ext cx="2144" cy="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1200" b="1" i="1">
                  <a:solidFill>
                    <a:srgbClr val="000000"/>
                  </a:solidFill>
                </a:rPr>
                <a:t>Detecting radiations from the Universe.  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3960000" y="5445224"/>
            <a:ext cx="4788464" cy="288032"/>
          </a:xfrm>
        </p:spPr>
        <p:txBody>
          <a:bodyPr anchor="b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353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8" descr="bandeau_tit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09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763" y="6008688"/>
            <a:ext cx="13049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3960000" y="5445224"/>
            <a:ext cx="4788464" cy="288032"/>
          </a:xfrm>
        </p:spPr>
        <p:txBody>
          <a:bodyPr anchor="b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888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bandeau_intercalai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0"/>
            <a:ext cx="58340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numéro de diapositive 7"/>
          <p:cNvSpPr>
            <a:spLocks noGrp="1"/>
          </p:cNvSpPr>
          <p:nvPr>
            <p:ph type="sldNum" sz="quarter" idx="10"/>
          </p:nvPr>
        </p:nvSpPr>
        <p:spPr>
          <a:xfrm>
            <a:off x="576263" y="5876925"/>
            <a:ext cx="2700337" cy="365125"/>
          </a:xfrm>
        </p:spPr>
        <p:txBody>
          <a:bodyPr/>
          <a:lstStyle>
            <a:lvl1pPr eaLnBrk="0" hangingPunct="0">
              <a:defRPr>
                <a:solidFill>
                  <a:srgbClr val="FFFFFF"/>
                </a:solidFill>
                <a:latin typeface="Times" panose="02020603050405020304" pitchFamily="18" charset="0"/>
              </a:defRPr>
            </a:lvl1pPr>
          </a:lstStyle>
          <a:p>
            <a:r>
              <a:rPr lang="fr-FR" altLang="fr-FR"/>
              <a:t>|  PAGE </a:t>
            </a:r>
            <a:fld id="{30D0A391-B67A-4BA8-8BB0-A8FC135A77B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576263" y="5445125"/>
            <a:ext cx="2700337" cy="365125"/>
          </a:xfrm>
        </p:spPr>
        <p:txBody>
          <a:bodyPr/>
          <a:lstStyle>
            <a:lvl1pPr algn="l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prstClr val="white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Titre |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2350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numéro de diapositiv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Times" panose="02020603050405020304" pitchFamily="18" charset="0"/>
              </a:defRPr>
            </a:lvl1pPr>
          </a:lstStyle>
          <a:p>
            <a:r>
              <a:rPr lang="fr-FR" altLang="fr-FR"/>
              <a:t>|  PAGE </a:t>
            </a:r>
            <a:fld id="{EC1B3A20-B004-42EE-8121-BB0068F82FE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Titre |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512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Times" panose="02020603050405020304" pitchFamily="18" charset="0"/>
              </a:defRPr>
            </a:lvl1pPr>
          </a:lstStyle>
          <a:p>
            <a:r>
              <a:rPr lang="fr-FR" altLang="fr-FR"/>
              <a:t>|  PAGE </a:t>
            </a:r>
            <a:fld id="{EC0CBA2E-1DA6-4E65-B7B7-3A1570B89A03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Titre |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9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numéro de diapositive 1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 eaLnBrk="0" hangingPunct="0">
              <a:defRPr>
                <a:latin typeface="Times" panose="02020603050405020304" pitchFamily="18" charset="0"/>
              </a:defRPr>
            </a:lvl1pPr>
          </a:lstStyle>
          <a:p>
            <a:r>
              <a:rPr lang="fr-FR" altLang="fr-FR"/>
              <a:t>|  PAGE </a:t>
            </a:r>
            <a:fld id="{47310290-C8ED-49CD-B01A-C9604177658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1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Titre |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1364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Espace réservé du numéro de diapositive 12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 eaLnBrk="0" hangingPunct="0">
              <a:defRPr>
                <a:latin typeface="Times" panose="02020603050405020304" pitchFamily="18" charset="0"/>
              </a:defRPr>
            </a:lvl1pPr>
          </a:lstStyle>
          <a:p>
            <a:r>
              <a:rPr lang="fr-FR" altLang="fr-FR"/>
              <a:t>|  PAGE </a:t>
            </a:r>
            <a:fld id="{BF2E36E1-8F31-4C14-9A3F-44A3B513A5F3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13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Titre |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616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0" hangingPunct="0">
              <a:defRPr>
                <a:latin typeface="Times" panose="02020603050405020304" pitchFamily="18" charset="0"/>
              </a:defRPr>
            </a:lvl1pPr>
          </a:lstStyle>
          <a:p>
            <a:r>
              <a:rPr lang="fr-FR" altLang="fr-FR"/>
              <a:t>|  PAGE </a:t>
            </a:r>
            <a:fld id="{D84B1858-2D34-44E0-BB83-136610BF1E09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1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Titre |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3792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7" descr="bandeau_text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7413" cy="9096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76263" y="1268413"/>
            <a:ext cx="81724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050" y="6305550"/>
            <a:ext cx="59404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666666"/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fr-FR"/>
              <a:t>Titre | Date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4813" y="6303963"/>
            <a:ext cx="1119187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666666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altLang="fr-FR"/>
              <a:t>|  PAGE </a:t>
            </a:r>
            <a:fld id="{46EECE2A-731A-4622-AC63-CF65E1C578C2}" type="slidenum">
              <a:rPr lang="fr-FR" altLang="fr-FR"/>
              <a:pPr/>
              <a:t>‹N°›</a:t>
            </a:fld>
            <a:endParaRPr lang="fr-FR" altLang="fr-FR"/>
          </a:p>
        </p:txBody>
      </p:sp>
      <p:pic>
        <p:nvPicPr>
          <p:cNvPr id="1031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55575"/>
            <a:ext cx="646112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 kern="1200" cap="all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9pPr>
    </p:titleStyle>
    <p:bodyStyle>
      <a:lvl1pPr marL="923925" algn="l" rtl="0" eaLnBrk="0" fontAlgn="base" hangingPunct="0">
        <a:spcBef>
          <a:spcPct val="0"/>
        </a:spcBef>
        <a:spcAft>
          <a:spcPts val="400"/>
        </a:spcAft>
        <a:buFont typeface="Arial" panose="020B0604020202020204" pitchFamily="34" charset="0"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SzPct val="90000"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SzPct val="36000"/>
        <a:buFont typeface="Arial" panose="020B0604020202020204" pitchFamily="34" charset="0"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Clr>
          <a:srgbClr val="666666"/>
        </a:buClr>
        <a:buSzPct val="36000"/>
        <a:buBlip>
          <a:blip r:embed="rId1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Clr>
          <a:srgbClr val="666666"/>
        </a:buClr>
        <a:buFont typeface="Arial" panose="020B0604020202020204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0" y="6465733"/>
            <a:ext cx="1856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mtClean="0">
                <a:latin typeface="Arial"/>
              </a:rPr>
              <a:t>IRFU/Service</a:t>
            </a:r>
            <a:endParaRPr lang="fr-FR" dirty="0">
              <a:latin typeface="Arial"/>
            </a:endParaRP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8464" y="6465733"/>
            <a:ext cx="68153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dirty="0" smtClean="0">
                <a:latin typeface="Arial"/>
              </a:rPr>
              <a:t>Page </a:t>
            </a:r>
            <a:fld id="{AEFB9B6D-867A-40B8-ACB0-35CC9F272C9C}" type="slidenum">
              <a:rPr lang="fr-FR" smtClean="0">
                <a:latin typeface="Arial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dirty="0">
              <a:latin typeface="Arial"/>
            </a:endParaRPr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624667" y="6454466"/>
            <a:ext cx="534246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mtClean="0">
                <a:latin typeface="Arial"/>
              </a:rPr>
              <a:t>Evènement - Date</a:t>
            </a:r>
            <a:endParaRPr lang="fr-FR" dirty="0">
              <a:latin typeface="Arial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138330"/>
            <a:ext cx="684220" cy="68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334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9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0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7" Type="http://schemas.openxmlformats.org/officeDocument/2006/relationships/image" Target="../media/image4.png"/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png"/><Relationship Id="rId5" Type="http://schemas.openxmlformats.org/officeDocument/2006/relationships/image" Target="../media/image65.gif"/><Relationship Id="rId4" Type="http://schemas.openxmlformats.org/officeDocument/2006/relationships/image" Target="../media/image6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8.gif"/><Relationship Id="rId7" Type="http://schemas.openxmlformats.org/officeDocument/2006/relationships/image" Target="../media/image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2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.png"/><Relationship Id="rId4" Type="http://schemas.openxmlformats.org/officeDocument/2006/relationships/image" Target="../media/image35.jpeg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4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4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4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pn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801083" y="2087923"/>
            <a:ext cx="46410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 </a:t>
            </a:r>
            <a:r>
              <a:rPr lang="fr-FR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exotic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use of MPGD: </a:t>
            </a:r>
          </a:p>
          <a:p>
            <a:pPr algn="ctr"/>
            <a:r>
              <a:rPr lang="fr-FR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muography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of </a:t>
            </a:r>
            <a:r>
              <a:rPr lang="fr-FR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Egyptian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pyramids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276600" y="53340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666666"/>
                </a:solidFill>
              </a:rPr>
              <a:t>IRFU/</a:t>
            </a:r>
            <a:r>
              <a:rPr lang="fr-FR" sz="1400" b="1" dirty="0" err="1" smtClean="0">
                <a:solidFill>
                  <a:srgbClr val="666666"/>
                </a:solidFill>
              </a:rPr>
              <a:t>SPhN</a:t>
            </a:r>
            <a:r>
              <a:rPr lang="fr-FR" sz="1400" b="1" dirty="0" smtClean="0">
                <a:solidFill>
                  <a:srgbClr val="666666"/>
                </a:solidFill>
              </a:rPr>
              <a:t>: S. Procureur, S. Bouteille (PhD)</a:t>
            </a:r>
          </a:p>
          <a:p>
            <a:r>
              <a:rPr lang="fr-FR" sz="1400" b="1" dirty="0" smtClean="0">
                <a:solidFill>
                  <a:srgbClr val="666666"/>
                </a:solidFill>
              </a:rPr>
              <a:t>IRFU/</a:t>
            </a:r>
            <a:r>
              <a:rPr lang="fr-FR" sz="1400" b="1" dirty="0" err="1" smtClean="0">
                <a:solidFill>
                  <a:srgbClr val="666666"/>
                </a:solidFill>
              </a:rPr>
              <a:t>Sédi</a:t>
            </a:r>
            <a:r>
              <a:rPr lang="fr-FR" sz="1400" b="1" dirty="0" smtClean="0">
                <a:solidFill>
                  <a:srgbClr val="666666"/>
                </a:solidFill>
              </a:rPr>
              <a:t>: 	  D</a:t>
            </a:r>
            <a:r>
              <a:rPr lang="fr-FR" sz="1400" b="1" dirty="0">
                <a:solidFill>
                  <a:srgbClr val="666666"/>
                </a:solidFill>
              </a:rPr>
              <a:t>. </a:t>
            </a:r>
            <a:r>
              <a:rPr lang="fr-FR" sz="1400" b="1" dirty="0" err="1" smtClean="0">
                <a:solidFill>
                  <a:srgbClr val="666666"/>
                </a:solidFill>
              </a:rPr>
              <a:t>Attié</a:t>
            </a:r>
            <a:r>
              <a:rPr lang="fr-FR" sz="1400" b="1" dirty="0" smtClean="0">
                <a:solidFill>
                  <a:srgbClr val="666666"/>
                </a:solidFill>
              </a:rPr>
              <a:t>, </a:t>
            </a:r>
            <a:r>
              <a:rPr lang="fr-FR" sz="1400" b="1" dirty="0">
                <a:solidFill>
                  <a:srgbClr val="666666"/>
                </a:solidFill>
              </a:rPr>
              <a:t>D. Calvet, P. </a:t>
            </a:r>
            <a:r>
              <a:rPr lang="fr-FR" sz="1400" b="1" dirty="0" err="1">
                <a:solidFill>
                  <a:srgbClr val="666666"/>
                </a:solidFill>
              </a:rPr>
              <a:t>Magnier</a:t>
            </a:r>
            <a:r>
              <a:rPr lang="fr-FR" sz="1400" b="1" dirty="0">
                <a:solidFill>
                  <a:srgbClr val="666666"/>
                </a:solidFill>
              </a:rPr>
              <a:t>, I. </a:t>
            </a:r>
            <a:r>
              <a:rPr lang="fr-FR" sz="1400" b="1" dirty="0" err="1" smtClean="0">
                <a:solidFill>
                  <a:srgbClr val="666666"/>
                </a:solidFill>
              </a:rPr>
              <a:t>Mandjavidze</a:t>
            </a:r>
            <a:r>
              <a:rPr lang="fr-FR" sz="1400" b="1" dirty="0" smtClean="0">
                <a:solidFill>
                  <a:srgbClr val="666666"/>
                </a:solidFill>
              </a:rPr>
              <a:t>, </a:t>
            </a:r>
            <a:r>
              <a:rPr lang="fr-FR" sz="1400" b="1" dirty="0">
                <a:solidFill>
                  <a:srgbClr val="666666"/>
                </a:solidFill>
              </a:rPr>
              <a:t>M. </a:t>
            </a:r>
            <a:r>
              <a:rPr lang="fr-FR" sz="1400" b="1" dirty="0" err="1" smtClean="0">
                <a:solidFill>
                  <a:srgbClr val="666666"/>
                </a:solidFill>
              </a:rPr>
              <a:t>Riallot</a:t>
            </a:r>
            <a:endParaRPr lang="fr-FR" sz="1400" b="1" dirty="0">
              <a:solidFill>
                <a:srgbClr val="666666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953000" y="6342088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666666"/>
                </a:solidFill>
              </a:rPr>
              <a:t>MPGD workshop, 15/09/2016</a:t>
            </a:r>
            <a:endParaRPr lang="fr-FR" sz="1400" dirty="0">
              <a:solidFill>
                <a:srgbClr val="666666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799" y="3276072"/>
            <a:ext cx="1829302" cy="1756832"/>
          </a:xfrm>
          <a:prstGeom prst="rect">
            <a:avLst/>
          </a:prstGeom>
        </p:spPr>
      </p:pic>
      <p:pic>
        <p:nvPicPr>
          <p:cNvPr id="1026" name="Picture 2" descr="C:\Documents\Expériences&amp;Projets\ScanPyramids\2016-05-29 - installation\Alhaz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203575"/>
            <a:ext cx="1439428" cy="19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7" t="19274" r="30488" b="19005"/>
          <a:stretch/>
        </p:blipFill>
        <p:spPr>
          <a:xfrm>
            <a:off x="5281955" y="121877"/>
            <a:ext cx="2185645" cy="193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19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taking</a:t>
            </a:r>
            <a:endParaRPr lang="fr-FR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6200" y="1066800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Each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detector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was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operated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during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2 to 3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months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gas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autonomy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76200" y="3581400"/>
            <a:ext cx="5715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self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triggering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: at least 5 planes out of 8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2050" name="Picture 2" descr="\\Dapdc5\procurs\Desktop\Brahic_time_rec_even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655332"/>
            <a:ext cx="3064859" cy="207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715485" y="1579132"/>
            <a:ext cx="31999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Number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reconstructed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muons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time</a:t>
            </a:r>
          </a:p>
        </p:txBody>
      </p:sp>
      <p:cxnSp>
        <p:nvCxnSpPr>
          <p:cNvPr id="3" name="Connecteur droit avec flèche 2"/>
          <p:cNvCxnSpPr>
            <a:stCxn id="16" idx="3"/>
          </p:cNvCxnSpPr>
          <p:nvPr/>
        </p:nvCxnSpPr>
        <p:spPr>
          <a:xfrm flipV="1">
            <a:off x="6045704" y="2590800"/>
            <a:ext cx="965007" cy="54145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16" idx="3"/>
          </p:cNvCxnSpPr>
          <p:nvPr/>
        </p:nvCxnSpPr>
        <p:spPr>
          <a:xfrm flipV="1">
            <a:off x="6045704" y="2694566"/>
            <a:ext cx="1574296" cy="43768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5613149" y="3758625"/>
            <a:ext cx="33784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defRPr/>
            </a:pPr>
            <a:r>
              <a:rPr lang="fr-FR" sz="1600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Relatively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stable acquisition (</a:t>
            </a:r>
            <a:r>
              <a:rPr lang="fr-FR" sz="1600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thanks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T,P feedback)</a:t>
            </a: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8077200" y="3581400"/>
            <a:ext cx="5084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days</a:t>
            </a:r>
            <a:endParaRPr lang="fr-FR" sz="12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2051" name="Picture 3" descr="\\Dapdc5\procurs\Desktop\Alvarez_Temp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09" y="1828800"/>
            <a:ext cx="5432909" cy="169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457200" y="1655332"/>
            <a:ext cx="18777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Temperature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evolution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4419600" y="3352800"/>
            <a:ext cx="5084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days</a:t>
            </a:r>
            <a:endParaRPr lang="fr-FR" sz="12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1117349" y="2023646"/>
            <a:ext cx="33784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defRPr/>
            </a:pP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</a:t>
            </a:r>
            <a:r>
              <a:rPr lang="fr-FR" sz="1600" baseline="-250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min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~ 23°C; T</a:t>
            </a:r>
            <a:r>
              <a:rPr lang="fr-FR" sz="1600" baseline="-250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max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~ 40°C</a:t>
            </a: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609600" y="4114800"/>
            <a:ext cx="535114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Ensures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at least 3 detectors,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means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signal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from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both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doublets (lever arm)</a:t>
            </a: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76200" y="4415135"/>
            <a:ext cx="5715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alignment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performed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early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June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609600" y="4876800"/>
            <a:ext cx="64011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Resolution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around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300 microns for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perpendicular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tracks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less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than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3 mm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from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-40 to +40°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3 mm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resolution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&lt;=&gt; 1 m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uncertainty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at 150 m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Contribution of MS in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telescope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fly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-case and air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yield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 few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tens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centimeters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at 150 m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4820689" y="2901418"/>
            <a:ext cx="12250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Change of 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gas</a:t>
            </a: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</a:p>
          <a:p>
            <a:pPr algn="ctr" eaLnBrk="0" hangingPunct="0">
              <a:defRPr/>
            </a:pP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bottles</a:t>
            </a:r>
            <a:endParaRPr lang="fr-FR" sz="12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76200" y="5486400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verall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tatistics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: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762000" y="5904131"/>
            <a:ext cx="34371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Alhazen (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North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): 30.8 million triggers (4.5 Hz)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Brahic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East): 24.6 million triggers (4.2 Hz)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Alvarez (East): 18.7 millions (3.3 Hz)</a:t>
            </a:r>
          </a:p>
        </p:txBody>
      </p: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4114800" y="6056531"/>
            <a:ext cx="33784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defRPr/>
            </a:pP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~70% are good muon </a:t>
            </a:r>
            <a:r>
              <a:rPr lang="fr-FR" sz="1600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tracks</a:t>
            </a:r>
            <a:endParaRPr lang="fr-FR" sz="1600" dirty="0" smtClean="0">
              <a:solidFill>
                <a:srgbClr val="FF0000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4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5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10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20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analysis</a:t>
            </a:r>
            <a:r>
              <a:rPr lang="fr-FR" dirty="0" smtClean="0"/>
              <a:t> (in </a:t>
            </a:r>
            <a:r>
              <a:rPr lang="fr-FR" dirty="0" err="1" smtClean="0"/>
              <a:t>progress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6200" y="1066800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Some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dead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channels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762000" y="1600200"/>
            <a:ext cx="37621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Brahic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: 5 on a single detector</a:t>
            </a:r>
          </a:p>
          <a:p>
            <a:pPr marL="171450" indent="-171450">
              <a:buFont typeface="Arial" charset="0"/>
              <a:buChar char="•"/>
              <a:defRPr/>
            </a:pP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>
              <a:buFont typeface="Arial" charset="0"/>
              <a:buChar char="•"/>
              <a:defRPr/>
            </a:pPr>
            <a:r>
              <a:rPr lang="en-US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Alvarez</a:t>
            </a:r>
            <a:r>
              <a:rPr lang="en-US" sz="1200" i="1" dirty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: </a:t>
            </a:r>
            <a:r>
              <a:rPr lang="en-US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4 </a:t>
            </a:r>
            <a:r>
              <a:rPr lang="en-US" sz="1200" i="1" dirty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on a single </a:t>
            </a:r>
            <a:r>
              <a:rPr lang="en-US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detector, 1 on a second one</a:t>
            </a:r>
            <a:endParaRPr lang="en-US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76200" y="2281535"/>
            <a:ext cx="7848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Reprocessing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raw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data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new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algorithm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old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: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biggest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cluster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search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762000" y="2858869"/>
            <a:ext cx="80421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Convolute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strip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amplitude pattern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Gaussian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sigma ~ N</a:t>
            </a:r>
            <a:r>
              <a:rPr lang="fr-FR" sz="1200" i="1" baseline="-25000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chan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/3</a:t>
            </a:r>
          </a:p>
          <a:p>
            <a:pPr marL="171450" indent="-171450">
              <a:buFont typeface="Arial" charset="0"/>
              <a:buChar char="•"/>
              <a:defRPr/>
            </a:pP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>
              <a:buFont typeface="Arial" charset="0"/>
              <a:buChar char="•"/>
              <a:defRPr/>
            </a:pPr>
            <a:r>
              <a:rPr lang="en-US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Consider the highest values as cluster seeds</a:t>
            </a:r>
          </a:p>
          <a:p>
            <a:pPr marL="171450" indent="-171450">
              <a:buFont typeface="Arial" charset="0"/>
              <a:buChar char="•"/>
              <a:defRPr/>
            </a:pPr>
            <a:endParaRPr lang="en-US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>
              <a:buFont typeface="Arial" charset="0"/>
              <a:buChar char="•"/>
              <a:defRPr/>
            </a:pPr>
            <a:r>
              <a:rPr lang="en-US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Grow the cluster seed allowing gaps with some criteria (based on number of new, unused channels in the cluster)</a:t>
            </a:r>
          </a:p>
          <a:p>
            <a:pPr marL="171450" indent="-171450">
              <a:buFont typeface="Arial" charset="0"/>
              <a:buChar char="•"/>
              <a:defRPr/>
            </a:pPr>
            <a:endParaRPr lang="en-US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>
              <a:buFont typeface="Arial" charset="0"/>
              <a:buChar char="•"/>
              <a:defRPr/>
            </a:pPr>
            <a:r>
              <a:rPr lang="en-US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Jump dead channels</a:t>
            </a:r>
            <a:endParaRPr lang="en-US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3074" name="Picture 2" descr="C:\Documents\Expériences&amp;Projets\ScanPyramids\data\Brahic\Brahic_ClusPos_idet1_newalgo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524847"/>
            <a:ext cx="2865249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\Expériences&amp;Projets\ScanPyramids\data\Brahic\Brahic_ClusPos_idet1_oldal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533900"/>
            <a:ext cx="2865249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2667000" y="4218801"/>
            <a:ext cx="39004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Muon position distribution in 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problematic</a:t>
            </a: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Brahic</a:t>
            </a: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plane</a:t>
            </a: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426556" y="6360379"/>
            <a:ext cx="7553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Old </a:t>
            </a:r>
            <a:r>
              <a:rPr lang="fr-FR" sz="1200" i="1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algo</a:t>
            </a:r>
            <a:endParaRPr lang="fr-FR" sz="1200" i="1" dirty="0" smtClean="0">
              <a:solidFill>
                <a:srgbClr val="FF0000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5898093" y="6360378"/>
            <a:ext cx="8226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New </a:t>
            </a:r>
            <a:r>
              <a:rPr lang="fr-FR" sz="1200" i="1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algo</a:t>
            </a:r>
            <a:endParaRPr lang="fr-FR" sz="1200" i="1" dirty="0" smtClean="0">
              <a:solidFill>
                <a:srgbClr val="FF0000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13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4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5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11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35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analysis</a:t>
            </a:r>
            <a:r>
              <a:rPr lang="fr-FR" dirty="0" smtClean="0"/>
              <a:t> (in </a:t>
            </a:r>
            <a:r>
              <a:rPr lang="fr-FR" dirty="0" err="1" smtClean="0"/>
              <a:t>progress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6200" y="1066800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Some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artefacts in the image are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observed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(in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particular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at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its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center)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762000" y="1524000"/>
            <a:ext cx="39998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Largely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due to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small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bursts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noise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during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some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runs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4098" name="Picture 2" descr="C:\Documents\Expériences&amp;Projets\ScanPyramids\data\Alvarez\InstFrequency\Alvarez_run14_timesincelasttrigg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136" y="1828800"/>
            <a:ext cx="3539425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\Expériences&amp;Projets\ScanPyramids\data\Alvarez\InstFrequency\Alvarez_run07_timesincelasttrigg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50113"/>
            <a:ext cx="3539425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1092780" y="2193013"/>
            <a:ext cx="8242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Good 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run</a:t>
            </a:r>
            <a:endParaRPr lang="fr-FR" sz="12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4978980" y="2181810"/>
            <a:ext cx="9781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« Bad » 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run</a:t>
            </a:r>
            <a:endParaRPr lang="fr-FR" sz="12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" name="Ellipse 1"/>
          <p:cNvSpPr/>
          <p:nvPr/>
        </p:nvSpPr>
        <p:spPr>
          <a:xfrm>
            <a:off x="5638800" y="3581400"/>
            <a:ext cx="381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100" name="Picture 4" descr="C:\Documents\Expériences&amp;Projets\ScanPyramids\data\Alvarez\NChan_vs_TOT\Alvarez_NChan_vs_TOT_run06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867" y="4554291"/>
            <a:ext cx="4280733" cy="204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762000" y="4267200"/>
            <a:ext cx="257839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Also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visible in N</a:t>
            </a:r>
            <a:r>
              <a:rPr lang="fr-FR" sz="1200" i="1" baseline="-25000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chan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vs TOT plots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6362156" y="6569044"/>
            <a:ext cx="9781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« Bad » 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run</a:t>
            </a:r>
            <a:endParaRPr lang="fr-FR" sz="12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4101" name="Picture 5" descr="C:\Documents\Expériences&amp;Projets\ScanPyramids\data\Alvarez\NChan_vs_TOT\Alvarez_NChan_vs_TOT_run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03" y="4554291"/>
            <a:ext cx="4280734" cy="204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900037" y="6569042"/>
            <a:ext cx="8242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Good 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run</a:t>
            </a:r>
            <a:endParaRPr lang="fr-FR" sz="12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6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7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12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90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Ongoing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6200" y="1066800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Misalignments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appear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time,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particularly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on Alvarez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762000" y="1524000"/>
            <a:ext cx="6721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Not a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day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/night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effect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due to dilatation, but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sudden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misalignement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followed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by slow drift in time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Need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understand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origin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and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re-align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without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changing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direction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76200" y="2209800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Image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treatment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find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potential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anomalies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2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3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13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762000" y="2667000"/>
            <a:ext cx="6096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Edge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detection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algorithm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check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stability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telescopes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in time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Slices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below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edge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at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different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depths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localize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muon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excess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(or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deficit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2050" name="Picture 2" descr="C:\Documents\Expériences&amp;Projets\ScanPyramids\Simulation\scan20_2weeks_globalrawview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886535"/>
            <a:ext cx="4029075" cy="289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445867" y="4904864"/>
            <a:ext cx="24384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(Geant4 simulation of a 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perfectly</a:t>
            </a: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</a:p>
          <a:p>
            <a:pPr eaLnBrk="0" hangingPunct="0">
              <a:defRPr/>
            </a:pP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homogeneous</a:t>
            </a: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pyramid</a:t>
            </a: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</a:p>
        </p:txBody>
      </p:sp>
      <p:cxnSp>
        <p:nvCxnSpPr>
          <p:cNvPr id="3" name="Connecteur droit 2"/>
          <p:cNvCxnSpPr/>
          <p:nvPr/>
        </p:nvCxnSpPr>
        <p:spPr>
          <a:xfrm flipV="1">
            <a:off x="3114676" y="4267104"/>
            <a:ext cx="12192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V="1">
            <a:off x="3114676" y="4343304"/>
            <a:ext cx="12192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114676" y="4419504"/>
            <a:ext cx="12192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3038476" y="4267104"/>
            <a:ext cx="12192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76200" y="3272135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Compare East and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North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projections 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to look for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potential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similarities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4336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6200" y="1066800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Fascinating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strike="sngStrike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experiment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adventure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762000" y="1524000"/>
            <a:ext cx="51283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Btw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</a:t>
            </a:r>
            <a:r>
              <a:rPr lang="fr-FR" sz="1200" i="1" dirty="0" err="1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robably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first use of MPGD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tracker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in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Africa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(?)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Proves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that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MPGD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can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have applications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really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far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from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our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daily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work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76200" y="2209800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Analysis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still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ongoing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results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should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soon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available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2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3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14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76200" y="3272135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Enormous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thank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HIP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institute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Cairo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University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…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762000" y="3810000"/>
            <a:ext cx="23297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Mehdi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Tayoubi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Hany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Helal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Yasser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Elshayeb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76200" y="4567535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… and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fantastic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local team!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762000" y="5144869"/>
            <a:ext cx="39211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Vincent Steiger,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Eric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Van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Laere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Philippe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Bourseiller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Hamada Anwar,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Mostaffa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Ezzy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Issam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Turbo, etc.,</a:t>
            </a:r>
          </a:p>
        </p:txBody>
      </p:sp>
      <p:pic>
        <p:nvPicPr>
          <p:cNvPr id="3074" name="Picture 2" descr="C:\Documents\Expériences&amp;Projets\ScanPyramids\CEA ScanPyramids\_HB_84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83745"/>
            <a:ext cx="4191000" cy="279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49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Background (1/2)</a:t>
            </a:r>
            <a:endParaRPr lang="fr-FR" dirty="0"/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76199" y="1066800"/>
            <a:ext cx="70626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development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50x50 cm²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Micromegas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genetic</a:t>
            </a:r>
            <a:r>
              <a:rPr lang="fr-FR" sz="16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multiplexing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21" name="Picture 139" descr="C:\Documents\physique\Micromegas\Multiplexing\MultiGen - 1\MultiGen - Gerber - zoo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066800"/>
            <a:ext cx="2185821" cy="1061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76200" y="2971800"/>
            <a:ext cx="556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first final prototypes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available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in 2015 (made @ CERN)</a:t>
            </a:r>
          </a:p>
        </p:txBody>
      </p:sp>
      <p:pic>
        <p:nvPicPr>
          <p:cNvPr id="25" name="Picture 5" descr="D:\M3_Detecteur_Animation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505200"/>
            <a:ext cx="1085210" cy="108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505200"/>
            <a:ext cx="1686824" cy="12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C:\Documents\Communication\Publications\MultiGen2D\schemaMG2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876" y="2318169"/>
            <a:ext cx="2355668" cy="179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1083516" y="1597726"/>
            <a:ext cx="453521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Reduction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electronics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price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consumption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 by factor of ~15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Use of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resistive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strips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increase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S/N and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efficiency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2D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strip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readout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CLAS12/DREAM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electronics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 Box 11"/>
              <p:cNvSpPr txBox="1">
                <a:spLocks noChangeArrowheads="1"/>
              </p:cNvSpPr>
              <p:nvPr/>
            </p:nvSpPr>
            <p:spPr bwMode="auto">
              <a:xfrm>
                <a:off x="914400" y="3462723"/>
                <a:ext cx="3264483" cy="1884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pPr marL="171450" indent="-171450">
                  <a:buFont typeface="Arial" charset="0"/>
                  <a:buChar char="•"/>
                  <a:defRPr/>
                </a:pPr>
                <a:r>
                  <a:rPr lang="fr-FR" sz="1200" i="1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N~2600 e-, S/N~60-100)</a:t>
                </a:r>
                <a:endParaRPr lang="fr-FR" sz="1200" i="1" dirty="0">
                  <a:solidFill>
                    <a:srgbClr val="0099FF"/>
                  </a:solidFill>
                  <a:latin typeface="+mn-lt"/>
                  <a:ea typeface="Cambria Math" pitchFamily="18" charset="0"/>
                  <a:cs typeface="Vijaya" pitchFamily="34" charset="0"/>
                  <a:sym typeface="Symbol" pitchFamily="18" charset="2"/>
                </a:endParaRPr>
              </a:p>
              <a:p>
                <a:pPr marL="171450" indent="-171450">
                  <a:buFont typeface="Arial" charset="0"/>
                  <a:buChar char="•"/>
                  <a:defRPr/>
                </a:pPr>
                <a:endParaRPr lang="fr-FR" sz="1200" i="1" dirty="0" smtClean="0">
                  <a:solidFill>
                    <a:srgbClr val="0099FF"/>
                  </a:solidFill>
                  <a:latin typeface="+mn-lt"/>
                  <a:ea typeface="Cambria Math" pitchFamily="18" charset="0"/>
                  <a:cs typeface="Vijaya" pitchFamily="34" charset="0"/>
                  <a:sym typeface="Symbol" pitchFamily="18" charset="2"/>
                </a:endParaRPr>
              </a:p>
              <a:p>
                <a:pPr marL="171450" indent="-171450">
                  <a:buFont typeface="Arial" charset="0"/>
                  <a:buChar char="•"/>
                  <a:defRPr/>
                </a:pPr>
                <a:r>
                  <a:rPr lang="fr-FR" sz="1200" i="1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1.5 cm drift gap</a:t>
                </a:r>
              </a:p>
              <a:p>
                <a:pPr marL="171450" indent="-171450">
                  <a:buFont typeface="Arial" charset="0"/>
                  <a:buChar char="•"/>
                  <a:defRPr/>
                </a:pPr>
                <a:endParaRPr lang="fr-FR" sz="1200" i="1" dirty="0" smtClean="0">
                  <a:solidFill>
                    <a:srgbClr val="0099FF"/>
                  </a:solidFill>
                  <a:latin typeface="+mn-lt"/>
                  <a:ea typeface="Cambria Math" pitchFamily="18" charset="0"/>
                  <a:cs typeface="Vijaya" pitchFamily="34" charset="0"/>
                  <a:sym typeface="Symbol" pitchFamily="18" charset="2"/>
                </a:endParaRPr>
              </a:p>
              <a:p>
                <a:pPr marL="171450" indent="-171450" eaLnBrk="0" hangingPunct="0">
                  <a:buFont typeface="Arial" charset="0"/>
                  <a:buChar char="•"/>
                  <a:defRPr/>
                </a:pPr>
                <a:r>
                  <a:rPr lang="fr-FR" sz="1200" i="1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~97% </a:t>
                </a:r>
                <a:r>
                  <a:rPr lang="fr-FR" sz="1200" i="1" dirty="0" err="1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efficiency</a:t>
                </a:r>
                <a:r>
                  <a:rPr lang="fr-FR" sz="1200" i="1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 in 2D</a:t>
                </a:r>
              </a:p>
              <a:p>
                <a:pPr marL="171450" indent="-171450" eaLnBrk="0" hangingPunct="0">
                  <a:buFont typeface="Arial" charset="0"/>
                  <a:buChar char="•"/>
                  <a:defRPr/>
                </a:pPr>
                <a:endParaRPr lang="fr-FR" sz="1200" i="1" dirty="0">
                  <a:solidFill>
                    <a:srgbClr val="0099FF"/>
                  </a:solidFill>
                  <a:latin typeface="+mn-lt"/>
                  <a:ea typeface="Cambria Math" pitchFamily="18" charset="0"/>
                  <a:cs typeface="Vijaya" pitchFamily="34" charset="0"/>
                  <a:sym typeface="Symbol" pitchFamily="18" charset="2"/>
                </a:endParaRPr>
              </a:p>
              <a:p>
                <a:pPr marL="171450" indent="-171450" eaLnBrk="0" hangingPunct="0">
                  <a:buFont typeface="Arial" charset="0"/>
                  <a:buChar char="•"/>
                  <a:defRPr/>
                </a:pPr>
                <a:r>
                  <a:rPr lang="fr-FR" sz="1200" i="1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Ar-Iso-CF</a:t>
                </a:r>
                <a:r>
                  <a:rPr lang="fr-FR" sz="1200" i="1" baseline="-25000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4</a:t>
                </a:r>
                <a:r>
                  <a:rPr lang="fr-FR" sz="1200" i="1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 (95-2-3) mixture (non </a:t>
                </a:r>
                <a:r>
                  <a:rPr lang="fr-FR" sz="1200" i="1" dirty="0" err="1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flamable</a:t>
                </a:r>
                <a:r>
                  <a:rPr lang="fr-FR" sz="1200" i="1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)</a:t>
                </a:r>
              </a:p>
              <a:p>
                <a:pPr marL="171450" indent="-171450" eaLnBrk="0" hangingPunct="0">
                  <a:buFont typeface="Arial" charset="0"/>
                  <a:buChar char="•"/>
                  <a:defRPr/>
                </a:pPr>
                <a:endParaRPr lang="fr-FR" sz="1200" i="1" dirty="0">
                  <a:solidFill>
                    <a:srgbClr val="0099FF"/>
                  </a:solidFill>
                  <a:latin typeface="+mn-lt"/>
                  <a:ea typeface="Cambria Math" pitchFamily="18" charset="0"/>
                  <a:cs typeface="Vijaya" pitchFamily="34" charset="0"/>
                  <a:sym typeface="Symbol" pitchFamily="18" charset="2"/>
                </a:endParaRPr>
              </a:p>
              <a:p>
                <a:pPr marL="171450" indent="-171450" eaLnBrk="0" hangingPunct="0">
                  <a:buFont typeface="Arial" charset="0"/>
                  <a:buChar char="•"/>
                  <a:defRPr/>
                </a:pPr>
                <a:r>
                  <a:rPr lang="fr-FR" sz="1200" i="1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200 micron </a:t>
                </a:r>
                <a:r>
                  <a:rPr lang="fr-FR" sz="1200" i="1" dirty="0" err="1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resolution</a:t>
                </a:r>
                <a:r>
                  <a:rPr lang="fr-FR" sz="1200" i="1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 </a:t>
                </a:r>
                <a:r>
                  <a:rPr lang="fr-FR" sz="1400" i="1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400" i="1" smtClean="0">
                            <a:solidFill>
                              <a:srgbClr val="0099FF"/>
                            </a:solidFill>
                            <a:latin typeface="Cambria Math"/>
                            <a:ea typeface="Cambria Math" pitchFamily="18" charset="0"/>
                            <a:cs typeface="Vijaya" pitchFamily="34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a:rPr lang="fr-FR" sz="1400" b="0" i="1" smtClean="0">
                            <a:solidFill>
                              <a:srgbClr val="0099FF"/>
                            </a:solidFill>
                            <a:latin typeface="Cambria Math"/>
                            <a:ea typeface="Cambria Math" pitchFamily="18" charset="0"/>
                            <a:cs typeface="Vijaya" pitchFamily="34" charset="0"/>
                            <a:sym typeface="Symbol" pitchFamily="18" charset="2"/>
                          </a:rPr>
                          <m:t>𝐿</m:t>
                        </m:r>
                        <m:r>
                          <a:rPr lang="fr-FR" sz="1400" b="0" i="1" smtClean="0">
                            <a:solidFill>
                              <a:srgbClr val="0099FF"/>
                            </a:solidFill>
                            <a:latin typeface="Cambria Math"/>
                            <a:ea typeface="Cambria Math" pitchFamily="18" charset="0"/>
                            <a:cs typeface="Vijaya" pitchFamily="34" charset="0"/>
                            <a:sym typeface="Symbol" pitchFamily="18" charset="2"/>
                          </a:rPr>
                          <m:t>/</m:t>
                        </m:r>
                        <m:r>
                          <a:rPr lang="fr-FR" sz="1400" b="0" i="1" smtClean="0">
                            <a:solidFill>
                              <a:srgbClr val="0099FF"/>
                            </a:solidFill>
                            <a:latin typeface="Cambria Math"/>
                            <a:ea typeface="Cambria Math" pitchFamily="18" charset="0"/>
                            <a:cs typeface="Vijaya" pitchFamily="34" charset="0"/>
                            <a:sym typeface="Symbol" pitchFamily="18" charset="2"/>
                          </a:rPr>
                          <m:t>𝑁𝑐h𝑎𝑛</m:t>
                        </m:r>
                      </m:num>
                      <m:den>
                        <m:r>
                          <a:rPr lang="fr-FR" sz="1400" b="0" i="1" smtClean="0">
                            <a:solidFill>
                              <a:srgbClr val="0099FF"/>
                            </a:solidFill>
                            <a:latin typeface="Cambria Math"/>
                            <a:ea typeface="Cambria Math" pitchFamily="18" charset="0"/>
                            <a:cs typeface="Vijaya" pitchFamily="34" charset="0"/>
                            <a:sym typeface="Symbol" pitchFamily="18" charset="2"/>
                          </a:rPr>
                          <m:t>40</m:t>
                        </m:r>
                      </m:den>
                    </m:f>
                  </m:oMath>
                </a14:m>
                <a:r>
                  <a:rPr lang="fr-FR" sz="1200" i="1" dirty="0" smtClean="0">
                    <a:solidFill>
                      <a:srgbClr val="0099FF"/>
                    </a:solidFill>
                    <a:latin typeface="+mn-lt"/>
                    <a:ea typeface="Cambria Math" pitchFamily="18" charset="0"/>
                    <a:cs typeface="Vijaya" pitchFamily="34" charset="0"/>
                    <a:sym typeface="Symbol" pitchFamily="18" charset="2"/>
                  </a:rPr>
                  <a:t>!)</a:t>
                </a:r>
              </a:p>
            </p:txBody>
          </p:sp>
        </mc:Choice>
        <mc:Fallback>
          <p:sp>
            <p:nvSpPr>
              <p:cNvPr id="43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4400" y="3462723"/>
                <a:ext cx="3264483" cy="1884362"/>
              </a:xfrm>
              <a:prstGeom prst="rect">
                <a:avLst/>
              </a:prstGeom>
              <a:blipFill rotWithShape="1">
                <a:blip r:embed="rId6"/>
                <a:stretch>
                  <a:fillRect t="-324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7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8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2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152400" y="6308342"/>
            <a:ext cx="409259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S. Bouteille et al., NIM A 834 (2016), 187 (1st 2D version)</a:t>
            </a: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6951220" y="1073930"/>
            <a:ext cx="18469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1037 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strips</a:t>
            </a: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61 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channels</a:t>
            </a:r>
            <a:endParaRPr lang="fr-FR" sz="12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152400" y="5405735"/>
            <a:ext cx="556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know how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transfer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ELVIA PCB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company</a:t>
            </a:r>
            <a:endParaRPr lang="fr-FR" sz="1600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349" y="4573703"/>
            <a:ext cx="2966451" cy="2139124"/>
          </a:xfrm>
          <a:prstGeom prst="rect">
            <a:avLst/>
          </a:prstGeom>
        </p:spPr>
      </p:pic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8299751" y="4851885"/>
            <a:ext cx="6122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ELVIA</a:t>
            </a: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6851951" y="5895201"/>
            <a:ext cx="6122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ELVIA</a:t>
            </a: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6851951" y="4851885"/>
            <a:ext cx="6190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CERN</a:t>
            </a: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8296320" y="5895201"/>
            <a:ext cx="6190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68124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Background (2/2)</a:t>
            </a:r>
            <a:endParaRPr lang="fr-FR" dirty="0"/>
          </a:p>
        </p:txBody>
      </p:sp>
      <p:pic>
        <p:nvPicPr>
          <p:cNvPr id="14" name="Picture 10" descr="D:\PROJETS\M-CUBE\WATTO\PHOTOS\2015-06-01_12143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6" y="1524001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http://www.google.fr/url?source=imglanding&amp;ct=img&amp;q=http://liliputing.com/wp-content/uploads/2014/07/hummingboard.jpg&amp;sa=X&amp;ei=qotdVYCHDcv4Up-cgbAE&amp;ved=0CAkQ8wc&amp;usg=AFQjCNH7dhWhRGSm22W_wL5pS7BBOHTYk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539" y="1066800"/>
            <a:ext cx="157797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5" descr="http://www.caen.it/documents/work_EcommerceProduct/916/A7501_g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18" y="1321775"/>
            <a:ext cx="739018" cy="7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1905000" y="1850410"/>
            <a:ext cx="3159839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Temperature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fluctuations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from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11 to 43°C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Online feedback on T (P)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Self-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triggering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mode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Miniaturized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electronics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box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30 W of total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consumption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(bulb)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Operated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during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3.5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months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…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…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including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1.5 on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solar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boards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+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battery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26" name="Picture 2" descr="C:\Documents\Expériences&amp;Projets\WatTo\data\chateaudeau_muographi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82" y="4876800"/>
            <a:ext cx="3424218" cy="157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830737"/>
            <a:ext cx="2481381" cy="160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2356213" y="4549775"/>
            <a:ext cx="54373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static</a:t>
            </a:r>
            <a:endParaRPr lang="fr-FR" sz="1200" i="1" dirty="0" smtClean="0">
              <a:solidFill>
                <a:srgbClr val="FF0000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5816022" y="4572000"/>
            <a:ext cx="7553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dynamic</a:t>
            </a:r>
            <a:endParaRPr lang="fr-FR" sz="1200" i="1" dirty="0" smtClean="0">
              <a:solidFill>
                <a:srgbClr val="FF0000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133600" y="6523166"/>
            <a:ext cx="29656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S. Bouteille et al., NIM A 834 (2016), 223</a:t>
            </a: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76199" y="1066800"/>
            <a:ext cx="70626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uilding &amp; validation of the first MM-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based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muon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telescope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71153"/>
            <a:ext cx="4495800" cy="149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5752236" y="2261801"/>
            <a:ext cx="21353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solidFill>
                  <a:srgbClr val="0070C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Trigger rate </a:t>
            </a: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and </a:t>
            </a:r>
            <a:r>
              <a:rPr lang="fr-FR" sz="1200" i="1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temperature</a:t>
            </a:r>
            <a:endParaRPr lang="fr-FR" sz="1200" i="1" dirty="0" smtClean="0">
              <a:solidFill>
                <a:srgbClr val="FF0000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5181600" y="3962400"/>
            <a:ext cx="12266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w/o T feedback</a:t>
            </a: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7391400" y="3962400"/>
            <a:ext cx="11416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 T feedback</a:t>
            </a:r>
          </a:p>
        </p:txBody>
      </p:sp>
      <p:pic>
        <p:nvPicPr>
          <p:cNvPr id="1027" name="Picture 3" descr="C:\Documents\Expériences&amp;Projets\WatTo\photos&amp;video\IMG_995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8" y="3345166"/>
            <a:ext cx="1874822" cy="124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9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10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3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71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76200" y="3200400"/>
            <a:ext cx="54801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Construction of 3 new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telescopes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new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generation</a:t>
            </a:r>
            <a:endParaRPr lang="fr-FR" sz="1600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ScanPyramids</a:t>
            </a:r>
            <a:r>
              <a:rPr lang="fr-FR" dirty="0" smtClean="0"/>
              <a:t> mission</a:t>
            </a:r>
            <a:endParaRPr lang="fr-FR" dirty="0"/>
          </a:p>
        </p:txBody>
      </p:sp>
      <p:pic>
        <p:nvPicPr>
          <p:cNvPr id="9218" name="Picture 2" descr="C:\Documents\Expériences&amp;Projets\ScanPyramids\Telescop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319" y="3014921"/>
            <a:ext cx="3021881" cy="3054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381000" y="3733800"/>
            <a:ext cx="396134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4 detectors /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telescope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for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redundancy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1 FEU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DREAM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asics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(512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channels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Thermal protection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Improved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components =&gt;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less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noise for self-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trig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.</a:t>
            </a: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Powered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by 220V AC or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solar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boards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(35 W)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150 Ah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battery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regulator</a:t>
            </a: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3G connexion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Online data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analysis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(nano-PC)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2 TB hard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disk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for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each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telescope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store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raw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data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2 B5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bottles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for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each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telescope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(T2K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gas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Simulation to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optimize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sensitivity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76200" y="1600200"/>
            <a:ext cx="8153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Imaging of 4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Egyptian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pyramids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muons, thermal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studies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and drones</a:t>
            </a: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7047695" y="2129135"/>
            <a:ext cx="20201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Emulsions &amp;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scintillators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nly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inside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pyramids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5030278" y="6151272"/>
            <a:ext cx="38339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defRPr/>
            </a:pPr>
            <a:r>
              <a:rPr lang="fr-FR" sz="1600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Quite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challenging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schedule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!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6199" y="1066800"/>
            <a:ext cx="92202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Coordinated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by Engineering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faculty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Cairo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&amp; HIP Institute,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under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authority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antiquity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ministry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76200" y="2129135"/>
            <a:ext cx="701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Mission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started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in Oct. 2015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2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Japanese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teams on muon program</a:t>
            </a: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76200" y="2662535"/>
            <a:ext cx="701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Proposition to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install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MM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telescopes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outside</a:t>
            </a:r>
            <a:endParaRPr lang="fr-FR" sz="1600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4973199" y="2819400"/>
            <a:ext cx="24944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CEA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joined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mission on </a:t>
            </a:r>
            <a:r>
              <a:rPr lang="fr-FR" sz="1200" i="1" u="sng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April</a:t>
            </a:r>
          </a:p>
        </p:txBody>
      </p:sp>
      <p:sp>
        <p:nvSpPr>
          <p:cNvPr id="14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3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4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4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26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Goal of 1st </a:t>
            </a:r>
            <a:r>
              <a:rPr lang="fr-FR" dirty="0" err="1" smtClean="0"/>
              <a:t>campaign</a:t>
            </a:r>
            <a:endParaRPr lang="fr-FR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6200" y="1066800"/>
            <a:ext cx="670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Observe a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known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cavity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on N-E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edge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validate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performance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76200" y="1524000"/>
            <a:ext cx="6553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Simulation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were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performed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optimize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sensitivity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for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this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room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2050" name="Picture 2" descr="C:\Documents\Expériences&amp;Projets\ScanPyramids\2016-01-15 - mission reconnaissance\1601201669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070572"/>
            <a:ext cx="1837752" cy="245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necteur droit avec flèche 2"/>
          <p:cNvCxnSpPr>
            <a:stCxn id="17" idx="3"/>
          </p:cNvCxnSpPr>
          <p:nvPr/>
        </p:nvCxnSpPr>
        <p:spPr>
          <a:xfrm>
            <a:off x="6781800" y="1297633"/>
            <a:ext cx="1143000" cy="30256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62000" y="2133600"/>
            <a:ext cx="54232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Distance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between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room and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telescopes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solid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angle) (the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closer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better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Viewing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angle (the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higher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better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endParaRPr lang="fr-FR" sz="1200" i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Ratio of stone and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cavity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lengths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(the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further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better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954290" y="5943600"/>
            <a:ext cx="51293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defRPr/>
            </a:pPr>
            <a:r>
              <a:rPr lang="fr-FR" sz="1600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Already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an </a:t>
            </a:r>
            <a:r>
              <a:rPr lang="fr-FR" sz="1600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enormous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challenge: </a:t>
            </a:r>
            <a:r>
              <a:rPr lang="fr-FR" sz="1600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detection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a 3 m </a:t>
            </a:r>
            <a:r>
              <a:rPr lang="fr-FR" sz="1600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cavity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in 20 m </a:t>
            </a:r>
            <a:r>
              <a:rPr lang="fr-FR" sz="1600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depth</a:t>
            </a:r>
            <a:r>
              <a:rPr lang="fr-FR" sz="1600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rocks, at 150 m distance!!!</a:t>
            </a:r>
          </a:p>
        </p:txBody>
      </p:sp>
      <p:pic>
        <p:nvPicPr>
          <p:cNvPr id="2051" name="Picture 3" descr="C:\Documents\Expériences&amp;Projets\ScanPyramids\Simulation\BobChamber_Sensitivit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24" y="3272173"/>
            <a:ext cx="3392826" cy="3256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657600"/>
            <a:ext cx="2057400" cy="2131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5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6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5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22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Preparation</a:t>
            </a:r>
            <a:r>
              <a:rPr lang="fr-FR" dirty="0" smtClean="0"/>
              <a:t> of </a:t>
            </a:r>
            <a:r>
              <a:rPr lang="fr-FR" dirty="0" err="1" smtClean="0"/>
              <a:t>telescopes</a:t>
            </a:r>
            <a:r>
              <a:rPr lang="fr-FR" dirty="0" smtClean="0"/>
              <a:t> (1/2)</a:t>
            </a:r>
            <a:endParaRPr lang="fr-FR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6200" y="1066800"/>
            <a:ext cx="5430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Each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detector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was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tested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at Saclay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before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assembly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5506661" y="1030069"/>
            <a:ext cx="15327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Efficiency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Spatial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resolution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Gas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tightness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76200" y="2286000"/>
            <a:ext cx="830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All 12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showed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good performance,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local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defects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on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some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strip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cuts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1026" name="Picture 2" descr="C:\Documents\Expériences&amp;Projets\ScanPyramids\préparatifs Saclay\Plateau_C012_E014_ArIso_200f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29" y="2864058"/>
            <a:ext cx="3175771" cy="228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\Expériences&amp;Projets\ScanPyramids\préparatifs Saclay\E009_Ampl_465V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052465"/>
            <a:ext cx="280906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\Expériences&amp;Projets\ScanPyramids\préparatifs Saclay\E009_Pos2D_465V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196286"/>
            <a:ext cx="2384917" cy="161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876800" y="3240872"/>
            <a:ext cx="12032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MIP amplitude </a:t>
            </a:r>
          </a:p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distribution @ </a:t>
            </a:r>
          </a:p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nominal HV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6199" y="1671935"/>
            <a:ext cx="86868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Outstanding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commitment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ELVIA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who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built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2/3 of the detectors (8) in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tight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schedule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13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5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6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6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85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Preparation</a:t>
            </a:r>
            <a:r>
              <a:rPr lang="fr-FR" dirty="0" smtClean="0"/>
              <a:t> of </a:t>
            </a:r>
            <a:r>
              <a:rPr lang="fr-FR" dirty="0" err="1" smtClean="0"/>
              <a:t>telescopes</a:t>
            </a:r>
            <a:r>
              <a:rPr lang="fr-FR" dirty="0" smtClean="0"/>
              <a:t> (2/2)</a:t>
            </a:r>
            <a:endParaRPr lang="fr-FR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6200" y="1066800"/>
            <a:ext cx="800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Assembly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at Saclay in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fly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-cases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used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for the transport &amp; the acquisition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2050" name="Picture 2" descr="C:\Documents\Expériences&amp;Projets\ScanPyramids\2016-03-30 - tournage Saclay\photos Philippe\_J9B59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752599"/>
            <a:ext cx="3394793" cy="226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\Expériences&amp;Projets\ScanPyramids\préparatifs Saclay\photos préparatifs\Test_temperat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611" y="1752600"/>
            <a:ext cx="4774267" cy="226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\Expériences&amp;Projets\ScanPyramids\préparatifs Saclay\photos préparatifs\Telescopes_CE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495800"/>
            <a:ext cx="6777410" cy="16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4915952" y="4114800"/>
            <a:ext cx="6110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Snow!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5867400" y="4103917"/>
            <a:ext cx="284244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47.1°C (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whole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setup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tested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up to 55°C)</a:t>
            </a:r>
          </a:p>
        </p:txBody>
      </p:sp>
      <p:cxnSp>
        <p:nvCxnSpPr>
          <p:cNvPr id="3" name="Connecteur droit avec flèche 2"/>
          <p:cNvCxnSpPr/>
          <p:nvPr/>
        </p:nvCxnSpPr>
        <p:spPr>
          <a:xfrm flipH="1" flipV="1">
            <a:off x="4531705" y="3505200"/>
            <a:ext cx="497495" cy="609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6323238" y="3962400"/>
            <a:ext cx="534762" cy="152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6819900" y="3657600"/>
            <a:ext cx="647700" cy="4463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1676400" y="6216332"/>
            <a:ext cx="11112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Alhazen (n°1)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4035415" y="6216331"/>
            <a:ext cx="10695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Alvarez (n°2)</a:t>
            </a: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6361710" y="6200001"/>
            <a:ext cx="9925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Brahic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(n°3)</a:t>
            </a: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5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6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7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4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Cairo</a:t>
            </a:r>
            <a:r>
              <a:rPr lang="fr-FR" dirty="0" smtClean="0"/>
              <a:t> </a:t>
            </a:r>
            <a:r>
              <a:rPr lang="fr-FR" dirty="0" err="1" smtClean="0"/>
              <a:t>preparations</a:t>
            </a:r>
            <a:endParaRPr lang="fr-FR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6200" y="1066800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Check tests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after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transportation, doublet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assembly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final plugs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2" name="Picture 2" descr="C:\Documents\Expériences&amp;Projets\ScanPyramids\CEA ScanPyramids\_HB_83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3200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Documents\Expériences&amp;Projets\ScanPyramids\CEA ScanPyramids\_HB_83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080" y="1676400"/>
            <a:ext cx="3200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76200" y="3810000"/>
            <a:ext cx="464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Transportation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from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University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Giza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6" name="Picture 4" descr="C:\Documents\Expériences&amp;Projets\ScanPyramids\2016-05-29 - installation\3005201674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53" y="4343400"/>
            <a:ext cx="319134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\Expériences&amp;Projets\ScanPyramids\CEA ScanPyramids\_HB_84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080" y="4343399"/>
            <a:ext cx="3200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6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7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8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0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Giza</a:t>
            </a:r>
            <a:r>
              <a:rPr lang="fr-FR" dirty="0" smtClean="0"/>
              <a:t> installation</a:t>
            </a:r>
            <a:endParaRPr lang="fr-FR" dirty="0"/>
          </a:p>
        </p:txBody>
      </p:sp>
      <p:pic>
        <p:nvPicPr>
          <p:cNvPr id="1026" name="Picture 2" descr="C:\Documents\Expériences&amp;Projets\ScanPyramids\CEA ScanPyramids\_HB_85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00" y="1676400"/>
            <a:ext cx="3264900" cy="21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4" name="Picture 320" descr="C:\Documents\Expériences&amp;Projets\ScanPyramids\surveillance\Brahic et Alvare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52" y="4271664"/>
            <a:ext cx="3242647" cy="216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5" name="Picture 321" descr="C:\Documents\Expériences&amp;Projets\ScanPyramids\CEA ScanPyramids\_HB_86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62032"/>
            <a:ext cx="3286451" cy="219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6" name="Picture 322" descr="C:\Documents\Expériences&amp;Projets\ScanPyramids\CEA ScanPyramids\_HB_867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4286033"/>
            <a:ext cx="3286451" cy="219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5" name="Text Box 11"/>
          <p:cNvSpPr txBox="1">
            <a:spLocks noChangeArrowheads="1"/>
          </p:cNvSpPr>
          <p:nvPr/>
        </p:nvSpPr>
        <p:spPr bwMode="auto">
          <a:xfrm>
            <a:off x="76200" y="1066800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Telescopes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under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tents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for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safety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: 2 on the East face, 1 on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North</a:t>
            </a:r>
            <a:endParaRPr lang="fr-FR" sz="1600" i="1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92875"/>
            <a:ext cx="19065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Aft>
                <a:spcPts val="400"/>
              </a:spcAft>
              <a:buFont typeface="Arial" charset="0"/>
              <a:defRPr sz="2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000"/>
              </a:lnSpc>
              <a:buSzPct val="90000"/>
              <a:buBlip>
                <a:blip r:embed="rId6"/>
              </a:buBlip>
              <a:defRPr sz="16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000"/>
              </a:lnSpc>
              <a:buSzPct val="36000"/>
              <a:buFont typeface="Arial" charset="0"/>
              <a:defRPr sz="16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000"/>
              </a:lnSpc>
              <a:buClr>
                <a:srgbClr val="666666"/>
              </a:buClr>
              <a:buSzPct val="36000"/>
              <a:buBlip>
                <a:blip r:embed="rId7"/>
              </a:buBlip>
              <a:defRPr sz="16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000"/>
              </a:lnSpc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>
                <a:solidFill>
                  <a:srgbClr val="666666"/>
                </a:solidFill>
                <a:latin typeface="Arial" charset="0"/>
              </a:defRPr>
            </a:lvl9pPr>
          </a:lstStyle>
          <a:p>
            <a:pPr algn="ctr">
              <a:spcAft>
                <a:spcPct val="0"/>
              </a:spcAft>
              <a:buFontTx/>
              <a:buNone/>
            </a:pPr>
            <a:r>
              <a:rPr lang="fr-FR" altLang="fr-FR" sz="1000" dirty="0" smtClean="0">
                <a:solidFill>
                  <a:schemeClr val="tx1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MPGD workshop, 15/09/2016</a:t>
            </a:r>
            <a:r>
              <a:rPr lang="fr-FR" altLang="fr-FR" sz="1000" dirty="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t>| </a:t>
            </a:r>
            <a:fld id="{DEFCA7DC-2E10-46FE-92BD-C70EEBF648F9}" type="slidenum">
              <a:rPr lang="fr-FR" altLang="fr-FR" sz="1000" smtClean="0">
                <a:solidFill>
                  <a:srgbClr val="666666"/>
                </a:solidFill>
                <a:latin typeface="Times" pitchFamily="18" charset="0"/>
                <a:ea typeface="Cambria Math" pitchFamily="18" charset="0"/>
                <a:cs typeface="Vijaya" pitchFamily="34" charset="0"/>
              </a:rPr>
              <a:pPr algn="ctr">
                <a:spcAft>
                  <a:spcPct val="0"/>
                </a:spcAft>
                <a:buFontTx/>
                <a:buNone/>
              </a:pPr>
              <a:t>9</a:t>
            </a:fld>
            <a:endParaRPr lang="fr-FR" altLang="fr-FR" sz="1000" dirty="0" smtClean="0">
              <a:solidFill>
                <a:srgbClr val="666666"/>
              </a:solidFill>
              <a:latin typeface="Times" pitchFamily="18" charset="0"/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31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4-09-15 - IRFU - FET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27573</TotalTime>
  <Words>1171</Words>
  <Application>Microsoft Office PowerPoint</Application>
  <PresentationFormat>Affichage à l'écran (4:3)</PresentationFormat>
  <Paragraphs>191</Paragraphs>
  <Slides>14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16" baseType="lpstr">
      <vt:lpstr>2014-09-15 - IRFU - FET</vt:lpstr>
      <vt:lpstr>Exemple_powerpoint_Irfu</vt:lpstr>
      <vt:lpstr>Présentation PowerPoint</vt:lpstr>
      <vt:lpstr>Background (1/2)</vt:lpstr>
      <vt:lpstr>Background (2/2)</vt:lpstr>
      <vt:lpstr>The ScanPyramids mission</vt:lpstr>
      <vt:lpstr>Goal of 1st campaign</vt:lpstr>
      <vt:lpstr>Preparation of telescopes (1/2)</vt:lpstr>
      <vt:lpstr>Preparation of telescopes (2/2)</vt:lpstr>
      <vt:lpstr>Cairo preparations</vt:lpstr>
      <vt:lpstr>Giza installation</vt:lpstr>
      <vt:lpstr>Data taking</vt:lpstr>
      <vt:lpstr>Data analysis (in progress)</vt:lpstr>
      <vt:lpstr>Data analysis (in progress)</vt:lpstr>
      <vt:lpstr>Ongoing activities</vt:lpstr>
      <vt:lpstr>Conclusion</vt:lpstr>
    </vt:vector>
  </TitlesOfParts>
  <Company>Jefferson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 reconstruction for CLAS12</dc:title>
  <dc:subject>Tracking</dc:subject>
  <dc:creator>Sebastien Procureur</dc:creator>
  <cp:lastModifiedBy>PROCUREUR Sébastien</cp:lastModifiedBy>
  <cp:revision>1196</cp:revision>
  <dcterms:created xsi:type="dcterms:W3CDTF">2006-10-20T18:40:43Z</dcterms:created>
  <dcterms:modified xsi:type="dcterms:W3CDTF">2016-09-14T21:23:26Z</dcterms:modified>
</cp:coreProperties>
</file>