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56" r:id="rId2"/>
    <p:sldId id="257" r:id="rId3"/>
    <p:sldId id="280" r:id="rId4"/>
    <p:sldId id="285" r:id="rId5"/>
    <p:sldId id="281" r:id="rId6"/>
    <p:sldId id="286" r:id="rId7"/>
    <p:sldId id="263" r:id="rId8"/>
    <p:sldId id="264" r:id="rId9"/>
    <p:sldId id="265" r:id="rId10"/>
    <p:sldId id="288" r:id="rId11"/>
    <p:sldId id="282" r:id="rId12"/>
    <p:sldId id="287" r:id="rId13"/>
    <p:sldId id="267" r:id="rId14"/>
    <p:sldId id="278" r:id="rId15"/>
    <p:sldId id="283" r:id="rId16"/>
    <p:sldId id="268" r:id="rId17"/>
    <p:sldId id="284" r:id="rId18"/>
    <p:sldId id="277" r:id="rId19"/>
    <p:sldId id="276" r:id="rId20"/>
    <p:sldId id="273" r:id="rId21"/>
    <p:sldId id="275" r:id="rId22"/>
  </p:sldIdLst>
  <p:sldSz cx="9144000" cy="5143500" type="screen16x9"/>
  <p:notesSz cx="6858000" cy="9144000"/>
  <p:defaultText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6377" autoAdjust="0"/>
  </p:normalViewPr>
  <p:slideViewPr>
    <p:cSldViewPr>
      <p:cViewPr>
        <p:scale>
          <a:sx n="70" d="100"/>
          <a:sy n="70" d="100"/>
        </p:scale>
        <p:origin x="-1374" y="-162"/>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Header Placeholder 1"/>
          <p:cNvSpPr txBox="1">
            <a:spLocks noGrp="1"/>
          </p:cNvSpPr>
          <p:nvPr>
            <p:ph type="hdr" sz="quarter"/>
          </p:nvPr>
        </p:nvSpPr>
        <p:spPr>
          <a:xfrm>
            <a:off x="0" y="0"/>
            <a:ext cx="2971800" cy="457200"/>
          </a:xfrm>
          <a:prstGeom prst="rect">
            <a:avLst/>
          </a:prstGeom>
          <a:noFill/>
          <a:ln>
            <a:noFill/>
          </a:ln>
        </p:spPr>
        <p:txBody>
          <a:bodyPr vert="horz" wrap="square" lIns="91440" tIns="45720" rIns="91440" bIns="45720" anchor="t" anchorCtr="0" compatLnSpc="1"/>
          <a:lstStyle>
            <a:lvl1pPr marL="0" marR="0" lvl="0" indent="0" algn="l" defTabSz="914400" rtl="0" fontAlgn="auto" hangingPunct="1">
              <a:lnSpc>
                <a:spcPct val="100000"/>
              </a:lnSpc>
              <a:spcBef>
                <a:spcPts val="0"/>
              </a:spcBef>
              <a:spcAft>
                <a:spcPts val="0"/>
              </a:spcAft>
              <a:buNone/>
              <a:tabLst/>
              <a:defRPr lang="pt-PT" sz="1200" b="0" i="0" u="none" strike="noStrike" kern="1200" cap="none" spc="0" baseline="0">
                <a:solidFill>
                  <a:srgbClr val="000000"/>
                </a:solidFill>
                <a:uFillTx/>
                <a:latin typeface="Calibri"/>
              </a:defRPr>
            </a:lvl1pPr>
          </a:lstStyle>
          <a:p>
            <a:pPr lvl="0"/>
            <a:endParaRPr lang="pt-PT"/>
          </a:p>
        </p:txBody>
      </p:sp>
      <p:sp>
        <p:nvSpPr>
          <p:cNvPr id="3" name="Date Placeholder 2"/>
          <p:cNvSpPr txBox="1">
            <a:spLocks noGrp="1"/>
          </p:cNvSpPr>
          <p:nvPr>
            <p:ph type="dt" idx="1"/>
          </p:nvPr>
        </p:nvSpPr>
        <p:spPr>
          <a:xfrm>
            <a:off x="3884608" y="0"/>
            <a:ext cx="2971800" cy="457200"/>
          </a:xfrm>
          <a:prstGeom prst="rect">
            <a:avLst/>
          </a:prstGeom>
          <a:noFill/>
          <a:ln>
            <a:noFill/>
          </a:ln>
        </p:spPr>
        <p:txBody>
          <a:bodyPr vert="horz" wrap="square" lIns="91440" tIns="45720" rIns="91440" bIns="45720" anchor="t" anchorCtr="0" compatLnSpc="1"/>
          <a:lstStyle>
            <a:lvl1pPr marL="0" marR="0" lvl="0" indent="0" algn="r" defTabSz="914400" rtl="0" fontAlgn="auto" hangingPunct="1">
              <a:lnSpc>
                <a:spcPct val="100000"/>
              </a:lnSpc>
              <a:spcBef>
                <a:spcPts val="0"/>
              </a:spcBef>
              <a:spcAft>
                <a:spcPts val="0"/>
              </a:spcAft>
              <a:buNone/>
              <a:tabLst/>
              <a:defRPr lang="pt-PT" sz="1200" b="0" i="0" u="none" strike="noStrike" kern="1200" cap="none" spc="0" baseline="0">
                <a:solidFill>
                  <a:srgbClr val="000000"/>
                </a:solidFill>
                <a:uFillTx/>
                <a:latin typeface="Calibri"/>
              </a:defRPr>
            </a:lvl1pPr>
          </a:lstStyle>
          <a:p>
            <a:pPr lvl="0"/>
            <a:fld id="{BCC5A89D-0F04-45B4-A481-6B30B450E333}" type="datetime1">
              <a:rPr lang="pt-PT"/>
              <a:pPr lvl="0"/>
              <a:t>15-09-2016</a:t>
            </a:fld>
            <a:endParaRPr lang="pt-PT"/>
          </a:p>
        </p:txBody>
      </p:sp>
      <p:sp>
        <p:nvSpPr>
          <p:cNvPr id="4" name="Slide Image Placeholder 3"/>
          <p:cNvSpPr>
            <a:spLocks noGrp="1" noRot="1" noChangeAspect="1"/>
          </p:cNvSpPr>
          <p:nvPr>
            <p:ph type="sldImg" idx="2"/>
          </p:nvPr>
        </p:nvSpPr>
        <p:spPr>
          <a:xfrm>
            <a:off x="381003" y="685800"/>
            <a:ext cx="6096003" cy="3429000"/>
          </a:xfrm>
          <a:prstGeom prst="rect">
            <a:avLst/>
          </a:prstGeom>
          <a:noFill/>
          <a:ln w="12701">
            <a:solidFill>
              <a:srgbClr val="000000"/>
            </a:solidFill>
            <a:prstDash val="solid"/>
          </a:ln>
        </p:spPr>
      </p:sp>
      <p:sp>
        <p:nvSpPr>
          <p:cNvPr id="5" name="Notes Placeholder 4"/>
          <p:cNvSpPr txBox="1">
            <a:spLocks noGrp="1"/>
          </p:cNvSpPr>
          <p:nvPr>
            <p:ph type="body" sz="quarter" idx="3"/>
          </p:nvPr>
        </p:nvSpPr>
        <p:spPr>
          <a:xfrm>
            <a:off x="685800" y="4343400"/>
            <a:ext cx="5486400" cy="4114800"/>
          </a:xfrm>
          <a:prstGeom prst="rect">
            <a:avLst/>
          </a:prstGeom>
          <a:noFill/>
          <a:ln>
            <a:noFill/>
          </a:ln>
        </p:spPr>
        <p:txBody>
          <a:bodyPr vert="horz" wrap="square" lIns="91440" tIns="45720" rIns="91440" bIns="45720" anchor="t" anchorCtr="0" compatLnSpc="1"/>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t-PT"/>
          </a:p>
        </p:txBody>
      </p:sp>
      <p:sp>
        <p:nvSpPr>
          <p:cNvPr id="6" name="Footer Placeholder 5"/>
          <p:cNvSpPr txBox="1">
            <a:spLocks noGrp="1"/>
          </p:cNvSpPr>
          <p:nvPr>
            <p:ph type="ftr" sz="quarter" idx="4"/>
          </p:nvPr>
        </p:nvSpPr>
        <p:spPr>
          <a:xfrm>
            <a:off x="0" y="8685208"/>
            <a:ext cx="2971800" cy="457200"/>
          </a:xfrm>
          <a:prstGeom prst="rect">
            <a:avLst/>
          </a:prstGeom>
          <a:noFill/>
          <a:ln>
            <a:noFill/>
          </a:ln>
        </p:spPr>
        <p:txBody>
          <a:bodyPr vert="horz" wrap="square" lIns="91440" tIns="45720" rIns="91440" bIns="45720" anchor="b" anchorCtr="0" compatLnSpc="1"/>
          <a:lstStyle>
            <a:lvl1pPr marL="0" marR="0" lvl="0" indent="0" algn="l" defTabSz="914400" rtl="0" fontAlgn="auto" hangingPunct="1">
              <a:lnSpc>
                <a:spcPct val="100000"/>
              </a:lnSpc>
              <a:spcBef>
                <a:spcPts val="0"/>
              </a:spcBef>
              <a:spcAft>
                <a:spcPts val="0"/>
              </a:spcAft>
              <a:buNone/>
              <a:tabLst/>
              <a:defRPr lang="pt-PT" sz="1200" b="0" i="0" u="none" strike="noStrike" kern="1200" cap="none" spc="0" baseline="0">
                <a:solidFill>
                  <a:srgbClr val="000000"/>
                </a:solidFill>
                <a:uFillTx/>
                <a:latin typeface="Calibri"/>
              </a:defRPr>
            </a:lvl1pPr>
          </a:lstStyle>
          <a:p>
            <a:pPr lvl="0"/>
            <a:endParaRPr lang="pt-PT"/>
          </a:p>
        </p:txBody>
      </p:sp>
      <p:sp>
        <p:nvSpPr>
          <p:cNvPr id="7" name="Slide Number Placeholder 6"/>
          <p:cNvSpPr txBox="1">
            <a:spLocks noGrp="1"/>
          </p:cNvSpPr>
          <p:nvPr>
            <p:ph type="sldNum" sz="quarter" idx="5"/>
          </p:nvPr>
        </p:nvSpPr>
        <p:spPr>
          <a:xfrm>
            <a:off x="3884608" y="8685208"/>
            <a:ext cx="2971800" cy="457200"/>
          </a:xfrm>
          <a:prstGeom prst="rect">
            <a:avLst/>
          </a:prstGeom>
          <a:noFill/>
          <a:ln>
            <a:noFill/>
          </a:ln>
        </p:spPr>
        <p:txBody>
          <a:bodyPr vert="horz" wrap="square" lIns="91440" tIns="45720" rIns="91440" bIns="45720" anchor="b" anchorCtr="0" compatLnSpc="1"/>
          <a:lstStyle>
            <a:lvl1pPr marL="0" marR="0" lvl="0" indent="0" algn="r" defTabSz="914400" rtl="0" fontAlgn="auto" hangingPunct="1">
              <a:lnSpc>
                <a:spcPct val="100000"/>
              </a:lnSpc>
              <a:spcBef>
                <a:spcPts val="0"/>
              </a:spcBef>
              <a:spcAft>
                <a:spcPts val="0"/>
              </a:spcAft>
              <a:buNone/>
              <a:tabLst/>
              <a:defRPr lang="pt-PT" sz="1200" b="0" i="0" u="none" strike="noStrike" kern="1200" cap="none" spc="0" baseline="0">
                <a:solidFill>
                  <a:srgbClr val="000000"/>
                </a:solidFill>
                <a:uFillTx/>
                <a:latin typeface="Calibri"/>
              </a:defRPr>
            </a:lvl1pPr>
          </a:lstStyle>
          <a:p>
            <a:pPr lvl="0"/>
            <a:fld id="{7FB98579-0994-4420-94D5-55D687894DEC}" type="slidenum">
              <a:t>‹#›</a:t>
            </a:fld>
            <a:endParaRPr lang="pt-PT"/>
          </a:p>
        </p:txBody>
      </p:sp>
    </p:spTree>
    <p:extLst>
      <p:ext uri="{BB962C8B-B14F-4D97-AF65-F5344CB8AC3E}">
        <p14:creationId xmlns:p14="http://schemas.microsoft.com/office/powerpoint/2010/main" val="3239169059"/>
      </p:ext>
    </p:extLst>
  </p:cSld>
  <p:clrMap bg1="lt1" tx1="dk1" bg2="lt2" tx2="dk2" accent1="accent1" accent2="accent2" accent3="accent3" accent4="accent4" accent5="accent5" accent6="accent6" hlink="hlink" folHlink="folHlink"/>
  <p:notesStyle>
    <a:lvl1pPr marL="0" marR="0" lvl="0" indent="0" algn="l" defTabSz="914400" rtl="0" fontAlgn="auto" hangingPunct="1">
      <a:lnSpc>
        <a:spcPct val="100000"/>
      </a:lnSpc>
      <a:spcBef>
        <a:spcPts val="0"/>
      </a:spcBef>
      <a:spcAft>
        <a:spcPts val="0"/>
      </a:spcAft>
      <a:buNone/>
      <a:tabLst/>
      <a:defRPr lang="en-US" sz="1200" b="0" i="0" u="none" strike="noStrike" kern="1200" cap="none" spc="0" baseline="0">
        <a:solidFill>
          <a:srgbClr val="000000"/>
        </a:solidFill>
        <a:uFillTx/>
        <a:latin typeface="Calibri"/>
      </a:defRPr>
    </a:lvl1pPr>
    <a:lvl2pPr marL="457200" marR="0" lvl="1" indent="0" algn="l" defTabSz="914400" rtl="0" fontAlgn="auto" hangingPunct="1">
      <a:lnSpc>
        <a:spcPct val="100000"/>
      </a:lnSpc>
      <a:spcBef>
        <a:spcPts val="0"/>
      </a:spcBef>
      <a:spcAft>
        <a:spcPts val="0"/>
      </a:spcAft>
      <a:buNone/>
      <a:tabLst/>
      <a:defRPr lang="en-US" sz="1200" b="0" i="0" u="none" strike="noStrike" kern="1200" cap="none" spc="0" baseline="0">
        <a:solidFill>
          <a:srgbClr val="000000"/>
        </a:solidFill>
        <a:uFillTx/>
        <a:latin typeface="Calibri"/>
      </a:defRPr>
    </a:lvl2pPr>
    <a:lvl3pPr marL="914400" marR="0" lvl="2" indent="0" algn="l" defTabSz="914400" rtl="0" fontAlgn="auto" hangingPunct="1">
      <a:lnSpc>
        <a:spcPct val="100000"/>
      </a:lnSpc>
      <a:spcBef>
        <a:spcPts val="0"/>
      </a:spcBef>
      <a:spcAft>
        <a:spcPts val="0"/>
      </a:spcAft>
      <a:buNone/>
      <a:tabLst/>
      <a:defRPr lang="en-US" sz="1200" b="0" i="0" u="none" strike="noStrike" kern="1200" cap="none" spc="0" baseline="0">
        <a:solidFill>
          <a:srgbClr val="000000"/>
        </a:solidFill>
        <a:uFillTx/>
        <a:latin typeface="Calibri"/>
      </a:defRPr>
    </a:lvl3pPr>
    <a:lvl4pPr marL="1371600" marR="0" lvl="3" indent="0" algn="l" defTabSz="914400" rtl="0" fontAlgn="auto" hangingPunct="1">
      <a:lnSpc>
        <a:spcPct val="100000"/>
      </a:lnSpc>
      <a:spcBef>
        <a:spcPts val="0"/>
      </a:spcBef>
      <a:spcAft>
        <a:spcPts val="0"/>
      </a:spcAft>
      <a:buNone/>
      <a:tabLst/>
      <a:defRPr lang="en-US" sz="1200" b="0" i="0" u="none" strike="noStrike" kern="1200" cap="none" spc="0" baseline="0">
        <a:solidFill>
          <a:srgbClr val="000000"/>
        </a:solidFill>
        <a:uFillTx/>
        <a:latin typeface="Calibri"/>
      </a:defRPr>
    </a:lvl4pPr>
    <a:lvl5pPr marL="1828800" marR="0" lvl="4" indent="0" algn="l" defTabSz="914400" rtl="0" fontAlgn="auto" hangingPunct="1">
      <a:lnSpc>
        <a:spcPct val="100000"/>
      </a:lnSpc>
      <a:spcBef>
        <a:spcPts val="0"/>
      </a:spcBef>
      <a:spcAft>
        <a:spcPts val="0"/>
      </a:spcAft>
      <a:buNone/>
      <a:tabLst/>
      <a:defRPr lang="en-US" sz="1200" b="0" i="0" u="none" strike="noStrike" kern="1200" cap="none" spc="0" baseline="0">
        <a:solidFill>
          <a:srgbClr val="000000"/>
        </a:solidFill>
        <a:uFillTx/>
        <a:latin typeface="Calibri"/>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txBox="1">
            <a:spLocks noGrp="1"/>
          </p:cNvSpPr>
          <p:nvPr>
            <p:ph type="body" sz="quarter" idx="1"/>
          </p:nvPr>
        </p:nvSpPr>
        <p:spPr/>
        <p:txBody>
          <a:bodyPr/>
          <a:lstStyle/>
          <a:p>
            <a:pPr lvl="0"/>
            <a:r>
              <a:rPr lang="en-US" dirty="0"/>
              <a:t>So, concerning to the applications I will show in a minute the amplification device that is used is the so-called THCOBRA.</a:t>
            </a:r>
          </a:p>
          <a:p>
            <a:pPr lvl="0"/>
            <a:r>
              <a:rPr lang="en-US" dirty="0"/>
              <a:t>Schematically it looks like this. It is made a </a:t>
            </a:r>
            <a:r>
              <a:rPr lang="en-US" dirty="0" err="1"/>
              <a:t>a</a:t>
            </a:r>
            <a:r>
              <a:rPr lang="en-US" dirty="0"/>
              <a:t> 400 micrometers thick </a:t>
            </a:r>
            <a:r>
              <a:rPr lang="en-US" dirty="0" err="1"/>
              <a:t>pcb</a:t>
            </a:r>
            <a:r>
              <a:rPr lang="en-US" dirty="0"/>
              <a:t>, with thin copper layers deposited in both sides. The structure </a:t>
            </a:r>
            <a:r>
              <a:rPr lang="en-US" dirty="0" err="1"/>
              <a:t>exhibites</a:t>
            </a:r>
            <a:r>
              <a:rPr lang="en-US" dirty="0"/>
              <a:t> a pattern of holes and electrode. By applying suitable high voltages to the different sets of electrodes two high electric field regions are created where the electrons undergo avalanche. While moving, the electrons induce current signals  in the electrodes.</a:t>
            </a:r>
          </a:p>
          <a:p>
            <a:pPr lvl="0"/>
            <a:endParaRPr lang="pt-PT" dirty="0"/>
          </a:p>
        </p:txBody>
      </p:sp>
      <p:sp>
        <p:nvSpPr>
          <p:cNvPr id="4" name="Slide Number Placeholder 3"/>
          <p:cNvSpPr txBox="1"/>
          <p:nvPr/>
        </p:nvSpPr>
        <p:spPr>
          <a:xfrm>
            <a:off x="3884608" y="8685208"/>
            <a:ext cx="2971800" cy="457200"/>
          </a:xfrm>
          <a:prstGeom prst="rect">
            <a:avLst/>
          </a:prstGeom>
          <a:noFill/>
          <a:ln>
            <a:noFill/>
          </a:ln>
        </p:spPr>
        <p:txBody>
          <a:bodyPr vert="horz" wrap="square" lIns="91440" tIns="45720" rIns="91440" bIns="45720" anchor="b" anchorCtr="0" compatLnSpc="1"/>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0B6B6059-10ED-4FE3-AAD7-2AB3682C4FEE}" type="slidenum">
              <a:t>7</a:t>
            </a:fld>
            <a:endParaRPr lang="en-US" sz="1200" b="0" i="0" u="none" strike="noStrike" kern="1200" cap="none" spc="0" baseline="0">
              <a:solidFill>
                <a:srgbClr val="000000"/>
              </a:solidFill>
              <a:uFillTx/>
              <a:latin typeface="Calibri"/>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txBox="1">
            <a:spLocks noGrp="1"/>
          </p:cNvSpPr>
          <p:nvPr>
            <p:ph type="body" sz="quarter" idx="1"/>
          </p:nvPr>
        </p:nvSpPr>
        <p:spPr/>
        <p:txBody>
          <a:bodyPr/>
          <a:lstStyle/>
          <a:p>
            <a:endParaRPr lang="pt-PT"/>
          </a:p>
        </p:txBody>
      </p:sp>
      <p:sp>
        <p:nvSpPr>
          <p:cNvPr id="4" name="Slide Number Placeholder 3"/>
          <p:cNvSpPr txBox="1"/>
          <p:nvPr/>
        </p:nvSpPr>
        <p:spPr>
          <a:xfrm>
            <a:off x="3884608" y="8685208"/>
            <a:ext cx="2971800" cy="457200"/>
          </a:xfrm>
          <a:prstGeom prst="rect">
            <a:avLst/>
          </a:prstGeom>
          <a:noFill/>
          <a:ln>
            <a:noFill/>
          </a:ln>
        </p:spPr>
        <p:txBody>
          <a:bodyPr vert="horz" wrap="square" lIns="91440" tIns="45720" rIns="91440" bIns="45720" anchor="b" anchorCtr="0" compatLnSpc="1"/>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045D91C2-3FAD-4187-93AF-C680C3B59337}" type="slidenum">
              <a:t>16</a:t>
            </a:fld>
            <a:endParaRPr lang="en-US" sz="1200" b="0" i="0" u="none" strike="noStrike" kern="1200" cap="none" spc="0" baseline="0">
              <a:solidFill>
                <a:srgbClr val="000000"/>
              </a:solidFill>
              <a:uFillTx/>
              <a:latin typeface="Calibri"/>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txBox="1">
            <a:spLocks noGrp="1"/>
          </p:cNvSpPr>
          <p:nvPr>
            <p:ph type="body" sz="quarter" idx="1"/>
          </p:nvPr>
        </p:nvSpPr>
        <p:spPr/>
        <p:txBody>
          <a:bodyPr/>
          <a:lstStyle/>
          <a:p>
            <a:endParaRPr lang="pt-PT"/>
          </a:p>
        </p:txBody>
      </p:sp>
      <p:sp>
        <p:nvSpPr>
          <p:cNvPr id="4" name="Slide Number Placeholder 3"/>
          <p:cNvSpPr txBox="1"/>
          <p:nvPr/>
        </p:nvSpPr>
        <p:spPr>
          <a:xfrm>
            <a:off x="3884608" y="8685208"/>
            <a:ext cx="2971800" cy="457200"/>
          </a:xfrm>
          <a:prstGeom prst="rect">
            <a:avLst/>
          </a:prstGeom>
          <a:noFill/>
          <a:ln>
            <a:noFill/>
          </a:ln>
        </p:spPr>
        <p:txBody>
          <a:bodyPr vert="horz" wrap="square" lIns="91440" tIns="45720" rIns="91440" bIns="45720" anchor="b" anchorCtr="0" compatLnSpc="1"/>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045D91C2-3FAD-4187-93AF-C680C3B59337}" type="slidenum">
              <a:t>17</a:t>
            </a:fld>
            <a:endParaRPr lang="en-US" sz="1200" b="0" i="0" u="none" strike="noStrike" kern="1200" cap="none" spc="0" baseline="0">
              <a:solidFill>
                <a:srgbClr val="000000"/>
              </a:solidFill>
              <a:uFillTx/>
              <a:latin typeface="Calibri"/>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txBox="1">
            <a:spLocks noGrp="1"/>
          </p:cNvSpPr>
          <p:nvPr>
            <p:ph type="body" sz="quarter" idx="1"/>
          </p:nvPr>
        </p:nvSpPr>
        <p:spPr/>
        <p:txBody>
          <a:bodyPr/>
          <a:lstStyle/>
          <a:p>
            <a:endParaRPr lang="pt-PT"/>
          </a:p>
        </p:txBody>
      </p:sp>
      <p:sp>
        <p:nvSpPr>
          <p:cNvPr id="4" name="Slide Number Placeholder 3"/>
          <p:cNvSpPr txBox="1"/>
          <p:nvPr/>
        </p:nvSpPr>
        <p:spPr>
          <a:xfrm>
            <a:off x="3884608" y="8685208"/>
            <a:ext cx="2971800" cy="457200"/>
          </a:xfrm>
          <a:prstGeom prst="rect">
            <a:avLst/>
          </a:prstGeom>
          <a:noFill/>
          <a:ln>
            <a:noFill/>
          </a:ln>
        </p:spPr>
        <p:txBody>
          <a:bodyPr vert="horz" wrap="square" lIns="91440" tIns="45720" rIns="91440" bIns="45720" anchor="b" anchorCtr="0" compatLnSpc="1"/>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A62FE5DA-15E3-444F-99F0-1415C8C720FE}" type="slidenum">
              <a:t>18</a:t>
            </a:fld>
            <a:endParaRPr lang="en-US" sz="1200" b="0" i="0" u="none" strike="noStrike" kern="1200" cap="none" spc="0" baseline="0">
              <a:solidFill>
                <a:srgbClr val="000000"/>
              </a:solidFill>
              <a:uFillTx/>
              <a:latin typeface="Calibri"/>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txBox="1">
            <a:spLocks noGrp="1"/>
          </p:cNvSpPr>
          <p:nvPr>
            <p:ph type="body" sz="quarter" idx="1"/>
          </p:nvPr>
        </p:nvSpPr>
        <p:spPr/>
        <p:txBody>
          <a:bodyPr/>
          <a:lstStyle/>
          <a:p>
            <a:endParaRPr lang="pt-PT"/>
          </a:p>
        </p:txBody>
      </p:sp>
      <p:sp>
        <p:nvSpPr>
          <p:cNvPr id="4" name="Slide Number Placeholder 3"/>
          <p:cNvSpPr txBox="1"/>
          <p:nvPr/>
        </p:nvSpPr>
        <p:spPr>
          <a:xfrm>
            <a:off x="3884608" y="8685208"/>
            <a:ext cx="2971800" cy="457200"/>
          </a:xfrm>
          <a:prstGeom prst="rect">
            <a:avLst/>
          </a:prstGeom>
          <a:noFill/>
          <a:ln>
            <a:noFill/>
          </a:ln>
        </p:spPr>
        <p:txBody>
          <a:bodyPr vert="horz" wrap="square" lIns="91440" tIns="45720" rIns="91440" bIns="45720" anchor="b" anchorCtr="0" compatLnSpc="1"/>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797C0307-B78E-4D68-BBBE-3DF5EC8F8BA7}" type="slidenum">
              <a:t>19</a:t>
            </a:fld>
            <a:endParaRPr lang="en-US" sz="1200" b="0" i="0" u="none" strike="noStrike" kern="1200" cap="none" spc="0" baseline="0">
              <a:solidFill>
                <a:srgbClr val="000000"/>
              </a:solidFill>
              <a:uFillTx/>
              <a:latin typeface="Calibri"/>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txBox="1">
            <a:spLocks noGrp="1"/>
          </p:cNvSpPr>
          <p:nvPr>
            <p:ph type="body" sz="quarter" idx="1"/>
          </p:nvPr>
        </p:nvSpPr>
        <p:spPr/>
        <p:txBody>
          <a:bodyPr/>
          <a:lstStyle/>
          <a:p>
            <a:endParaRPr lang="pt-PT"/>
          </a:p>
        </p:txBody>
      </p:sp>
      <p:sp>
        <p:nvSpPr>
          <p:cNvPr id="4" name="Slide Number Placeholder 3"/>
          <p:cNvSpPr txBox="1"/>
          <p:nvPr/>
        </p:nvSpPr>
        <p:spPr>
          <a:xfrm>
            <a:off x="3884608" y="8685208"/>
            <a:ext cx="2971800" cy="457200"/>
          </a:xfrm>
          <a:prstGeom prst="rect">
            <a:avLst/>
          </a:prstGeom>
          <a:noFill/>
          <a:ln>
            <a:noFill/>
          </a:ln>
        </p:spPr>
        <p:txBody>
          <a:bodyPr vert="horz" wrap="square" lIns="91440" tIns="45720" rIns="91440" bIns="45720" anchor="b" anchorCtr="0" compatLnSpc="1"/>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48CE41D2-E825-4371-A217-86C28CB73627}" type="slidenum">
              <a:t>20</a:t>
            </a:fld>
            <a:endParaRPr lang="en-US" sz="1200" b="0" i="0" u="none" strike="noStrike" kern="1200" cap="none" spc="0" baseline="0">
              <a:solidFill>
                <a:srgbClr val="000000"/>
              </a:solidFill>
              <a:uFillTx/>
              <a:latin typeface="Calibr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txBox="1">
            <a:spLocks noGrp="1"/>
          </p:cNvSpPr>
          <p:nvPr>
            <p:ph type="body" sz="quarter" idx="1"/>
          </p:nvPr>
        </p:nvSpPr>
        <p:spPr/>
        <p:txBody>
          <a:bodyPr/>
          <a:lstStyle/>
          <a:p>
            <a:pPr lvl="0"/>
            <a:r>
              <a:rPr lang="en-US" dirty="0"/>
              <a:t>This here is a picture of the bottom side of the microstructure the anodes and the cathodes aligned with the holes. On the top side there are zig-zag strips that follow the pattern and run orthogonally to the anodes.</a:t>
            </a:r>
          </a:p>
          <a:p>
            <a:pPr lvl="0"/>
            <a:endParaRPr lang="en-US" dirty="0"/>
          </a:p>
          <a:p>
            <a:pPr lvl="0"/>
            <a:r>
              <a:rPr lang="en-US" dirty="0"/>
              <a:t>The anodes in the bottom of the microstructure are connected through a resistive line as well as the zigzag strips in the top side. The 4 ends of the resistive lines are connected to an </a:t>
            </a:r>
            <a:r>
              <a:rPr lang="en-US" dirty="0" err="1"/>
              <a:t>adc</a:t>
            </a:r>
            <a:r>
              <a:rPr lang="en-US" dirty="0"/>
              <a:t> that digitizes and determines the amplitude of the pulses.</a:t>
            </a:r>
          </a:p>
          <a:p>
            <a:pPr lvl="0"/>
            <a:endParaRPr lang="en-US" dirty="0"/>
          </a:p>
          <a:p>
            <a:pPr lvl="0"/>
            <a:r>
              <a:rPr lang="en-US" dirty="0"/>
              <a:t>If an event deposited energy for instance here the amplitude of the pulse arriving to this resistive line end is higher than that arriving here because there is more resistance seen in this side than in this side. Taking this into consideration and applying center of mass algorithms it is possible to reconstruct both x and y coordinates. By adding the signals arriving to both ends of a single resistive line we can reconstruct the X-ray energy.</a:t>
            </a:r>
          </a:p>
        </p:txBody>
      </p:sp>
      <p:sp>
        <p:nvSpPr>
          <p:cNvPr id="4" name="Slide Number Placeholder 3"/>
          <p:cNvSpPr txBox="1"/>
          <p:nvPr/>
        </p:nvSpPr>
        <p:spPr>
          <a:xfrm>
            <a:off x="3884608" y="8685208"/>
            <a:ext cx="2971800" cy="457200"/>
          </a:xfrm>
          <a:prstGeom prst="rect">
            <a:avLst/>
          </a:prstGeom>
          <a:noFill/>
          <a:ln>
            <a:noFill/>
          </a:ln>
        </p:spPr>
        <p:txBody>
          <a:bodyPr vert="horz" wrap="square" lIns="91440" tIns="45720" rIns="91440" bIns="45720" anchor="b" anchorCtr="0" compatLnSpc="1"/>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64DCB702-D750-4165-8CCB-0FC504D8164E}" type="slidenum">
              <a:t>8</a:t>
            </a:fld>
            <a:endParaRPr lang="en-US" sz="1200" b="0" i="0" u="none" strike="noStrike" kern="1200" cap="none" spc="0" baseline="0">
              <a:solidFill>
                <a:srgbClr val="000000"/>
              </a:solidFill>
              <a:uFillTx/>
              <a:latin typeface="Calibri"/>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txBox="1">
            <a:spLocks noGrp="1"/>
          </p:cNvSpPr>
          <p:nvPr>
            <p:ph type="body" sz="quarter" idx="1"/>
          </p:nvPr>
        </p:nvSpPr>
        <p:spPr/>
        <p:txBody>
          <a:bodyPr/>
          <a:lstStyle/>
          <a:p>
            <a:pPr lvl="0"/>
            <a:r>
              <a:rPr lang="en-US"/>
              <a:t>In gaseous detectors the position resolution depends not only on the photoelectron range but also on the energy loss mechanisms during the photoelectron drift and thermalization in the gas. </a:t>
            </a:r>
          </a:p>
        </p:txBody>
      </p:sp>
      <p:sp>
        <p:nvSpPr>
          <p:cNvPr id="4" name="Slide Number Placeholder 3"/>
          <p:cNvSpPr txBox="1"/>
          <p:nvPr/>
        </p:nvSpPr>
        <p:spPr>
          <a:xfrm>
            <a:off x="3884608" y="8685208"/>
            <a:ext cx="2971800" cy="457200"/>
          </a:xfrm>
          <a:prstGeom prst="rect">
            <a:avLst/>
          </a:prstGeom>
          <a:noFill/>
          <a:ln>
            <a:noFill/>
          </a:ln>
        </p:spPr>
        <p:txBody>
          <a:bodyPr vert="horz" wrap="square" lIns="91440" tIns="45720" rIns="91440" bIns="45720" anchor="b" anchorCtr="0" compatLnSpc="1"/>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AA6A8B1B-09A9-414E-AFCB-C2B472D0B406}" type="slidenum">
              <a:t>9</a:t>
            </a:fld>
            <a:endParaRPr lang="en-US" sz="1200" b="0" i="0" u="none" strike="noStrike" kern="1200" cap="none" spc="0" baseline="0">
              <a:solidFill>
                <a:srgbClr val="000000"/>
              </a:solidFill>
              <a:uFillTx/>
              <a:latin typeface="Calibri"/>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txBox="1">
            <a:spLocks noGrp="1"/>
          </p:cNvSpPr>
          <p:nvPr>
            <p:ph type="body" sz="quarter" idx="1"/>
          </p:nvPr>
        </p:nvSpPr>
        <p:spPr/>
        <p:txBody>
          <a:bodyPr/>
          <a:lstStyle/>
          <a:p>
            <a:pPr lvl="0"/>
            <a:r>
              <a:rPr lang="en-US" dirty="0"/>
              <a:t>In gaseous detectors the position resolution depends not only on the photoelectron range but also on the energy loss mechanisms during the photoelectron drift and </a:t>
            </a:r>
            <a:r>
              <a:rPr lang="en-US" dirty="0" err="1"/>
              <a:t>thermalization</a:t>
            </a:r>
            <a:r>
              <a:rPr lang="en-US" dirty="0"/>
              <a:t> in the gas. </a:t>
            </a:r>
          </a:p>
        </p:txBody>
      </p:sp>
      <p:sp>
        <p:nvSpPr>
          <p:cNvPr id="4" name="Slide Number Placeholder 3"/>
          <p:cNvSpPr txBox="1"/>
          <p:nvPr/>
        </p:nvSpPr>
        <p:spPr>
          <a:xfrm>
            <a:off x="3884608" y="8685208"/>
            <a:ext cx="2971800" cy="457200"/>
          </a:xfrm>
          <a:prstGeom prst="rect">
            <a:avLst/>
          </a:prstGeom>
          <a:noFill/>
          <a:ln>
            <a:noFill/>
          </a:ln>
        </p:spPr>
        <p:txBody>
          <a:bodyPr vert="horz" wrap="square" lIns="91440" tIns="45720" rIns="91440" bIns="45720" anchor="b" anchorCtr="0" compatLnSpc="1"/>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AA6A8B1B-09A9-414E-AFCB-C2B472D0B406}" type="slidenum">
              <a:t>10</a:t>
            </a:fld>
            <a:endParaRPr lang="en-US" sz="1200" b="0" i="0" u="none" strike="noStrike" kern="1200" cap="none" spc="0" baseline="0">
              <a:solidFill>
                <a:srgbClr val="000000"/>
              </a:solidFill>
              <a:uFillTx/>
              <a:latin typeface="Calibri"/>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txBox="1">
            <a:spLocks noGrp="1"/>
          </p:cNvSpPr>
          <p:nvPr>
            <p:ph type="body" sz="quarter" idx="1"/>
          </p:nvPr>
        </p:nvSpPr>
        <p:spPr/>
        <p:txBody>
          <a:bodyPr/>
          <a:lstStyle/>
          <a:p>
            <a:pPr lvl="0"/>
            <a:r>
              <a:rPr lang="en-US" dirty="0"/>
              <a:t>In gaseous detectors the position resolution depends not only on the photoelectron range but also on the energy loss mechanisms during the photoelectron drift and </a:t>
            </a:r>
            <a:r>
              <a:rPr lang="en-US" dirty="0" err="1"/>
              <a:t>thermalization</a:t>
            </a:r>
            <a:r>
              <a:rPr lang="en-US" dirty="0"/>
              <a:t> in the gas. </a:t>
            </a:r>
          </a:p>
        </p:txBody>
      </p:sp>
      <p:sp>
        <p:nvSpPr>
          <p:cNvPr id="4" name="Slide Number Placeholder 3"/>
          <p:cNvSpPr txBox="1"/>
          <p:nvPr/>
        </p:nvSpPr>
        <p:spPr>
          <a:xfrm>
            <a:off x="3884608" y="8685208"/>
            <a:ext cx="2971800" cy="457200"/>
          </a:xfrm>
          <a:prstGeom prst="rect">
            <a:avLst/>
          </a:prstGeom>
          <a:noFill/>
          <a:ln>
            <a:noFill/>
          </a:ln>
        </p:spPr>
        <p:txBody>
          <a:bodyPr vert="horz" wrap="square" lIns="91440" tIns="45720" rIns="91440" bIns="45720" anchor="b" anchorCtr="0" compatLnSpc="1"/>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AA6A8B1B-09A9-414E-AFCB-C2B472D0B406}" type="slidenum">
              <a:t>11</a:t>
            </a:fld>
            <a:endParaRPr lang="en-US" sz="1200" b="0" i="0" u="none" strike="noStrike" kern="1200" cap="none" spc="0" baseline="0">
              <a:solidFill>
                <a:srgbClr val="000000"/>
              </a:solidFill>
              <a:uFillTx/>
              <a:latin typeface="Calibr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txBox="1">
            <a:spLocks noGrp="1"/>
          </p:cNvSpPr>
          <p:nvPr>
            <p:ph type="body" sz="quarter" idx="1"/>
          </p:nvPr>
        </p:nvSpPr>
        <p:spPr/>
        <p:txBody>
          <a:bodyPr/>
          <a:lstStyle/>
          <a:p>
            <a:pPr lvl="0"/>
            <a:r>
              <a:rPr lang="en-US"/>
              <a:t>In gaseous detectors the position resolution depends not only on the photoelectron range but also on the energy loss mechanisms during the photoelectron drift and thermalization in the gas. </a:t>
            </a:r>
          </a:p>
        </p:txBody>
      </p:sp>
      <p:sp>
        <p:nvSpPr>
          <p:cNvPr id="4" name="Slide Number Placeholder 3"/>
          <p:cNvSpPr txBox="1"/>
          <p:nvPr/>
        </p:nvSpPr>
        <p:spPr>
          <a:xfrm>
            <a:off x="3884608" y="8685208"/>
            <a:ext cx="2971800" cy="457200"/>
          </a:xfrm>
          <a:prstGeom prst="rect">
            <a:avLst/>
          </a:prstGeom>
          <a:noFill/>
          <a:ln>
            <a:noFill/>
          </a:ln>
        </p:spPr>
        <p:txBody>
          <a:bodyPr vert="horz" wrap="square" lIns="91440" tIns="45720" rIns="91440" bIns="45720" anchor="b" anchorCtr="0" compatLnSpc="1"/>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AA6A8B1B-09A9-414E-AFCB-C2B472D0B406}" type="slidenum">
              <a:t>12</a:t>
            </a:fld>
            <a:endParaRPr lang="en-US" sz="1200" b="0" i="0" u="none" strike="noStrike" kern="1200" cap="none" spc="0" baseline="0">
              <a:solidFill>
                <a:srgbClr val="000000"/>
              </a:solidFill>
              <a:uFillTx/>
              <a:latin typeface="Calibr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txBox="1">
            <a:spLocks noGrp="1"/>
          </p:cNvSpPr>
          <p:nvPr>
            <p:ph type="body" sz="quarter" idx="1"/>
          </p:nvPr>
        </p:nvSpPr>
        <p:spPr/>
        <p:txBody>
          <a:bodyPr/>
          <a:lstStyle/>
          <a:p>
            <a:pPr lvl="0"/>
            <a:r>
              <a:rPr lang="en-US"/>
              <a:t>The X-rays coming from the X-ray tube eject electrons from the atoms that are in the sample leaving these kind of vacancies. The vacancy is promptly replaced by a more external electron and accompanied by the emission of another X-ray with a very specific energy that is related with the atomic transition. Those characteristic X-rays are the photons seen by the detector. The pinhole is used to magnify and collimate the image. </a:t>
            </a:r>
          </a:p>
          <a:p>
            <a:pPr lvl="0"/>
            <a:r>
              <a:rPr lang="en-US"/>
              <a:t>Each element has a very well defined spectrum for the energy of these transition X-rays that works as a signature of the element.</a:t>
            </a:r>
          </a:p>
          <a:p>
            <a:pPr lvl="0"/>
            <a:r>
              <a:rPr lang="en-US"/>
              <a:t>By analysing the detected spectrum it is possible to determine which elements are present in the sample and even map their distribution.</a:t>
            </a:r>
          </a:p>
          <a:p>
            <a:pPr lvl="0"/>
            <a:endParaRPr lang="en-US"/>
          </a:p>
          <a:p>
            <a:pPr lvl="0"/>
            <a:r>
              <a:rPr lang="en-US"/>
              <a:t>Here are two examples.</a:t>
            </a:r>
          </a:p>
          <a:p>
            <a:pPr lvl="0"/>
            <a:r>
              <a:rPr lang="en-US"/>
              <a:t>We have constructed this sample, made of known elements as Copper, Titanium, Iron, Zirconium and Germanium and these are the kind of images we are able to get.</a:t>
            </a:r>
          </a:p>
          <a:p>
            <a:pPr lvl="0"/>
            <a:r>
              <a:rPr lang="en-US"/>
              <a:t>In the top is the raw image, reconstructed using all the the detected photons and then, images of the distribution of some elements, shown at different colors.</a:t>
            </a:r>
          </a:p>
          <a:p>
            <a:pPr lvl="0"/>
            <a:r>
              <a:rPr lang="en-US"/>
              <a:t>And in the last row, a combination of such images showing the elemental distributions simultaneously.</a:t>
            </a:r>
          </a:p>
          <a:p>
            <a:pPr lvl="0"/>
            <a:r>
              <a:rPr lang="en-US"/>
              <a:t>The columns refer to different pinhole apertures in a characterizations study we made of the response of the detector.</a:t>
            </a:r>
          </a:p>
          <a:p>
            <a:pPr lvl="0"/>
            <a:endParaRPr lang="pt-PT"/>
          </a:p>
        </p:txBody>
      </p:sp>
      <p:sp>
        <p:nvSpPr>
          <p:cNvPr id="4" name="Slide Number Placeholder 3"/>
          <p:cNvSpPr txBox="1"/>
          <p:nvPr/>
        </p:nvSpPr>
        <p:spPr>
          <a:xfrm>
            <a:off x="3884608" y="8685208"/>
            <a:ext cx="2971800" cy="457200"/>
          </a:xfrm>
          <a:prstGeom prst="rect">
            <a:avLst/>
          </a:prstGeom>
          <a:noFill/>
          <a:ln>
            <a:noFill/>
          </a:ln>
        </p:spPr>
        <p:txBody>
          <a:bodyPr vert="horz" wrap="square" lIns="91440" tIns="45720" rIns="91440" bIns="45720" anchor="b" anchorCtr="0" compatLnSpc="1"/>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96A1A2B8-102D-48A9-80A3-5F96DB887EFD}" type="slidenum">
              <a:t>13</a:t>
            </a:fld>
            <a:endParaRPr lang="en-US" sz="1200" b="0" i="0" u="none" strike="noStrike" kern="1200" cap="none" spc="0" baseline="0">
              <a:solidFill>
                <a:srgbClr val="000000"/>
              </a:solidFill>
              <a:uFillTx/>
              <a:latin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txBox="1">
            <a:spLocks noGrp="1"/>
          </p:cNvSpPr>
          <p:nvPr>
            <p:ph type="body" sz="quarter" idx="1"/>
          </p:nvPr>
        </p:nvSpPr>
        <p:spPr/>
        <p:txBody>
          <a:bodyPr/>
          <a:lstStyle/>
          <a:p>
            <a:endParaRPr lang="pt-PT"/>
          </a:p>
        </p:txBody>
      </p:sp>
      <p:sp>
        <p:nvSpPr>
          <p:cNvPr id="4" name="Slide Number Placeholder 3"/>
          <p:cNvSpPr txBox="1"/>
          <p:nvPr/>
        </p:nvSpPr>
        <p:spPr>
          <a:xfrm>
            <a:off x="3884608" y="8685208"/>
            <a:ext cx="2971800" cy="457200"/>
          </a:xfrm>
          <a:prstGeom prst="rect">
            <a:avLst/>
          </a:prstGeom>
          <a:noFill/>
          <a:ln>
            <a:noFill/>
          </a:ln>
        </p:spPr>
        <p:txBody>
          <a:bodyPr vert="horz" wrap="square" lIns="91440" tIns="45720" rIns="91440" bIns="45720" anchor="b" anchorCtr="0" compatLnSpc="1"/>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65168E21-3514-4FD6-9217-1B0A8A24B501}" type="slidenum">
              <a:t>14</a:t>
            </a:fld>
            <a:endParaRPr lang="en-US" sz="1200" b="0" i="0" u="none" strike="noStrike" kern="1200" cap="none" spc="0" baseline="0">
              <a:solidFill>
                <a:srgbClr val="000000"/>
              </a:solidFill>
              <a:uFillTx/>
              <a:latin typeface="Calibr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txBox="1">
            <a:spLocks noGrp="1"/>
          </p:cNvSpPr>
          <p:nvPr>
            <p:ph type="body" sz="quarter" idx="1"/>
          </p:nvPr>
        </p:nvSpPr>
        <p:spPr/>
        <p:txBody>
          <a:bodyPr/>
          <a:lstStyle/>
          <a:p>
            <a:endParaRPr lang="pt-PT"/>
          </a:p>
        </p:txBody>
      </p:sp>
      <p:sp>
        <p:nvSpPr>
          <p:cNvPr id="4" name="Slide Number Placeholder 3"/>
          <p:cNvSpPr txBox="1"/>
          <p:nvPr/>
        </p:nvSpPr>
        <p:spPr>
          <a:xfrm>
            <a:off x="3884608" y="8685208"/>
            <a:ext cx="2971800" cy="457200"/>
          </a:xfrm>
          <a:prstGeom prst="rect">
            <a:avLst/>
          </a:prstGeom>
          <a:noFill/>
          <a:ln>
            <a:noFill/>
          </a:ln>
        </p:spPr>
        <p:txBody>
          <a:bodyPr vert="horz" wrap="square" lIns="91440" tIns="45720" rIns="91440" bIns="45720" anchor="b" anchorCtr="0" compatLnSpc="1"/>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65168E21-3514-4FD6-9217-1B0A8A24B501}" type="slidenum">
              <a:t>15</a:t>
            </a:fld>
            <a:endParaRPr lang="en-US" sz="1200" b="0" i="0" u="none" strike="noStrike" kern="1200" cap="none" spc="0" baseline="0">
              <a:solidFill>
                <a:srgbClr val="000000"/>
              </a:solidFill>
              <a:uFillTx/>
              <a:latin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txBox="1">
            <a:spLocks noGrp="1"/>
          </p:cNvSpPr>
          <p:nvPr>
            <p:ph type="ctrTitle"/>
          </p:nvPr>
        </p:nvSpPr>
        <p:spPr>
          <a:xfrm>
            <a:off x="685800" y="1597822"/>
            <a:ext cx="7772400" cy="1102519"/>
          </a:xfrm>
        </p:spPr>
        <p:txBody>
          <a:bodyPr/>
          <a:lstStyle>
            <a:lvl1pPr>
              <a:defRPr/>
            </a:lvl1pPr>
          </a:lstStyle>
          <a:p>
            <a:pPr lvl="0"/>
            <a:r>
              <a:rPr lang="en-US"/>
              <a:t>Click to edit Master title style</a:t>
            </a:r>
            <a:endParaRPr lang="pt-PT"/>
          </a:p>
        </p:txBody>
      </p:sp>
      <p:sp>
        <p:nvSpPr>
          <p:cNvPr id="3" name="Subtitle 2"/>
          <p:cNvSpPr txBox="1">
            <a:spLocks noGrp="1"/>
          </p:cNvSpPr>
          <p:nvPr>
            <p:ph type="subTitle" idx="1"/>
          </p:nvPr>
        </p:nvSpPr>
        <p:spPr>
          <a:xfrm>
            <a:off x="1371600" y="2914650"/>
            <a:ext cx="6400800" cy="1314449"/>
          </a:xfrm>
        </p:spPr>
        <p:txBody>
          <a:bodyPr anchorCtr="1"/>
          <a:lstStyle>
            <a:lvl1pPr marL="0" indent="0" algn="ctr">
              <a:buNone/>
              <a:defRPr>
                <a:solidFill>
                  <a:srgbClr val="898989"/>
                </a:solidFill>
              </a:defRPr>
            </a:lvl1pPr>
          </a:lstStyle>
          <a:p>
            <a:pPr lvl="0"/>
            <a:r>
              <a:rPr lang="en-US"/>
              <a:t>Click to edit Master subtitle style</a:t>
            </a:r>
            <a:endParaRPr lang="pt-PT"/>
          </a:p>
        </p:txBody>
      </p:sp>
      <p:sp>
        <p:nvSpPr>
          <p:cNvPr id="4" name="Date Placeholder 3"/>
          <p:cNvSpPr txBox="1">
            <a:spLocks noGrp="1"/>
          </p:cNvSpPr>
          <p:nvPr>
            <p:ph type="dt" sz="half" idx="7"/>
          </p:nvPr>
        </p:nvSpPr>
        <p:spPr/>
        <p:txBody>
          <a:bodyPr/>
          <a:lstStyle>
            <a:lvl1pPr>
              <a:defRPr/>
            </a:lvl1pPr>
          </a:lstStyle>
          <a:p>
            <a:pPr lvl="0"/>
            <a:fld id="{45792CBB-85B2-410A-9455-C99299431E87}" type="datetime1">
              <a:rPr lang="pt-PT"/>
              <a:pPr lvl="0"/>
              <a:t>15-09-2016</a:t>
            </a:fld>
            <a:endParaRPr lang="pt-PT"/>
          </a:p>
        </p:txBody>
      </p:sp>
      <p:sp>
        <p:nvSpPr>
          <p:cNvPr id="5" name="Footer Placeholder 4"/>
          <p:cNvSpPr txBox="1">
            <a:spLocks noGrp="1"/>
          </p:cNvSpPr>
          <p:nvPr>
            <p:ph type="ftr" sz="quarter" idx="9"/>
          </p:nvPr>
        </p:nvSpPr>
        <p:spPr/>
        <p:txBody>
          <a:bodyPr/>
          <a:lstStyle>
            <a:lvl1pPr>
              <a:defRPr/>
            </a:lvl1pPr>
          </a:lstStyle>
          <a:p>
            <a:pPr lvl="0"/>
            <a:endParaRPr lang="pt-PT"/>
          </a:p>
        </p:txBody>
      </p:sp>
      <p:sp>
        <p:nvSpPr>
          <p:cNvPr id="6" name="Slide Number Placeholder 5"/>
          <p:cNvSpPr txBox="1">
            <a:spLocks noGrp="1"/>
          </p:cNvSpPr>
          <p:nvPr>
            <p:ph type="sldNum" sz="quarter" idx="8"/>
          </p:nvPr>
        </p:nvSpPr>
        <p:spPr/>
        <p:txBody>
          <a:bodyPr/>
          <a:lstStyle>
            <a:lvl1pPr>
              <a:defRPr/>
            </a:lvl1pPr>
          </a:lstStyle>
          <a:p>
            <a:pPr lvl="0"/>
            <a:fld id="{72669AB6-A4DF-4383-9888-E4F160F8812A}" type="slidenum">
              <a:t>‹#›</a:t>
            </a:fld>
            <a:endParaRPr lang="pt-PT"/>
          </a:p>
        </p:txBody>
      </p:sp>
    </p:spTree>
    <p:extLst>
      <p:ext uri="{BB962C8B-B14F-4D97-AF65-F5344CB8AC3E}">
        <p14:creationId xmlns:p14="http://schemas.microsoft.com/office/powerpoint/2010/main" val="1226173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txBox="1">
            <a:spLocks noGrp="1"/>
          </p:cNvSpPr>
          <p:nvPr>
            <p:ph type="title"/>
          </p:nvPr>
        </p:nvSpPr>
        <p:spPr/>
        <p:txBody>
          <a:bodyPr/>
          <a:lstStyle>
            <a:lvl1pPr>
              <a:defRPr/>
            </a:lvl1pPr>
          </a:lstStyle>
          <a:p>
            <a:pPr lvl="0"/>
            <a:r>
              <a:rPr lang="en-US"/>
              <a:t>Click to edit Master title style</a:t>
            </a:r>
            <a:endParaRPr lang="pt-PT"/>
          </a:p>
        </p:txBody>
      </p:sp>
      <p:sp>
        <p:nvSpPr>
          <p:cNvPr id="3" name="Vertical Text Placeholder 2"/>
          <p:cNvSpPr txBox="1">
            <a:spLocks noGrp="1"/>
          </p:cNvSpPr>
          <p:nvPr>
            <p:ph type="body" orient="vert" idx="1"/>
          </p:nvPr>
        </p:nvSpPr>
        <p:spPr/>
        <p:txBody>
          <a:bodyPr vert="eaVert"/>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t-PT"/>
          </a:p>
        </p:txBody>
      </p:sp>
      <p:sp>
        <p:nvSpPr>
          <p:cNvPr id="4" name="Date Placeholder 3"/>
          <p:cNvSpPr txBox="1">
            <a:spLocks noGrp="1"/>
          </p:cNvSpPr>
          <p:nvPr>
            <p:ph type="dt" sz="half" idx="7"/>
          </p:nvPr>
        </p:nvSpPr>
        <p:spPr/>
        <p:txBody>
          <a:bodyPr/>
          <a:lstStyle>
            <a:lvl1pPr>
              <a:defRPr/>
            </a:lvl1pPr>
          </a:lstStyle>
          <a:p>
            <a:pPr lvl="0"/>
            <a:fld id="{31186DCA-AE63-42BC-A930-E07AB828A397}" type="datetime1">
              <a:rPr lang="pt-PT"/>
              <a:pPr lvl="0"/>
              <a:t>15-09-2016</a:t>
            </a:fld>
            <a:endParaRPr lang="pt-PT"/>
          </a:p>
        </p:txBody>
      </p:sp>
      <p:sp>
        <p:nvSpPr>
          <p:cNvPr id="5" name="Footer Placeholder 4"/>
          <p:cNvSpPr txBox="1">
            <a:spLocks noGrp="1"/>
          </p:cNvSpPr>
          <p:nvPr>
            <p:ph type="ftr" sz="quarter" idx="9"/>
          </p:nvPr>
        </p:nvSpPr>
        <p:spPr/>
        <p:txBody>
          <a:bodyPr/>
          <a:lstStyle>
            <a:lvl1pPr>
              <a:defRPr/>
            </a:lvl1pPr>
          </a:lstStyle>
          <a:p>
            <a:pPr lvl="0"/>
            <a:endParaRPr lang="pt-PT"/>
          </a:p>
        </p:txBody>
      </p:sp>
      <p:sp>
        <p:nvSpPr>
          <p:cNvPr id="6" name="Slide Number Placeholder 5"/>
          <p:cNvSpPr txBox="1">
            <a:spLocks noGrp="1"/>
          </p:cNvSpPr>
          <p:nvPr>
            <p:ph type="sldNum" sz="quarter" idx="8"/>
          </p:nvPr>
        </p:nvSpPr>
        <p:spPr/>
        <p:txBody>
          <a:bodyPr/>
          <a:lstStyle>
            <a:lvl1pPr>
              <a:defRPr/>
            </a:lvl1pPr>
          </a:lstStyle>
          <a:p>
            <a:pPr lvl="0"/>
            <a:fld id="{6D014396-01C8-4127-B4B4-109006AB9677}" type="slidenum">
              <a:t>‹#›</a:t>
            </a:fld>
            <a:endParaRPr lang="pt-PT"/>
          </a:p>
        </p:txBody>
      </p:sp>
    </p:spTree>
    <p:extLst>
      <p:ext uri="{BB962C8B-B14F-4D97-AF65-F5344CB8AC3E}">
        <p14:creationId xmlns:p14="http://schemas.microsoft.com/office/powerpoint/2010/main" val="22611505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txBox="1">
            <a:spLocks noGrp="1"/>
          </p:cNvSpPr>
          <p:nvPr>
            <p:ph type="title" orient="vert"/>
          </p:nvPr>
        </p:nvSpPr>
        <p:spPr>
          <a:xfrm>
            <a:off x="6629400" y="154780"/>
            <a:ext cx="2057400" cy="3290889"/>
          </a:xfrm>
        </p:spPr>
        <p:txBody>
          <a:bodyPr vert="eaVert"/>
          <a:lstStyle>
            <a:lvl1pPr>
              <a:defRPr/>
            </a:lvl1pPr>
          </a:lstStyle>
          <a:p>
            <a:pPr lvl="0"/>
            <a:r>
              <a:rPr lang="en-US"/>
              <a:t>Click to edit Master title style</a:t>
            </a:r>
            <a:endParaRPr lang="pt-PT"/>
          </a:p>
        </p:txBody>
      </p:sp>
      <p:sp>
        <p:nvSpPr>
          <p:cNvPr id="3" name="Vertical Text Placeholder 2"/>
          <p:cNvSpPr txBox="1">
            <a:spLocks noGrp="1"/>
          </p:cNvSpPr>
          <p:nvPr>
            <p:ph type="body" orient="vert" idx="1"/>
          </p:nvPr>
        </p:nvSpPr>
        <p:spPr>
          <a:xfrm>
            <a:off x="457200" y="154780"/>
            <a:ext cx="6019796" cy="3290889"/>
          </a:xfrm>
        </p:spPr>
        <p:txBody>
          <a:bodyPr vert="eaVert"/>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t-PT"/>
          </a:p>
        </p:txBody>
      </p:sp>
      <p:sp>
        <p:nvSpPr>
          <p:cNvPr id="4" name="Date Placeholder 3"/>
          <p:cNvSpPr txBox="1">
            <a:spLocks noGrp="1"/>
          </p:cNvSpPr>
          <p:nvPr>
            <p:ph type="dt" sz="half" idx="7"/>
          </p:nvPr>
        </p:nvSpPr>
        <p:spPr/>
        <p:txBody>
          <a:bodyPr/>
          <a:lstStyle>
            <a:lvl1pPr>
              <a:defRPr/>
            </a:lvl1pPr>
          </a:lstStyle>
          <a:p>
            <a:pPr lvl="0"/>
            <a:fld id="{4C8A1EFF-AD84-47E9-9BB3-C8C82BB67B24}" type="datetime1">
              <a:rPr lang="pt-PT"/>
              <a:pPr lvl="0"/>
              <a:t>15-09-2016</a:t>
            </a:fld>
            <a:endParaRPr lang="pt-PT"/>
          </a:p>
        </p:txBody>
      </p:sp>
      <p:sp>
        <p:nvSpPr>
          <p:cNvPr id="5" name="Footer Placeholder 4"/>
          <p:cNvSpPr txBox="1">
            <a:spLocks noGrp="1"/>
          </p:cNvSpPr>
          <p:nvPr>
            <p:ph type="ftr" sz="quarter" idx="9"/>
          </p:nvPr>
        </p:nvSpPr>
        <p:spPr/>
        <p:txBody>
          <a:bodyPr/>
          <a:lstStyle>
            <a:lvl1pPr>
              <a:defRPr/>
            </a:lvl1pPr>
          </a:lstStyle>
          <a:p>
            <a:pPr lvl="0"/>
            <a:endParaRPr lang="pt-PT"/>
          </a:p>
        </p:txBody>
      </p:sp>
      <p:sp>
        <p:nvSpPr>
          <p:cNvPr id="6" name="Slide Number Placeholder 5"/>
          <p:cNvSpPr txBox="1">
            <a:spLocks noGrp="1"/>
          </p:cNvSpPr>
          <p:nvPr>
            <p:ph type="sldNum" sz="quarter" idx="8"/>
          </p:nvPr>
        </p:nvSpPr>
        <p:spPr/>
        <p:txBody>
          <a:bodyPr/>
          <a:lstStyle>
            <a:lvl1pPr>
              <a:defRPr/>
            </a:lvl1pPr>
          </a:lstStyle>
          <a:p>
            <a:pPr lvl="0"/>
            <a:fld id="{84EE60B6-945E-4123-8D20-C2E90AF78213}" type="slidenum">
              <a:t>‹#›</a:t>
            </a:fld>
            <a:endParaRPr lang="pt-PT"/>
          </a:p>
        </p:txBody>
      </p:sp>
    </p:spTree>
    <p:extLst>
      <p:ext uri="{BB962C8B-B14F-4D97-AF65-F5344CB8AC3E}">
        <p14:creationId xmlns:p14="http://schemas.microsoft.com/office/powerpoint/2010/main" val="22627348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txBox="1">
            <a:spLocks noGrp="1"/>
          </p:cNvSpPr>
          <p:nvPr>
            <p:ph type="title"/>
          </p:nvPr>
        </p:nvSpPr>
        <p:spPr/>
        <p:txBody>
          <a:bodyPr/>
          <a:lstStyle>
            <a:lvl1pPr>
              <a:defRPr/>
            </a:lvl1pPr>
          </a:lstStyle>
          <a:p>
            <a:pPr lvl="0"/>
            <a:r>
              <a:rPr lang="en-US"/>
              <a:t>Click to edit Master title style</a:t>
            </a:r>
            <a:endParaRPr lang="pt-PT"/>
          </a:p>
        </p:txBody>
      </p:sp>
      <p:sp>
        <p:nvSpPr>
          <p:cNvPr id="3" name="Content Placeholder 2"/>
          <p:cNvSpPr txBox="1">
            <a:spLocks noGrp="1"/>
          </p:cNvSpPr>
          <p:nvPr>
            <p:ph idx="1"/>
          </p:nvPr>
        </p:nvSpPr>
        <p:spPr/>
        <p:txBody>
          <a:bodyPr/>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t-PT"/>
          </a:p>
        </p:txBody>
      </p:sp>
      <p:sp>
        <p:nvSpPr>
          <p:cNvPr id="4" name="Date Placeholder 3"/>
          <p:cNvSpPr txBox="1">
            <a:spLocks noGrp="1"/>
          </p:cNvSpPr>
          <p:nvPr>
            <p:ph type="dt" sz="half" idx="7"/>
          </p:nvPr>
        </p:nvSpPr>
        <p:spPr/>
        <p:txBody>
          <a:bodyPr/>
          <a:lstStyle>
            <a:lvl1pPr>
              <a:defRPr/>
            </a:lvl1pPr>
          </a:lstStyle>
          <a:p>
            <a:pPr lvl="0"/>
            <a:fld id="{C59DEBEF-1C6A-49B8-9E4D-DFA3327B6F28}" type="datetime1">
              <a:rPr lang="pt-PT"/>
              <a:pPr lvl="0"/>
              <a:t>15-09-2016</a:t>
            </a:fld>
            <a:endParaRPr lang="pt-PT"/>
          </a:p>
        </p:txBody>
      </p:sp>
      <p:sp>
        <p:nvSpPr>
          <p:cNvPr id="5" name="Footer Placeholder 4"/>
          <p:cNvSpPr txBox="1">
            <a:spLocks noGrp="1"/>
          </p:cNvSpPr>
          <p:nvPr>
            <p:ph type="ftr" sz="quarter" idx="9"/>
          </p:nvPr>
        </p:nvSpPr>
        <p:spPr/>
        <p:txBody>
          <a:bodyPr/>
          <a:lstStyle>
            <a:lvl1pPr>
              <a:defRPr/>
            </a:lvl1pPr>
          </a:lstStyle>
          <a:p>
            <a:pPr lvl="0"/>
            <a:endParaRPr lang="pt-PT"/>
          </a:p>
        </p:txBody>
      </p:sp>
      <p:sp>
        <p:nvSpPr>
          <p:cNvPr id="6" name="Slide Number Placeholder 5"/>
          <p:cNvSpPr txBox="1">
            <a:spLocks noGrp="1"/>
          </p:cNvSpPr>
          <p:nvPr>
            <p:ph type="sldNum" sz="quarter" idx="8"/>
          </p:nvPr>
        </p:nvSpPr>
        <p:spPr/>
        <p:txBody>
          <a:bodyPr/>
          <a:lstStyle>
            <a:lvl1pPr>
              <a:defRPr/>
            </a:lvl1pPr>
          </a:lstStyle>
          <a:p>
            <a:pPr lvl="0"/>
            <a:fld id="{BC167703-7F2C-4EEB-99DF-3173BC63F112}" type="slidenum">
              <a:t>‹#›</a:t>
            </a:fld>
            <a:endParaRPr lang="pt-PT"/>
          </a:p>
        </p:txBody>
      </p:sp>
    </p:spTree>
    <p:extLst>
      <p:ext uri="{BB962C8B-B14F-4D97-AF65-F5344CB8AC3E}">
        <p14:creationId xmlns:p14="http://schemas.microsoft.com/office/powerpoint/2010/main" val="26914618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txBox="1">
            <a:spLocks noGrp="1"/>
          </p:cNvSpPr>
          <p:nvPr>
            <p:ph type="title"/>
          </p:nvPr>
        </p:nvSpPr>
        <p:spPr>
          <a:xfrm>
            <a:off x="722311" y="3305171"/>
            <a:ext cx="7772400" cy="1021558"/>
          </a:xfrm>
        </p:spPr>
        <p:txBody>
          <a:bodyPr anchor="t" anchorCtr="0"/>
          <a:lstStyle>
            <a:lvl1pPr algn="l">
              <a:defRPr sz="4000" b="1" cap="all"/>
            </a:lvl1pPr>
          </a:lstStyle>
          <a:p>
            <a:pPr lvl="0"/>
            <a:r>
              <a:rPr lang="en-US"/>
              <a:t>Click to edit Master title style</a:t>
            </a:r>
            <a:endParaRPr lang="pt-PT"/>
          </a:p>
        </p:txBody>
      </p:sp>
      <p:sp>
        <p:nvSpPr>
          <p:cNvPr id="3" name="Text Placeholder 2"/>
          <p:cNvSpPr txBox="1">
            <a:spLocks noGrp="1"/>
          </p:cNvSpPr>
          <p:nvPr>
            <p:ph type="body" idx="1"/>
          </p:nvPr>
        </p:nvSpPr>
        <p:spPr>
          <a:xfrm>
            <a:off x="722311" y="2180039"/>
            <a:ext cx="7772400" cy="1125141"/>
          </a:xfrm>
        </p:spPr>
        <p:txBody>
          <a:bodyPr anchor="b"/>
          <a:lstStyle>
            <a:lvl1pPr marL="0" indent="0">
              <a:spcBef>
                <a:spcPts val="500"/>
              </a:spcBef>
              <a:buNone/>
              <a:defRPr sz="2000">
                <a:solidFill>
                  <a:srgbClr val="898989"/>
                </a:solidFill>
              </a:defRPr>
            </a:lvl1pPr>
          </a:lstStyle>
          <a:p>
            <a:pPr lvl="0"/>
            <a:r>
              <a:rPr lang="en-US"/>
              <a:t>Click to edit Master text styles</a:t>
            </a:r>
          </a:p>
        </p:txBody>
      </p:sp>
      <p:sp>
        <p:nvSpPr>
          <p:cNvPr id="4" name="Date Placeholder 3"/>
          <p:cNvSpPr txBox="1">
            <a:spLocks noGrp="1"/>
          </p:cNvSpPr>
          <p:nvPr>
            <p:ph type="dt" sz="half" idx="7"/>
          </p:nvPr>
        </p:nvSpPr>
        <p:spPr/>
        <p:txBody>
          <a:bodyPr/>
          <a:lstStyle>
            <a:lvl1pPr>
              <a:defRPr/>
            </a:lvl1pPr>
          </a:lstStyle>
          <a:p>
            <a:pPr lvl="0"/>
            <a:fld id="{015AE412-8A19-43F5-84E8-FC4DB3C4E3A4}" type="datetime1">
              <a:rPr lang="pt-PT"/>
              <a:pPr lvl="0"/>
              <a:t>15-09-2016</a:t>
            </a:fld>
            <a:endParaRPr lang="pt-PT"/>
          </a:p>
        </p:txBody>
      </p:sp>
      <p:sp>
        <p:nvSpPr>
          <p:cNvPr id="5" name="Footer Placeholder 4"/>
          <p:cNvSpPr txBox="1">
            <a:spLocks noGrp="1"/>
          </p:cNvSpPr>
          <p:nvPr>
            <p:ph type="ftr" sz="quarter" idx="9"/>
          </p:nvPr>
        </p:nvSpPr>
        <p:spPr/>
        <p:txBody>
          <a:bodyPr/>
          <a:lstStyle>
            <a:lvl1pPr>
              <a:defRPr/>
            </a:lvl1pPr>
          </a:lstStyle>
          <a:p>
            <a:pPr lvl="0"/>
            <a:endParaRPr lang="pt-PT"/>
          </a:p>
        </p:txBody>
      </p:sp>
      <p:sp>
        <p:nvSpPr>
          <p:cNvPr id="6" name="Slide Number Placeholder 5"/>
          <p:cNvSpPr txBox="1">
            <a:spLocks noGrp="1"/>
          </p:cNvSpPr>
          <p:nvPr>
            <p:ph type="sldNum" sz="quarter" idx="8"/>
          </p:nvPr>
        </p:nvSpPr>
        <p:spPr/>
        <p:txBody>
          <a:bodyPr/>
          <a:lstStyle>
            <a:lvl1pPr>
              <a:defRPr/>
            </a:lvl1pPr>
          </a:lstStyle>
          <a:p>
            <a:pPr lvl="0"/>
            <a:fld id="{EF4F0597-6037-455B-8409-FC60A8761272}" type="slidenum">
              <a:t>‹#›</a:t>
            </a:fld>
            <a:endParaRPr lang="pt-PT"/>
          </a:p>
        </p:txBody>
      </p:sp>
    </p:spTree>
    <p:extLst>
      <p:ext uri="{BB962C8B-B14F-4D97-AF65-F5344CB8AC3E}">
        <p14:creationId xmlns:p14="http://schemas.microsoft.com/office/powerpoint/2010/main" val="36497666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txBox="1">
            <a:spLocks noGrp="1"/>
          </p:cNvSpPr>
          <p:nvPr>
            <p:ph type="title"/>
          </p:nvPr>
        </p:nvSpPr>
        <p:spPr/>
        <p:txBody>
          <a:bodyPr/>
          <a:lstStyle>
            <a:lvl1pPr>
              <a:defRPr/>
            </a:lvl1pPr>
          </a:lstStyle>
          <a:p>
            <a:pPr lvl="0"/>
            <a:r>
              <a:rPr lang="en-US"/>
              <a:t>Click to edit Master title style</a:t>
            </a:r>
            <a:endParaRPr lang="pt-PT"/>
          </a:p>
        </p:txBody>
      </p:sp>
      <p:sp>
        <p:nvSpPr>
          <p:cNvPr id="3" name="Content Placeholder 2"/>
          <p:cNvSpPr txBox="1">
            <a:spLocks noGrp="1"/>
          </p:cNvSpPr>
          <p:nvPr>
            <p:ph idx="1"/>
          </p:nvPr>
        </p:nvSpPr>
        <p:spPr>
          <a:xfrm>
            <a:off x="457200" y="900117"/>
            <a:ext cx="4038603" cy="2545552"/>
          </a:xfrm>
        </p:spPr>
        <p:txBody>
          <a:bodyPr/>
          <a:lstStyle>
            <a:lvl1pPr>
              <a:spcBef>
                <a:spcPts val="700"/>
              </a:spcBef>
              <a:defRPr sz="2800"/>
            </a:lvl1pPr>
            <a:lvl2pPr>
              <a:spcBef>
                <a:spcPts val="600"/>
              </a:spcBef>
              <a:defRPr sz="2400"/>
            </a:lvl2pPr>
            <a:lvl3pPr>
              <a:spcBef>
                <a:spcPts val="500"/>
              </a:spcBef>
              <a:defRPr sz="2000"/>
            </a:lvl3pPr>
            <a:lvl4pPr>
              <a:spcBef>
                <a:spcPts val="400"/>
              </a:spcBef>
              <a:defRPr sz="1800"/>
            </a:lvl4pPr>
            <a:lvl5pPr>
              <a:spcBef>
                <a:spcPts val="400"/>
              </a:spcBef>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t-PT"/>
          </a:p>
        </p:txBody>
      </p:sp>
      <p:sp>
        <p:nvSpPr>
          <p:cNvPr id="4" name="Content Placeholder 3"/>
          <p:cNvSpPr txBox="1">
            <a:spLocks noGrp="1"/>
          </p:cNvSpPr>
          <p:nvPr>
            <p:ph idx="2"/>
          </p:nvPr>
        </p:nvSpPr>
        <p:spPr>
          <a:xfrm>
            <a:off x="4648196" y="900117"/>
            <a:ext cx="4038603" cy="2545552"/>
          </a:xfrm>
        </p:spPr>
        <p:txBody>
          <a:bodyPr/>
          <a:lstStyle>
            <a:lvl1pPr>
              <a:spcBef>
                <a:spcPts val="700"/>
              </a:spcBef>
              <a:defRPr sz="2800"/>
            </a:lvl1pPr>
            <a:lvl2pPr>
              <a:spcBef>
                <a:spcPts val="600"/>
              </a:spcBef>
              <a:defRPr sz="2400"/>
            </a:lvl2pPr>
            <a:lvl3pPr>
              <a:spcBef>
                <a:spcPts val="500"/>
              </a:spcBef>
              <a:defRPr sz="2000"/>
            </a:lvl3pPr>
            <a:lvl4pPr>
              <a:spcBef>
                <a:spcPts val="400"/>
              </a:spcBef>
              <a:defRPr sz="1800"/>
            </a:lvl4pPr>
            <a:lvl5pPr>
              <a:spcBef>
                <a:spcPts val="400"/>
              </a:spcBef>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t-PT"/>
          </a:p>
        </p:txBody>
      </p:sp>
      <p:sp>
        <p:nvSpPr>
          <p:cNvPr id="5" name="Date Placeholder 4"/>
          <p:cNvSpPr txBox="1">
            <a:spLocks noGrp="1"/>
          </p:cNvSpPr>
          <p:nvPr>
            <p:ph type="dt" sz="half" idx="7"/>
          </p:nvPr>
        </p:nvSpPr>
        <p:spPr/>
        <p:txBody>
          <a:bodyPr/>
          <a:lstStyle>
            <a:lvl1pPr>
              <a:defRPr/>
            </a:lvl1pPr>
          </a:lstStyle>
          <a:p>
            <a:pPr lvl="0"/>
            <a:fld id="{ECD2F3AB-3D82-4952-99FB-4AD5F76EC289}" type="datetime1">
              <a:rPr lang="pt-PT"/>
              <a:pPr lvl="0"/>
              <a:t>15-09-2016</a:t>
            </a:fld>
            <a:endParaRPr lang="pt-PT"/>
          </a:p>
        </p:txBody>
      </p:sp>
      <p:sp>
        <p:nvSpPr>
          <p:cNvPr id="6" name="Footer Placeholder 5"/>
          <p:cNvSpPr txBox="1">
            <a:spLocks noGrp="1"/>
          </p:cNvSpPr>
          <p:nvPr>
            <p:ph type="ftr" sz="quarter" idx="9"/>
          </p:nvPr>
        </p:nvSpPr>
        <p:spPr/>
        <p:txBody>
          <a:bodyPr/>
          <a:lstStyle>
            <a:lvl1pPr>
              <a:defRPr/>
            </a:lvl1pPr>
          </a:lstStyle>
          <a:p>
            <a:pPr lvl="0"/>
            <a:endParaRPr lang="pt-PT"/>
          </a:p>
        </p:txBody>
      </p:sp>
      <p:sp>
        <p:nvSpPr>
          <p:cNvPr id="7" name="Slide Number Placeholder 6"/>
          <p:cNvSpPr txBox="1">
            <a:spLocks noGrp="1"/>
          </p:cNvSpPr>
          <p:nvPr>
            <p:ph type="sldNum" sz="quarter" idx="8"/>
          </p:nvPr>
        </p:nvSpPr>
        <p:spPr/>
        <p:txBody>
          <a:bodyPr/>
          <a:lstStyle>
            <a:lvl1pPr>
              <a:defRPr/>
            </a:lvl1pPr>
          </a:lstStyle>
          <a:p>
            <a:pPr lvl="0"/>
            <a:fld id="{564B67DC-0C58-403B-9304-5CE45BDAC4D0}" type="slidenum">
              <a:t>‹#›</a:t>
            </a:fld>
            <a:endParaRPr lang="pt-PT"/>
          </a:p>
        </p:txBody>
      </p:sp>
    </p:spTree>
    <p:extLst>
      <p:ext uri="{BB962C8B-B14F-4D97-AF65-F5344CB8AC3E}">
        <p14:creationId xmlns:p14="http://schemas.microsoft.com/office/powerpoint/2010/main" val="1592376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txBox="1">
            <a:spLocks noGrp="1"/>
          </p:cNvSpPr>
          <p:nvPr>
            <p:ph type="title"/>
          </p:nvPr>
        </p:nvSpPr>
        <p:spPr/>
        <p:txBody>
          <a:bodyPr/>
          <a:lstStyle>
            <a:lvl1pPr>
              <a:defRPr/>
            </a:lvl1pPr>
          </a:lstStyle>
          <a:p>
            <a:pPr lvl="0"/>
            <a:r>
              <a:rPr lang="en-US"/>
              <a:t>Click to edit Master title style</a:t>
            </a:r>
            <a:endParaRPr lang="pt-PT"/>
          </a:p>
        </p:txBody>
      </p:sp>
      <p:sp>
        <p:nvSpPr>
          <p:cNvPr id="3" name="Text Placeholder 2"/>
          <p:cNvSpPr txBox="1">
            <a:spLocks noGrp="1"/>
          </p:cNvSpPr>
          <p:nvPr>
            <p:ph type="body" idx="1"/>
          </p:nvPr>
        </p:nvSpPr>
        <p:spPr>
          <a:xfrm>
            <a:off x="457200" y="1151339"/>
            <a:ext cx="4040184" cy="479822"/>
          </a:xfrm>
        </p:spPr>
        <p:txBody>
          <a:bodyPr anchor="b"/>
          <a:lstStyle>
            <a:lvl1pPr marL="0" indent="0">
              <a:spcBef>
                <a:spcPts val="600"/>
              </a:spcBef>
              <a:buNone/>
              <a:defRPr sz="2400" b="1"/>
            </a:lvl1pPr>
          </a:lstStyle>
          <a:p>
            <a:pPr lvl="0"/>
            <a:r>
              <a:rPr lang="en-US"/>
              <a:t>Click to edit Master text styles</a:t>
            </a:r>
          </a:p>
        </p:txBody>
      </p:sp>
      <p:sp>
        <p:nvSpPr>
          <p:cNvPr id="4" name="Content Placeholder 3"/>
          <p:cNvSpPr txBox="1">
            <a:spLocks noGrp="1"/>
          </p:cNvSpPr>
          <p:nvPr>
            <p:ph idx="2"/>
          </p:nvPr>
        </p:nvSpPr>
        <p:spPr>
          <a:xfrm>
            <a:off x="457200" y="1631152"/>
            <a:ext cx="4040184" cy="2963469"/>
          </a:xfrm>
        </p:spPr>
        <p:txBody>
          <a:bodyPr/>
          <a:lstStyle>
            <a:lvl1pPr>
              <a:spcBef>
                <a:spcPts val="600"/>
              </a:spcBef>
              <a:defRPr sz="2400"/>
            </a:lvl1pPr>
            <a:lvl2pPr>
              <a:spcBef>
                <a:spcPts val="500"/>
              </a:spcBef>
              <a:defRPr sz="2000"/>
            </a:lvl2pPr>
            <a:lvl3pPr>
              <a:spcBef>
                <a:spcPts val="400"/>
              </a:spcBef>
              <a:defRPr sz="1800"/>
            </a:lvl3pPr>
            <a:lvl4pPr>
              <a:spcBef>
                <a:spcPts val="400"/>
              </a:spcBef>
              <a:defRPr sz="1600"/>
            </a:lvl4pPr>
            <a:lvl5pPr>
              <a:spcBef>
                <a:spcPts val="400"/>
              </a:spcBef>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t-PT"/>
          </a:p>
        </p:txBody>
      </p:sp>
      <p:sp>
        <p:nvSpPr>
          <p:cNvPr id="5" name="Text Placeholder 4"/>
          <p:cNvSpPr txBox="1">
            <a:spLocks noGrp="1"/>
          </p:cNvSpPr>
          <p:nvPr>
            <p:ph type="body" idx="3"/>
          </p:nvPr>
        </p:nvSpPr>
        <p:spPr>
          <a:xfrm>
            <a:off x="4645023" y="1151339"/>
            <a:ext cx="4041776" cy="479822"/>
          </a:xfrm>
        </p:spPr>
        <p:txBody>
          <a:bodyPr anchor="b"/>
          <a:lstStyle>
            <a:lvl1pPr marL="0" indent="0">
              <a:spcBef>
                <a:spcPts val="600"/>
              </a:spcBef>
              <a:buNone/>
              <a:defRPr sz="2400" b="1"/>
            </a:lvl1pPr>
          </a:lstStyle>
          <a:p>
            <a:pPr lvl="0"/>
            <a:r>
              <a:rPr lang="en-US"/>
              <a:t>Click to edit Master text styles</a:t>
            </a:r>
          </a:p>
        </p:txBody>
      </p:sp>
      <p:sp>
        <p:nvSpPr>
          <p:cNvPr id="6" name="Content Placeholder 5"/>
          <p:cNvSpPr txBox="1">
            <a:spLocks noGrp="1"/>
          </p:cNvSpPr>
          <p:nvPr>
            <p:ph idx="4"/>
          </p:nvPr>
        </p:nvSpPr>
        <p:spPr>
          <a:xfrm>
            <a:off x="4645023" y="1631152"/>
            <a:ext cx="4041776" cy="2963469"/>
          </a:xfrm>
        </p:spPr>
        <p:txBody>
          <a:bodyPr/>
          <a:lstStyle>
            <a:lvl1pPr>
              <a:spcBef>
                <a:spcPts val="600"/>
              </a:spcBef>
              <a:defRPr sz="2400"/>
            </a:lvl1pPr>
            <a:lvl2pPr>
              <a:spcBef>
                <a:spcPts val="500"/>
              </a:spcBef>
              <a:defRPr sz="2000"/>
            </a:lvl2pPr>
            <a:lvl3pPr>
              <a:spcBef>
                <a:spcPts val="400"/>
              </a:spcBef>
              <a:defRPr sz="1800"/>
            </a:lvl3pPr>
            <a:lvl4pPr>
              <a:spcBef>
                <a:spcPts val="400"/>
              </a:spcBef>
              <a:defRPr sz="1600"/>
            </a:lvl4pPr>
            <a:lvl5pPr>
              <a:spcBef>
                <a:spcPts val="400"/>
              </a:spcBef>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t-PT"/>
          </a:p>
        </p:txBody>
      </p:sp>
      <p:sp>
        <p:nvSpPr>
          <p:cNvPr id="7" name="Date Placeholder 6"/>
          <p:cNvSpPr txBox="1">
            <a:spLocks noGrp="1"/>
          </p:cNvSpPr>
          <p:nvPr>
            <p:ph type="dt" sz="half" idx="7"/>
          </p:nvPr>
        </p:nvSpPr>
        <p:spPr/>
        <p:txBody>
          <a:bodyPr/>
          <a:lstStyle>
            <a:lvl1pPr>
              <a:defRPr/>
            </a:lvl1pPr>
          </a:lstStyle>
          <a:p>
            <a:pPr lvl="0"/>
            <a:fld id="{9657B325-27B6-4A39-AD57-7961CF8DB627}" type="datetime1">
              <a:rPr lang="pt-PT"/>
              <a:pPr lvl="0"/>
              <a:t>15-09-2016</a:t>
            </a:fld>
            <a:endParaRPr lang="pt-PT"/>
          </a:p>
        </p:txBody>
      </p:sp>
      <p:sp>
        <p:nvSpPr>
          <p:cNvPr id="8" name="Footer Placeholder 7"/>
          <p:cNvSpPr txBox="1">
            <a:spLocks noGrp="1"/>
          </p:cNvSpPr>
          <p:nvPr>
            <p:ph type="ftr" sz="quarter" idx="9"/>
          </p:nvPr>
        </p:nvSpPr>
        <p:spPr/>
        <p:txBody>
          <a:bodyPr/>
          <a:lstStyle>
            <a:lvl1pPr>
              <a:defRPr/>
            </a:lvl1pPr>
          </a:lstStyle>
          <a:p>
            <a:pPr lvl="0"/>
            <a:endParaRPr lang="pt-PT"/>
          </a:p>
        </p:txBody>
      </p:sp>
      <p:sp>
        <p:nvSpPr>
          <p:cNvPr id="9" name="Slide Number Placeholder 8"/>
          <p:cNvSpPr txBox="1">
            <a:spLocks noGrp="1"/>
          </p:cNvSpPr>
          <p:nvPr>
            <p:ph type="sldNum" sz="quarter" idx="8"/>
          </p:nvPr>
        </p:nvSpPr>
        <p:spPr/>
        <p:txBody>
          <a:bodyPr/>
          <a:lstStyle>
            <a:lvl1pPr>
              <a:defRPr/>
            </a:lvl1pPr>
          </a:lstStyle>
          <a:p>
            <a:pPr lvl="0"/>
            <a:fld id="{F988A7AE-2ACC-4131-9B61-36746F495E53}" type="slidenum">
              <a:t>‹#›</a:t>
            </a:fld>
            <a:endParaRPr lang="pt-PT"/>
          </a:p>
        </p:txBody>
      </p:sp>
    </p:spTree>
    <p:extLst>
      <p:ext uri="{BB962C8B-B14F-4D97-AF65-F5344CB8AC3E}">
        <p14:creationId xmlns:p14="http://schemas.microsoft.com/office/powerpoint/2010/main" val="4213839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txBox="1">
            <a:spLocks noGrp="1"/>
          </p:cNvSpPr>
          <p:nvPr>
            <p:ph type="title"/>
          </p:nvPr>
        </p:nvSpPr>
        <p:spPr/>
        <p:txBody>
          <a:bodyPr/>
          <a:lstStyle>
            <a:lvl1pPr>
              <a:defRPr/>
            </a:lvl1pPr>
          </a:lstStyle>
          <a:p>
            <a:pPr lvl="0"/>
            <a:r>
              <a:rPr lang="en-US"/>
              <a:t>Click to edit Master title style</a:t>
            </a:r>
            <a:endParaRPr lang="pt-PT"/>
          </a:p>
        </p:txBody>
      </p:sp>
      <p:sp>
        <p:nvSpPr>
          <p:cNvPr id="3" name="Date Placeholder 2"/>
          <p:cNvSpPr txBox="1">
            <a:spLocks noGrp="1"/>
          </p:cNvSpPr>
          <p:nvPr>
            <p:ph type="dt" sz="half" idx="7"/>
          </p:nvPr>
        </p:nvSpPr>
        <p:spPr/>
        <p:txBody>
          <a:bodyPr/>
          <a:lstStyle>
            <a:lvl1pPr>
              <a:defRPr/>
            </a:lvl1pPr>
          </a:lstStyle>
          <a:p>
            <a:pPr lvl="0"/>
            <a:fld id="{49B7D510-8DEA-4997-B209-52DE71E85230}" type="datetime1">
              <a:rPr lang="pt-PT"/>
              <a:pPr lvl="0"/>
              <a:t>15-09-2016</a:t>
            </a:fld>
            <a:endParaRPr lang="pt-PT"/>
          </a:p>
        </p:txBody>
      </p:sp>
      <p:sp>
        <p:nvSpPr>
          <p:cNvPr id="4" name="Footer Placeholder 3"/>
          <p:cNvSpPr txBox="1">
            <a:spLocks noGrp="1"/>
          </p:cNvSpPr>
          <p:nvPr>
            <p:ph type="ftr" sz="quarter" idx="9"/>
          </p:nvPr>
        </p:nvSpPr>
        <p:spPr/>
        <p:txBody>
          <a:bodyPr/>
          <a:lstStyle>
            <a:lvl1pPr>
              <a:defRPr/>
            </a:lvl1pPr>
          </a:lstStyle>
          <a:p>
            <a:pPr lvl="0"/>
            <a:endParaRPr lang="pt-PT"/>
          </a:p>
        </p:txBody>
      </p:sp>
      <p:sp>
        <p:nvSpPr>
          <p:cNvPr id="5" name="Slide Number Placeholder 4"/>
          <p:cNvSpPr txBox="1">
            <a:spLocks noGrp="1"/>
          </p:cNvSpPr>
          <p:nvPr>
            <p:ph type="sldNum" sz="quarter" idx="8"/>
          </p:nvPr>
        </p:nvSpPr>
        <p:spPr/>
        <p:txBody>
          <a:bodyPr/>
          <a:lstStyle>
            <a:lvl1pPr>
              <a:defRPr/>
            </a:lvl1pPr>
          </a:lstStyle>
          <a:p>
            <a:pPr lvl="0"/>
            <a:fld id="{B3AC06FC-9B5C-4308-8663-DB1687DB71E7}" type="slidenum">
              <a:t>‹#›</a:t>
            </a:fld>
            <a:endParaRPr lang="pt-PT"/>
          </a:p>
        </p:txBody>
      </p:sp>
    </p:spTree>
    <p:extLst>
      <p:ext uri="{BB962C8B-B14F-4D97-AF65-F5344CB8AC3E}">
        <p14:creationId xmlns:p14="http://schemas.microsoft.com/office/powerpoint/2010/main" val="16321541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txBox="1">
            <a:spLocks noGrp="1"/>
          </p:cNvSpPr>
          <p:nvPr>
            <p:ph type="dt" sz="half" idx="7"/>
          </p:nvPr>
        </p:nvSpPr>
        <p:spPr/>
        <p:txBody>
          <a:bodyPr/>
          <a:lstStyle>
            <a:lvl1pPr>
              <a:defRPr/>
            </a:lvl1pPr>
          </a:lstStyle>
          <a:p>
            <a:pPr lvl="0"/>
            <a:fld id="{6E785F50-8A6B-43AC-8E09-07505E403DE8}" type="datetime1">
              <a:rPr lang="pt-PT"/>
              <a:pPr lvl="0"/>
              <a:t>15-09-2016</a:t>
            </a:fld>
            <a:endParaRPr lang="pt-PT"/>
          </a:p>
        </p:txBody>
      </p:sp>
      <p:sp>
        <p:nvSpPr>
          <p:cNvPr id="3" name="Footer Placeholder 2"/>
          <p:cNvSpPr txBox="1">
            <a:spLocks noGrp="1"/>
          </p:cNvSpPr>
          <p:nvPr>
            <p:ph type="ftr" sz="quarter" idx="9"/>
          </p:nvPr>
        </p:nvSpPr>
        <p:spPr/>
        <p:txBody>
          <a:bodyPr/>
          <a:lstStyle>
            <a:lvl1pPr>
              <a:defRPr/>
            </a:lvl1pPr>
          </a:lstStyle>
          <a:p>
            <a:pPr lvl="0"/>
            <a:endParaRPr lang="pt-PT"/>
          </a:p>
        </p:txBody>
      </p:sp>
      <p:sp>
        <p:nvSpPr>
          <p:cNvPr id="4" name="Slide Number Placeholder 3"/>
          <p:cNvSpPr txBox="1">
            <a:spLocks noGrp="1"/>
          </p:cNvSpPr>
          <p:nvPr>
            <p:ph type="sldNum" sz="quarter" idx="8"/>
          </p:nvPr>
        </p:nvSpPr>
        <p:spPr/>
        <p:txBody>
          <a:bodyPr/>
          <a:lstStyle>
            <a:lvl1pPr>
              <a:defRPr/>
            </a:lvl1pPr>
          </a:lstStyle>
          <a:p>
            <a:pPr lvl="0"/>
            <a:fld id="{B0B144A6-743B-4162-A9DB-918B37BF6342}" type="slidenum">
              <a:t>‹#›</a:t>
            </a:fld>
            <a:endParaRPr lang="pt-PT"/>
          </a:p>
        </p:txBody>
      </p:sp>
    </p:spTree>
    <p:extLst>
      <p:ext uri="{BB962C8B-B14F-4D97-AF65-F5344CB8AC3E}">
        <p14:creationId xmlns:p14="http://schemas.microsoft.com/office/powerpoint/2010/main" val="16051767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txBox="1">
            <a:spLocks noGrp="1"/>
          </p:cNvSpPr>
          <p:nvPr>
            <p:ph type="title"/>
          </p:nvPr>
        </p:nvSpPr>
        <p:spPr>
          <a:xfrm>
            <a:off x="457200" y="204789"/>
            <a:ext cx="3008311" cy="871542"/>
          </a:xfrm>
        </p:spPr>
        <p:txBody>
          <a:bodyPr anchor="b" anchorCtr="0"/>
          <a:lstStyle>
            <a:lvl1pPr algn="l">
              <a:defRPr sz="2000" b="1"/>
            </a:lvl1pPr>
          </a:lstStyle>
          <a:p>
            <a:pPr lvl="0"/>
            <a:r>
              <a:rPr lang="en-US"/>
              <a:t>Click to edit Master title style</a:t>
            </a:r>
            <a:endParaRPr lang="pt-PT"/>
          </a:p>
        </p:txBody>
      </p:sp>
      <p:sp>
        <p:nvSpPr>
          <p:cNvPr id="3" name="Content Placeholder 2"/>
          <p:cNvSpPr txBox="1">
            <a:spLocks noGrp="1"/>
          </p:cNvSpPr>
          <p:nvPr>
            <p:ph idx="1"/>
          </p:nvPr>
        </p:nvSpPr>
        <p:spPr>
          <a:xfrm>
            <a:off x="3575047" y="204789"/>
            <a:ext cx="5111752" cy="4389833"/>
          </a:xfrm>
        </p:spPr>
        <p:txBody>
          <a:bodyPr/>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t-PT"/>
          </a:p>
        </p:txBody>
      </p:sp>
      <p:sp>
        <p:nvSpPr>
          <p:cNvPr id="4" name="Text Placeholder 3"/>
          <p:cNvSpPr txBox="1">
            <a:spLocks noGrp="1"/>
          </p:cNvSpPr>
          <p:nvPr>
            <p:ph type="body" idx="2"/>
          </p:nvPr>
        </p:nvSpPr>
        <p:spPr>
          <a:xfrm>
            <a:off x="457200" y="1076331"/>
            <a:ext cx="3008311" cy="3518300"/>
          </a:xfrm>
        </p:spPr>
        <p:txBody>
          <a:bodyPr/>
          <a:lstStyle>
            <a:lvl1pPr marL="0" indent="0">
              <a:spcBef>
                <a:spcPts val="300"/>
              </a:spcBef>
              <a:buNone/>
              <a:defRPr sz="1400"/>
            </a:lvl1pPr>
          </a:lstStyle>
          <a:p>
            <a:pPr lvl="0"/>
            <a:r>
              <a:rPr lang="en-US"/>
              <a:t>Click to edit Master text styles</a:t>
            </a:r>
          </a:p>
        </p:txBody>
      </p:sp>
      <p:sp>
        <p:nvSpPr>
          <p:cNvPr id="5" name="Date Placeholder 4"/>
          <p:cNvSpPr txBox="1">
            <a:spLocks noGrp="1"/>
          </p:cNvSpPr>
          <p:nvPr>
            <p:ph type="dt" sz="half" idx="7"/>
          </p:nvPr>
        </p:nvSpPr>
        <p:spPr/>
        <p:txBody>
          <a:bodyPr/>
          <a:lstStyle>
            <a:lvl1pPr>
              <a:defRPr/>
            </a:lvl1pPr>
          </a:lstStyle>
          <a:p>
            <a:pPr lvl="0"/>
            <a:fld id="{2D241D7B-0507-4C85-AAF5-BC696B63376E}" type="datetime1">
              <a:rPr lang="pt-PT"/>
              <a:pPr lvl="0"/>
              <a:t>15-09-2016</a:t>
            </a:fld>
            <a:endParaRPr lang="pt-PT"/>
          </a:p>
        </p:txBody>
      </p:sp>
      <p:sp>
        <p:nvSpPr>
          <p:cNvPr id="6" name="Footer Placeholder 5"/>
          <p:cNvSpPr txBox="1">
            <a:spLocks noGrp="1"/>
          </p:cNvSpPr>
          <p:nvPr>
            <p:ph type="ftr" sz="quarter" idx="9"/>
          </p:nvPr>
        </p:nvSpPr>
        <p:spPr/>
        <p:txBody>
          <a:bodyPr/>
          <a:lstStyle>
            <a:lvl1pPr>
              <a:defRPr/>
            </a:lvl1pPr>
          </a:lstStyle>
          <a:p>
            <a:pPr lvl="0"/>
            <a:endParaRPr lang="pt-PT"/>
          </a:p>
        </p:txBody>
      </p:sp>
      <p:sp>
        <p:nvSpPr>
          <p:cNvPr id="7" name="Slide Number Placeholder 6"/>
          <p:cNvSpPr txBox="1">
            <a:spLocks noGrp="1"/>
          </p:cNvSpPr>
          <p:nvPr>
            <p:ph type="sldNum" sz="quarter" idx="8"/>
          </p:nvPr>
        </p:nvSpPr>
        <p:spPr/>
        <p:txBody>
          <a:bodyPr/>
          <a:lstStyle>
            <a:lvl1pPr>
              <a:defRPr/>
            </a:lvl1pPr>
          </a:lstStyle>
          <a:p>
            <a:pPr lvl="0"/>
            <a:fld id="{3BCAD462-725B-4EE7-B14D-0486EC782838}" type="slidenum">
              <a:t>‹#›</a:t>
            </a:fld>
            <a:endParaRPr lang="pt-PT"/>
          </a:p>
        </p:txBody>
      </p:sp>
    </p:spTree>
    <p:extLst>
      <p:ext uri="{BB962C8B-B14F-4D97-AF65-F5344CB8AC3E}">
        <p14:creationId xmlns:p14="http://schemas.microsoft.com/office/powerpoint/2010/main" val="38109283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txBox="1">
            <a:spLocks noGrp="1"/>
          </p:cNvSpPr>
          <p:nvPr>
            <p:ph type="title"/>
          </p:nvPr>
        </p:nvSpPr>
        <p:spPr>
          <a:xfrm>
            <a:off x="1792288" y="3600450"/>
            <a:ext cx="5486400" cy="425049"/>
          </a:xfrm>
        </p:spPr>
        <p:txBody>
          <a:bodyPr anchor="b" anchorCtr="0"/>
          <a:lstStyle>
            <a:lvl1pPr algn="l">
              <a:defRPr sz="2000" b="1"/>
            </a:lvl1pPr>
          </a:lstStyle>
          <a:p>
            <a:pPr lvl="0"/>
            <a:r>
              <a:rPr lang="en-US"/>
              <a:t>Click to edit Master title style</a:t>
            </a:r>
            <a:endParaRPr lang="pt-PT"/>
          </a:p>
        </p:txBody>
      </p:sp>
      <p:sp>
        <p:nvSpPr>
          <p:cNvPr id="3" name="Picture Placeholder 2"/>
          <p:cNvSpPr txBox="1">
            <a:spLocks noGrp="1"/>
          </p:cNvSpPr>
          <p:nvPr>
            <p:ph type="pic" idx="1"/>
          </p:nvPr>
        </p:nvSpPr>
        <p:spPr>
          <a:xfrm>
            <a:off x="1792288" y="459577"/>
            <a:ext cx="5486400" cy="3086099"/>
          </a:xfrm>
        </p:spPr>
        <p:txBody>
          <a:bodyPr/>
          <a:lstStyle>
            <a:lvl1pPr marL="0" indent="0">
              <a:buNone/>
              <a:defRPr lang="pt-PT"/>
            </a:lvl1pPr>
          </a:lstStyle>
          <a:p>
            <a:pPr lvl="0"/>
            <a:endParaRPr lang="pt-PT"/>
          </a:p>
        </p:txBody>
      </p:sp>
      <p:sp>
        <p:nvSpPr>
          <p:cNvPr id="4" name="Text Placeholder 3"/>
          <p:cNvSpPr txBox="1">
            <a:spLocks noGrp="1"/>
          </p:cNvSpPr>
          <p:nvPr>
            <p:ph type="body" idx="2"/>
          </p:nvPr>
        </p:nvSpPr>
        <p:spPr>
          <a:xfrm>
            <a:off x="1792288" y="4025499"/>
            <a:ext cx="5486400" cy="603650"/>
          </a:xfrm>
        </p:spPr>
        <p:txBody>
          <a:bodyPr/>
          <a:lstStyle>
            <a:lvl1pPr marL="0" indent="0">
              <a:spcBef>
                <a:spcPts val="300"/>
              </a:spcBef>
              <a:buNone/>
              <a:defRPr sz="1400"/>
            </a:lvl1pPr>
          </a:lstStyle>
          <a:p>
            <a:pPr lvl="0"/>
            <a:r>
              <a:rPr lang="en-US"/>
              <a:t>Click to edit Master text styles</a:t>
            </a:r>
          </a:p>
        </p:txBody>
      </p:sp>
      <p:sp>
        <p:nvSpPr>
          <p:cNvPr id="5" name="Date Placeholder 4"/>
          <p:cNvSpPr txBox="1">
            <a:spLocks noGrp="1"/>
          </p:cNvSpPr>
          <p:nvPr>
            <p:ph type="dt" sz="half" idx="7"/>
          </p:nvPr>
        </p:nvSpPr>
        <p:spPr/>
        <p:txBody>
          <a:bodyPr/>
          <a:lstStyle>
            <a:lvl1pPr>
              <a:defRPr/>
            </a:lvl1pPr>
          </a:lstStyle>
          <a:p>
            <a:pPr lvl="0"/>
            <a:fld id="{CD4EB9D0-2D69-4C30-B1B6-D0C555AD9A06}" type="datetime1">
              <a:rPr lang="pt-PT"/>
              <a:pPr lvl="0"/>
              <a:t>15-09-2016</a:t>
            </a:fld>
            <a:endParaRPr lang="pt-PT"/>
          </a:p>
        </p:txBody>
      </p:sp>
      <p:sp>
        <p:nvSpPr>
          <p:cNvPr id="6" name="Footer Placeholder 5"/>
          <p:cNvSpPr txBox="1">
            <a:spLocks noGrp="1"/>
          </p:cNvSpPr>
          <p:nvPr>
            <p:ph type="ftr" sz="quarter" idx="9"/>
          </p:nvPr>
        </p:nvSpPr>
        <p:spPr/>
        <p:txBody>
          <a:bodyPr/>
          <a:lstStyle>
            <a:lvl1pPr>
              <a:defRPr/>
            </a:lvl1pPr>
          </a:lstStyle>
          <a:p>
            <a:pPr lvl="0"/>
            <a:endParaRPr lang="pt-PT"/>
          </a:p>
        </p:txBody>
      </p:sp>
      <p:sp>
        <p:nvSpPr>
          <p:cNvPr id="7" name="Slide Number Placeholder 6"/>
          <p:cNvSpPr txBox="1">
            <a:spLocks noGrp="1"/>
          </p:cNvSpPr>
          <p:nvPr>
            <p:ph type="sldNum" sz="quarter" idx="8"/>
          </p:nvPr>
        </p:nvSpPr>
        <p:spPr/>
        <p:txBody>
          <a:bodyPr/>
          <a:lstStyle>
            <a:lvl1pPr>
              <a:defRPr/>
            </a:lvl1pPr>
          </a:lstStyle>
          <a:p>
            <a:pPr lvl="0"/>
            <a:fld id="{4A573239-F499-40B3-AF6D-5EE9495FF5B9}" type="slidenum">
              <a:t>‹#›</a:t>
            </a:fld>
            <a:endParaRPr lang="pt-PT"/>
          </a:p>
        </p:txBody>
      </p:sp>
    </p:spTree>
    <p:extLst>
      <p:ext uri="{BB962C8B-B14F-4D97-AF65-F5344CB8AC3E}">
        <p14:creationId xmlns:p14="http://schemas.microsoft.com/office/powerpoint/2010/main" val="21160051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10000"/>
            <a:lum/>
          </a:blip>
          <a:srcRect/>
          <a:tile tx="0" ty="0" sx="101553" sy="101553" flip="none" algn="tl"/>
        </a:blipFill>
        <a:effectLst/>
      </p:bgPr>
    </p:bg>
    <p:spTree>
      <p:nvGrpSpPr>
        <p:cNvPr id="1" name=""/>
        <p:cNvGrpSpPr/>
        <p:nvPr/>
      </p:nvGrpSpPr>
      <p:grpSpPr>
        <a:xfrm>
          <a:off x="0" y="0"/>
          <a:ext cx="0" cy="0"/>
          <a:chOff x="0" y="0"/>
          <a:chExt cx="0" cy="0"/>
        </a:xfrm>
      </p:grpSpPr>
      <p:sp>
        <p:nvSpPr>
          <p:cNvPr id="2" name="Title Placeholder 1"/>
          <p:cNvSpPr txBox="1">
            <a:spLocks noGrp="1"/>
          </p:cNvSpPr>
          <p:nvPr>
            <p:ph type="title"/>
          </p:nvPr>
        </p:nvSpPr>
        <p:spPr>
          <a:xfrm>
            <a:off x="457200" y="205977"/>
            <a:ext cx="8229600" cy="857250"/>
          </a:xfrm>
          <a:prstGeom prst="rect">
            <a:avLst/>
          </a:prstGeom>
          <a:noFill/>
          <a:ln>
            <a:noFill/>
          </a:ln>
        </p:spPr>
        <p:txBody>
          <a:bodyPr vert="horz" wrap="square" lIns="91440" tIns="45720" rIns="91440" bIns="45720" anchor="ctr" anchorCtr="1" compatLnSpc="1"/>
          <a:lstStyle/>
          <a:p>
            <a:pPr lvl="0"/>
            <a:r>
              <a:rPr lang="en-US"/>
              <a:t>Click to edit Master title style</a:t>
            </a:r>
            <a:endParaRPr lang="pt-PT"/>
          </a:p>
        </p:txBody>
      </p:sp>
      <p:sp>
        <p:nvSpPr>
          <p:cNvPr id="3" name="Text Placeholder 2"/>
          <p:cNvSpPr txBox="1">
            <a:spLocks noGrp="1"/>
          </p:cNvSpPr>
          <p:nvPr>
            <p:ph type="body" idx="1"/>
          </p:nvPr>
        </p:nvSpPr>
        <p:spPr>
          <a:xfrm>
            <a:off x="457200" y="1200150"/>
            <a:ext cx="8229600" cy="3394472"/>
          </a:xfrm>
          <a:prstGeom prst="rect">
            <a:avLst/>
          </a:prstGeom>
          <a:noFill/>
          <a:ln>
            <a:noFill/>
          </a:ln>
        </p:spPr>
        <p:txBody>
          <a:bodyPr vert="horz" wrap="square" lIns="91440" tIns="45720" rIns="91440" bIns="45720" anchor="t" anchorCtr="0" compatLnSpc="1"/>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t-PT"/>
          </a:p>
        </p:txBody>
      </p:sp>
      <p:sp>
        <p:nvSpPr>
          <p:cNvPr id="4" name="Date Placeholder 3"/>
          <p:cNvSpPr txBox="1">
            <a:spLocks noGrp="1"/>
          </p:cNvSpPr>
          <p:nvPr>
            <p:ph type="dt" sz="half" idx="2"/>
          </p:nvPr>
        </p:nvSpPr>
        <p:spPr>
          <a:xfrm>
            <a:off x="457200" y="4767260"/>
            <a:ext cx="2133596" cy="273844"/>
          </a:xfrm>
          <a:prstGeom prst="rect">
            <a:avLst/>
          </a:prstGeom>
          <a:noFill/>
          <a:ln>
            <a:noFill/>
          </a:ln>
        </p:spPr>
        <p:txBody>
          <a:bodyPr vert="horz" wrap="square" lIns="91440" tIns="45720" rIns="91440" bIns="45720" anchor="ctr" anchorCtr="0" compatLnSpc="1"/>
          <a:lstStyle>
            <a:lvl1pPr marL="0" marR="0" lvl="0" indent="0" algn="l" defTabSz="914400" rtl="0" fontAlgn="auto" hangingPunct="1">
              <a:lnSpc>
                <a:spcPct val="100000"/>
              </a:lnSpc>
              <a:spcBef>
                <a:spcPts val="0"/>
              </a:spcBef>
              <a:spcAft>
                <a:spcPts val="0"/>
              </a:spcAft>
              <a:buNone/>
              <a:tabLst/>
              <a:defRPr lang="pt-PT" sz="1200" b="0" i="0" u="none" strike="noStrike" kern="1200" cap="none" spc="0" baseline="0">
                <a:solidFill>
                  <a:srgbClr val="898989"/>
                </a:solidFill>
                <a:uFillTx/>
                <a:latin typeface="Calibri"/>
              </a:defRPr>
            </a:lvl1pPr>
          </a:lstStyle>
          <a:p>
            <a:pPr lvl="0"/>
            <a:fld id="{D4CE9F49-56E8-4229-8EB8-2DAAEB4550CF}" type="datetime1">
              <a:rPr lang="pt-PT"/>
              <a:pPr lvl="0"/>
              <a:t>15-09-2016</a:t>
            </a:fld>
            <a:endParaRPr lang="pt-PT"/>
          </a:p>
        </p:txBody>
      </p:sp>
      <p:sp>
        <p:nvSpPr>
          <p:cNvPr id="5" name="Footer Placeholder 4"/>
          <p:cNvSpPr txBox="1">
            <a:spLocks noGrp="1"/>
          </p:cNvSpPr>
          <p:nvPr>
            <p:ph type="ftr" sz="quarter" idx="3"/>
          </p:nvPr>
        </p:nvSpPr>
        <p:spPr>
          <a:xfrm>
            <a:off x="3124203" y="4767260"/>
            <a:ext cx="2895603" cy="273844"/>
          </a:xfrm>
          <a:prstGeom prst="rect">
            <a:avLst/>
          </a:prstGeom>
          <a:noFill/>
          <a:ln>
            <a:noFill/>
          </a:ln>
        </p:spPr>
        <p:txBody>
          <a:bodyPr vert="horz" wrap="square" lIns="91440" tIns="45720" rIns="91440" bIns="45720" anchor="ctr" anchorCtr="1" compatLnSpc="1"/>
          <a:lstStyle>
            <a:lvl1pPr marL="0" marR="0" lvl="0" indent="0" algn="ctr" defTabSz="914400" rtl="0" fontAlgn="auto" hangingPunct="1">
              <a:lnSpc>
                <a:spcPct val="100000"/>
              </a:lnSpc>
              <a:spcBef>
                <a:spcPts val="0"/>
              </a:spcBef>
              <a:spcAft>
                <a:spcPts val="0"/>
              </a:spcAft>
              <a:buNone/>
              <a:tabLst/>
              <a:defRPr lang="pt-PT" sz="1200" b="0" i="0" u="none" strike="noStrike" kern="1200" cap="none" spc="0" baseline="0">
                <a:solidFill>
                  <a:srgbClr val="898989"/>
                </a:solidFill>
                <a:uFillTx/>
                <a:latin typeface="Calibri"/>
              </a:defRPr>
            </a:lvl1pPr>
          </a:lstStyle>
          <a:p>
            <a:pPr lvl="0"/>
            <a:endParaRPr lang="pt-PT"/>
          </a:p>
        </p:txBody>
      </p:sp>
      <p:sp>
        <p:nvSpPr>
          <p:cNvPr id="6" name="Slide Number Placeholder 5"/>
          <p:cNvSpPr txBox="1">
            <a:spLocks noGrp="1"/>
          </p:cNvSpPr>
          <p:nvPr>
            <p:ph type="sldNum" sz="quarter" idx="4"/>
          </p:nvPr>
        </p:nvSpPr>
        <p:spPr>
          <a:xfrm>
            <a:off x="6553203" y="4767260"/>
            <a:ext cx="2133596" cy="273844"/>
          </a:xfrm>
          <a:prstGeom prst="rect">
            <a:avLst/>
          </a:prstGeom>
          <a:noFill/>
          <a:ln>
            <a:noFill/>
          </a:ln>
        </p:spPr>
        <p:txBody>
          <a:bodyPr vert="horz" wrap="square" lIns="91440" tIns="45720" rIns="91440" bIns="45720" anchor="ctr" anchorCtr="0" compatLnSpc="1"/>
          <a:lstStyle>
            <a:lvl1pPr marL="0" marR="0" lvl="0" indent="0" algn="r" defTabSz="914400" rtl="0" fontAlgn="auto" hangingPunct="1">
              <a:lnSpc>
                <a:spcPct val="100000"/>
              </a:lnSpc>
              <a:spcBef>
                <a:spcPts val="0"/>
              </a:spcBef>
              <a:spcAft>
                <a:spcPts val="0"/>
              </a:spcAft>
              <a:buNone/>
              <a:tabLst/>
              <a:defRPr lang="pt-PT" sz="1200" b="0" i="0" u="none" strike="noStrike" kern="1200" cap="none" spc="0" baseline="0">
                <a:solidFill>
                  <a:srgbClr val="898989"/>
                </a:solidFill>
                <a:uFillTx/>
                <a:latin typeface="Calibri"/>
              </a:defRPr>
            </a:lvl1pPr>
          </a:lstStyle>
          <a:p>
            <a:pPr lvl="0"/>
            <a:fld id="{88E92211-2C67-4825-84E3-FF6B992F983D}" type="slidenum">
              <a:t>‹#›</a:t>
            </a:fld>
            <a:endParaRPr lang="pt-P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2000"/>
    </mc:Choice>
    <mc:Fallback xmlns="">
      <p:transition spd="slow"/>
    </mc:Fallback>
  </mc:AlternateContent>
  <p:txStyles>
    <p:titleStyle>
      <a:lvl1pPr marL="0" marR="0" lvl="0" indent="0" algn="ctr" defTabSz="914400" rtl="0" fontAlgn="auto" hangingPunct="1">
        <a:lnSpc>
          <a:spcPct val="100000"/>
        </a:lnSpc>
        <a:spcBef>
          <a:spcPts val="0"/>
        </a:spcBef>
        <a:spcAft>
          <a:spcPts val="0"/>
        </a:spcAft>
        <a:buNone/>
        <a:tabLst/>
        <a:defRPr lang="en-US" sz="4400" b="0" i="0" u="none" strike="noStrike" kern="1200" cap="none" spc="0" baseline="0">
          <a:solidFill>
            <a:srgbClr val="000000"/>
          </a:solidFill>
          <a:uFillTx/>
          <a:latin typeface="Calibri"/>
        </a:defRPr>
      </a:lvl1pPr>
    </p:titleStyle>
    <p:bodyStyle>
      <a:lvl1pPr marL="342900" marR="0" lvl="0" indent="-342900" algn="l" defTabSz="914400" rtl="0" fontAlgn="auto" hangingPunct="1">
        <a:lnSpc>
          <a:spcPct val="100000"/>
        </a:lnSpc>
        <a:spcBef>
          <a:spcPts val="800"/>
        </a:spcBef>
        <a:spcAft>
          <a:spcPts val="0"/>
        </a:spcAft>
        <a:buSzPct val="100000"/>
        <a:buFont typeface="Arial" pitchFamily="34"/>
        <a:buChar char="•"/>
        <a:tabLst/>
        <a:defRPr lang="en-US" sz="3200" b="0" i="0" u="none" strike="noStrike" kern="1200" cap="none" spc="0" baseline="0">
          <a:solidFill>
            <a:srgbClr val="000000"/>
          </a:solidFill>
          <a:uFillTx/>
          <a:latin typeface="Calibri"/>
        </a:defRPr>
      </a:lvl1pPr>
      <a:lvl2pPr marL="742950" marR="0" lvl="1" indent="-285750" algn="l" defTabSz="914400" rtl="0" fontAlgn="auto" hangingPunct="1">
        <a:lnSpc>
          <a:spcPct val="100000"/>
        </a:lnSpc>
        <a:spcBef>
          <a:spcPts val="700"/>
        </a:spcBef>
        <a:spcAft>
          <a:spcPts val="0"/>
        </a:spcAft>
        <a:buSzPct val="100000"/>
        <a:buFont typeface="Arial" pitchFamily="34"/>
        <a:buChar char="–"/>
        <a:tabLst/>
        <a:defRPr lang="en-US" sz="2800" b="0" i="0" u="none" strike="noStrike" kern="1200" cap="none" spc="0" baseline="0">
          <a:solidFill>
            <a:srgbClr val="000000"/>
          </a:solidFill>
          <a:uFillTx/>
          <a:latin typeface="Calibri"/>
        </a:defRPr>
      </a:lvl2pPr>
      <a:lvl3pPr marL="1143000" marR="0" lvl="2" indent="-228600" algn="l" defTabSz="914400" rtl="0" fontAlgn="auto" hangingPunct="1">
        <a:lnSpc>
          <a:spcPct val="100000"/>
        </a:lnSpc>
        <a:spcBef>
          <a:spcPts val="600"/>
        </a:spcBef>
        <a:spcAft>
          <a:spcPts val="0"/>
        </a:spcAft>
        <a:buSzPct val="100000"/>
        <a:buFont typeface="Arial" pitchFamily="34"/>
        <a:buChar char="•"/>
        <a:tabLst/>
        <a:defRPr lang="en-US" sz="2400" b="0" i="0" u="none" strike="noStrike" kern="1200" cap="none" spc="0" baseline="0">
          <a:solidFill>
            <a:srgbClr val="000000"/>
          </a:solidFill>
          <a:uFillTx/>
          <a:latin typeface="Calibri"/>
        </a:defRPr>
      </a:lvl3pPr>
      <a:lvl4pPr marL="1600200" marR="0" lvl="3" indent="-228600" algn="l" defTabSz="914400" rtl="0" fontAlgn="auto" hangingPunct="1">
        <a:lnSpc>
          <a:spcPct val="100000"/>
        </a:lnSpc>
        <a:spcBef>
          <a:spcPts val="500"/>
        </a:spcBef>
        <a:spcAft>
          <a:spcPts val="0"/>
        </a:spcAft>
        <a:buSzPct val="100000"/>
        <a:buFont typeface="Arial" pitchFamily="34"/>
        <a:buChar char="–"/>
        <a:tabLst/>
        <a:defRPr lang="en-US" sz="2000" b="0" i="0" u="none" strike="noStrike" kern="1200" cap="none" spc="0" baseline="0">
          <a:solidFill>
            <a:srgbClr val="000000"/>
          </a:solidFill>
          <a:uFillTx/>
          <a:latin typeface="Calibri"/>
        </a:defRPr>
      </a:lvl4pPr>
      <a:lvl5pPr marL="2057400" marR="0" lvl="4" indent="-228600" algn="l" defTabSz="914400" rtl="0" fontAlgn="auto" hangingPunct="1">
        <a:lnSpc>
          <a:spcPct val="100000"/>
        </a:lnSpc>
        <a:spcBef>
          <a:spcPts val="500"/>
        </a:spcBef>
        <a:spcAft>
          <a:spcPts val="0"/>
        </a:spcAft>
        <a:buSzPct val="100000"/>
        <a:buFont typeface="Arial" pitchFamily="34"/>
        <a:buChar char="»"/>
        <a:tabLst/>
        <a:defRPr lang="en-US" sz="2000" b="0" i="0" u="none" strike="noStrike" kern="1200" cap="none" spc="0" baseline="0">
          <a:solidFill>
            <a:srgbClr val="000000"/>
          </a:solidFill>
          <a:uFillTx/>
          <a:latin typeface="Calibri"/>
        </a:defRPr>
      </a:lvl5pPr>
    </p:bodyStyle>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15.xml.rels><?xml version="1.0" encoding="UTF-8" standalone="yes"?>
<Relationships xmlns="http://schemas.openxmlformats.org/package/2006/relationships"><Relationship Id="rId8" Type="http://schemas.openxmlformats.org/officeDocument/2006/relationships/image" Target="../media/image27.gif"/><Relationship Id="rId3" Type="http://schemas.openxmlformats.org/officeDocument/2006/relationships/image" Target="../media/image22.gif"/><Relationship Id="rId7" Type="http://schemas.openxmlformats.org/officeDocument/2006/relationships/image" Target="../media/image26.gif"/><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25.gif"/><Relationship Id="rId11" Type="http://schemas.openxmlformats.org/officeDocument/2006/relationships/image" Target="../media/image30.png"/><Relationship Id="rId5" Type="http://schemas.openxmlformats.org/officeDocument/2006/relationships/image" Target="../media/image24.gif"/><Relationship Id="rId10" Type="http://schemas.openxmlformats.org/officeDocument/2006/relationships/image" Target="../media/image29.gif"/><Relationship Id="rId4" Type="http://schemas.openxmlformats.org/officeDocument/2006/relationships/image" Target="../media/image23.gif"/><Relationship Id="rId9" Type="http://schemas.openxmlformats.org/officeDocument/2006/relationships/image" Target="../media/image28.gif"/></Relationships>
</file>

<file path=ppt/slides/_rels/slide1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34.png"/><Relationship Id="rId4" Type="http://schemas.openxmlformats.org/officeDocument/2006/relationships/image" Target="../media/image33.gif"/></Relationships>
</file>

<file path=ppt/slides/_rels/slide1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36.png"/></Relationships>
</file>

<file path=ppt/slides/_rels/slide19.xml.rels><?xml version="1.0" encoding="UTF-8" standalone="yes"?>
<Relationships xmlns="http://schemas.openxmlformats.org/package/2006/relationships"><Relationship Id="rId8" Type="http://schemas.openxmlformats.org/officeDocument/2006/relationships/image" Target="../media/image42.png"/><Relationship Id="rId3" Type="http://schemas.openxmlformats.org/officeDocument/2006/relationships/image" Target="../media/image37.jpeg"/><Relationship Id="rId7" Type="http://schemas.openxmlformats.org/officeDocument/2006/relationships/image" Target="../media/image41.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40.png"/><Relationship Id="rId5" Type="http://schemas.openxmlformats.org/officeDocument/2006/relationships/image" Target="../media/image39.png"/><Relationship Id="rId10" Type="http://schemas.openxmlformats.org/officeDocument/2006/relationships/image" Target="../media/image44.png"/><Relationship Id="rId4" Type="http://schemas.openxmlformats.org/officeDocument/2006/relationships/image" Target="../media/image38.png"/><Relationship Id="rId9" Type="http://schemas.openxmlformats.org/officeDocument/2006/relationships/image" Target="../media/image43.png"/></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47.jpeg"/><Relationship Id="rId4" Type="http://schemas.openxmlformats.org/officeDocument/2006/relationships/image" Target="../media/image46.jpg"/></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name="Slide1">
    <p:spTree>
      <p:nvGrpSpPr>
        <p:cNvPr id="1" name=""/>
        <p:cNvGrpSpPr/>
        <p:nvPr/>
      </p:nvGrpSpPr>
      <p:grpSpPr>
        <a:xfrm>
          <a:off x="0" y="0"/>
          <a:ext cx="0" cy="0"/>
          <a:chOff x="0" y="0"/>
          <a:chExt cx="0" cy="0"/>
        </a:xfrm>
      </p:grpSpPr>
      <p:cxnSp>
        <p:nvCxnSpPr>
          <p:cNvPr id="2" name="Straight Connector 5"/>
          <p:cNvCxnSpPr/>
          <p:nvPr/>
        </p:nvCxnSpPr>
        <p:spPr>
          <a:xfrm>
            <a:off x="539550" y="2499741"/>
            <a:ext cx="7797693" cy="0"/>
          </a:xfrm>
          <a:prstGeom prst="straightConnector1">
            <a:avLst/>
          </a:prstGeom>
          <a:noFill/>
          <a:ln w="28575">
            <a:solidFill>
              <a:srgbClr val="A6A6A6"/>
            </a:solidFill>
            <a:custDash>
              <a:ds d="100000" sp="100000"/>
            </a:custDash>
          </a:ln>
        </p:spPr>
      </p:cxnSp>
      <p:sp>
        <p:nvSpPr>
          <p:cNvPr id="3" name="TextBox 6"/>
          <p:cNvSpPr txBox="1"/>
          <p:nvPr/>
        </p:nvSpPr>
        <p:spPr>
          <a:xfrm>
            <a:off x="8201328" y="-60350"/>
            <a:ext cx="619144" cy="646331"/>
          </a:xfrm>
          <a:prstGeom prst="rect">
            <a:avLst/>
          </a:prstGeom>
          <a:noFill/>
          <a:ln>
            <a:noFill/>
          </a:ln>
        </p:spPr>
        <p:txBody>
          <a:bodyPr vert="horz" wrap="non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pt-PT" sz="3600" b="0" i="0" u="none" strike="noStrike" kern="1200" cap="none" spc="0" baseline="0" dirty="0" smtClean="0">
                <a:solidFill>
                  <a:srgbClr val="FFC000"/>
                </a:solidFill>
                <a:uFillTx/>
                <a:latin typeface="Traffolight" pitchFamily="2"/>
              </a:rPr>
              <a:t>15</a:t>
            </a:r>
            <a:endParaRPr lang="pt-PT" sz="3600" b="0" i="0" u="none" strike="noStrike" kern="1200" cap="none" spc="0" baseline="0" dirty="0">
              <a:solidFill>
                <a:srgbClr val="FFC000"/>
              </a:solidFill>
              <a:uFillTx/>
              <a:latin typeface="Traffolight" pitchFamily="2"/>
            </a:endParaRPr>
          </a:p>
        </p:txBody>
      </p:sp>
      <p:sp>
        <p:nvSpPr>
          <p:cNvPr id="4" name="TextBox 7"/>
          <p:cNvSpPr txBox="1"/>
          <p:nvPr/>
        </p:nvSpPr>
        <p:spPr>
          <a:xfrm>
            <a:off x="8250850" y="403634"/>
            <a:ext cx="542136" cy="400110"/>
          </a:xfrm>
          <a:prstGeom prst="rect">
            <a:avLst/>
          </a:prstGeom>
          <a:noFill/>
          <a:ln>
            <a:noFill/>
          </a:ln>
        </p:spPr>
        <p:txBody>
          <a:bodyPr vert="horz" wrap="non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pt-PT" sz="2000" b="0" i="0" u="none" strike="noStrike" kern="1200" cap="none" spc="0" baseline="0" dirty="0" smtClean="0">
                <a:solidFill>
                  <a:srgbClr val="7F7F7F"/>
                </a:solidFill>
                <a:uFillTx/>
                <a:latin typeface="Nunito" pitchFamily="2"/>
              </a:rPr>
              <a:t>Set</a:t>
            </a:r>
            <a:endParaRPr lang="pt-PT" sz="2000" b="0" i="0" u="none" strike="noStrike" kern="1200" cap="none" spc="0" baseline="0" dirty="0">
              <a:solidFill>
                <a:srgbClr val="7F7F7F"/>
              </a:solidFill>
              <a:uFillTx/>
              <a:latin typeface="Nunito" pitchFamily="2"/>
            </a:endParaRPr>
          </a:p>
        </p:txBody>
      </p:sp>
      <p:sp>
        <p:nvSpPr>
          <p:cNvPr id="7" name="Rectangle 15"/>
          <p:cNvSpPr/>
          <p:nvPr/>
        </p:nvSpPr>
        <p:spPr>
          <a:xfrm>
            <a:off x="421465" y="1491633"/>
            <a:ext cx="8178165" cy="954107"/>
          </a:xfrm>
          <a:prstGeom prst="rect">
            <a:avLst/>
          </a:prstGeom>
          <a:noFill/>
          <a:ln>
            <a:noFill/>
            <a:prstDash val="solid"/>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2800" b="1" i="0" u="none" strike="noStrike" kern="1200" cap="none" spc="0" baseline="0" dirty="0" smtClean="0">
                <a:solidFill>
                  <a:srgbClr val="FFC000"/>
                </a:solidFill>
                <a:uFillTx/>
                <a:latin typeface="Traffolight" pitchFamily="2"/>
              </a:rPr>
              <a:t>MPGDs face2face with art and industry</a:t>
            </a:r>
            <a:endParaRPr lang="en-US" sz="2800" b="1" i="0" u="none" strike="noStrike" kern="1200" cap="none" spc="0" dirty="0" smtClean="0">
              <a:solidFill>
                <a:srgbClr val="FFC000"/>
              </a:solidFill>
              <a:uFillTx/>
              <a:latin typeface="Traffolight" pitchFamily="2"/>
            </a:endParaRPr>
          </a:p>
          <a:p>
            <a:pPr lvl="0" algn="r">
              <a:defRPr sz="1800" b="0" i="0" u="none" strike="noStrike" kern="0" cap="none" spc="0" baseline="0">
                <a:solidFill>
                  <a:srgbClr val="000000"/>
                </a:solidFill>
                <a:uFillTx/>
              </a:defRPr>
            </a:pPr>
            <a:r>
              <a:rPr lang="en-US" sz="2800" b="1" i="0" u="none" strike="noStrike" kern="1200" cap="none" spc="0" dirty="0" smtClean="0">
                <a:solidFill>
                  <a:srgbClr val="FFC000"/>
                </a:solidFill>
                <a:uFillTx/>
                <a:latin typeface="Traffolight" pitchFamily="2"/>
              </a:rPr>
              <a:t>- </a:t>
            </a:r>
            <a:r>
              <a:rPr lang="en-US" sz="2000" b="1" dirty="0">
                <a:solidFill>
                  <a:srgbClr val="FFC000"/>
                </a:solidFill>
                <a:latin typeface="Traffolight" pitchFamily="2"/>
              </a:rPr>
              <a:t>EDXRF </a:t>
            </a:r>
            <a:r>
              <a:rPr lang="en-US" sz="2000" b="1" i="0" u="none" strike="noStrike" kern="1200" cap="none" spc="0" dirty="0" smtClean="0">
                <a:solidFill>
                  <a:srgbClr val="FFC000"/>
                </a:solidFill>
                <a:uFillTx/>
                <a:latin typeface="Traffolight" pitchFamily="2"/>
              </a:rPr>
              <a:t>imaging system</a:t>
            </a:r>
            <a:endParaRPr lang="pt-PT" sz="2400" b="1" i="0" u="none" strike="noStrike" kern="1200" cap="none" spc="0" baseline="0" dirty="0">
              <a:solidFill>
                <a:srgbClr val="FFC000"/>
              </a:solidFill>
              <a:uFillTx/>
              <a:latin typeface="Traffolight" pitchFamily="2"/>
            </a:endParaRPr>
          </a:p>
        </p:txBody>
      </p:sp>
      <p:cxnSp>
        <p:nvCxnSpPr>
          <p:cNvPr id="8" name="Straight Connector 5"/>
          <p:cNvCxnSpPr/>
          <p:nvPr/>
        </p:nvCxnSpPr>
        <p:spPr>
          <a:xfrm>
            <a:off x="539550" y="1419624"/>
            <a:ext cx="7797693" cy="0"/>
          </a:xfrm>
          <a:prstGeom prst="straightConnector1">
            <a:avLst/>
          </a:prstGeom>
          <a:noFill/>
          <a:ln w="28575">
            <a:solidFill>
              <a:srgbClr val="A6A6A6"/>
            </a:solidFill>
            <a:custDash>
              <a:ds d="100000" sp="100000"/>
            </a:custDash>
          </a:ln>
        </p:spPr>
      </p:cxnSp>
      <p:sp>
        <p:nvSpPr>
          <p:cNvPr id="9" name="Rectangle 19"/>
          <p:cNvSpPr/>
          <p:nvPr/>
        </p:nvSpPr>
        <p:spPr>
          <a:xfrm>
            <a:off x="0" y="3075806"/>
            <a:ext cx="9144000" cy="684803"/>
          </a:xfrm>
          <a:prstGeom prst="rect">
            <a:avLst/>
          </a:prstGeom>
          <a:noFill/>
          <a:ln>
            <a:noFill/>
            <a:prstDash val="solid"/>
          </a:ln>
        </p:spPr>
        <p:txBody>
          <a:bodyPr vert="horz" wrap="square" lIns="91440" tIns="45720" rIns="91440" bIns="45720" anchor="t" anchorCtr="1" compatLnSpc="1">
            <a:spAutoFit/>
          </a:bodyPr>
          <a:lstStyle/>
          <a:p>
            <a:pPr marL="0" marR="0" lvl="0" indent="0" algn="ctr" defTabSz="914400" rtl="0" fontAlgn="auto" hangingPunct="1">
              <a:lnSpc>
                <a:spcPct val="250000"/>
              </a:lnSpc>
              <a:spcBef>
                <a:spcPts val="0"/>
              </a:spcBef>
              <a:spcAft>
                <a:spcPts val="0"/>
              </a:spcAft>
              <a:buNone/>
              <a:tabLst/>
              <a:defRPr sz="1800" b="0" i="0" u="none" strike="noStrike" kern="0" cap="none" spc="0" baseline="0">
                <a:solidFill>
                  <a:srgbClr val="000000"/>
                </a:solidFill>
                <a:uFillTx/>
              </a:defRPr>
            </a:pPr>
            <a:r>
              <a:rPr lang="pt-PT" sz="1100" b="0" i="0" u="none" strike="noStrike" kern="1200" cap="none" spc="0" baseline="0" dirty="0">
                <a:solidFill>
                  <a:srgbClr val="595959"/>
                </a:solidFill>
                <a:uFillTx/>
                <a:latin typeface="Calibri"/>
              </a:rPr>
              <a:t>I3N – Departamento de Física da Universidade de Aveiro</a:t>
            </a: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pt-PT" sz="1100" b="0" i="0" u="none" strike="noStrike" kern="1200" cap="none" spc="0" baseline="0" dirty="0" err="1">
                <a:solidFill>
                  <a:srgbClr val="595959"/>
                </a:solidFill>
                <a:uFillTx/>
                <a:latin typeface="Calibri"/>
              </a:rPr>
              <a:t>LIBPhys</a:t>
            </a:r>
            <a:r>
              <a:rPr lang="pt-PT" sz="1100" b="0" i="0" u="none" strike="noStrike" kern="1200" cap="none" spc="0" baseline="0" dirty="0">
                <a:solidFill>
                  <a:srgbClr val="595959"/>
                </a:solidFill>
                <a:uFillTx/>
                <a:latin typeface="Calibri"/>
              </a:rPr>
              <a:t>-UNL - Faculdade de Ciências e Tecnologia da Universidade Nova de Lisboa</a:t>
            </a:r>
          </a:p>
        </p:txBody>
      </p:sp>
      <p:sp>
        <p:nvSpPr>
          <p:cNvPr id="10" name="Rectangle 21"/>
          <p:cNvSpPr/>
          <p:nvPr/>
        </p:nvSpPr>
        <p:spPr>
          <a:xfrm>
            <a:off x="0" y="3003794"/>
            <a:ext cx="9144000" cy="276999"/>
          </a:xfrm>
          <a:prstGeom prst="rect">
            <a:avLst/>
          </a:prstGeom>
          <a:noFill/>
          <a:ln>
            <a:noFill/>
            <a:prstDash val="solid"/>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pt-PT" sz="1200" b="0" i="0" u="none" strike="noStrike" kern="0" cap="none" spc="0" baseline="0" dirty="0" smtClean="0">
                <a:solidFill>
                  <a:srgbClr val="7F7F7F"/>
                </a:solidFill>
                <a:uFillTx/>
                <a:latin typeface="Traffolight" pitchFamily="2"/>
              </a:rPr>
              <a:t>C.D. Azevedo, L.F.N.D.</a:t>
            </a:r>
            <a:r>
              <a:rPr lang="pt-PT" sz="1200" b="0" i="0" u="none" strike="noStrike" kern="0" cap="none" spc="0" dirty="0" smtClean="0">
                <a:solidFill>
                  <a:srgbClr val="7F7F7F"/>
                </a:solidFill>
                <a:uFillTx/>
                <a:latin typeface="Traffolight" pitchFamily="2"/>
              </a:rPr>
              <a:t> Carramate, </a:t>
            </a:r>
            <a:r>
              <a:rPr lang="pt-PT" sz="1200" b="0" i="0" u="none" strike="noStrike" kern="0" cap="none" spc="0" baseline="0" dirty="0" smtClean="0">
                <a:solidFill>
                  <a:srgbClr val="7F7F7F"/>
                </a:solidFill>
                <a:uFillTx/>
                <a:latin typeface="Traffolight" pitchFamily="2"/>
              </a:rPr>
              <a:t>M.L</a:t>
            </a:r>
            <a:r>
              <a:rPr lang="pt-PT" sz="1200" b="0" i="0" u="none" strike="noStrike" kern="0" cap="none" spc="0" baseline="0" dirty="0">
                <a:solidFill>
                  <a:srgbClr val="7F7F7F"/>
                </a:solidFill>
                <a:uFillTx/>
                <a:latin typeface="Traffolight" pitchFamily="2"/>
              </a:rPr>
              <a:t>. Carvalho and J.F.C.A. Veloso</a:t>
            </a:r>
          </a:p>
        </p:txBody>
      </p:sp>
      <p:sp>
        <p:nvSpPr>
          <p:cNvPr id="11" name="Rectangle 22"/>
          <p:cNvSpPr/>
          <p:nvPr/>
        </p:nvSpPr>
        <p:spPr>
          <a:xfrm>
            <a:off x="0" y="2648148"/>
            <a:ext cx="9144000" cy="338556"/>
          </a:xfrm>
          <a:prstGeom prst="rect">
            <a:avLst/>
          </a:prstGeom>
          <a:noFill/>
          <a:ln>
            <a:noFill/>
            <a:prstDash val="solid"/>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pt-PT" sz="1600" b="1" i="0" u="none" strike="noStrike" kern="1200" cap="none" spc="0" baseline="0">
                <a:solidFill>
                  <a:srgbClr val="7F7F7F"/>
                </a:solidFill>
                <a:uFillTx/>
                <a:latin typeface="Traffolight" pitchFamily="2"/>
              </a:rPr>
              <a:t>Ana Luisa Silva</a:t>
            </a:r>
            <a:endParaRPr lang="pt-PT" sz="1600" b="0" i="0" u="none" strike="noStrike" kern="1200" cap="none" spc="0" baseline="0">
              <a:solidFill>
                <a:srgbClr val="000000"/>
              </a:solidFill>
              <a:uFillTx/>
              <a:latin typeface="Calibri"/>
            </a:endParaRPr>
          </a:p>
        </p:txBody>
      </p:sp>
      <p:pic>
        <p:nvPicPr>
          <p:cNvPr id="1026" name="Picture 2" descr="MPGD Applications Beyond Fundamental Science Workshop and the 18th RD51 Collaboration Meeting, Aveiro, Portugal"/>
          <p:cNvPicPr>
            <a:picLocks noChangeAspect="1" noChangeArrowheads="1"/>
          </p:cNvPicPr>
          <p:nvPr/>
        </p:nvPicPr>
        <p:blipFill rotWithShape="1">
          <a:blip r:embed="rId2">
            <a:extLst>
              <a:ext uri="{28A0092B-C50C-407E-A947-70E740481C1C}">
                <a14:useLocalDpi xmlns:a14="http://schemas.microsoft.com/office/drawing/2010/main" val="0"/>
              </a:ext>
            </a:extLst>
          </a:blip>
          <a:srcRect b="21343"/>
          <a:stretch/>
        </p:blipFill>
        <p:spPr bwMode="auto">
          <a:xfrm>
            <a:off x="0" y="4155926"/>
            <a:ext cx="9176494" cy="1412361"/>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840541" y="4215595"/>
            <a:ext cx="7533354" cy="369332"/>
          </a:xfrm>
          <a:prstGeom prst="rect">
            <a:avLst/>
          </a:prstGeom>
        </p:spPr>
        <p:txBody>
          <a:bodyPr wrap="square">
            <a:spAutoFit/>
          </a:bodyPr>
          <a:lstStyle/>
          <a:p>
            <a:pPr algn="ctr"/>
            <a:r>
              <a:rPr lang="en-US" b="1" i="1" dirty="0">
                <a:solidFill>
                  <a:srgbClr val="FFC000"/>
                </a:solidFill>
              </a:rPr>
              <a:t>Workshop MPGD Applications Beyond Fundamental Science</a:t>
            </a:r>
            <a:endParaRPr lang="pt-PT" dirty="0">
              <a:solidFill>
                <a:srgbClr val="FFC000"/>
              </a:solidFil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978213" y="123643"/>
            <a:ext cx="3975768" cy="523220"/>
          </a:xfrm>
          <a:prstGeom prst="rect">
            <a:avLst/>
          </a:prstGeom>
        </p:spPr>
        <p:txBody>
          <a:bodyPr wrap="none">
            <a:spAutoFit/>
          </a:bodyPr>
          <a:lstStyle/>
          <a:p>
            <a:pPr>
              <a:defRPr sz="1800" b="0" i="0" u="none" strike="noStrike" kern="0" cap="none" spc="0" baseline="0">
                <a:solidFill>
                  <a:srgbClr val="000000"/>
                </a:solidFill>
                <a:uFillTx/>
              </a:defRPr>
            </a:pPr>
            <a:r>
              <a:rPr lang="en-US" sz="2800" b="1" kern="0" dirty="0">
                <a:solidFill>
                  <a:srgbClr val="FFC000"/>
                </a:solidFill>
                <a:latin typeface="Traffolight" pitchFamily="2"/>
              </a:rPr>
              <a:t>MPGDs and 2D-imaging</a:t>
            </a:r>
          </a:p>
        </p:txBody>
      </p:sp>
      <p:sp>
        <p:nvSpPr>
          <p:cNvPr id="13" name="TextBox 12"/>
          <p:cNvSpPr txBox="1"/>
          <p:nvPr/>
        </p:nvSpPr>
        <p:spPr>
          <a:xfrm>
            <a:off x="1109818" y="793797"/>
            <a:ext cx="1707519" cy="307777"/>
          </a:xfrm>
          <a:prstGeom prst="rect">
            <a:avLst/>
          </a:prstGeom>
          <a:noFill/>
        </p:spPr>
        <p:txBody>
          <a:bodyPr wrap="none" rtlCol="0">
            <a:spAutoFit/>
          </a:bodyPr>
          <a:lstStyle/>
          <a:p>
            <a:r>
              <a:rPr lang="en-US" sz="1400" dirty="0" smtClean="0">
                <a:latin typeface="Century Gothic" pitchFamily="34" charset="0"/>
              </a:rPr>
              <a:t>Position resolution</a:t>
            </a:r>
            <a:endParaRPr lang="en-US" sz="1400" dirty="0">
              <a:latin typeface="Century Gothic" pitchFamily="34" charset="0"/>
            </a:endParaRPr>
          </a:p>
        </p:txBody>
      </p:sp>
      <p:sp>
        <p:nvSpPr>
          <p:cNvPr id="10" name="Rectangle 9"/>
          <p:cNvSpPr/>
          <p:nvPr/>
        </p:nvSpPr>
        <p:spPr>
          <a:xfrm>
            <a:off x="120321" y="250789"/>
            <a:ext cx="847586" cy="4709236"/>
          </a:xfrm>
          <a:prstGeom prst="rect">
            <a:avLst/>
          </a:prstGeom>
          <a:solidFill>
            <a:schemeClr val="bg1">
              <a:lumMod val="7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sp>
        <p:nvSpPr>
          <p:cNvPr id="11" name="Oval 9"/>
          <p:cNvSpPr/>
          <p:nvPr/>
        </p:nvSpPr>
        <p:spPr>
          <a:xfrm>
            <a:off x="840795" y="842580"/>
            <a:ext cx="261609" cy="261609"/>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FFC000"/>
          </a:solidFill>
          <a:ln w="25402">
            <a:solidFill>
              <a:srgbClr val="FFC000"/>
            </a:solid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ndParaRPr>
          </a:p>
        </p:txBody>
      </p:sp>
      <p:sp>
        <p:nvSpPr>
          <p:cNvPr id="34" name="TextBox 6"/>
          <p:cNvSpPr txBox="1">
            <a:spLocks noChangeArrowheads="1"/>
          </p:cNvSpPr>
          <p:nvPr/>
        </p:nvSpPr>
        <p:spPr bwMode="auto">
          <a:xfrm>
            <a:off x="1458511" y="1078577"/>
            <a:ext cx="5905500"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pt-PT" altLang="pt-PT" b="1">
                <a:latin typeface="Arial Narrow" pitchFamily="34" charset="0"/>
              </a:rPr>
              <a:t>Depends on…</a:t>
            </a:r>
          </a:p>
          <a:p>
            <a:r>
              <a:rPr lang="pt-PT" altLang="pt-PT">
                <a:latin typeface="Arial Narrow" pitchFamily="34" charset="0"/>
              </a:rPr>
              <a:t>	</a:t>
            </a:r>
            <a:r>
              <a:rPr lang="pt-PT" altLang="pt-PT" sz="2400">
                <a:latin typeface="Arial Narrow" pitchFamily="34" charset="0"/>
              </a:rPr>
              <a:t>Signal-to-Noise Ratio</a:t>
            </a:r>
          </a:p>
          <a:p>
            <a:r>
              <a:rPr lang="pt-PT" altLang="pt-PT"/>
              <a:t>			</a:t>
            </a:r>
            <a:endParaRPr lang="pt-PT" altLang="pt-PT" sz="2400">
              <a:latin typeface="Arial Narrow" pitchFamily="34" charset="0"/>
            </a:endParaRPr>
          </a:p>
        </p:txBody>
      </p:sp>
      <p:sp>
        <p:nvSpPr>
          <p:cNvPr id="36" name="TextBox 13"/>
          <p:cNvSpPr txBox="1">
            <a:spLocks noChangeArrowheads="1"/>
          </p:cNvSpPr>
          <p:nvPr/>
        </p:nvSpPr>
        <p:spPr bwMode="auto">
          <a:xfrm>
            <a:off x="2411760" y="1912464"/>
            <a:ext cx="486568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pt-PT" altLang="pt-PT" sz="2400" dirty="0">
                <a:latin typeface="Arial Narrow" pitchFamily="34" charset="0"/>
              </a:rPr>
              <a:t>Photoelectron range – </a:t>
            </a:r>
            <a:r>
              <a:rPr lang="pt-PT" altLang="pt-PT" sz="2400" dirty="0" smtClean="0">
                <a:latin typeface="Arial Narrow" pitchFamily="34" charset="0"/>
              </a:rPr>
              <a:t>gas dependence</a:t>
            </a:r>
            <a:endParaRPr lang="pt-PT" altLang="pt-PT" sz="2400" baseline="-25000" dirty="0">
              <a:latin typeface="Arial Narrow" pitchFamily="34" charset="0"/>
            </a:endParaRPr>
          </a:p>
        </p:txBody>
      </p:sp>
      <p:pic>
        <p:nvPicPr>
          <p:cNvPr id="205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34825" y="1280178"/>
            <a:ext cx="1922276" cy="5594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976098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978213" y="123643"/>
            <a:ext cx="3975768" cy="523220"/>
          </a:xfrm>
          <a:prstGeom prst="rect">
            <a:avLst/>
          </a:prstGeom>
        </p:spPr>
        <p:txBody>
          <a:bodyPr wrap="none">
            <a:spAutoFit/>
          </a:bodyPr>
          <a:lstStyle/>
          <a:p>
            <a:pPr>
              <a:defRPr sz="1800" b="0" i="0" u="none" strike="noStrike" kern="0" cap="none" spc="0" baseline="0">
                <a:solidFill>
                  <a:srgbClr val="000000"/>
                </a:solidFill>
                <a:uFillTx/>
              </a:defRPr>
            </a:pPr>
            <a:r>
              <a:rPr lang="en-US" sz="2800" b="1" kern="0" dirty="0">
                <a:solidFill>
                  <a:srgbClr val="FFC000"/>
                </a:solidFill>
                <a:latin typeface="Traffolight" pitchFamily="2"/>
              </a:rPr>
              <a:t>MPGDs and 2D-imaging</a:t>
            </a:r>
          </a:p>
        </p:txBody>
      </p:sp>
      <p:sp>
        <p:nvSpPr>
          <p:cNvPr id="13" name="TextBox 12"/>
          <p:cNvSpPr txBox="1"/>
          <p:nvPr/>
        </p:nvSpPr>
        <p:spPr>
          <a:xfrm>
            <a:off x="1109818" y="793797"/>
            <a:ext cx="1707519" cy="307777"/>
          </a:xfrm>
          <a:prstGeom prst="rect">
            <a:avLst/>
          </a:prstGeom>
          <a:noFill/>
        </p:spPr>
        <p:txBody>
          <a:bodyPr wrap="none" rtlCol="0">
            <a:spAutoFit/>
          </a:bodyPr>
          <a:lstStyle/>
          <a:p>
            <a:r>
              <a:rPr lang="en-US" sz="1400" dirty="0" smtClean="0">
                <a:latin typeface="Century Gothic" pitchFamily="34" charset="0"/>
              </a:rPr>
              <a:t>Position resolution</a:t>
            </a:r>
            <a:endParaRPr lang="en-US" sz="1400" dirty="0">
              <a:latin typeface="Century Gothic" pitchFamily="34" charset="0"/>
            </a:endParaRPr>
          </a:p>
        </p:txBody>
      </p:sp>
      <p:sp>
        <p:nvSpPr>
          <p:cNvPr id="10" name="Rectangle 9"/>
          <p:cNvSpPr/>
          <p:nvPr/>
        </p:nvSpPr>
        <p:spPr>
          <a:xfrm>
            <a:off x="120321" y="250789"/>
            <a:ext cx="847586" cy="4709236"/>
          </a:xfrm>
          <a:prstGeom prst="rect">
            <a:avLst/>
          </a:prstGeom>
          <a:solidFill>
            <a:schemeClr val="bg1">
              <a:lumMod val="7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sp>
        <p:nvSpPr>
          <p:cNvPr id="11" name="Oval 9"/>
          <p:cNvSpPr/>
          <p:nvPr/>
        </p:nvSpPr>
        <p:spPr>
          <a:xfrm>
            <a:off x="840795" y="842580"/>
            <a:ext cx="261609" cy="261609"/>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FFC000"/>
          </a:solidFill>
          <a:ln w="25402">
            <a:solidFill>
              <a:srgbClr val="FFC000"/>
            </a:solid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ndParaRPr>
          </a:p>
        </p:txBody>
      </p:sp>
      <p:sp>
        <p:nvSpPr>
          <p:cNvPr id="34" name="TextBox 6"/>
          <p:cNvSpPr txBox="1">
            <a:spLocks noChangeArrowheads="1"/>
          </p:cNvSpPr>
          <p:nvPr/>
        </p:nvSpPr>
        <p:spPr bwMode="auto">
          <a:xfrm>
            <a:off x="1458511" y="1078577"/>
            <a:ext cx="5905500"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pt-PT" altLang="pt-PT" b="1">
                <a:latin typeface="Arial Narrow" pitchFamily="34" charset="0"/>
              </a:rPr>
              <a:t>Depends on…</a:t>
            </a:r>
          </a:p>
          <a:p>
            <a:r>
              <a:rPr lang="pt-PT" altLang="pt-PT">
                <a:latin typeface="Arial Narrow" pitchFamily="34" charset="0"/>
              </a:rPr>
              <a:t>	</a:t>
            </a:r>
            <a:r>
              <a:rPr lang="pt-PT" altLang="pt-PT" sz="2400">
                <a:latin typeface="Arial Narrow" pitchFamily="34" charset="0"/>
              </a:rPr>
              <a:t>Signal-to-Noise Ratio</a:t>
            </a:r>
          </a:p>
          <a:p>
            <a:r>
              <a:rPr lang="pt-PT" altLang="pt-PT"/>
              <a:t>			</a:t>
            </a:r>
            <a:endParaRPr lang="pt-PT" altLang="pt-PT" sz="2400">
              <a:latin typeface="Arial Narrow" pitchFamily="34" charset="0"/>
            </a:endParaRPr>
          </a:p>
        </p:txBody>
      </p:sp>
      <p:sp>
        <p:nvSpPr>
          <p:cNvPr id="36" name="TextBox 13"/>
          <p:cNvSpPr txBox="1">
            <a:spLocks noChangeArrowheads="1"/>
          </p:cNvSpPr>
          <p:nvPr/>
        </p:nvSpPr>
        <p:spPr bwMode="auto">
          <a:xfrm>
            <a:off x="2411760" y="1912464"/>
            <a:ext cx="486568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pt-PT" altLang="pt-PT" sz="2400" dirty="0">
                <a:latin typeface="Arial Narrow" pitchFamily="34" charset="0"/>
              </a:rPr>
              <a:t>Photoelectron range – </a:t>
            </a:r>
            <a:r>
              <a:rPr lang="pt-PT" altLang="pt-PT" sz="2400" dirty="0" smtClean="0">
                <a:latin typeface="Arial Narrow" pitchFamily="34" charset="0"/>
              </a:rPr>
              <a:t>gas dependence</a:t>
            </a:r>
            <a:endParaRPr lang="pt-PT" altLang="pt-PT" sz="2400" baseline="-25000" dirty="0">
              <a:latin typeface="Arial Narrow" pitchFamily="34" charset="0"/>
            </a:endParaRPr>
          </a:p>
        </p:txBody>
      </p:sp>
      <p:pic>
        <p:nvPicPr>
          <p:cNvPr id="205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34825" y="1280178"/>
            <a:ext cx="1922276" cy="5594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 name="Picture 2" descr="C:\Users\analuisa.silva\Documents\UA\Conferencias\2013\MPGD\Apresentação_MPGD\gauss.png"/>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l="10600" t="7106" r="10921" b="8691"/>
          <a:stretch>
            <a:fillRect/>
          </a:stretch>
        </p:blipFill>
        <p:spPr bwMode="auto">
          <a:xfrm>
            <a:off x="6059159" y="3075152"/>
            <a:ext cx="2768600" cy="190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8"/>
          <p:cNvPicPr>
            <a:picLocks noChangeAspect="1" noChangeArrowheads="1"/>
          </p:cNvPicPr>
          <p:nvPr/>
        </p:nvPicPr>
        <p:blipFill>
          <a:blip r:embed="rId5" cstate="print">
            <a:clrChange>
              <a:clrFrom>
                <a:srgbClr val="FEFEFE"/>
              </a:clrFrom>
              <a:clrTo>
                <a:srgbClr val="FEFEFE">
                  <a:alpha val="0"/>
                </a:srgbClr>
              </a:clrTo>
            </a:clrChange>
            <a:extLst>
              <a:ext uri="{28A0092B-C50C-407E-A947-70E740481C1C}">
                <a14:useLocalDpi xmlns:a14="http://schemas.microsoft.com/office/drawing/2010/main" val="0"/>
              </a:ext>
            </a:extLst>
          </a:blip>
          <a:srcRect l="5901" t="13918" b="5904"/>
          <a:stretch>
            <a:fillRect/>
          </a:stretch>
        </p:blipFill>
        <p:spPr bwMode="auto">
          <a:xfrm>
            <a:off x="2971473" y="3014033"/>
            <a:ext cx="2368550" cy="20304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8" name="Picture 2" descr="C:\Users\analuisa.silva\Documents\UA\Doutoramento\4º ANO\DadosSimulacaoNe\gnuplot_photoelectron\gnuplot\GnuEvents.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1610" y="3022765"/>
            <a:ext cx="2012950" cy="201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TextBox 18"/>
          <p:cNvSpPr txBox="1"/>
          <p:nvPr/>
        </p:nvSpPr>
        <p:spPr>
          <a:xfrm>
            <a:off x="1307772" y="2278227"/>
            <a:ext cx="2232025" cy="369888"/>
          </a:xfrm>
          <a:prstGeom prst="rect">
            <a:avLst/>
          </a:prstGeom>
          <a:noFill/>
        </p:spPr>
        <p:txBody>
          <a:bodyPr>
            <a:spAutoFit/>
          </a:bodyPr>
          <a:lstStyle/>
          <a:p>
            <a:pPr fontAlgn="auto">
              <a:spcBef>
                <a:spcPts val="0"/>
              </a:spcBef>
              <a:spcAft>
                <a:spcPts val="0"/>
              </a:spcAft>
              <a:defRPr/>
            </a:pPr>
            <a:r>
              <a:rPr lang="pt-PT" b="1" cap="small" dirty="0" err="1">
                <a:latin typeface="+mn-lt"/>
                <a:cs typeface="+mn-cs"/>
              </a:rPr>
              <a:t>Simulations</a:t>
            </a:r>
            <a:r>
              <a:rPr lang="pt-PT" b="1" dirty="0">
                <a:latin typeface="+mn-lt"/>
                <a:cs typeface="+mn-cs"/>
              </a:rPr>
              <a:t> - </a:t>
            </a:r>
            <a:r>
              <a:rPr lang="pt-PT" b="1" dirty="0" err="1">
                <a:latin typeface="+mn-lt"/>
                <a:cs typeface="+mn-cs"/>
              </a:rPr>
              <a:t>Degrad</a:t>
            </a:r>
            <a:endParaRPr lang="pt-PT" b="1" dirty="0">
              <a:latin typeface="+mn-lt"/>
              <a:cs typeface="+mn-cs"/>
            </a:endParaRPr>
          </a:p>
        </p:txBody>
      </p:sp>
      <p:cxnSp>
        <p:nvCxnSpPr>
          <p:cNvPr id="20" name="Elbow Connector 19"/>
          <p:cNvCxnSpPr/>
          <p:nvPr/>
        </p:nvCxnSpPr>
        <p:spPr>
          <a:xfrm rot="10800000" flipV="1">
            <a:off x="1268085" y="2317915"/>
            <a:ext cx="3910013" cy="839787"/>
          </a:xfrm>
          <a:prstGeom prst="bentConnector2">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21" name="Rectangle 20"/>
          <p:cNvSpPr>
            <a:spLocks noChangeArrowheads="1"/>
          </p:cNvSpPr>
          <p:nvPr/>
        </p:nvSpPr>
        <p:spPr bwMode="auto">
          <a:xfrm>
            <a:off x="2099935" y="3687927"/>
            <a:ext cx="10795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r>
              <a:rPr lang="pt-PT" altLang="pt-PT" sz="1200" b="1"/>
              <a:t>Average </a:t>
            </a:r>
          </a:p>
          <a:p>
            <a:pPr algn="ctr"/>
            <a:endParaRPr lang="pt-PT" altLang="pt-PT" sz="1200" b="1"/>
          </a:p>
          <a:p>
            <a:pPr algn="ctr"/>
            <a:r>
              <a:rPr lang="pt-PT" altLang="pt-PT" sz="1200" b="1"/>
              <a:t>Position</a:t>
            </a:r>
            <a:endParaRPr lang="en-US" altLang="pt-PT" sz="1200" b="1"/>
          </a:p>
        </p:txBody>
      </p:sp>
      <p:sp>
        <p:nvSpPr>
          <p:cNvPr id="22" name="Rectangle 21"/>
          <p:cNvSpPr>
            <a:spLocks noChangeArrowheads="1"/>
          </p:cNvSpPr>
          <p:nvPr/>
        </p:nvSpPr>
        <p:spPr bwMode="auto">
          <a:xfrm>
            <a:off x="5099959" y="3672051"/>
            <a:ext cx="10795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r>
              <a:rPr lang="pt-PT" altLang="pt-PT" sz="1200" b="1" dirty="0"/>
              <a:t>1D </a:t>
            </a:r>
          </a:p>
          <a:p>
            <a:pPr algn="ctr"/>
            <a:endParaRPr lang="pt-PT" altLang="pt-PT" sz="1200" b="1" dirty="0"/>
          </a:p>
          <a:p>
            <a:pPr algn="ctr"/>
            <a:r>
              <a:rPr lang="pt-PT" altLang="pt-PT" sz="1200" b="1" dirty="0"/>
              <a:t>Projection</a:t>
            </a:r>
            <a:endParaRPr lang="en-US" altLang="pt-PT" sz="1200" b="1" dirty="0"/>
          </a:p>
        </p:txBody>
      </p:sp>
      <p:sp>
        <p:nvSpPr>
          <p:cNvPr id="23" name="Rectangle 22"/>
          <p:cNvSpPr>
            <a:spLocks noChangeArrowheads="1"/>
          </p:cNvSpPr>
          <p:nvPr/>
        </p:nvSpPr>
        <p:spPr bwMode="auto">
          <a:xfrm>
            <a:off x="5987722" y="2441740"/>
            <a:ext cx="3097212" cy="523875"/>
          </a:xfrm>
          <a:prstGeom prst="rect">
            <a:avLst/>
          </a:prstGeom>
          <a:noFill/>
          <a:ln w="38100">
            <a:solidFill>
              <a:srgbClr val="C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r>
              <a:rPr lang="en-US" altLang="pt-PT" sz="1400" b="1" dirty="0">
                <a:solidFill>
                  <a:srgbClr val="C00000"/>
                </a:solidFill>
                <a:latin typeface="Arial Narrow" pitchFamily="34" charset="0"/>
              </a:rPr>
              <a:t>Gaussian distribution FWHM</a:t>
            </a:r>
            <a:r>
              <a:rPr lang="en-US" altLang="pt-PT" sz="1400" dirty="0">
                <a:solidFill>
                  <a:srgbClr val="C00000"/>
                </a:solidFill>
                <a:latin typeface="Arial Narrow" pitchFamily="34" charset="0"/>
              </a:rPr>
              <a:t> </a:t>
            </a:r>
          </a:p>
          <a:p>
            <a:pPr algn="ctr"/>
            <a:r>
              <a:rPr lang="en-US" altLang="pt-PT" sz="1400" b="1" dirty="0">
                <a:latin typeface="Arial Narrow" pitchFamily="34" charset="0"/>
              </a:rPr>
              <a:t>uncertainty in the position of interaction</a:t>
            </a:r>
            <a:r>
              <a:rPr lang="en-US" altLang="pt-PT" sz="1400" dirty="0">
                <a:latin typeface="Arial Narrow" pitchFamily="34" charset="0"/>
              </a:rPr>
              <a:t>.</a:t>
            </a:r>
            <a:endParaRPr lang="pt-PT" altLang="pt-PT" sz="1400" dirty="0">
              <a:latin typeface="Arial Narrow" pitchFamily="34" charset="0"/>
            </a:endParaRPr>
          </a:p>
        </p:txBody>
      </p:sp>
      <p:sp>
        <p:nvSpPr>
          <p:cNvPr id="24" name="Rectangle 23"/>
          <p:cNvSpPr>
            <a:spLocks noChangeArrowheads="1"/>
          </p:cNvSpPr>
          <p:nvPr/>
        </p:nvSpPr>
        <p:spPr bwMode="auto">
          <a:xfrm>
            <a:off x="120321" y="2648115"/>
            <a:ext cx="4572001"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r>
              <a:rPr lang="pt-PT" altLang="pt-PT" sz="1200" b="1" dirty="0"/>
              <a:t>primary cluster spatial </a:t>
            </a:r>
            <a:r>
              <a:rPr lang="en-US" altLang="pt-PT" sz="1200" b="1" dirty="0"/>
              <a:t>distribution </a:t>
            </a:r>
          </a:p>
          <a:p>
            <a:pPr algn="ctr"/>
            <a:r>
              <a:rPr lang="en-US" altLang="pt-PT" sz="1200" b="1" dirty="0"/>
              <a:t>in gas mixtures for X-rays</a:t>
            </a:r>
          </a:p>
        </p:txBody>
      </p:sp>
      <p:cxnSp>
        <p:nvCxnSpPr>
          <p:cNvPr id="26" name="Straight Arrow Connector 25"/>
          <p:cNvCxnSpPr/>
          <p:nvPr/>
        </p:nvCxnSpPr>
        <p:spPr>
          <a:xfrm>
            <a:off x="5390226" y="4027652"/>
            <a:ext cx="695325" cy="0"/>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a:off x="2310476" y="4043527"/>
            <a:ext cx="696913" cy="0"/>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282927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2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978213" y="123643"/>
            <a:ext cx="3975768" cy="523220"/>
          </a:xfrm>
          <a:prstGeom prst="rect">
            <a:avLst/>
          </a:prstGeom>
        </p:spPr>
        <p:txBody>
          <a:bodyPr wrap="none">
            <a:spAutoFit/>
          </a:bodyPr>
          <a:lstStyle/>
          <a:p>
            <a:pPr>
              <a:defRPr sz="1800" b="0" i="0" u="none" strike="noStrike" kern="0" cap="none" spc="0" baseline="0">
                <a:solidFill>
                  <a:srgbClr val="000000"/>
                </a:solidFill>
                <a:uFillTx/>
              </a:defRPr>
            </a:pPr>
            <a:r>
              <a:rPr lang="en-US" sz="2800" b="1" kern="0" dirty="0">
                <a:solidFill>
                  <a:srgbClr val="FFC000"/>
                </a:solidFill>
                <a:latin typeface="Traffolight" pitchFamily="2"/>
              </a:rPr>
              <a:t>MPGDs and 2D-imaging</a:t>
            </a:r>
          </a:p>
        </p:txBody>
      </p:sp>
      <p:sp>
        <p:nvSpPr>
          <p:cNvPr id="2" name="TextBox 2"/>
          <p:cNvSpPr txBox="1"/>
          <p:nvPr/>
        </p:nvSpPr>
        <p:spPr>
          <a:xfrm>
            <a:off x="1102404" y="771550"/>
            <a:ext cx="3823483" cy="307777"/>
          </a:xfrm>
          <a:prstGeom prst="rect">
            <a:avLst/>
          </a:prstGeom>
          <a:noFill/>
          <a:ln>
            <a:noFill/>
          </a:ln>
        </p:spPr>
        <p:txBody>
          <a:bodyPr vert="horz" wrap="none" lIns="91440" tIns="45720" rIns="91440" bIns="45720" anchor="t" anchorCtr="0" compatLnSpc="1">
            <a:spAutoFit/>
          </a:bodyPr>
          <a:lstStyle/>
          <a:p>
            <a:pPr marR="0" lvl="0" algn="l" defTabSz="914400" rtl="0" fontAlgn="auto" hangingPunct="1">
              <a:lnSpc>
                <a:spcPct val="100000"/>
              </a:lnSpc>
              <a:spcBef>
                <a:spcPts val="0"/>
              </a:spcBef>
              <a:spcAft>
                <a:spcPts val="0"/>
              </a:spcAft>
              <a:buSzPct val="100000"/>
              <a:tabLst/>
              <a:defRPr sz="1800" b="0" i="0" u="none" strike="noStrike" kern="0" cap="none" spc="0" baseline="0">
                <a:solidFill>
                  <a:srgbClr val="000000"/>
                </a:solidFill>
                <a:uFillTx/>
              </a:defRPr>
            </a:pPr>
            <a:r>
              <a:rPr lang="en-US" sz="1400" dirty="0" smtClean="0">
                <a:solidFill>
                  <a:srgbClr val="000000"/>
                </a:solidFill>
                <a:latin typeface="Century Gothic" pitchFamily="34"/>
              </a:rPr>
              <a:t>Im</a:t>
            </a:r>
            <a:r>
              <a:rPr lang="en-US" sz="1400" b="0" i="0" u="none" strike="noStrike" kern="1200" cap="none" spc="0" baseline="0" dirty="0" smtClean="0">
                <a:solidFill>
                  <a:srgbClr val="000000"/>
                </a:solidFill>
                <a:uFillTx/>
                <a:latin typeface="Century Gothic" pitchFamily="34"/>
              </a:rPr>
              <a:t>aging </a:t>
            </a:r>
            <a:r>
              <a:rPr lang="en-US" sz="1400" b="0" i="0" u="none" strike="noStrike" kern="1200" cap="none" spc="0" baseline="0" dirty="0">
                <a:solidFill>
                  <a:srgbClr val="000000"/>
                </a:solidFill>
                <a:uFillTx/>
                <a:latin typeface="Century Gothic" pitchFamily="34"/>
              </a:rPr>
              <a:t>Capability and Spatial Resolution</a:t>
            </a:r>
          </a:p>
        </p:txBody>
      </p:sp>
      <p:sp>
        <p:nvSpPr>
          <p:cNvPr id="3" name="TextBox 29"/>
          <p:cNvSpPr txBox="1"/>
          <p:nvPr/>
        </p:nvSpPr>
        <p:spPr>
          <a:xfrm>
            <a:off x="1102404" y="987574"/>
            <a:ext cx="3744413" cy="521760"/>
          </a:xfrm>
          <a:prstGeom prst="rect">
            <a:avLst/>
          </a:prstGeom>
          <a:noFill/>
          <a:ln>
            <a:noFill/>
          </a:ln>
        </p:spPr>
        <p:txBody>
          <a:bodyPr vert="horz" wrap="square" lIns="90004" tIns="44997" rIns="90004" bIns="44997" anchor="t" anchorCtr="0" compatLnSpc="1">
            <a:spAutoFit/>
          </a:bodyPr>
          <a:lstStyle/>
          <a:p>
            <a:pPr marL="0" marR="0" lvl="0" indent="0" algn="l" defTabSz="914400" rtl="0" fontAlgn="auto" hangingPunct="1">
              <a:lnSpc>
                <a:spcPct val="100000"/>
              </a:lnSpc>
              <a:spcBef>
                <a:spcPts val="0"/>
              </a:spcBef>
              <a:spcAft>
                <a:spcPts val="0"/>
              </a:spcAft>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0" i="0" u="none" strike="noStrike" kern="0" cap="none" spc="0" baseline="0">
                <a:solidFill>
                  <a:srgbClr val="000000"/>
                </a:solidFill>
                <a:uFillTx/>
              </a:defRPr>
            </a:pPr>
            <a:r>
              <a:rPr lang="pt-PT" sz="1400" b="1" i="0" u="none" strike="noStrike" kern="1200" cap="none" spc="0" baseline="0" dirty="0">
                <a:solidFill>
                  <a:srgbClr val="000000"/>
                </a:solidFill>
                <a:uFillTx/>
                <a:latin typeface="Century Gothic" pitchFamily="34"/>
                <a:ea typeface="Arial" pitchFamily="34"/>
                <a:cs typeface="Arial" pitchFamily="34"/>
              </a:rPr>
              <a:t>for X-rays </a:t>
            </a:r>
            <a:r>
              <a:rPr lang="pt-PT" sz="1400" b="0" i="0" u="none" strike="noStrike" kern="1200" cap="none" spc="0" baseline="0" dirty="0">
                <a:solidFill>
                  <a:srgbClr val="000000"/>
                </a:solidFill>
                <a:uFillTx/>
                <a:latin typeface="Century Gothic" pitchFamily="34"/>
                <a:ea typeface="Arial" pitchFamily="34"/>
                <a:cs typeface="Arial" pitchFamily="34"/>
              </a:rPr>
              <a:t>in He, Ne, Ar, Kr and Xe; 1atm</a:t>
            </a:r>
          </a:p>
          <a:p>
            <a:pPr marL="0" marR="0" lvl="0" indent="0" algn="l" defTabSz="914400" rtl="0" fontAlgn="auto" hangingPunct="1">
              <a:lnSpc>
                <a:spcPct val="100000"/>
              </a:lnSpc>
              <a:spcBef>
                <a:spcPts val="0"/>
              </a:spcBef>
              <a:spcAft>
                <a:spcPts val="0"/>
              </a:spcAft>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0" i="0" u="none" strike="noStrike" kern="0" cap="none" spc="0" baseline="0">
                <a:solidFill>
                  <a:srgbClr val="000000"/>
                </a:solidFill>
                <a:uFillTx/>
              </a:defRPr>
            </a:pPr>
            <a:r>
              <a:rPr lang="pt-PT" sz="1400" b="0" i="0" u="none" strike="noStrike" kern="1200" cap="none" spc="0" baseline="0" dirty="0" smtClean="0">
                <a:solidFill>
                  <a:srgbClr val="000000"/>
                </a:solidFill>
                <a:uFillTx/>
                <a:latin typeface="Century Gothic" pitchFamily="34"/>
                <a:ea typeface="Arial" pitchFamily="34"/>
                <a:cs typeface="Arial" pitchFamily="34"/>
              </a:rPr>
              <a:t>Detector</a:t>
            </a:r>
            <a:r>
              <a:rPr lang="pt-PT" sz="1400" b="0" i="0" u="none" strike="noStrike" kern="1200" cap="none" spc="0" baseline="0" dirty="0">
                <a:solidFill>
                  <a:srgbClr val="000000"/>
                </a:solidFill>
                <a:uFillTx/>
                <a:latin typeface="Century Gothic" pitchFamily="34"/>
                <a:ea typeface="Arial" pitchFamily="34"/>
                <a:cs typeface="Arial" pitchFamily="34"/>
              </a:rPr>
              <a:t>: 1 x 10 x 10 cm³</a:t>
            </a:r>
          </a:p>
        </p:txBody>
      </p:sp>
      <p:pic>
        <p:nvPicPr>
          <p:cNvPr id="4" name="Picture 30"/>
          <p:cNvPicPr>
            <a:picLocks noChangeAspect="1"/>
          </p:cNvPicPr>
          <p:nvPr/>
        </p:nvPicPr>
        <p:blipFill>
          <a:blip r:embed="rId3">
            <a:clrChange>
              <a:clrFrom>
                <a:srgbClr val="FFFFFF"/>
              </a:clrFrom>
              <a:clrTo>
                <a:srgbClr val="FFFFFF">
                  <a:alpha val="0"/>
                </a:srgbClr>
              </a:clrTo>
            </a:clrChange>
            <a:lum/>
            <a:alphaModFix/>
          </a:blip>
          <a:srcRect/>
          <a:stretch>
            <a:fillRect/>
          </a:stretch>
        </p:blipFill>
        <p:spPr>
          <a:xfrm>
            <a:off x="4831865" y="848597"/>
            <a:ext cx="4146057" cy="3981355"/>
          </a:xfrm>
          <a:prstGeom prst="rect">
            <a:avLst/>
          </a:prstGeom>
          <a:noFill/>
          <a:ln>
            <a:noFill/>
          </a:ln>
        </p:spPr>
      </p:pic>
      <p:sp>
        <p:nvSpPr>
          <p:cNvPr id="5" name="TextBox 31"/>
          <p:cNvSpPr txBox="1"/>
          <p:nvPr/>
        </p:nvSpPr>
        <p:spPr>
          <a:xfrm>
            <a:off x="1197937" y="4829952"/>
            <a:ext cx="4000115" cy="260146"/>
          </a:xfrm>
          <a:prstGeom prst="rect">
            <a:avLst/>
          </a:prstGeom>
          <a:noFill/>
          <a:ln>
            <a:noFill/>
          </a:ln>
        </p:spPr>
        <p:txBody>
          <a:bodyPr vert="horz" wrap="none" lIns="90004" tIns="44997" rIns="90004" bIns="44997" anchor="t" anchorCtr="0" compatLnSpc="1">
            <a:spAutoFit/>
          </a:bodyPr>
          <a:lstStyle/>
          <a:p>
            <a:pPr marL="0" marR="0" lvl="0" indent="0" algn="l" defTabSz="914400" rtl="0" fontAlgn="auto" hangingPunct="1">
              <a:lnSpc>
                <a:spcPct val="100000"/>
              </a:lnSpc>
              <a:spcBef>
                <a:spcPts val="0"/>
              </a:spcBef>
              <a:spcAft>
                <a:spcPts val="0"/>
              </a:spcAft>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0" i="0" u="none" strike="noStrike" kern="0" cap="none" spc="0" baseline="0">
                <a:solidFill>
                  <a:srgbClr val="000000"/>
                </a:solidFill>
                <a:uFillTx/>
              </a:defRPr>
            </a:pPr>
            <a:r>
              <a:rPr lang="pt-PT" sz="1100" b="0" i="0" u="none" strike="noStrike" kern="1200" cap="none" spc="0" baseline="0">
                <a:solidFill>
                  <a:srgbClr val="7F7F7F"/>
                </a:solidFill>
                <a:uFillTx/>
                <a:latin typeface="Century Gothic" pitchFamily="34"/>
                <a:ea typeface="Arial" pitchFamily="34"/>
                <a:cs typeface="Arial" pitchFamily="34"/>
              </a:rPr>
              <a:t>C. Azevedo et al., PLB 741(2015)272</a:t>
            </a:r>
            <a:r>
              <a:rPr lang="pt-PT" sz="1100" b="0" i="1" u="none" strike="noStrike" kern="1200" cap="none" spc="0" baseline="0">
                <a:solidFill>
                  <a:srgbClr val="7F7F7F"/>
                </a:solidFill>
                <a:uFillTx/>
                <a:latin typeface="Century Gothic" pitchFamily="34"/>
                <a:ea typeface="Arial" pitchFamily="34"/>
                <a:cs typeface="Arial" pitchFamily="34"/>
              </a:rPr>
              <a:t>; </a:t>
            </a:r>
            <a:r>
              <a:rPr lang="pt-PT" sz="1100" b="0" i="0" u="none" strike="noStrike" kern="1200" cap="none" spc="0" baseline="0">
                <a:solidFill>
                  <a:srgbClr val="7F7F7F"/>
                </a:solidFill>
                <a:uFillTx/>
                <a:latin typeface="Century Gothic" pitchFamily="34"/>
                <a:ea typeface="Arial" pitchFamily="34"/>
                <a:cs typeface="Arial" pitchFamily="34"/>
              </a:rPr>
              <a:t>Exp. - G. Smith 2013</a:t>
            </a:r>
          </a:p>
        </p:txBody>
      </p:sp>
      <p:sp>
        <p:nvSpPr>
          <p:cNvPr id="14" name="Rectangle 13"/>
          <p:cNvSpPr/>
          <p:nvPr/>
        </p:nvSpPr>
        <p:spPr>
          <a:xfrm>
            <a:off x="120321" y="250789"/>
            <a:ext cx="847586" cy="4709236"/>
          </a:xfrm>
          <a:prstGeom prst="rect">
            <a:avLst/>
          </a:prstGeom>
          <a:solidFill>
            <a:schemeClr val="bg1">
              <a:lumMod val="7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sp>
        <p:nvSpPr>
          <p:cNvPr id="15" name="Oval 9"/>
          <p:cNvSpPr/>
          <p:nvPr/>
        </p:nvSpPr>
        <p:spPr>
          <a:xfrm>
            <a:off x="840795" y="842580"/>
            <a:ext cx="261609" cy="261609"/>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FFC000"/>
          </a:solidFill>
          <a:ln w="25402">
            <a:solidFill>
              <a:srgbClr val="FFC000"/>
            </a:solid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ndParaRPr>
          </a:p>
        </p:txBody>
      </p:sp>
    </p:spTree>
    <p:extLst>
      <p:ext uri="{BB962C8B-B14F-4D97-AF65-F5344CB8AC3E}">
        <p14:creationId xmlns:p14="http://schemas.microsoft.com/office/powerpoint/2010/main" val="15712077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name="Slide12">
    <p:spTree>
      <p:nvGrpSpPr>
        <p:cNvPr id="1" name=""/>
        <p:cNvGrpSpPr/>
        <p:nvPr/>
      </p:nvGrpSpPr>
      <p:grpSpPr>
        <a:xfrm>
          <a:off x="0" y="0"/>
          <a:ext cx="0" cy="0"/>
          <a:chOff x="0" y="0"/>
          <a:chExt cx="0" cy="0"/>
        </a:xfrm>
      </p:grpSpPr>
      <p:sp>
        <p:nvSpPr>
          <p:cNvPr id="2" name="TextBox 31"/>
          <p:cNvSpPr txBox="1"/>
          <p:nvPr/>
        </p:nvSpPr>
        <p:spPr>
          <a:xfrm>
            <a:off x="1284935" y="627534"/>
            <a:ext cx="6984781" cy="307777"/>
          </a:xfrm>
          <a:prstGeom prst="rect">
            <a:avLst/>
          </a:prstGeom>
          <a:noFill/>
          <a:ln>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pt-PT" sz="1400" kern="0" dirty="0">
                <a:solidFill>
                  <a:srgbClr val="000000"/>
                </a:solidFill>
                <a:latin typeface="Century Gothic" pitchFamily="34"/>
              </a:rPr>
              <a:t>X-RAY FLUORESCENCE IMAGING  - THCOBRA</a:t>
            </a:r>
          </a:p>
        </p:txBody>
      </p:sp>
      <p:sp>
        <p:nvSpPr>
          <p:cNvPr id="22" name="Rectangle 21"/>
          <p:cNvSpPr/>
          <p:nvPr/>
        </p:nvSpPr>
        <p:spPr>
          <a:xfrm>
            <a:off x="120321" y="250789"/>
            <a:ext cx="847586" cy="4709236"/>
          </a:xfrm>
          <a:prstGeom prst="rect">
            <a:avLst/>
          </a:prstGeom>
          <a:solidFill>
            <a:schemeClr val="bg1">
              <a:lumMod val="7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sp>
        <p:nvSpPr>
          <p:cNvPr id="23" name="Oval 9"/>
          <p:cNvSpPr/>
          <p:nvPr/>
        </p:nvSpPr>
        <p:spPr>
          <a:xfrm>
            <a:off x="840795" y="666008"/>
            <a:ext cx="261609" cy="261609"/>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FFC000"/>
          </a:solidFill>
          <a:ln w="25402">
            <a:solidFill>
              <a:srgbClr val="FFC000"/>
            </a:solid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ndParaRPr>
          </a:p>
        </p:txBody>
      </p:sp>
      <p:sp>
        <p:nvSpPr>
          <p:cNvPr id="24" name="Rectangle 23"/>
          <p:cNvSpPr/>
          <p:nvPr/>
        </p:nvSpPr>
        <p:spPr>
          <a:xfrm>
            <a:off x="978213" y="123643"/>
            <a:ext cx="4003019" cy="523220"/>
          </a:xfrm>
          <a:prstGeom prst="rect">
            <a:avLst/>
          </a:prstGeom>
        </p:spPr>
        <p:txBody>
          <a:bodyPr wrap="none">
            <a:spAutoFit/>
          </a:bodyPr>
          <a:lstStyle/>
          <a:p>
            <a:pPr>
              <a:defRPr sz="1800" b="0" i="0" u="none" strike="noStrike" kern="0" cap="none" spc="0" baseline="0">
                <a:solidFill>
                  <a:srgbClr val="000000"/>
                </a:solidFill>
                <a:uFillTx/>
              </a:defRPr>
            </a:pPr>
            <a:r>
              <a:rPr lang="en-US" sz="2800" b="1" kern="0" dirty="0" smtClean="0">
                <a:solidFill>
                  <a:srgbClr val="FFC000"/>
                </a:solidFill>
                <a:latin typeface="Traffolight" pitchFamily="2"/>
              </a:rPr>
              <a:t>EDXRF Imaging System</a:t>
            </a:r>
            <a:endParaRPr lang="en-US" sz="2800" b="1" kern="0" dirty="0">
              <a:solidFill>
                <a:srgbClr val="FFC000"/>
              </a:solidFill>
              <a:latin typeface="Traffolight" pitchFamily="2"/>
            </a:endParaRPr>
          </a:p>
        </p:txBody>
      </p:sp>
      <p:pic>
        <p:nvPicPr>
          <p:cNvPr id="307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1365" t="743" r="841" b="2271"/>
          <a:stretch/>
        </p:blipFill>
        <p:spPr bwMode="auto">
          <a:xfrm>
            <a:off x="1266214" y="967245"/>
            <a:ext cx="7430036" cy="40006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name="Slide23">
    <p:spTree>
      <p:nvGrpSpPr>
        <p:cNvPr id="1" name=""/>
        <p:cNvGrpSpPr/>
        <p:nvPr/>
      </p:nvGrpSpPr>
      <p:grpSpPr>
        <a:xfrm>
          <a:off x="0" y="0"/>
          <a:ext cx="0" cy="0"/>
          <a:chOff x="0" y="0"/>
          <a:chExt cx="0" cy="0"/>
        </a:xfrm>
      </p:grpSpPr>
      <p:sp>
        <p:nvSpPr>
          <p:cNvPr id="4" name="TextBox 5"/>
          <p:cNvSpPr txBox="1"/>
          <p:nvPr/>
        </p:nvSpPr>
        <p:spPr>
          <a:xfrm>
            <a:off x="1095608" y="604043"/>
            <a:ext cx="7926384" cy="307777"/>
          </a:xfrm>
          <a:prstGeom prst="rect">
            <a:avLst/>
          </a:prstGeom>
          <a:noFill/>
          <a:ln>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pt-PT" sz="1400" kern="0" dirty="0">
                <a:solidFill>
                  <a:srgbClr val="000000"/>
                </a:solidFill>
                <a:latin typeface="Century Gothic" pitchFamily="34"/>
              </a:rPr>
              <a:t>Pinhole influence on the system spatial resolution:</a:t>
            </a:r>
          </a:p>
        </p:txBody>
      </p:sp>
      <p:pic>
        <p:nvPicPr>
          <p:cNvPr id="6" name="Picture 5" descr="C:\Users\analuisa.silva\Desktop\magnification.png"/>
          <p:cNvPicPr>
            <a:picLocks noChangeAspect="1"/>
          </p:cNvPicPr>
          <p:nvPr/>
        </p:nvPicPr>
        <p:blipFill>
          <a:blip r:embed="rId3"/>
          <a:srcRect/>
          <a:stretch>
            <a:fillRect/>
          </a:stretch>
        </p:blipFill>
        <p:spPr>
          <a:xfrm>
            <a:off x="1034360" y="2067694"/>
            <a:ext cx="4916984" cy="1642865"/>
          </a:xfrm>
          <a:prstGeom prst="rect">
            <a:avLst/>
          </a:prstGeom>
          <a:noFill/>
          <a:ln>
            <a:noFill/>
          </a:ln>
        </p:spPr>
      </p:pic>
      <p:pic>
        <p:nvPicPr>
          <p:cNvPr id="7" name="Picture 6" descr="C:\Users\analuisa.silva\Desktop\equation.png"/>
          <p:cNvPicPr>
            <a:picLocks noChangeAspect="1"/>
          </p:cNvPicPr>
          <p:nvPr/>
        </p:nvPicPr>
        <p:blipFill>
          <a:blip r:embed="rId4"/>
          <a:srcRect/>
          <a:stretch>
            <a:fillRect/>
          </a:stretch>
        </p:blipFill>
        <p:spPr>
          <a:xfrm>
            <a:off x="1102404" y="1007586"/>
            <a:ext cx="4700518" cy="949421"/>
          </a:xfrm>
          <a:prstGeom prst="rect">
            <a:avLst/>
          </a:prstGeom>
          <a:noFill/>
          <a:ln>
            <a:noFill/>
          </a:ln>
        </p:spPr>
      </p:pic>
      <p:pic>
        <p:nvPicPr>
          <p:cNvPr id="8" name="Picture 7" descr="C:\Users\analuisa.silva\Desktop\Untitled-1.png"/>
          <p:cNvPicPr>
            <a:picLocks noChangeAspect="1"/>
          </p:cNvPicPr>
          <p:nvPr/>
        </p:nvPicPr>
        <p:blipFill>
          <a:blip r:embed="rId5">
            <a:clrChange>
              <a:clrFrom>
                <a:srgbClr val="FFFFFF"/>
              </a:clrFrom>
              <a:clrTo>
                <a:srgbClr val="FFFFFF">
                  <a:alpha val="0"/>
                </a:srgbClr>
              </a:clrTo>
            </a:clrChange>
          </a:blip>
          <a:srcRect/>
          <a:stretch>
            <a:fillRect/>
          </a:stretch>
        </p:blipFill>
        <p:spPr>
          <a:xfrm>
            <a:off x="5939357" y="467715"/>
            <a:ext cx="3363492" cy="4567272"/>
          </a:xfrm>
          <a:prstGeom prst="rect">
            <a:avLst/>
          </a:prstGeom>
          <a:noFill/>
          <a:ln>
            <a:noFill/>
          </a:ln>
        </p:spPr>
      </p:pic>
      <p:pic>
        <p:nvPicPr>
          <p:cNvPr id="9" name="Picture 8" descr="C:\Users\analuisa.silva\Desktop\Untitled-1.png"/>
          <p:cNvPicPr>
            <a:picLocks noChangeAspect="1"/>
          </p:cNvPicPr>
          <p:nvPr/>
        </p:nvPicPr>
        <p:blipFill>
          <a:blip r:embed="rId6">
            <a:clrChange>
              <a:clrFrom>
                <a:srgbClr val="FFFFFF"/>
              </a:clrFrom>
              <a:clrTo>
                <a:srgbClr val="FFFFFF">
                  <a:alpha val="0"/>
                </a:srgbClr>
              </a:clrTo>
            </a:clrChange>
          </a:blip>
          <a:srcRect/>
          <a:stretch>
            <a:fillRect/>
          </a:stretch>
        </p:blipFill>
        <p:spPr>
          <a:xfrm>
            <a:off x="2135718" y="4127839"/>
            <a:ext cx="3815626" cy="999896"/>
          </a:xfrm>
          <a:prstGeom prst="rect">
            <a:avLst/>
          </a:prstGeom>
          <a:noFill/>
          <a:ln>
            <a:noFill/>
          </a:ln>
        </p:spPr>
      </p:pic>
      <p:sp>
        <p:nvSpPr>
          <p:cNvPr id="10" name="TextBox 37"/>
          <p:cNvSpPr txBox="1"/>
          <p:nvPr/>
        </p:nvSpPr>
        <p:spPr>
          <a:xfrm>
            <a:off x="1041016" y="4371947"/>
            <a:ext cx="938457" cy="369335"/>
          </a:xfrm>
          <a:prstGeom prst="rect">
            <a:avLst/>
          </a:prstGeom>
          <a:noFill/>
          <a:ln>
            <a:noFill/>
          </a:ln>
        </p:spPr>
        <p:txBody>
          <a:bodyPr vert="horz" wrap="non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pt-PT" sz="1800" b="0" i="0" u="none" strike="noStrike" kern="1200" cap="none" spc="0" baseline="0">
                <a:solidFill>
                  <a:srgbClr val="000000"/>
                </a:solidFill>
                <a:uFillTx/>
                <a:latin typeface="Calibri"/>
              </a:rPr>
              <a:t>Method</a:t>
            </a:r>
          </a:p>
        </p:txBody>
      </p:sp>
      <p:sp>
        <p:nvSpPr>
          <p:cNvPr id="11" name="TextBox 38"/>
          <p:cNvSpPr txBox="1"/>
          <p:nvPr/>
        </p:nvSpPr>
        <p:spPr>
          <a:xfrm>
            <a:off x="1979483" y="3867893"/>
            <a:ext cx="1346591" cy="307777"/>
          </a:xfrm>
          <a:prstGeom prst="rect">
            <a:avLst/>
          </a:prstGeom>
          <a:noFill/>
          <a:ln>
            <a:noFill/>
          </a:ln>
        </p:spPr>
        <p:txBody>
          <a:bodyPr vert="horz" wrap="non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pt-PT" sz="1400" b="0" i="0" u="none" strike="noStrike" kern="1200" cap="none" spc="0" baseline="0">
                <a:solidFill>
                  <a:srgbClr val="000000"/>
                </a:solidFill>
                <a:uFillTx/>
                <a:latin typeface="Calibri"/>
              </a:rPr>
              <a:t>Selected Region</a:t>
            </a:r>
          </a:p>
        </p:txBody>
      </p:sp>
      <p:cxnSp>
        <p:nvCxnSpPr>
          <p:cNvPr id="12" name="Straight Connector 40"/>
          <p:cNvCxnSpPr/>
          <p:nvPr/>
        </p:nvCxnSpPr>
        <p:spPr>
          <a:xfrm>
            <a:off x="1979483" y="4083920"/>
            <a:ext cx="0" cy="1013201"/>
          </a:xfrm>
          <a:prstGeom prst="straightConnector1">
            <a:avLst/>
          </a:prstGeom>
          <a:noFill/>
          <a:ln w="38103">
            <a:solidFill>
              <a:srgbClr val="FFC000"/>
            </a:solidFill>
            <a:prstDash val="solid"/>
          </a:ln>
        </p:spPr>
      </p:cxnSp>
      <p:sp>
        <p:nvSpPr>
          <p:cNvPr id="13" name="TextBox 48"/>
          <p:cNvSpPr txBox="1"/>
          <p:nvPr/>
        </p:nvSpPr>
        <p:spPr>
          <a:xfrm>
            <a:off x="3779910" y="3879652"/>
            <a:ext cx="520394" cy="307777"/>
          </a:xfrm>
          <a:prstGeom prst="rect">
            <a:avLst/>
          </a:prstGeom>
          <a:noFill/>
          <a:ln>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pt-PT" sz="1400" b="0" i="0" u="none" strike="noStrike" kern="1200" cap="none" spc="0" baseline="0">
                <a:solidFill>
                  <a:srgbClr val="000000"/>
                </a:solidFill>
                <a:uFillTx/>
                <a:latin typeface="Calibri"/>
              </a:rPr>
              <a:t>ESF</a:t>
            </a:r>
          </a:p>
        </p:txBody>
      </p:sp>
      <p:sp>
        <p:nvSpPr>
          <p:cNvPr id="14" name="TextBox 49"/>
          <p:cNvSpPr txBox="1"/>
          <p:nvPr/>
        </p:nvSpPr>
        <p:spPr>
          <a:xfrm>
            <a:off x="5100459" y="3867893"/>
            <a:ext cx="520394" cy="307777"/>
          </a:xfrm>
          <a:prstGeom prst="rect">
            <a:avLst/>
          </a:prstGeom>
          <a:noFill/>
          <a:ln>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pt-PT" sz="1400" b="0" i="0" u="none" strike="noStrike" kern="1200" cap="none" spc="0" baseline="0">
                <a:solidFill>
                  <a:srgbClr val="000000"/>
                </a:solidFill>
                <a:uFillTx/>
                <a:latin typeface="Calibri"/>
              </a:rPr>
              <a:t>LSF</a:t>
            </a:r>
          </a:p>
        </p:txBody>
      </p:sp>
      <p:sp>
        <p:nvSpPr>
          <p:cNvPr id="16" name="Rectangle 15"/>
          <p:cNvSpPr/>
          <p:nvPr/>
        </p:nvSpPr>
        <p:spPr>
          <a:xfrm>
            <a:off x="120321" y="250789"/>
            <a:ext cx="847586" cy="4709236"/>
          </a:xfrm>
          <a:prstGeom prst="rect">
            <a:avLst/>
          </a:prstGeom>
          <a:solidFill>
            <a:schemeClr val="bg1">
              <a:lumMod val="7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sp>
        <p:nvSpPr>
          <p:cNvPr id="17" name="Oval 9"/>
          <p:cNvSpPr/>
          <p:nvPr/>
        </p:nvSpPr>
        <p:spPr>
          <a:xfrm>
            <a:off x="840795" y="666008"/>
            <a:ext cx="261609" cy="261609"/>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FFC000"/>
          </a:solidFill>
          <a:ln w="25402">
            <a:solidFill>
              <a:srgbClr val="FFC000"/>
            </a:solid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ndParaRPr>
          </a:p>
        </p:txBody>
      </p:sp>
      <p:sp>
        <p:nvSpPr>
          <p:cNvPr id="18" name="Rectangle 17"/>
          <p:cNvSpPr/>
          <p:nvPr/>
        </p:nvSpPr>
        <p:spPr>
          <a:xfrm>
            <a:off x="978213" y="123643"/>
            <a:ext cx="4003019" cy="523220"/>
          </a:xfrm>
          <a:prstGeom prst="rect">
            <a:avLst/>
          </a:prstGeom>
        </p:spPr>
        <p:txBody>
          <a:bodyPr wrap="none">
            <a:spAutoFit/>
          </a:bodyPr>
          <a:lstStyle/>
          <a:p>
            <a:pPr>
              <a:defRPr sz="1800" b="0" i="0" u="none" strike="noStrike" kern="0" cap="none" spc="0" baseline="0">
                <a:solidFill>
                  <a:srgbClr val="000000"/>
                </a:solidFill>
                <a:uFillTx/>
              </a:defRPr>
            </a:pPr>
            <a:r>
              <a:rPr lang="en-US" sz="2800" b="1" kern="0" dirty="0" smtClean="0">
                <a:solidFill>
                  <a:srgbClr val="FFC000"/>
                </a:solidFill>
                <a:latin typeface="Traffolight" pitchFamily="2"/>
              </a:rPr>
              <a:t>EDXRF Imaging System</a:t>
            </a:r>
            <a:endParaRPr lang="en-US" sz="2800" b="1" kern="0" dirty="0">
              <a:solidFill>
                <a:srgbClr val="FFC000"/>
              </a:solidFill>
              <a:latin typeface="Traffolight" pitchFamily="2"/>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p:cNvSpPr/>
          <p:nvPr/>
        </p:nvSpPr>
        <p:spPr>
          <a:xfrm>
            <a:off x="120321" y="250789"/>
            <a:ext cx="847586" cy="4709236"/>
          </a:xfrm>
          <a:prstGeom prst="rect">
            <a:avLst/>
          </a:prstGeom>
          <a:solidFill>
            <a:schemeClr val="bg1">
              <a:lumMod val="7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sp>
        <p:nvSpPr>
          <p:cNvPr id="17" name="Oval 9"/>
          <p:cNvSpPr/>
          <p:nvPr/>
        </p:nvSpPr>
        <p:spPr>
          <a:xfrm>
            <a:off x="840795" y="666008"/>
            <a:ext cx="261609" cy="261609"/>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FFC000"/>
          </a:solidFill>
          <a:ln w="25402">
            <a:solidFill>
              <a:srgbClr val="FFC000"/>
            </a:solid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ndParaRPr>
          </a:p>
        </p:txBody>
      </p:sp>
      <p:sp>
        <p:nvSpPr>
          <p:cNvPr id="18" name="Rectangle 17"/>
          <p:cNvSpPr/>
          <p:nvPr/>
        </p:nvSpPr>
        <p:spPr>
          <a:xfrm>
            <a:off x="978213" y="123643"/>
            <a:ext cx="4003019" cy="523220"/>
          </a:xfrm>
          <a:prstGeom prst="rect">
            <a:avLst/>
          </a:prstGeom>
        </p:spPr>
        <p:txBody>
          <a:bodyPr wrap="none">
            <a:spAutoFit/>
          </a:bodyPr>
          <a:lstStyle/>
          <a:p>
            <a:pPr>
              <a:defRPr sz="1800" b="0" i="0" u="none" strike="noStrike" kern="0" cap="none" spc="0" baseline="0">
                <a:solidFill>
                  <a:srgbClr val="000000"/>
                </a:solidFill>
                <a:uFillTx/>
              </a:defRPr>
            </a:pPr>
            <a:r>
              <a:rPr lang="en-US" sz="2800" b="1" kern="0" dirty="0" smtClean="0">
                <a:solidFill>
                  <a:srgbClr val="FFC000"/>
                </a:solidFill>
                <a:latin typeface="Traffolight" pitchFamily="2"/>
              </a:rPr>
              <a:t>EDXRF Imaging System</a:t>
            </a:r>
            <a:endParaRPr lang="en-US" sz="2800" b="1" kern="0" dirty="0">
              <a:solidFill>
                <a:srgbClr val="FFC000"/>
              </a:solidFill>
              <a:latin typeface="Traffolight" pitchFamily="2"/>
            </a:endParaRPr>
          </a:p>
        </p:txBody>
      </p:sp>
      <p:sp>
        <p:nvSpPr>
          <p:cNvPr id="24" name="Left Arrow 23"/>
          <p:cNvSpPr/>
          <p:nvPr/>
        </p:nvSpPr>
        <p:spPr>
          <a:xfrm>
            <a:off x="2412538" y="4751082"/>
            <a:ext cx="6032500" cy="487363"/>
          </a:xfrm>
          <a:prstGeom prst="leftArrow">
            <a:avLst>
              <a:gd name="adj1" fmla="val 23824"/>
              <a:gd name="adj2" fmla="val 30367"/>
            </a:avLst>
          </a:prstGeom>
          <a:solidFill>
            <a:schemeClr val="bg1">
              <a:lumMod val="95000"/>
            </a:schemeClr>
          </a:solidFill>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endParaRPr lang="pt-PT"/>
          </a:p>
        </p:txBody>
      </p:sp>
      <p:sp>
        <p:nvSpPr>
          <p:cNvPr id="26" name="TextBox 25"/>
          <p:cNvSpPr txBox="1"/>
          <p:nvPr/>
        </p:nvSpPr>
        <p:spPr>
          <a:xfrm>
            <a:off x="2261725" y="4657420"/>
            <a:ext cx="6335713" cy="307975"/>
          </a:xfrm>
          <a:prstGeom prst="rect">
            <a:avLst/>
          </a:prstGeom>
          <a:noFill/>
        </p:spPr>
        <p:txBody>
          <a:bodyPr>
            <a:spAutoFit/>
          </a:bodyPr>
          <a:lstStyle/>
          <a:p>
            <a:pPr algn="ctr" fontAlgn="auto">
              <a:spcBef>
                <a:spcPts val="0"/>
              </a:spcBef>
              <a:spcAft>
                <a:spcPts val="0"/>
              </a:spcAft>
              <a:defRPr/>
            </a:pPr>
            <a:r>
              <a:rPr lang="pt-PT" sz="1400" b="1" dirty="0" err="1">
                <a:solidFill>
                  <a:schemeClr val="accent3">
                    <a:lumMod val="75000"/>
                  </a:schemeClr>
                </a:solidFill>
                <a:latin typeface="+mn-lt"/>
                <a:cs typeface="+mn-cs"/>
              </a:rPr>
              <a:t>Image</a:t>
            </a:r>
            <a:r>
              <a:rPr lang="pt-PT" sz="1400" b="1" dirty="0">
                <a:solidFill>
                  <a:schemeClr val="accent3">
                    <a:lumMod val="75000"/>
                  </a:schemeClr>
                </a:solidFill>
                <a:latin typeface="+mn-lt"/>
                <a:cs typeface="+mn-cs"/>
              </a:rPr>
              <a:t> </a:t>
            </a:r>
            <a:r>
              <a:rPr lang="pt-PT" sz="1400" b="1" dirty="0" err="1">
                <a:solidFill>
                  <a:schemeClr val="accent3">
                    <a:lumMod val="75000"/>
                  </a:schemeClr>
                </a:solidFill>
                <a:latin typeface="+mn-lt"/>
                <a:cs typeface="+mn-cs"/>
              </a:rPr>
              <a:t>Quality</a:t>
            </a:r>
            <a:r>
              <a:rPr lang="pt-PT" sz="1400" b="1" dirty="0">
                <a:solidFill>
                  <a:schemeClr val="accent3">
                    <a:lumMod val="75000"/>
                  </a:schemeClr>
                </a:solidFill>
                <a:latin typeface="+mn-lt"/>
                <a:cs typeface="+mn-cs"/>
              </a:rPr>
              <a:t> – </a:t>
            </a:r>
            <a:r>
              <a:rPr lang="pt-PT" sz="1400" b="1" dirty="0" err="1">
                <a:solidFill>
                  <a:schemeClr val="accent3">
                    <a:lumMod val="75000"/>
                  </a:schemeClr>
                </a:solidFill>
                <a:latin typeface="+mn-lt"/>
                <a:cs typeface="+mn-cs"/>
              </a:rPr>
              <a:t>Spatial</a:t>
            </a:r>
            <a:r>
              <a:rPr lang="pt-PT" sz="1400" b="1" dirty="0">
                <a:solidFill>
                  <a:schemeClr val="accent3">
                    <a:lumMod val="75000"/>
                  </a:schemeClr>
                </a:solidFill>
                <a:latin typeface="+mn-lt"/>
                <a:cs typeface="+mn-cs"/>
              </a:rPr>
              <a:t> </a:t>
            </a:r>
            <a:r>
              <a:rPr lang="pt-PT" sz="1400" b="1" dirty="0" err="1">
                <a:solidFill>
                  <a:schemeClr val="accent3">
                    <a:lumMod val="75000"/>
                  </a:schemeClr>
                </a:solidFill>
                <a:latin typeface="+mn-lt"/>
                <a:cs typeface="+mn-cs"/>
              </a:rPr>
              <a:t>Resolution</a:t>
            </a:r>
            <a:r>
              <a:rPr lang="pt-PT" sz="1400" b="1" dirty="0">
                <a:solidFill>
                  <a:schemeClr val="accent3">
                    <a:lumMod val="75000"/>
                  </a:schemeClr>
                </a:solidFill>
                <a:latin typeface="+mn-lt"/>
                <a:cs typeface="+mn-cs"/>
              </a:rPr>
              <a:t> </a:t>
            </a:r>
            <a:r>
              <a:rPr lang="pt-PT" sz="1400" b="1" dirty="0" err="1">
                <a:solidFill>
                  <a:schemeClr val="accent3">
                    <a:lumMod val="75000"/>
                  </a:schemeClr>
                </a:solidFill>
                <a:latin typeface="+mn-lt"/>
                <a:cs typeface="+mn-cs"/>
              </a:rPr>
              <a:t>increases</a:t>
            </a:r>
            <a:endParaRPr lang="pt-PT" sz="1400" b="1" dirty="0">
              <a:solidFill>
                <a:schemeClr val="accent3">
                  <a:lumMod val="75000"/>
                </a:schemeClr>
              </a:solidFill>
              <a:latin typeface="+mn-lt"/>
              <a:cs typeface="+mn-cs"/>
            </a:endParaRPr>
          </a:p>
        </p:txBody>
      </p:sp>
      <p:grpSp>
        <p:nvGrpSpPr>
          <p:cNvPr id="43" name="Group 42"/>
          <p:cNvGrpSpPr/>
          <p:nvPr/>
        </p:nvGrpSpPr>
        <p:grpSpPr>
          <a:xfrm>
            <a:off x="1159270" y="646863"/>
            <a:ext cx="8211915" cy="3894310"/>
            <a:chOff x="1040605" y="488276"/>
            <a:chExt cx="9393238" cy="4454525"/>
          </a:xfrm>
        </p:grpSpPr>
        <p:pic>
          <p:nvPicPr>
            <p:cNvPr id="15" name="Picture 11" descr="C:\Users\analuisa.silva\Documents\UA\Doutoramento\3º ANO\10x10detector\DENVER2012\pinhole500_250712_003\picasion.com_39d877a82c5210fa156a17f356bf67f2.gif"/>
            <p:cNvPicPr>
              <a:picLocks noChangeAspect="1" noChangeArrowheads="1" noCrop="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040605" y="956589"/>
              <a:ext cx="2663826" cy="1881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12" descr="C:\Users\analuisa.silva\Documents\UA\Doutoramento\3º ANO\10x10detector\DENVER2012\pinhole500_250712_003\picasion.com_2bb9f76836c5dc8239388f53259e6cb8.gif"/>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1300956" y="2788564"/>
              <a:ext cx="2143125"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Picture 13" descr="C:\Users\analuisa.silva\Documents\UA\Doutoramento\3º ANO\10x10detector\DENVER2012\pinhole16_250712_002\picasion.com_246b96e2198a7200ae68fc2001d83ceb.gif"/>
            <p:cNvPicPr>
              <a:picLocks noChangeAspect="1" noChangeArrowheads="1" noCrop="1"/>
            </p:cNvPicPr>
            <p:nvPr/>
          </p:nvPicPr>
          <p:blipFill>
            <a:blip r:embed="rId5">
              <a:extLst>
                <a:ext uri="{28A0092B-C50C-407E-A947-70E740481C1C}">
                  <a14:useLocalDpi xmlns:a14="http://schemas.microsoft.com/office/drawing/2010/main" val="0"/>
                </a:ext>
              </a:extLst>
            </a:blip>
            <a:srcRect/>
            <a:stretch>
              <a:fillRect/>
            </a:stretch>
          </p:blipFill>
          <p:spPr bwMode="auto">
            <a:xfrm>
              <a:off x="5763418" y="2779039"/>
              <a:ext cx="2152650" cy="2152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Picture 18" descr="C:\Users\analuisa.silva\Documents\UA\Doutoramento\3º ANO\10x10detector\DENVER2012\pinhole16_250712_002\picasion.com_669479fcefb4da67e5750c9be2932264.gif"/>
            <p:cNvPicPr>
              <a:picLocks noChangeAspect="1" noChangeArrowheads="1" noCrop="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453856" y="964526"/>
              <a:ext cx="2687637" cy="190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Picture 19" descr="C:\Users\analuisa.silva\Documents\UA\Doutoramento\3º ANO\10x10detector\DENVER2012\pinhole2_250712_001\picasion.com_5c2d6ae22e241549c9d6441ed4fad5f4.gif"/>
            <p:cNvPicPr>
              <a:picLocks noChangeAspect="1" noChangeArrowheads="1" noCrop="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739856" y="950239"/>
              <a:ext cx="2693987" cy="1903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 name="Picture 20" descr="C:\Users\analuisa.silva\Documents\UA\Doutoramento\3º ANO\10x10detector\DENVER2012\pinhole2_250712_001\picasion.com_1cc759d5f80014e308a1c6e05dd8adb6.gif"/>
            <p:cNvPicPr>
              <a:picLocks noChangeAspect="1" noChangeArrowheads="1" noCrop="1"/>
            </p:cNvPicPr>
            <p:nvPr/>
          </p:nvPicPr>
          <p:blipFill>
            <a:blip r:embed="rId8">
              <a:extLst>
                <a:ext uri="{28A0092B-C50C-407E-A947-70E740481C1C}">
                  <a14:useLocalDpi xmlns:a14="http://schemas.microsoft.com/office/drawing/2010/main" val="0"/>
                </a:ext>
              </a:extLst>
            </a:blip>
            <a:srcRect/>
            <a:stretch>
              <a:fillRect/>
            </a:stretch>
          </p:blipFill>
          <p:spPr bwMode="auto">
            <a:xfrm>
              <a:off x="8014493" y="2775864"/>
              <a:ext cx="2143125" cy="2166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 name="TextBox 26"/>
            <p:cNvSpPr txBox="1"/>
            <p:nvPr/>
          </p:nvSpPr>
          <p:spPr>
            <a:xfrm>
              <a:off x="1300956" y="497801"/>
              <a:ext cx="2143125" cy="400050"/>
            </a:xfrm>
            <a:prstGeom prst="rect">
              <a:avLst/>
            </a:prstGeom>
            <a:noFill/>
            <a:ln w="38100">
              <a:solidFill>
                <a:schemeClr val="bg2">
                  <a:lumMod val="50000"/>
                </a:schemeClr>
              </a:solidFill>
            </a:ln>
          </p:spPr>
          <p:txBody>
            <a:bodyPr>
              <a:spAutoFit/>
            </a:bodyPr>
            <a:lstStyle/>
            <a:p>
              <a:pPr algn="ctr" fontAlgn="auto">
                <a:spcBef>
                  <a:spcPts val="0"/>
                </a:spcBef>
                <a:spcAft>
                  <a:spcPts val="0"/>
                </a:spcAft>
                <a:defRPr/>
              </a:pPr>
              <a:r>
                <a:rPr lang="pt-PT" sz="2000" b="1" dirty="0">
                  <a:solidFill>
                    <a:schemeClr val="accent3">
                      <a:lumMod val="75000"/>
                    </a:schemeClr>
                  </a:solidFill>
                  <a:latin typeface="+mn-lt"/>
                  <a:cs typeface="+mn-cs"/>
                </a:rPr>
                <a:t>500 µm</a:t>
              </a:r>
            </a:p>
          </p:txBody>
        </p:sp>
        <p:sp>
          <p:nvSpPr>
            <p:cNvPr id="28" name="TextBox 27"/>
            <p:cNvSpPr txBox="1"/>
            <p:nvPr/>
          </p:nvSpPr>
          <p:spPr>
            <a:xfrm>
              <a:off x="3532981" y="488276"/>
              <a:ext cx="2143125" cy="400050"/>
            </a:xfrm>
            <a:prstGeom prst="rect">
              <a:avLst/>
            </a:prstGeom>
            <a:noFill/>
            <a:ln w="38100">
              <a:solidFill>
                <a:schemeClr val="bg2">
                  <a:lumMod val="50000"/>
                </a:schemeClr>
              </a:solidFill>
            </a:ln>
          </p:spPr>
          <p:txBody>
            <a:bodyPr>
              <a:spAutoFit/>
            </a:bodyPr>
            <a:lstStyle/>
            <a:p>
              <a:pPr algn="ctr" fontAlgn="auto">
                <a:spcBef>
                  <a:spcPts val="0"/>
                </a:spcBef>
                <a:spcAft>
                  <a:spcPts val="0"/>
                </a:spcAft>
                <a:defRPr/>
              </a:pPr>
              <a:r>
                <a:rPr lang="pt-PT" sz="2000" b="1" dirty="0">
                  <a:solidFill>
                    <a:schemeClr val="accent3">
                      <a:lumMod val="75000"/>
                    </a:schemeClr>
                  </a:solidFill>
                  <a:latin typeface="+mn-lt"/>
                  <a:cs typeface="+mn-cs"/>
                </a:rPr>
                <a:t>1 mm</a:t>
              </a:r>
            </a:p>
          </p:txBody>
        </p:sp>
        <p:sp>
          <p:nvSpPr>
            <p:cNvPr id="29" name="TextBox 28"/>
            <p:cNvSpPr txBox="1"/>
            <p:nvPr/>
          </p:nvSpPr>
          <p:spPr>
            <a:xfrm>
              <a:off x="5771356" y="488276"/>
              <a:ext cx="2143125" cy="400050"/>
            </a:xfrm>
            <a:prstGeom prst="rect">
              <a:avLst/>
            </a:prstGeom>
            <a:noFill/>
            <a:ln w="38100">
              <a:solidFill>
                <a:schemeClr val="bg2">
                  <a:lumMod val="50000"/>
                </a:schemeClr>
              </a:solidFill>
            </a:ln>
          </p:spPr>
          <p:txBody>
            <a:bodyPr>
              <a:spAutoFit/>
            </a:bodyPr>
            <a:lstStyle/>
            <a:p>
              <a:pPr algn="ctr" fontAlgn="auto">
                <a:spcBef>
                  <a:spcPts val="0"/>
                </a:spcBef>
                <a:spcAft>
                  <a:spcPts val="0"/>
                </a:spcAft>
                <a:defRPr/>
              </a:pPr>
              <a:r>
                <a:rPr lang="pt-PT" sz="2000" b="1" dirty="0">
                  <a:solidFill>
                    <a:schemeClr val="accent3">
                      <a:lumMod val="75000"/>
                    </a:schemeClr>
                  </a:solidFill>
                  <a:latin typeface="+mn-lt"/>
                  <a:cs typeface="+mn-cs"/>
                </a:rPr>
                <a:t>1.6 mm</a:t>
              </a:r>
            </a:p>
          </p:txBody>
        </p:sp>
        <p:sp>
          <p:nvSpPr>
            <p:cNvPr id="30" name="TextBox 29"/>
            <p:cNvSpPr txBox="1"/>
            <p:nvPr/>
          </p:nvSpPr>
          <p:spPr>
            <a:xfrm>
              <a:off x="8014493" y="488276"/>
              <a:ext cx="2143125" cy="400050"/>
            </a:xfrm>
            <a:prstGeom prst="rect">
              <a:avLst/>
            </a:prstGeom>
            <a:noFill/>
            <a:ln w="38100">
              <a:solidFill>
                <a:schemeClr val="bg2">
                  <a:lumMod val="50000"/>
                </a:schemeClr>
              </a:solidFill>
            </a:ln>
          </p:spPr>
          <p:txBody>
            <a:bodyPr>
              <a:spAutoFit/>
            </a:bodyPr>
            <a:lstStyle/>
            <a:p>
              <a:pPr algn="ctr" fontAlgn="auto">
                <a:spcBef>
                  <a:spcPts val="0"/>
                </a:spcBef>
                <a:spcAft>
                  <a:spcPts val="0"/>
                </a:spcAft>
                <a:defRPr/>
              </a:pPr>
              <a:r>
                <a:rPr lang="pt-PT" sz="2000" b="1" dirty="0">
                  <a:solidFill>
                    <a:schemeClr val="accent3">
                      <a:lumMod val="75000"/>
                    </a:schemeClr>
                  </a:solidFill>
                  <a:latin typeface="+mn-lt"/>
                  <a:cs typeface="+mn-cs"/>
                </a:rPr>
                <a:t>2 mm</a:t>
              </a:r>
            </a:p>
          </p:txBody>
        </p:sp>
        <p:pic>
          <p:nvPicPr>
            <p:cNvPr id="39" name="Picture 8" descr="C:\Users\analuisa.silva\Documents\UA\Doutoramento\3º ANO\10x10detector\RADIX para gravação das imagens\pinhole1_250712_002\picasion.com_6bc40616c782cee387235d72b288ef3d.gif"/>
            <p:cNvPicPr>
              <a:picLocks noChangeAspect="1" noChangeArrowheads="1" noCrop="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3547268" y="2775864"/>
              <a:ext cx="2128838" cy="2149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 name="Picture 3" descr="C:\Users\analuisa.silva\Documents\UA\Doutoramento\3º ANO\10x10detector\DENVER2012\pinhole1_250712_002\picasion.com_a148c618851b2f5e69ba2c8fc507dc54.gif"/>
            <p:cNvPicPr>
              <a:picLocks noChangeAspect="1" noChangeArrowheads="1" noCrop="1"/>
            </p:cNvPicPr>
            <p:nvPr/>
          </p:nvPicPr>
          <p:blipFill>
            <a:blip r:embed="rId10">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259931" y="964526"/>
              <a:ext cx="2649537" cy="187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5" name="TextBox 24"/>
          <p:cNvSpPr txBox="1"/>
          <p:nvPr/>
        </p:nvSpPr>
        <p:spPr>
          <a:xfrm>
            <a:off x="1386878" y="4241527"/>
            <a:ext cx="7742821" cy="307777"/>
          </a:xfrm>
          <a:prstGeom prst="rect">
            <a:avLst/>
          </a:prstGeom>
          <a:solidFill>
            <a:schemeClr val="bg1">
              <a:lumMod val="95000"/>
            </a:schemeClr>
          </a:solidFill>
        </p:spPr>
        <p:txBody>
          <a:bodyPr wrap="square">
            <a:spAutoFit/>
          </a:bodyPr>
          <a:lstStyle/>
          <a:p>
            <a:pPr algn="ctr" fontAlgn="auto">
              <a:spcBef>
                <a:spcPts val="0"/>
              </a:spcBef>
              <a:spcAft>
                <a:spcPts val="0"/>
              </a:spcAft>
              <a:defRPr/>
            </a:pPr>
            <a:r>
              <a:rPr lang="pt-PT" sz="1400" b="1" dirty="0" err="1">
                <a:solidFill>
                  <a:schemeClr val="accent6">
                    <a:lumMod val="75000"/>
                  </a:schemeClr>
                </a:solidFill>
                <a:latin typeface="+mn-lt"/>
                <a:cs typeface="+mn-cs"/>
              </a:rPr>
              <a:t>Higher</a:t>
            </a:r>
            <a:r>
              <a:rPr lang="pt-PT" sz="1400" b="1" dirty="0">
                <a:solidFill>
                  <a:schemeClr val="accent6">
                    <a:lumMod val="75000"/>
                  </a:schemeClr>
                </a:solidFill>
                <a:latin typeface="+mn-lt"/>
                <a:cs typeface="+mn-cs"/>
              </a:rPr>
              <a:t> </a:t>
            </a:r>
            <a:r>
              <a:rPr lang="pt-PT" sz="1400" b="1" dirty="0" err="1">
                <a:solidFill>
                  <a:schemeClr val="accent6">
                    <a:lumMod val="75000"/>
                  </a:schemeClr>
                </a:solidFill>
                <a:latin typeface="+mn-lt"/>
                <a:cs typeface="+mn-cs"/>
              </a:rPr>
              <a:t>pinhole</a:t>
            </a:r>
            <a:r>
              <a:rPr lang="pt-PT" sz="1400" b="1" dirty="0">
                <a:solidFill>
                  <a:schemeClr val="accent6">
                    <a:lumMod val="75000"/>
                  </a:schemeClr>
                </a:solidFill>
                <a:latin typeface="+mn-lt"/>
                <a:cs typeface="+mn-cs"/>
              </a:rPr>
              <a:t> </a:t>
            </a:r>
            <a:r>
              <a:rPr lang="pt-PT" sz="1400" b="1" dirty="0" err="1">
                <a:solidFill>
                  <a:schemeClr val="accent6">
                    <a:lumMod val="75000"/>
                  </a:schemeClr>
                </a:solidFill>
                <a:latin typeface="+mn-lt"/>
                <a:cs typeface="+mn-cs"/>
              </a:rPr>
              <a:t>efficiency</a:t>
            </a:r>
            <a:r>
              <a:rPr lang="pt-PT" sz="1400" b="1" dirty="0">
                <a:solidFill>
                  <a:schemeClr val="accent6">
                    <a:lumMod val="75000"/>
                  </a:schemeClr>
                </a:solidFill>
                <a:latin typeface="+mn-lt"/>
                <a:cs typeface="+mn-cs"/>
              </a:rPr>
              <a:t> – More </a:t>
            </a:r>
            <a:r>
              <a:rPr lang="pt-PT" sz="1400" b="1" dirty="0" err="1">
                <a:solidFill>
                  <a:schemeClr val="accent6">
                    <a:lumMod val="75000"/>
                  </a:schemeClr>
                </a:solidFill>
                <a:latin typeface="+mn-lt"/>
                <a:cs typeface="+mn-cs"/>
              </a:rPr>
              <a:t>photons</a:t>
            </a:r>
            <a:r>
              <a:rPr lang="pt-PT" sz="1400" b="1" dirty="0">
                <a:solidFill>
                  <a:schemeClr val="accent6">
                    <a:lumMod val="75000"/>
                  </a:schemeClr>
                </a:solidFill>
                <a:latin typeface="+mn-lt"/>
                <a:cs typeface="+mn-cs"/>
              </a:rPr>
              <a:t> </a:t>
            </a:r>
            <a:r>
              <a:rPr lang="pt-PT" sz="1400" b="1" dirty="0" err="1">
                <a:solidFill>
                  <a:schemeClr val="accent6">
                    <a:lumMod val="75000"/>
                  </a:schemeClr>
                </a:solidFill>
                <a:latin typeface="+mn-lt"/>
                <a:cs typeface="+mn-cs"/>
              </a:rPr>
              <a:t>detected</a:t>
            </a:r>
            <a:r>
              <a:rPr lang="pt-PT" sz="1400" b="1" dirty="0">
                <a:solidFill>
                  <a:schemeClr val="accent6">
                    <a:lumMod val="75000"/>
                  </a:schemeClr>
                </a:solidFill>
                <a:latin typeface="+mn-lt"/>
                <a:cs typeface="+mn-cs"/>
              </a:rPr>
              <a:t> per </a:t>
            </a:r>
            <a:r>
              <a:rPr lang="pt-PT" sz="1400" b="1" dirty="0" err="1">
                <a:solidFill>
                  <a:schemeClr val="accent6">
                    <a:lumMod val="75000"/>
                  </a:schemeClr>
                </a:solidFill>
                <a:latin typeface="+mn-lt"/>
                <a:cs typeface="+mn-cs"/>
              </a:rPr>
              <a:t>second</a:t>
            </a:r>
            <a:endParaRPr lang="pt-PT" sz="1400" b="1" dirty="0">
              <a:solidFill>
                <a:schemeClr val="accent6">
                  <a:lumMod val="75000"/>
                </a:schemeClr>
              </a:solidFill>
              <a:latin typeface="+mn-lt"/>
              <a:cs typeface="+mn-cs"/>
            </a:endParaRPr>
          </a:p>
        </p:txBody>
      </p:sp>
      <p:sp>
        <p:nvSpPr>
          <p:cNvPr id="45" name="Right Arrow 44"/>
          <p:cNvSpPr/>
          <p:nvPr/>
        </p:nvSpPr>
        <p:spPr>
          <a:xfrm>
            <a:off x="2450598" y="4368218"/>
            <a:ext cx="6191250" cy="511175"/>
          </a:xfrm>
          <a:prstGeom prst="rightArrow">
            <a:avLst>
              <a:gd name="adj1" fmla="val 20933"/>
              <a:gd name="adj2" fmla="val 41695"/>
            </a:avLst>
          </a:prstGeom>
          <a:solidFill>
            <a:schemeClr val="bg1">
              <a:lumMod val="95000"/>
            </a:schemeClr>
          </a:solidFill>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spcBef>
                <a:spcPts val="0"/>
              </a:spcBef>
              <a:spcAft>
                <a:spcPts val="0"/>
              </a:spcAft>
              <a:defRPr/>
            </a:pPr>
            <a:endParaRPr lang="pt-PT"/>
          </a:p>
        </p:txBody>
      </p:sp>
      <p:grpSp>
        <p:nvGrpSpPr>
          <p:cNvPr id="55" name="Group 54"/>
          <p:cNvGrpSpPr/>
          <p:nvPr/>
        </p:nvGrpSpPr>
        <p:grpSpPr>
          <a:xfrm>
            <a:off x="875870" y="4017700"/>
            <a:ext cx="1447807" cy="1016413"/>
            <a:chOff x="55427" y="5357519"/>
            <a:chExt cx="1868623" cy="1311841"/>
          </a:xfrm>
        </p:grpSpPr>
        <p:sp>
          <p:nvSpPr>
            <p:cNvPr id="56" name="TextBox 55"/>
            <p:cNvSpPr txBox="1"/>
            <p:nvPr/>
          </p:nvSpPr>
          <p:spPr>
            <a:xfrm>
              <a:off x="1477963" y="6016625"/>
              <a:ext cx="446087" cy="369888"/>
            </a:xfrm>
            <a:prstGeom prst="rect">
              <a:avLst/>
            </a:prstGeom>
            <a:noFill/>
          </p:spPr>
          <p:txBody>
            <a:bodyPr wrap="none">
              <a:spAutoFit/>
            </a:bodyPr>
            <a:lstStyle/>
            <a:p>
              <a:pPr fontAlgn="auto">
                <a:spcBef>
                  <a:spcPts val="0"/>
                </a:spcBef>
                <a:spcAft>
                  <a:spcPts val="0"/>
                </a:spcAft>
                <a:defRPr/>
              </a:pPr>
              <a:r>
                <a:rPr lang="pt-PT" dirty="0" err="1">
                  <a:solidFill>
                    <a:schemeClr val="tx2">
                      <a:lumMod val="60000"/>
                      <a:lumOff val="40000"/>
                    </a:schemeClr>
                  </a:solidFill>
                  <a:latin typeface="+mn-lt"/>
                  <a:cs typeface="+mn-cs"/>
                </a:rPr>
                <a:t>Ge</a:t>
              </a:r>
              <a:endParaRPr lang="pt-PT" dirty="0">
                <a:solidFill>
                  <a:schemeClr val="tx2">
                    <a:lumMod val="60000"/>
                    <a:lumOff val="40000"/>
                  </a:schemeClr>
                </a:solidFill>
                <a:latin typeface="+mn-lt"/>
                <a:cs typeface="+mn-cs"/>
              </a:endParaRPr>
            </a:p>
          </p:txBody>
        </p:sp>
        <p:grpSp>
          <p:nvGrpSpPr>
            <p:cNvPr id="57" name="Group 56"/>
            <p:cNvGrpSpPr/>
            <p:nvPr/>
          </p:nvGrpSpPr>
          <p:grpSpPr>
            <a:xfrm>
              <a:off x="55427" y="5357519"/>
              <a:ext cx="1849573" cy="1311841"/>
              <a:chOff x="55427" y="5357519"/>
              <a:chExt cx="1849573" cy="1311841"/>
            </a:xfrm>
          </p:grpSpPr>
          <p:sp>
            <p:nvSpPr>
              <p:cNvPr id="58" name="TextBox 57"/>
              <p:cNvSpPr txBox="1"/>
              <p:nvPr/>
            </p:nvSpPr>
            <p:spPr>
              <a:xfrm>
                <a:off x="1476375" y="5519738"/>
                <a:ext cx="428625" cy="369887"/>
              </a:xfrm>
              <a:prstGeom prst="rect">
                <a:avLst/>
              </a:prstGeom>
              <a:noFill/>
            </p:spPr>
            <p:txBody>
              <a:bodyPr wrap="none">
                <a:spAutoFit/>
              </a:bodyPr>
              <a:lstStyle/>
              <a:p>
                <a:pPr fontAlgn="auto">
                  <a:spcBef>
                    <a:spcPts val="0"/>
                  </a:spcBef>
                  <a:spcAft>
                    <a:spcPts val="0"/>
                  </a:spcAft>
                  <a:defRPr/>
                </a:pPr>
                <a:r>
                  <a:rPr lang="pt-PT" dirty="0">
                    <a:solidFill>
                      <a:schemeClr val="tx2">
                        <a:lumMod val="60000"/>
                        <a:lumOff val="40000"/>
                      </a:schemeClr>
                    </a:solidFill>
                    <a:latin typeface="+mn-lt"/>
                    <a:cs typeface="+mn-cs"/>
                  </a:rPr>
                  <a:t>Cu</a:t>
                </a:r>
              </a:p>
            </p:txBody>
          </p:sp>
          <p:pic>
            <p:nvPicPr>
              <p:cNvPr id="59" name="Picture 3" descr="C:\Users\analuisa.silva\Documents\UA\Doutoramento\3º ANO\10x10detector\fotos_montagem\31072012576.jpg"/>
              <p:cNvPicPr>
                <a:picLocks noChangeAspect="1" noChangeArrowheads="1"/>
              </p:cNvPicPr>
              <p:nvPr/>
            </p:nvPicPr>
            <p:blipFill rotWithShape="1">
              <a:blip r:embed="rId11" cstate="print">
                <a:extLst>
                  <a:ext uri="{28A0092B-C50C-407E-A947-70E740481C1C}">
                    <a14:useLocalDpi xmlns:a14="http://schemas.microsoft.com/office/drawing/2010/main" val="0"/>
                  </a:ext>
                </a:extLst>
              </a:blip>
              <a:srcRect l="19340" t="11520" r="25301" b="15681"/>
              <a:stretch/>
            </p:blipFill>
            <p:spPr bwMode="auto">
              <a:xfrm rot="5861099">
                <a:off x="46414" y="5366532"/>
                <a:ext cx="1311841" cy="1293815"/>
              </a:xfrm>
              <a:prstGeom prst="flowChartConnector">
                <a:avLst/>
              </a:prstGeom>
              <a:noFill/>
              <a:extLst>
                <a:ext uri="{909E8E84-426E-40DD-AFC4-6F175D3DCCD1}">
                  <a14:hiddenFill xmlns:a14="http://schemas.microsoft.com/office/drawing/2010/main">
                    <a:solidFill>
                      <a:srgbClr val="FFFFFF"/>
                    </a:solidFill>
                  </a14:hiddenFill>
                </a:ext>
              </a:extLst>
            </p:spPr>
          </p:pic>
          <p:sp>
            <p:nvSpPr>
              <p:cNvPr id="60" name="TextBox 41"/>
              <p:cNvSpPr txBox="1">
                <a:spLocks noChangeArrowheads="1"/>
              </p:cNvSpPr>
              <p:nvPr/>
            </p:nvSpPr>
            <p:spPr bwMode="auto">
              <a:xfrm>
                <a:off x="1471613" y="5741988"/>
                <a:ext cx="4032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pt-PT" altLang="pt-PT">
                    <a:solidFill>
                      <a:srgbClr val="92D050"/>
                    </a:solidFill>
                  </a:rPr>
                  <a:t>Fe</a:t>
                </a:r>
              </a:p>
            </p:txBody>
          </p:sp>
          <p:cxnSp>
            <p:nvCxnSpPr>
              <p:cNvPr id="61" name="Straight Arrow Connector 60"/>
              <p:cNvCxnSpPr/>
              <p:nvPr/>
            </p:nvCxnSpPr>
            <p:spPr>
              <a:xfrm>
                <a:off x="933450" y="5910263"/>
                <a:ext cx="588963" cy="0"/>
              </a:xfrm>
              <a:prstGeom prst="straightConnector1">
                <a:avLst/>
              </a:prstGeom>
              <a:ln w="19050">
                <a:solidFill>
                  <a:srgbClr val="92D050"/>
                </a:solidFill>
                <a:tailEnd type="arrow"/>
              </a:ln>
            </p:spPr>
            <p:style>
              <a:lnRef idx="1">
                <a:schemeClr val="accent1"/>
              </a:lnRef>
              <a:fillRef idx="0">
                <a:schemeClr val="accent1"/>
              </a:fillRef>
              <a:effectRef idx="0">
                <a:schemeClr val="accent1"/>
              </a:effectRef>
              <a:fontRef idx="minor">
                <a:schemeClr val="tx1"/>
              </a:fontRef>
            </p:style>
          </p:cxnSp>
          <p:cxnSp>
            <p:nvCxnSpPr>
              <p:cNvPr id="62" name="Elbow Connector 61"/>
              <p:cNvCxnSpPr/>
              <p:nvPr/>
            </p:nvCxnSpPr>
            <p:spPr>
              <a:xfrm>
                <a:off x="647700" y="6051550"/>
                <a:ext cx="874713" cy="130175"/>
              </a:xfrm>
              <a:prstGeom prst="bentConnector3">
                <a:avLst>
                  <a:gd name="adj1" fmla="val 250"/>
                </a:avLst>
              </a:prstGeom>
              <a:ln w="19050">
                <a:solidFill>
                  <a:schemeClr val="accent1"/>
                </a:solidFill>
                <a:tailEnd type="arrow"/>
              </a:ln>
            </p:spPr>
            <p:style>
              <a:lnRef idx="1">
                <a:schemeClr val="accent1"/>
              </a:lnRef>
              <a:fillRef idx="0">
                <a:schemeClr val="accent1"/>
              </a:fillRef>
              <a:effectRef idx="0">
                <a:schemeClr val="accent1"/>
              </a:effectRef>
              <a:fontRef idx="minor">
                <a:schemeClr val="tx1"/>
              </a:fontRef>
            </p:style>
          </p:cxnSp>
          <p:sp>
            <p:nvSpPr>
              <p:cNvPr id="63" name="TextBox 45"/>
              <p:cNvSpPr txBox="1">
                <a:spLocks noChangeArrowheads="1"/>
              </p:cNvSpPr>
              <p:nvPr/>
            </p:nvSpPr>
            <p:spPr bwMode="auto">
              <a:xfrm>
                <a:off x="1457325" y="6259513"/>
                <a:ext cx="35083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pt-PT" altLang="pt-PT">
                    <a:solidFill>
                      <a:srgbClr val="FF0000"/>
                    </a:solidFill>
                  </a:rPr>
                  <a:t>Ti</a:t>
                </a:r>
              </a:p>
            </p:txBody>
          </p:sp>
          <p:cxnSp>
            <p:nvCxnSpPr>
              <p:cNvPr id="64" name="Straight Arrow Connector 63"/>
              <p:cNvCxnSpPr/>
              <p:nvPr/>
            </p:nvCxnSpPr>
            <p:spPr>
              <a:xfrm>
                <a:off x="1139825" y="5740400"/>
                <a:ext cx="382588" cy="4763"/>
              </a:xfrm>
              <a:prstGeom prst="straightConnector1">
                <a:avLst/>
              </a:prstGeom>
              <a:ln w="19050">
                <a:solidFill>
                  <a:schemeClr val="accent1"/>
                </a:solidFill>
                <a:tailEnd type="arrow"/>
              </a:ln>
            </p:spPr>
            <p:style>
              <a:lnRef idx="1">
                <a:schemeClr val="accent1"/>
              </a:lnRef>
              <a:fillRef idx="0">
                <a:schemeClr val="accent1"/>
              </a:fillRef>
              <a:effectRef idx="0">
                <a:schemeClr val="accent1"/>
              </a:effectRef>
              <a:fontRef idx="minor">
                <a:schemeClr val="tx1"/>
              </a:fontRef>
            </p:style>
          </p:cxnSp>
          <p:cxnSp>
            <p:nvCxnSpPr>
              <p:cNvPr id="65" name="Straight Arrow Connector 64"/>
              <p:cNvCxnSpPr/>
              <p:nvPr/>
            </p:nvCxnSpPr>
            <p:spPr>
              <a:xfrm>
                <a:off x="849313" y="6373813"/>
                <a:ext cx="590550" cy="0"/>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4364391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name="Slide13">
    <p:spTree>
      <p:nvGrpSpPr>
        <p:cNvPr id="1" name=""/>
        <p:cNvGrpSpPr/>
        <p:nvPr/>
      </p:nvGrpSpPr>
      <p:grpSpPr>
        <a:xfrm>
          <a:off x="0" y="0"/>
          <a:ext cx="0" cy="0"/>
          <a:chOff x="0" y="0"/>
          <a:chExt cx="0" cy="0"/>
        </a:xfrm>
      </p:grpSpPr>
      <p:sp>
        <p:nvSpPr>
          <p:cNvPr id="2" name="TextBox 31"/>
          <p:cNvSpPr txBox="1"/>
          <p:nvPr/>
        </p:nvSpPr>
        <p:spPr>
          <a:xfrm>
            <a:off x="1187619" y="646863"/>
            <a:ext cx="7632853" cy="307777"/>
          </a:xfrm>
          <a:prstGeom prst="rect">
            <a:avLst/>
          </a:prstGeom>
          <a:noFill/>
          <a:ln>
            <a:noFill/>
          </a:ln>
        </p:spPr>
        <p:txBody>
          <a:bodyPr vert="horz" wrap="square" lIns="91440" tIns="45720" rIns="91440" bIns="45720" anchor="t" anchorCtr="0" compatLnSpc="1">
            <a:spAutoFit/>
          </a:bodyPr>
          <a:lstStyle>
            <a:defPPr>
              <a:defRPr lang="pt-PT"/>
            </a:defPPr>
            <a:lvl1pPr marR="0" lvl="0" indent="0" fontAlgn="auto">
              <a:lnSpc>
                <a:spcPct val="100000"/>
              </a:lnSpc>
              <a:spcBef>
                <a:spcPts val="0"/>
              </a:spcBef>
              <a:spcAft>
                <a:spcPts val="0"/>
              </a:spcAft>
              <a:buNone/>
              <a:tabLst/>
              <a:defRPr sz="1400" b="0" i="0" u="none" strike="noStrike" kern="0" cap="none" spc="0" baseline="0">
                <a:solidFill>
                  <a:srgbClr val="000000"/>
                </a:solidFill>
                <a:uFillTx/>
                <a:latin typeface="Century Gothic" pitchFamily="34"/>
              </a:defRPr>
            </a:lvl1pPr>
          </a:lstStyle>
          <a:p>
            <a:r>
              <a:rPr lang="pt-PT" dirty="0" smtClean="0"/>
              <a:t>Cultural heritage </a:t>
            </a:r>
            <a:r>
              <a:rPr lang="pt-PT" dirty="0"/>
              <a:t>Application</a:t>
            </a:r>
          </a:p>
        </p:txBody>
      </p:sp>
      <p:sp>
        <p:nvSpPr>
          <p:cNvPr id="6" name="TextBox 1"/>
          <p:cNvSpPr txBox="1"/>
          <p:nvPr/>
        </p:nvSpPr>
        <p:spPr>
          <a:xfrm>
            <a:off x="827586" y="1347615"/>
            <a:ext cx="184727" cy="369335"/>
          </a:xfrm>
          <a:prstGeom prst="rect">
            <a:avLst/>
          </a:prstGeom>
          <a:noFill/>
          <a:ln>
            <a:noFill/>
          </a:ln>
        </p:spPr>
        <p:txBody>
          <a:bodyPr vert="horz" wrap="non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pt-PT" sz="1800" b="0" i="0" u="none" strike="noStrike" kern="1200" cap="none" spc="0" baseline="0">
              <a:solidFill>
                <a:srgbClr val="000000"/>
              </a:solidFill>
              <a:uFillTx/>
              <a:latin typeface="Calibri"/>
            </a:endParaRPr>
          </a:p>
        </p:txBody>
      </p:sp>
      <p:sp>
        <p:nvSpPr>
          <p:cNvPr id="21" name="Rectangle 20"/>
          <p:cNvSpPr/>
          <p:nvPr/>
        </p:nvSpPr>
        <p:spPr>
          <a:xfrm>
            <a:off x="120321" y="250789"/>
            <a:ext cx="847586" cy="4709236"/>
          </a:xfrm>
          <a:prstGeom prst="rect">
            <a:avLst/>
          </a:prstGeom>
          <a:solidFill>
            <a:schemeClr val="bg1">
              <a:lumMod val="7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sp>
        <p:nvSpPr>
          <p:cNvPr id="22" name="Rectangle 21"/>
          <p:cNvSpPr/>
          <p:nvPr/>
        </p:nvSpPr>
        <p:spPr>
          <a:xfrm>
            <a:off x="978213" y="123643"/>
            <a:ext cx="7301999" cy="523220"/>
          </a:xfrm>
          <a:prstGeom prst="rect">
            <a:avLst/>
          </a:prstGeom>
        </p:spPr>
        <p:txBody>
          <a:bodyPr wrap="none">
            <a:spAutoFit/>
          </a:bodyPr>
          <a:lstStyle/>
          <a:p>
            <a:pPr>
              <a:defRPr sz="1800" b="0" i="0" u="none" strike="noStrike" kern="0" cap="none" spc="0" baseline="0">
                <a:solidFill>
                  <a:srgbClr val="000000"/>
                </a:solidFill>
                <a:uFillTx/>
              </a:defRPr>
            </a:pPr>
            <a:r>
              <a:rPr lang="en-US" sz="2800" b="1" kern="0" dirty="0" smtClean="0">
                <a:solidFill>
                  <a:srgbClr val="FFC000"/>
                </a:solidFill>
                <a:latin typeface="Traffolight" pitchFamily="2"/>
              </a:rPr>
              <a:t>face2face  with cultural heritage </a:t>
            </a:r>
            <a:r>
              <a:rPr lang="en-US" sz="2000" b="1" kern="0" dirty="0" smtClean="0">
                <a:solidFill>
                  <a:srgbClr val="FFC000"/>
                </a:solidFill>
                <a:latin typeface="Traffolight" pitchFamily="2"/>
              </a:rPr>
              <a:t>- MHSP detector</a:t>
            </a:r>
            <a:endParaRPr lang="en-US" sz="2800" b="1" kern="0" dirty="0">
              <a:solidFill>
                <a:srgbClr val="FFC000"/>
              </a:solidFill>
              <a:latin typeface="Traffolight" pitchFamily="2"/>
            </a:endParaRPr>
          </a:p>
        </p:txBody>
      </p:sp>
      <p:sp>
        <p:nvSpPr>
          <p:cNvPr id="23" name="Oval 9"/>
          <p:cNvSpPr/>
          <p:nvPr/>
        </p:nvSpPr>
        <p:spPr>
          <a:xfrm>
            <a:off x="840795" y="666008"/>
            <a:ext cx="261609" cy="261609"/>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FFC000"/>
          </a:solidFill>
          <a:ln w="25402">
            <a:solidFill>
              <a:srgbClr val="FFC000"/>
            </a:solid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ndParaRPr>
          </a:p>
        </p:txBody>
      </p:sp>
      <p:pic>
        <p:nvPicPr>
          <p:cNvPr id="24" name="Picture 3"/>
          <p:cNvPicPr>
            <a:picLocks noChangeAspect="1" noChangeArrowheads="1"/>
          </p:cNvPicPr>
          <p:nvPr/>
        </p:nvPicPr>
        <p:blipFill>
          <a:blip r:embed="rId3">
            <a:clrChange>
              <a:clrFrom>
                <a:srgbClr val="FEFEFE"/>
              </a:clrFrom>
              <a:clrTo>
                <a:srgbClr val="FEFEFE">
                  <a:alpha val="0"/>
                </a:srgbClr>
              </a:clrTo>
            </a:clrChange>
            <a:extLst>
              <a:ext uri="{28A0092B-C50C-407E-A947-70E740481C1C}">
                <a14:useLocalDpi xmlns:a14="http://schemas.microsoft.com/office/drawing/2010/main" val="0"/>
              </a:ext>
            </a:extLst>
          </a:blip>
          <a:srcRect/>
          <a:stretch>
            <a:fillRect/>
          </a:stretch>
        </p:blipFill>
        <p:spPr bwMode="auto">
          <a:xfrm>
            <a:off x="2172444" y="996721"/>
            <a:ext cx="5663202" cy="39004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5" name="TextBox 6"/>
          <p:cNvSpPr txBox="1">
            <a:spLocks noChangeArrowheads="1"/>
          </p:cNvSpPr>
          <p:nvPr/>
        </p:nvSpPr>
        <p:spPr bwMode="auto">
          <a:xfrm>
            <a:off x="3851921" y="680378"/>
            <a:ext cx="496855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pt-PT" altLang="pt-PT" sz="1400" kern="0" dirty="0" smtClean="0">
                <a:solidFill>
                  <a:srgbClr val="000000"/>
                </a:solidFill>
                <a:latin typeface="Century Gothic" pitchFamily="34"/>
              </a:rPr>
              <a:t>G</a:t>
            </a:r>
            <a:r>
              <a:rPr lang="en-US" altLang="pt-PT" sz="1400" kern="0" dirty="0">
                <a:solidFill>
                  <a:srgbClr val="000000"/>
                </a:solidFill>
                <a:latin typeface="Century Gothic" pitchFamily="34"/>
              </a:rPr>
              <a:t>lazed tile from the XVII century, </a:t>
            </a:r>
            <a:r>
              <a:rPr lang="en-US" altLang="pt-PT" sz="1400" kern="0" dirty="0" err="1">
                <a:solidFill>
                  <a:srgbClr val="000000"/>
                </a:solidFill>
                <a:latin typeface="Century Gothic" pitchFamily="34"/>
              </a:rPr>
              <a:t>Odivelas</a:t>
            </a:r>
            <a:r>
              <a:rPr lang="en-US" altLang="pt-PT" sz="1400" kern="0" dirty="0">
                <a:solidFill>
                  <a:srgbClr val="000000"/>
                </a:solidFill>
                <a:latin typeface="Century Gothic" pitchFamily="34"/>
              </a:rPr>
              <a:t> Convent, Portugal</a:t>
            </a:r>
            <a:endParaRPr lang="pt-PT" altLang="pt-PT" sz="1400" kern="0" dirty="0">
              <a:solidFill>
                <a:srgbClr val="000000"/>
              </a:solidFill>
              <a:latin typeface="Century Gothic" pitchFamily="34"/>
            </a:endParaRPr>
          </a:p>
        </p:txBody>
      </p:sp>
      <p:sp>
        <p:nvSpPr>
          <p:cNvPr id="37" name="CaixaDeTexto 4"/>
          <p:cNvSpPr>
            <a:spLocks/>
          </p:cNvSpPr>
          <p:nvPr/>
        </p:nvSpPr>
        <p:spPr bwMode="auto">
          <a:xfrm>
            <a:off x="6023515" y="4262980"/>
            <a:ext cx="3624262" cy="371475"/>
          </a:xfrm>
          <a:custGeom>
            <a:avLst/>
            <a:gdLst>
              <a:gd name="T0" fmla="*/ 1812132 w 21600"/>
              <a:gd name="T1" fmla="*/ 0 h 21600"/>
              <a:gd name="T2" fmla="*/ 3624263 w 21600"/>
              <a:gd name="T3" fmla="*/ 185757 h 21600"/>
              <a:gd name="T4" fmla="*/ 1812132 w 21600"/>
              <a:gd name="T5" fmla="*/ 371513 h 21600"/>
              <a:gd name="T6" fmla="*/ 0 w 21600"/>
              <a:gd name="T7" fmla="*/ 185757 h 21600"/>
              <a:gd name="T8" fmla="*/ 17694720 60000 65536"/>
              <a:gd name="T9" fmla="*/ 0 60000 65536"/>
              <a:gd name="T10" fmla="*/ 5898240 60000 65536"/>
              <a:gd name="T11" fmla="*/ 1179648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spAutoFit/>
          </a:bodyPr>
          <a:lstStyle>
            <a:lvl1pPr>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a:solidFill>
                  <a:schemeClr val="tx1"/>
                </a:solidFill>
                <a:latin typeface="Calibri" pitchFamily="34" charset="0"/>
              </a:defRPr>
            </a:lvl1pPr>
            <a:lvl2pPr marL="742950" indent="-285750">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a:solidFill>
                  <a:schemeClr val="tx1"/>
                </a:solidFill>
                <a:latin typeface="Calibri" pitchFamily="34" charset="0"/>
              </a:defRPr>
            </a:lvl2pPr>
            <a:lvl3pPr marL="1143000" indent="-228600">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a:solidFill>
                  <a:schemeClr val="tx1"/>
                </a:solidFill>
                <a:latin typeface="Calibri" pitchFamily="34" charset="0"/>
              </a:defRPr>
            </a:lvl3pPr>
            <a:lvl4pPr marL="1600200" indent="-228600">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a:solidFill>
                  <a:schemeClr val="tx1"/>
                </a:solidFill>
                <a:latin typeface="Calibri" pitchFamily="34" charset="0"/>
              </a:defRPr>
            </a:lvl4pPr>
            <a:lvl5pPr marL="2057400" indent="-228600">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a:solidFill>
                  <a:schemeClr val="tx1"/>
                </a:solidFill>
                <a:latin typeface="Calibri" pitchFamily="34" charset="0"/>
              </a:defRPr>
            </a:lvl5pPr>
            <a:lvl6pPr marL="2514600" indent="-228600" fontAlgn="base">
              <a:spcBef>
                <a:spcPct val="0"/>
              </a:spcBef>
              <a:spcAft>
                <a:spcPct val="0"/>
              </a:spcAft>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a:solidFill>
                  <a:schemeClr val="tx1"/>
                </a:solidFill>
                <a:latin typeface="Calibri" pitchFamily="34" charset="0"/>
              </a:defRPr>
            </a:lvl6pPr>
            <a:lvl7pPr marL="2971800" indent="-228600" fontAlgn="base">
              <a:spcBef>
                <a:spcPct val="0"/>
              </a:spcBef>
              <a:spcAft>
                <a:spcPct val="0"/>
              </a:spcAft>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a:solidFill>
                  <a:schemeClr val="tx1"/>
                </a:solidFill>
                <a:latin typeface="Calibri" pitchFamily="34" charset="0"/>
              </a:defRPr>
            </a:lvl7pPr>
            <a:lvl8pPr marL="3429000" indent="-228600" fontAlgn="base">
              <a:spcBef>
                <a:spcPct val="0"/>
              </a:spcBef>
              <a:spcAft>
                <a:spcPct val="0"/>
              </a:spcAft>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a:solidFill>
                  <a:schemeClr val="tx1"/>
                </a:solidFill>
                <a:latin typeface="Calibri" pitchFamily="34" charset="0"/>
              </a:defRPr>
            </a:lvl8pPr>
            <a:lvl9pPr marL="3886200" indent="-228600" fontAlgn="base">
              <a:spcBef>
                <a:spcPct val="0"/>
              </a:spcBef>
              <a:spcAft>
                <a:spcPct val="0"/>
              </a:spcAft>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a:solidFill>
                  <a:schemeClr val="tx1"/>
                </a:solidFill>
                <a:latin typeface="Calibri" pitchFamily="34" charset="0"/>
              </a:defRPr>
            </a:lvl9pPr>
          </a:lstStyle>
          <a:p>
            <a:pPr>
              <a:buClr>
                <a:srgbClr val="009900"/>
              </a:buClr>
              <a:buSzPct val="100000"/>
            </a:pPr>
            <a:r>
              <a:rPr lang="pt-PT" altLang="pt-PT" b="1" dirty="0">
                <a:solidFill>
                  <a:srgbClr val="FFC000"/>
                </a:solidFill>
                <a:latin typeface="Arial" pitchFamily="34" charset="0"/>
                <a:ea typeface="AR PL UMing HK"/>
                <a:cs typeface="Lohit Hindi"/>
              </a:rPr>
              <a:t>Pinhole Magnification</a:t>
            </a:r>
          </a:p>
        </p:txBody>
      </p:sp>
      <p:sp>
        <p:nvSpPr>
          <p:cNvPr id="38" name="CaixaDeTexto 6"/>
          <p:cNvSpPr>
            <a:spLocks/>
          </p:cNvSpPr>
          <p:nvPr/>
        </p:nvSpPr>
        <p:spPr bwMode="auto">
          <a:xfrm>
            <a:off x="1200998" y="4214584"/>
            <a:ext cx="3068638" cy="371475"/>
          </a:xfrm>
          <a:custGeom>
            <a:avLst/>
            <a:gdLst>
              <a:gd name="T0" fmla="*/ 1534319 w 21600"/>
              <a:gd name="T1" fmla="*/ 0 h 21600"/>
              <a:gd name="T2" fmla="*/ 3068638 w 21600"/>
              <a:gd name="T3" fmla="*/ 185757 h 21600"/>
              <a:gd name="T4" fmla="*/ 1534319 w 21600"/>
              <a:gd name="T5" fmla="*/ 371513 h 21600"/>
              <a:gd name="T6" fmla="*/ 0 w 21600"/>
              <a:gd name="T7" fmla="*/ 185757 h 21600"/>
              <a:gd name="T8" fmla="*/ 17694720 60000 65536"/>
              <a:gd name="T9" fmla="*/ 0 60000 65536"/>
              <a:gd name="T10" fmla="*/ 5898240 60000 65536"/>
              <a:gd name="T11" fmla="*/ 1179648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spAutoFit/>
          </a:bodyPr>
          <a:lstStyle>
            <a:lvl1pPr>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a:solidFill>
                  <a:schemeClr val="tx1"/>
                </a:solidFill>
                <a:latin typeface="Calibri" pitchFamily="34" charset="0"/>
              </a:defRPr>
            </a:lvl1pPr>
            <a:lvl2pPr marL="742950" indent="-285750">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a:solidFill>
                  <a:schemeClr val="tx1"/>
                </a:solidFill>
                <a:latin typeface="Calibri" pitchFamily="34" charset="0"/>
              </a:defRPr>
            </a:lvl2pPr>
            <a:lvl3pPr marL="1143000" indent="-228600">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a:solidFill>
                  <a:schemeClr val="tx1"/>
                </a:solidFill>
                <a:latin typeface="Calibri" pitchFamily="34" charset="0"/>
              </a:defRPr>
            </a:lvl3pPr>
            <a:lvl4pPr marL="1600200" indent="-228600">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a:solidFill>
                  <a:schemeClr val="tx1"/>
                </a:solidFill>
                <a:latin typeface="Calibri" pitchFamily="34" charset="0"/>
              </a:defRPr>
            </a:lvl4pPr>
            <a:lvl5pPr marL="2057400" indent="-228600">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a:solidFill>
                  <a:schemeClr val="tx1"/>
                </a:solidFill>
                <a:latin typeface="Calibri" pitchFamily="34" charset="0"/>
              </a:defRPr>
            </a:lvl5pPr>
            <a:lvl6pPr marL="2514600" indent="-228600" fontAlgn="base">
              <a:spcBef>
                <a:spcPct val="0"/>
              </a:spcBef>
              <a:spcAft>
                <a:spcPct val="0"/>
              </a:spcAft>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a:solidFill>
                  <a:schemeClr val="tx1"/>
                </a:solidFill>
                <a:latin typeface="Calibri" pitchFamily="34" charset="0"/>
              </a:defRPr>
            </a:lvl6pPr>
            <a:lvl7pPr marL="2971800" indent="-228600" fontAlgn="base">
              <a:spcBef>
                <a:spcPct val="0"/>
              </a:spcBef>
              <a:spcAft>
                <a:spcPct val="0"/>
              </a:spcAft>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a:solidFill>
                  <a:schemeClr val="tx1"/>
                </a:solidFill>
                <a:latin typeface="Calibri" pitchFamily="34" charset="0"/>
              </a:defRPr>
            </a:lvl7pPr>
            <a:lvl8pPr marL="3429000" indent="-228600" fontAlgn="base">
              <a:spcBef>
                <a:spcPct val="0"/>
              </a:spcBef>
              <a:spcAft>
                <a:spcPct val="0"/>
              </a:spcAft>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a:solidFill>
                  <a:schemeClr val="tx1"/>
                </a:solidFill>
                <a:latin typeface="Calibri" pitchFamily="34" charset="0"/>
              </a:defRPr>
            </a:lvl8pPr>
            <a:lvl9pPr marL="3886200" indent="-228600" fontAlgn="base">
              <a:spcBef>
                <a:spcPct val="0"/>
              </a:spcBef>
              <a:spcAft>
                <a:spcPct val="0"/>
              </a:spcAft>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a:solidFill>
                  <a:schemeClr val="tx1"/>
                </a:solidFill>
                <a:latin typeface="Calibri" pitchFamily="34" charset="0"/>
              </a:defRPr>
            </a:lvl9pPr>
          </a:lstStyle>
          <a:p>
            <a:pPr>
              <a:buClr>
                <a:srgbClr val="009900"/>
              </a:buClr>
              <a:buSzPct val="100000"/>
            </a:pPr>
            <a:r>
              <a:rPr lang="pt-PT" altLang="pt-PT" b="1" dirty="0">
                <a:solidFill>
                  <a:srgbClr val="FFC000"/>
                </a:solidFill>
                <a:latin typeface="Arial" pitchFamily="34" charset="0"/>
                <a:ea typeface="AR PL UMing HK"/>
                <a:cs typeface="Lohit Hindi"/>
              </a:rPr>
              <a:t>X-ray tube</a:t>
            </a:r>
          </a:p>
        </p:txBody>
      </p:sp>
      <p:sp>
        <p:nvSpPr>
          <p:cNvPr id="39" name="CaixaDeTexto 7"/>
          <p:cNvSpPr>
            <a:spLocks noChangeArrowheads="1"/>
          </p:cNvSpPr>
          <p:nvPr/>
        </p:nvSpPr>
        <p:spPr bwMode="auto">
          <a:xfrm>
            <a:off x="1384409" y="4448718"/>
            <a:ext cx="3175000" cy="585787"/>
          </a:xfrm>
          <a:custGeom>
            <a:avLst/>
            <a:gdLst>
              <a:gd name="T0" fmla="*/ 2147483647 w 21600"/>
              <a:gd name="T1" fmla="*/ 0 h 21600"/>
              <a:gd name="T2" fmla="*/ 2147483647 w 21600"/>
              <a:gd name="T3" fmla="*/ 2147483647 h 21600"/>
              <a:gd name="T4" fmla="*/ 2147483647 w 21600"/>
              <a:gd name="T5" fmla="*/ 2147483647 h 21600"/>
              <a:gd name="T6" fmla="*/ 0 w 21600"/>
              <a:gd name="T7" fmla="*/ 2147483647 h 21600"/>
              <a:gd name="T8" fmla="*/ 17694720 60000 65536"/>
              <a:gd name="T9" fmla="*/ 0 60000 65536"/>
              <a:gd name="T10" fmla="*/ 5898240 60000 65536"/>
              <a:gd name="T11" fmla="*/ 1179648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spAutoFit/>
          </a:bodyPr>
          <a:lstStyle>
            <a:lvl1pPr>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a:solidFill>
                  <a:schemeClr val="tx1"/>
                </a:solidFill>
                <a:latin typeface="Calibri" pitchFamily="34" charset="0"/>
              </a:defRPr>
            </a:lvl1pPr>
            <a:lvl2pPr marL="742950" indent="-285750">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a:solidFill>
                  <a:schemeClr val="tx1"/>
                </a:solidFill>
                <a:latin typeface="Calibri" pitchFamily="34" charset="0"/>
              </a:defRPr>
            </a:lvl2pPr>
            <a:lvl3pPr marL="1143000" indent="-228600">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a:solidFill>
                  <a:schemeClr val="tx1"/>
                </a:solidFill>
                <a:latin typeface="Calibri" pitchFamily="34" charset="0"/>
              </a:defRPr>
            </a:lvl3pPr>
            <a:lvl4pPr marL="1600200" indent="-228600">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a:solidFill>
                  <a:schemeClr val="tx1"/>
                </a:solidFill>
                <a:latin typeface="Calibri" pitchFamily="34" charset="0"/>
              </a:defRPr>
            </a:lvl4pPr>
            <a:lvl5pPr marL="2057400" indent="-228600">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a:solidFill>
                  <a:schemeClr val="tx1"/>
                </a:solidFill>
                <a:latin typeface="Calibri" pitchFamily="34" charset="0"/>
              </a:defRPr>
            </a:lvl5pPr>
            <a:lvl6pPr marL="2514600" indent="-228600" fontAlgn="base">
              <a:spcBef>
                <a:spcPct val="0"/>
              </a:spcBef>
              <a:spcAft>
                <a:spcPct val="0"/>
              </a:spcAft>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a:solidFill>
                  <a:schemeClr val="tx1"/>
                </a:solidFill>
                <a:latin typeface="Calibri" pitchFamily="34" charset="0"/>
              </a:defRPr>
            </a:lvl6pPr>
            <a:lvl7pPr marL="2971800" indent="-228600" fontAlgn="base">
              <a:spcBef>
                <a:spcPct val="0"/>
              </a:spcBef>
              <a:spcAft>
                <a:spcPct val="0"/>
              </a:spcAft>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a:solidFill>
                  <a:schemeClr val="tx1"/>
                </a:solidFill>
                <a:latin typeface="Calibri" pitchFamily="34" charset="0"/>
              </a:defRPr>
            </a:lvl7pPr>
            <a:lvl8pPr marL="3429000" indent="-228600" fontAlgn="base">
              <a:spcBef>
                <a:spcPct val="0"/>
              </a:spcBef>
              <a:spcAft>
                <a:spcPct val="0"/>
              </a:spcAft>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a:solidFill>
                  <a:schemeClr val="tx1"/>
                </a:solidFill>
                <a:latin typeface="Calibri" pitchFamily="34" charset="0"/>
              </a:defRPr>
            </a:lvl8pPr>
            <a:lvl9pPr marL="3886200" indent="-228600" fontAlgn="base">
              <a:spcBef>
                <a:spcPct val="0"/>
              </a:spcBef>
              <a:spcAft>
                <a:spcPct val="0"/>
              </a:spcAft>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a:solidFill>
                  <a:schemeClr val="tx1"/>
                </a:solidFill>
                <a:latin typeface="Calibri" pitchFamily="34" charset="0"/>
              </a:defRPr>
            </a:lvl9pPr>
          </a:lstStyle>
          <a:p>
            <a:r>
              <a:rPr lang="pt-PT" altLang="pt-PT" sz="1600" b="1">
                <a:solidFill>
                  <a:srgbClr val="000000"/>
                </a:solidFill>
                <a:ea typeface="AR PL UMing HK"/>
                <a:cs typeface="Lohit Hindi"/>
              </a:rPr>
              <a:t>Voltage | 28 kV</a:t>
            </a:r>
          </a:p>
          <a:p>
            <a:r>
              <a:rPr lang="pt-PT" altLang="pt-PT" sz="1600" b="1">
                <a:solidFill>
                  <a:srgbClr val="000000"/>
                </a:solidFill>
                <a:ea typeface="AR PL UMing HK"/>
                <a:cs typeface="Lohit Hindi"/>
              </a:rPr>
              <a:t>Anode Current | 1 mA</a:t>
            </a:r>
          </a:p>
        </p:txBody>
      </p:sp>
      <p:sp>
        <p:nvSpPr>
          <p:cNvPr id="40" name="CaixaDeTexto 5"/>
          <p:cNvSpPr>
            <a:spLocks noChangeArrowheads="1"/>
          </p:cNvSpPr>
          <p:nvPr/>
        </p:nvSpPr>
        <p:spPr bwMode="auto">
          <a:xfrm>
            <a:off x="6415820" y="4550319"/>
            <a:ext cx="2865437" cy="341312"/>
          </a:xfrm>
          <a:custGeom>
            <a:avLst/>
            <a:gdLst>
              <a:gd name="T0" fmla="*/ 2147483647 w 21600"/>
              <a:gd name="T1" fmla="*/ 0 h 21600"/>
              <a:gd name="T2" fmla="*/ 2147483647 w 21600"/>
              <a:gd name="T3" fmla="*/ 2147483647 h 21600"/>
              <a:gd name="T4" fmla="*/ 2147483647 w 21600"/>
              <a:gd name="T5" fmla="*/ 2147483647 h 21600"/>
              <a:gd name="T6" fmla="*/ 0 w 21600"/>
              <a:gd name="T7" fmla="*/ 2147483647 h 21600"/>
              <a:gd name="T8" fmla="*/ 17694720 60000 65536"/>
              <a:gd name="T9" fmla="*/ 0 60000 65536"/>
              <a:gd name="T10" fmla="*/ 5898240 60000 65536"/>
              <a:gd name="T11" fmla="*/ 1179648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spAutoFit/>
          </a:bodyPr>
          <a:lstStyle>
            <a:lvl1pPr>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a:solidFill>
                  <a:schemeClr val="tx1"/>
                </a:solidFill>
                <a:latin typeface="Calibri" pitchFamily="34" charset="0"/>
              </a:defRPr>
            </a:lvl1pPr>
            <a:lvl2pPr marL="742950" indent="-285750">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a:solidFill>
                  <a:schemeClr val="tx1"/>
                </a:solidFill>
                <a:latin typeface="Calibri" pitchFamily="34" charset="0"/>
              </a:defRPr>
            </a:lvl2pPr>
            <a:lvl3pPr marL="1143000" indent="-228600">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a:solidFill>
                  <a:schemeClr val="tx1"/>
                </a:solidFill>
                <a:latin typeface="Calibri" pitchFamily="34" charset="0"/>
              </a:defRPr>
            </a:lvl3pPr>
            <a:lvl4pPr marL="1600200" indent="-228600">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a:solidFill>
                  <a:schemeClr val="tx1"/>
                </a:solidFill>
                <a:latin typeface="Calibri" pitchFamily="34" charset="0"/>
              </a:defRPr>
            </a:lvl4pPr>
            <a:lvl5pPr marL="2057400" indent="-228600">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a:solidFill>
                  <a:schemeClr val="tx1"/>
                </a:solidFill>
                <a:latin typeface="Calibri" pitchFamily="34" charset="0"/>
              </a:defRPr>
            </a:lvl5pPr>
            <a:lvl6pPr marL="2514600" indent="-228600" fontAlgn="base">
              <a:spcBef>
                <a:spcPct val="0"/>
              </a:spcBef>
              <a:spcAft>
                <a:spcPct val="0"/>
              </a:spcAft>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a:solidFill>
                  <a:schemeClr val="tx1"/>
                </a:solidFill>
                <a:latin typeface="Calibri" pitchFamily="34" charset="0"/>
              </a:defRPr>
            </a:lvl6pPr>
            <a:lvl7pPr marL="2971800" indent="-228600" fontAlgn="base">
              <a:spcBef>
                <a:spcPct val="0"/>
              </a:spcBef>
              <a:spcAft>
                <a:spcPct val="0"/>
              </a:spcAft>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a:solidFill>
                  <a:schemeClr val="tx1"/>
                </a:solidFill>
                <a:latin typeface="Calibri" pitchFamily="34" charset="0"/>
              </a:defRPr>
            </a:lvl7pPr>
            <a:lvl8pPr marL="3429000" indent="-228600" fontAlgn="base">
              <a:spcBef>
                <a:spcPct val="0"/>
              </a:spcBef>
              <a:spcAft>
                <a:spcPct val="0"/>
              </a:spcAft>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a:solidFill>
                  <a:schemeClr val="tx1"/>
                </a:solidFill>
                <a:latin typeface="Calibri" pitchFamily="34" charset="0"/>
              </a:defRPr>
            </a:lvl8pPr>
            <a:lvl9pPr marL="3886200" indent="-228600" fontAlgn="base">
              <a:spcBef>
                <a:spcPct val="0"/>
              </a:spcBef>
              <a:spcAft>
                <a:spcPct val="0"/>
              </a:spcAft>
              <a:tabLst>
                <a:tab pos="0" algn="l"/>
                <a:tab pos="914400" algn="l"/>
                <a:tab pos="1828800" algn="l"/>
                <a:tab pos="2741613" algn="l"/>
                <a:tab pos="3657600" algn="l"/>
                <a:tab pos="4572000" algn="l"/>
                <a:tab pos="5484813" algn="l"/>
                <a:tab pos="6399213" algn="l"/>
                <a:tab pos="7315200" algn="l"/>
                <a:tab pos="8229600" algn="l"/>
                <a:tab pos="9144000" algn="l"/>
                <a:tab pos="10058400" algn="l"/>
              </a:tabLst>
              <a:defRPr>
                <a:solidFill>
                  <a:schemeClr val="tx1"/>
                </a:solidFill>
                <a:latin typeface="Calibri" pitchFamily="34" charset="0"/>
              </a:defRPr>
            </a:lvl9pPr>
          </a:lstStyle>
          <a:p>
            <a:r>
              <a:rPr lang="pt-PT" altLang="pt-PT" sz="1600" b="1" dirty="0">
                <a:solidFill>
                  <a:srgbClr val="000000"/>
                </a:solidFill>
                <a:ea typeface="AR PL UMing HK"/>
                <a:cs typeface="Lohit Hindi"/>
              </a:rPr>
              <a:t>M= × 1.2</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31"/>
          <p:cNvSpPr txBox="1"/>
          <p:nvPr/>
        </p:nvSpPr>
        <p:spPr>
          <a:xfrm>
            <a:off x="1187619" y="646863"/>
            <a:ext cx="7632853" cy="307777"/>
          </a:xfrm>
          <a:prstGeom prst="rect">
            <a:avLst/>
          </a:prstGeom>
          <a:noFill/>
          <a:ln>
            <a:noFill/>
          </a:ln>
        </p:spPr>
        <p:txBody>
          <a:bodyPr vert="horz" wrap="square" lIns="91440" tIns="45720" rIns="91440" bIns="45720" anchor="t" anchorCtr="0" compatLnSpc="1">
            <a:spAutoFit/>
          </a:bodyPr>
          <a:lstStyle>
            <a:defPPr>
              <a:defRPr lang="pt-PT"/>
            </a:defPPr>
            <a:lvl1pPr marR="0" lvl="0" indent="0" fontAlgn="auto">
              <a:lnSpc>
                <a:spcPct val="100000"/>
              </a:lnSpc>
              <a:spcBef>
                <a:spcPts val="0"/>
              </a:spcBef>
              <a:spcAft>
                <a:spcPts val="0"/>
              </a:spcAft>
              <a:buNone/>
              <a:tabLst/>
              <a:defRPr sz="1400" b="0" i="0" u="none" strike="noStrike" kern="0" cap="none" spc="0" baseline="0">
                <a:solidFill>
                  <a:srgbClr val="000000"/>
                </a:solidFill>
                <a:uFillTx/>
                <a:latin typeface="Century Gothic" pitchFamily="34"/>
              </a:defRPr>
            </a:lvl1pPr>
          </a:lstStyle>
          <a:p>
            <a:r>
              <a:rPr lang="pt-PT" dirty="0"/>
              <a:t>Biomedical Application</a:t>
            </a:r>
          </a:p>
        </p:txBody>
      </p:sp>
      <p:sp>
        <p:nvSpPr>
          <p:cNvPr id="6" name="TextBox 1"/>
          <p:cNvSpPr txBox="1"/>
          <p:nvPr/>
        </p:nvSpPr>
        <p:spPr>
          <a:xfrm>
            <a:off x="827586" y="1347615"/>
            <a:ext cx="184727" cy="369335"/>
          </a:xfrm>
          <a:prstGeom prst="rect">
            <a:avLst/>
          </a:prstGeom>
          <a:noFill/>
          <a:ln>
            <a:noFill/>
          </a:ln>
        </p:spPr>
        <p:txBody>
          <a:bodyPr vert="horz" wrap="non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pt-PT" sz="1800" b="0" i="0" u="none" strike="noStrike" kern="1200" cap="none" spc="0" baseline="0">
              <a:solidFill>
                <a:srgbClr val="000000"/>
              </a:solidFill>
              <a:uFillTx/>
              <a:latin typeface="Calibri"/>
            </a:endParaRPr>
          </a:p>
        </p:txBody>
      </p:sp>
      <p:pic>
        <p:nvPicPr>
          <p:cNvPr id="7" name="Picture 18" descr="Figure6"/>
          <p:cNvPicPr>
            <a:picLocks noChangeAspect="1"/>
          </p:cNvPicPr>
          <p:nvPr/>
        </p:nvPicPr>
        <p:blipFill>
          <a:blip r:embed="rId3">
            <a:clrChange>
              <a:clrFrom>
                <a:srgbClr val="FFFFFF"/>
              </a:clrFrom>
              <a:clrTo>
                <a:srgbClr val="FFFFFF">
                  <a:alpha val="0"/>
                </a:srgbClr>
              </a:clrTo>
            </a:clrChange>
          </a:blip>
          <a:srcRect t="3267" b="1668"/>
          <a:stretch>
            <a:fillRect/>
          </a:stretch>
        </p:blipFill>
        <p:spPr>
          <a:xfrm>
            <a:off x="881350" y="945334"/>
            <a:ext cx="2594216" cy="4014691"/>
          </a:xfrm>
          <a:prstGeom prst="rect">
            <a:avLst/>
          </a:prstGeom>
          <a:noFill/>
          <a:ln>
            <a:noFill/>
          </a:ln>
        </p:spPr>
      </p:pic>
      <p:sp>
        <p:nvSpPr>
          <p:cNvPr id="8" name="CaixaDeTexto 42"/>
          <p:cNvSpPr/>
          <p:nvPr/>
        </p:nvSpPr>
        <p:spPr>
          <a:xfrm>
            <a:off x="3416262" y="3961602"/>
            <a:ext cx="3898901" cy="368302"/>
          </a:xfrm>
          <a:custGeom>
            <a:avLst/>
            <a:gdLst>
              <a:gd name="f0" fmla="val 10800000"/>
              <a:gd name="f1" fmla="val 5400000"/>
              <a:gd name="f2" fmla="val 180"/>
              <a:gd name="f3" fmla="val w"/>
              <a:gd name="f4" fmla="val h"/>
              <a:gd name="f5" fmla="val 0"/>
              <a:gd name="f6" fmla="val 21600"/>
              <a:gd name="f7" fmla="+- 0 0 -360"/>
              <a:gd name="f8" fmla="+- 0 0 -90"/>
              <a:gd name="f9" fmla="+- 0 0 -180"/>
              <a:gd name="f10" fmla="+- 0 0 -270"/>
              <a:gd name="f11" fmla="*/ f3 1 21600"/>
              <a:gd name="f12" fmla="*/ f4 1 21600"/>
              <a:gd name="f13" fmla="+- f6 0 f5"/>
              <a:gd name="f14" fmla="*/ f7 f0 1"/>
              <a:gd name="f15" fmla="*/ f8 f0 1"/>
              <a:gd name="f16" fmla="*/ f9 f0 1"/>
              <a:gd name="f17" fmla="*/ f10 f0 1"/>
              <a:gd name="f18" fmla="*/ f13 1 21600"/>
              <a:gd name="f19" fmla="*/ 2147483647 f13 1"/>
              <a:gd name="f20" fmla="*/ 0 f13 1"/>
              <a:gd name="f21" fmla="*/ 21600 f13 1"/>
              <a:gd name="f22" fmla="*/ f14 1 f2"/>
              <a:gd name="f23" fmla="*/ f15 1 f2"/>
              <a:gd name="f24" fmla="*/ f16 1 f2"/>
              <a:gd name="f25" fmla="*/ f17 1 f2"/>
              <a:gd name="f26" fmla="*/ f19 1 21600"/>
              <a:gd name="f27" fmla="*/ f20 1 21600"/>
              <a:gd name="f28" fmla="*/ f21 1 21600"/>
              <a:gd name="f29" fmla="+- f22 0 f1"/>
              <a:gd name="f30" fmla="+- f23 0 f1"/>
              <a:gd name="f31" fmla="+- f24 0 f1"/>
              <a:gd name="f32" fmla="+- f25 0 f1"/>
              <a:gd name="f33" fmla="*/ f26 1 f18"/>
              <a:gd name="f34" fmla="*/ f27 1 f18"/>
              <a:gd name="f35" fmla="*/ f28 1 f18"/>
              <a:gd name="f36" fmla="*/ f34 f11 1"/>
              <a:gd name="f37" fmla="*/ f35 f11 1"/>
              <a:gd name="f38" fmla="*/ f35 f12 1"/>
              <a:gd name="f39" fmla="*/ f34 f12 1"/>
              <a:gd name="f40" fmla="*/ f33 f11 1"/>
              <a:gd name="f41" fmla="*/ f33 f12 1"/>
            </a:gdLst>
            <a:ahLst/>
            <a:cxnLst>
              <a:cxn ang="3cd4">
                <a:pos x="hc" y="t"/>
              </a:cxn>
              <a:cxn ang="0">
                <a:pos x="r" y="vc"/>
              </a:cxn>
              <a:cxn ang="cd4">
                <a:pos x="hc" y="b"/>
              </a:cxn>
              <a:cxn ang="cd2">
                <a:pos x="l" y="vc"/>
              </a:cxn>
              <a:cxn ang="f29">
                <a:pos x="f40" y="f39"/>
              </a:cxn>
              <a:cxn ang="f30">
                <a:pos x="f40" y="f41"/>
              </a:cxn>
              <a:cxn ang="f31">
                <a:pos x="f40" y="f41"/>
              </a:cxn>
              <a:cxn ang="f32">
                <a:pos x="f36" y="f41"/>
              </a:cxn>
            </a:cxnLst>
            <a:rect l="f36" t="f39" r="f37" b="f38"/>
            <a:pathLst>
              <a:path w="21600" h="21600">
                <a:moveTo>
                  <a:pt x="f5" y="f5"/>
                </a:moveTo>
                <a:lnTo>
                  <a:pt x="f6" y="f5"/>
                </a:lnTo>
                <a:lnTo>
                  <a:pt x="f6" y="f6"/>
                </a:lnTo>
                <a:lnTo>
                  <a:pt x="f5" y="f6"/>
                </a:lnTo>
                <a:lnTo>
                  <a:pt x="f5" y="f5"/>
                </a:lnTo>
                <a:close/>
              </a:path>
            </a:pathLst>
          </a:custGeom>
          <a:noFill/>
          <a:ln>
            <a:noFill/>
            <a:prstDash val="solid"/>
          </a:ln>
        </p:spPr>
        <p:txBody>
          <a:bodyPr vert="horz" wrap="square" lIns="90004" tIns="46798" rIns="90004" bIns="46798" anchor="t" anchorCtr="0" compatLnSpc="1">
            <a:spAutoFit/>
          </a:bodyPr>
          <a:lstStyle/>
          <a:p>
            <a:pPr marL="0" marR="0" lvl="0" indent="0" algn="l" defTabSz="914400" rtl="0" fontAlgn="auto" hangingPunct="1">
              <a:lnSpc>
                <a:spcPct val="100000"/>
              </a:lnSpc>
              <a:spcBef>
                <a:spcPts val="0"/>
              </a:spcBef>
              <a:spcAft>
                <a:spcPts val="0"/>
              </a:spcAft>
              <a:buNone/>
              <a:tabLst>
                <a:tab pos="0" algn="l"/>
                <a:tab pos="914400" algn="l"/>
                <a:tab pos="1828800" algn="l"/>
                <a:tab pos="2741608" algn="l"/>
                <a:tab pos="3657600" algn="l"/>
                <a:tab pos="4572000" algn="l"/>
                <a:tab pos="5484808" algn="l"/>
                <a:tab pos="6399208" algn="l"/>
                <a:tab pos="7315200" algn="l"/>
                <a:tab pos="8229600" algn="l"/>
                <a:tab pos="9144000" algn="l"/>
                <a:tab pos="10058400" algn="l"/>
              </a:tabLst>
              <a:defRPr sz="1800" b="0" i="0" u="none" strike="noStrike" kern="0" cap="none" spc="0" baseline="0">
                <a:solidFill>
                  <a:srgbClr val="000000"/>
                </a:solidFill>
                <a:uFillTx/>
              </a:defRPr>
            </a:pPr>
            <a:r>
              <a:rPr lang="pt-PT" sz="1800" b="1" i="0" u="none" strike="noStrike" kern="1200" cap="none" spc="0" baseline="0">
                <a:solidFill>
                  <a:srgbClr val="000000"/>
                </a:solidFill>
                <a:uFillTx/>
                <a:latin typeface="Calibri" pitchFamily="34"/>
                <a:ea typeface="AR PL UMing HK"/>
                <a:cs typeface="Lohit Hindi"/>
              </a:rPr>
              <a:t>Restored Tooth</a:t>
            </a:r>
          </a:p>
        </p:txBody>
      </p:sp>
      <p:sp>
        <p:nvSpPr>
          <p:cNvPr id="9" name="Rectângulo 47"/>
          <p:cNvSpPr/>
          <p:nvPr/>
        </p:nvSpPr>
        <p:spPr>
          <a:xfrm>
            <a:off x="3456123" y="4367430"/>
            <a:ext cx="265925" cy="235741"/>
          </a:xfrm>
          <a:custGeom>
            <a:avLst/>
            <a:gdLst>
              <a:gd name="f0" fmla="val 10800000"/>
              <a:gd name="f1" fmla="val 5400000"/>
              <a:gd name="f2" fmla="val 180"/>
              <a:gd name="f3" fmla="val w"/>
              <a:gd name="f4" fmla="val h"/>
              <a:gd name="f5" fmla="val 0"/>
              <a:gd name="f6" fmla="val 21600"/>
              <a:gd name="f7" fmla="+- 0 0 -360"/>
              <a:gd name="f8" fmla="+- 0 0 -90"/>
              <a:gd name="f9" fmla="+- 0 0 -180"/>
              <a:gd name="f10" fmla="+- 0 0 -270"/>
              <a:gd name="f11" fmla="*/ f3 1 21600"/>
              <a:gd name="f12" fmla="*/ f4 1 21600"/>
              <a:gd name="f13" fmla="+- f6 0 f5"/>
              <a:gd name="f14" fmla="*/ f7 f0 1"/>
              <a:gd name="f15" fmla="*/ f8 f0 1"/>
              <a:gd name="f16" fmla="*/ f9 f0 1"/>
              <a:gd name="f17" fmla="*/ f10 f0 1"/>
              <a:gd name="f18" fmla="*/ f13 1 21600"/>
              <a:gd name="f19" fmla="*/ 2147483647 f13 1"/>
              <a:gd name="f20" fmla="*/ 0 f13 1"/>
              <a:gd name="f21" fmla="*/ 21600 f13 1"/>
              <a:gd name="f22" fmla="*/ f14 1 f2"/>
              <a:gd name="f23" fmla="*/ f15 1 f2"/>
              <a:gd name="f24" fmla="*/ f16 1 f2"/>
              <a:gd name="f25" fmla="*/ f17 1 f2"/>
              <a:gd name="f26" fmla="*/ f19 1 21600"/>
              <a:gd name="f27" fmla="*/ f20 1 21600"/>
              <a:gd name="f28" fmla="*/ f21 1 21600"/>
              <a:gd name="f29" fmla="+- f22 0 f1"/>
              <a:gd name="f30" fmla="+- f23 0 f1"/>
              <a:gd name="f31" fmla="+- f24 0 f1"/>
              <a:gd name="f32" fmla="+- f25 0 f1"/>
              <a:gd name="f33" fmla="*/ f26 1 f18"/>
              <a:gd name="f34" fmla="*/ f27 1 f18"/>
              <a:gd name="f35" fmla="*/ f28 1 f18"/>
              <a:gd name="f36" fmla="*/ f34 f11 1"/>
              <a:gd name="f37" fmla="*/ f35 f11 1"/>
              <a:gd name="f38" fmla="*/ f35 f12 1"/>
              <a:gd name="f39" fmla="*/ f34 f12 1"/>
              <a:gd name="f40" fmla="*/ f33 f11 1"/>
              <a:gd name="f41" fmla="*/ f33 f12 1"/>
            </a:gdLst>
            <a:ahLst/>
            <a:cxnLst>
              <a:cxn ang="3cd4">
                <a:pos x="hc" y="t"/>
              </a:cxn>
              <a:cxn ang="0">
                <a:pos x="r" y="vc"/>
              </a:cxn>
              <a:cxn ang="cd4">
                <a:pos x="hc" y="b"/>
              </a:cxn>
              <a:cxn ang="cd2">
                <a:pos x="l" y="vc"/>
              </a:cxn>
              <a:cxn ang="f29">
                <a:pos x="f40" y="f39"/>
              </a:cxn>
              <a:cxn ang="f30">
                <a:pos x="f40" y="f41"/>
              </a:cxn>
              <a:cxn ang="f31">
                <a:pos x="f40" y="f41"/>
              </a:cxn>
              <a:cxn ang="f32">
                <a:pos x="f36" y="f41"/>
              </a:cxn>
            </a:cxnLst>
            <a:rect l="f36" t="f39" r="f37" b="f38"/>
            <a:pathLst>
              <a:path w="21600" h="21600">
                <a:moveTo>
                  <a:pt x="f5" y="f5"/>
                </a:moveTo>
                <a:lnTo>
                  <a:pt x="f6" y="f5"/>
                </a:lnTo>
                <a:lnTo>
                  <a:pt x="f6" y="f6"/>
                </a:lnTo>
                <a:lnTo>
                  <a:pt x="f5" y="f6"/>
                </a:lnTo>
                <a:lnTo>
                  <a:pt x="f5" y="f5"/>
                </a:lnTo>
                <a:close/>
              </a:path>
            </a:pathLst>
          </a:custGeom>
          <a:noFill/>
          <a:ln w="38157">
            <a:solidFill>
              <a:srgbClr val="FF6699"/>
            </a:solidFill>
            <a:prstDash val="solid"/>
            <a:round/>
          </a:ln>
        </p:spPr>
        <p:txBody>
          <a:bodyPr vert="horz" wrap="square" lIns="90004" tIns="46798" rIns="90004" bIns="46798" anchor="t"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pt-PT" sz="1800" b="0" i="0" u="none" strike="noStrike" kern="1200" cap="none" spc="0" baseline="0">
              <a:solidFill>
                <a:srgbClr val="000000"/>
              </a:solidFill>
              <a:uFillTx/>
              <a:latin typeface="Calibri"/>
            </a:endParaRPr>
          </a:p>
        </p:txBody>
      </p:sp>
      <p:sp>
        <p:nvSpPr>
          <p:cNvPr id="10" name="Rectângulo 61"/>
          <p:cNvSpPr/>
          <p:nvPr/>
        </p:nvSpPr>
        <p:spPr>
          <a:xfrm>
            <a:off x="3457375" y="4714829"/>
            <a:ext cx="256470" cy="231772"/>
          </a:xfrm>
          <a:custGeom>
            <a:avLst/>
            <a:gdLst>
              <a:gd name="f0" fmla="val 10800000"/>
              <a:gd name="f1" fmla="val 5400000"/>
              <a:gd name="f2" fmla="val 180"/>
              <a:gd name="f3" fmla="val w"/>
              <a:gd name="f4" fmla="val h"/>
              <a:gd name="f5" fmla="val 0"/>
              <a:gd name="f6" fmla="val 21600"/>
              <a:gd name="f7" fmla="+- 0 0 -360"/>
              <a:gd name="f8" fmla="+- 0 0 -90"/>
              <a:gd name="f9" fmla="+- 0 0 -180"/>
              <a:gd name="f10" fmla="+- 0 0 -270"/>
              <a:gd name="f11" fmla="*/ f3 1 21600"/>
              <a:gd name="f12" fmla="*/ f4 1 21600"/>
              <a:gd name="f13" fmla="+- f6 0 f5"/>
              <a:gd name="f14" fmla="*/ f7 f0 1"/>
              <a:gd name="f15" fmla="*/ f8 f0 1"/>
              <a:gd name="f16" fmla="*/ f9 f0 1"/>
              <a:gd name="f17" fmla="*/ f10 f0 1"/>
              <a:gd name="f18" fmla="*/ f13 1 21600"/>
              <a:gd name="f19" fmla="*/ 2147483647 f13 1"/>
              <a:gd name="f20" fmla="*/ 0 f13 1"/>
              <a:gd name="f21" fmla="*/ 21600 f13 1"/>
              <a:gd name="f22" fmla="*/ f14 1 f2"/>
              <a:gd name="f23" fmla="*/ f15 1 f2"/>
              <a:gd name="f24" fmla="*/ f16 1 f2"/>
              <a:gd name="f25" fmla="*/ f17 1 f2"/>
              <a:gd name="f26" fmla="*/ f19 1 21600"/>
              <a:gd name="f27" fmla="*/ f20 1 21600"/>
              <a:gd name="f28" fmla="*/ f21 1 21600"/>
              <a:gd name="f29" fmla="+- f22 0 f1"/>
              <a:gd name="f30" fmla="+- f23 0 f1"/>
              <a:gd name="f31" fmla="+- f24 0 f1"/>
              <a:gd name="f32" fmla="+- f25 0 f1"/>
              <a:gd name="f33" fmla="*/ f26 1 f18"/>
              <a:gd name="f34" fmla="*/ f27 1 f18"/>
              <a:gd name="f35" fmla="*/ f28 1 f18"/>
              <a:gd name="f36" fmla="*/ f34 f11 1"/>
              <a:gd name="f37" fmla="*/ f35 f11 1"/>
              <a:gd name="f38" fmla="*/ f35 f12 1"/>
              <a:gd name="f39" fmla="*/ f34 f12 1"/>
              <a:gd name="f40" fmla="*/ f33 f11 1"/>
              <a:gd name="f41" fmla="*/ f33 f12 1"/>
            </a:gdLst>
            <a:ahLst/>
            <a:cxnLst>
              <a:cxn ang="3cd4">
                <a:pos x="hc" y="t"/>
              </a:cxn>
              <a:cxn ang="0">
                <a:pos x="r" y="vc"/>
              </a:cxn>
              <a:cxn ang="cd4">
                <a:pos x="hc" y="b"/>
              </a:cxn>
              <a:cxn ang="cd2">
                <a:pos x="l" y="vc"/>
              </a:cxn>
              <a:cxn ang="f29">
                <a:pos x="f40" y="f39"/>
              </a:cxn>
              <a:cxn ang="f30">
                <a:pos x="f40" y="f41"/>
              </a:cxn>
              <a:cxn ang="f31">
                <a:pos x="f40" y="f41"/>
              </a:cxn>
              <a:cxn ang="f32">
                <a:pos x="f36" y="f41"/>
              </a:cxn>
            </a:cxnLst>
            <a:rect l="f36" t="f39" r="f37" b="f38"/>
            <a:pathLst>
              <a:path w="21600" h="21600">
                <a:moveTo>
                  <a:pt x="f5" y="f5"/>
                </a:moveTo>
                <a:lnTo>
                  <a:pt x="f6" y="f5"/>
                </a:lnTo>
                <a:lnTo>
                  <a:pt x="f6" y="f6"/>
                </a:lnTo>
                <a:lnTo>
                  <a:pt x="f5" y="f6"/>
                </a:lnTo>
                <a:lnTo>
                  <a:pt x="f5" y="f5"/>
                </a:lnTo>
                <a:close/>
              </a:path>
            </a:pathLst>
          </a:custGeom>
          <a:noFill/>
          <a:ln w="38157">
            <a:solidFill>
              <a:srgbClr val="77933C"/>
            </a:solidFill>
            <a:prstDash val="solid"/>
            <a:round/>
          </a:ln>
        </p:spPr>
        <p:txBody>
          <a:bodyPr vert="horz" wrap="square" lIns="90004" tIns="46798" rIns="90004" bIns="46798" anchor="t"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pt-PT" sz="1800" b="0" i="0" u="none" strike="noStrike" kern="1200" cap="none" spc="0" baseline="0">
              <a:solidFill>
                <a:srgbClr val="000000"/>
              </a:solidFill>
              <a:uFillTx/>
              <a:latin typeface="Calibri"/>
            </a:endParaRPr>
          </a:p>
        </p:txBody>
      </p:sp>
      <p:sp>
        <p:nvSpPr>
          <p:cNvPr id="11" name="CaixaDeTexto 66"/>
          <p:cNvSpPr/>
          <p:nvPr/>
        </p:nvSpPr>
        <p:spPr>
          <a:xfrm>
            <a:off x="3709530" y="4691321"/>
            <a:ext cx="6192691" cy="433068"/>
          </a:xfrm>
          <a:custGeom>
            <a:avLst/>
            <a:gdLst>
              <a:gd name="f0" fmla="val 10800000"/>
              <a:gd name="f1" fmla="val 5400000"/>
              <a:gd name="f2" fmla="val 180"/>
              <a:gd name="f3" fmla="val w"/>
              <a:gd name="f4" fmla="val h"/>
              <a:gd name="f5" fmla="val 0"/>
              <a:gd name="f6" fmla="val 21600"/>
              <a:gd name="f7" fmla="+- 0 0 -360"/>
              <a:gd name="f8" fmla="+- 0 0 -90"/>
              <a:gd name="f9" fmla="+- 0 0 -180"/>
              <a:gd name="f10" fmla="+- 0 0 -270"/>
              <a:gd name="f11" fmla="*/ f3 1 21600"/>
              <a:gd name="f12" fmla="*/ f4 1 21600"/>
              <a:gd name="f13" fmla="+- f6 0 f5"/>
              <a:gd name="f14" fmla="*/ f7 f0 1"/>
              <a:gd name="f15" fmla="*/ f8 f0 1"/>
              <a:gd name="f16" fmla="*/ f9 f0 1"/>
              <a:gd name="f17" fmla="*/ f10 f0 1"/>
              <a:gd name="f18" fmla="*/ f13 1 21600"/>
              <a:gd name="f19" fmla="*/ 2147483647 f13 1"/>
              <a:gd name="f20" fmla="*/ 0 f13 1"/>
              <a:gd name="f21" fmla="*/ 21600 f13 1"/>
              <a:gd name="f22" fmla="*/ f14 1 f2"/>
              <a:gd name="f23" fmla="*/ f15 1 f2"/>
              <a:gd name="f24" fmla="*/ f16 1 f2"/>
              <a:gd name="f25" fmla="*/ f17 1 f2"/>
              <a:gd name="f26" fmla="*/ f19 1 21600"/>
              <a:gd name="f27" fmla="*/ f20 1 21600"/>
              <a:gd name="f28" fmla="*/ f21 1 21600"/>
              <a:gd name="f29" fmla="+- f22 0 f1"/>
              <a:gd name="f30" fmla="+- f23 0 f1"/>
              <a:gd name="f31" fmla="+- f24 0 f1"/>
              <a:gd name="f32" fmla="+- f25 0 f1"/>
              <a:gd name="f33" fmla="*/ f26 1 f18"/>
              <a:gd name="f34" fmla="*/ f27 1 f18"/>
              <a:gd name="f35" fmla="*/ f28 1 f18"/>
              <a:gd name="f36" fmla="*/ f34 f11 1"/>
              <a:gd name="f37" fmla="*/ f35 f11 1"/>
              <a:gd name="f38" fmla="*/ f35 f12 1"/>
              <a:gd name="f39" fmla="*/ f34 f12 1"/>
              <a:gd name="f40" fmla="*/ f33 f11 1"/>
              <a:gd name="f41" fmla="*/ f33 f12 1"/>
            </a:gdLst>
            <a:ahLst/>
            <a:cxnLst>
              <a:cxn ang="3cd4">
                <a:pos x="hc" y="t"/>
              </a:cxn>
              <a:cxn ang="0">
                <a:pos x="r" y="vc"/>
              </a:cxn>
              <a:cxn ang="cd4">
                <a:pos x="hc" y="b"/>
              </a:cxn>
              <a:cxn ang="cd2">
                <a:pos x="l" y="vc"/>
              </a:cxn>
              <a:cxn ang="f29">
                <a:pos x="f40" y="f39"/>
              </a:cxn>
              <a:cxn ang="f30">
                <a:pos x="f40" y="f41"/>
              </a:cxn>
              <a:cxn ang="f31">
                <a:pos x="f40" y="f41"/>
              </a:cxn>
              <a:cxn ang="f32">
                <a:pos x="f36" y="f41"/>
              </a:cxn>
            </a:cxnLst>
            <a:rect l="f36" t="f39" r="f37" b="f38"/>
            <a:pathLst>
              <a:path w="21600" h="21600">
                <a:moveTo>
                  <a:pt x="f5" y="f5"/>
                </a:moveTo>
                <a:lnTo>
                  <a:pt x="f6" y="f5"/>
                </a:lnTo>
                <a:lnTo>
                  <a:pt x="f6" y="f6"/>
                </a:lnTo>
                <a:lnTo>
                  <a:pt x="f5" y="f6"/>
                </a:lnTo>
                <a:lnTo>
                  <a:pt x="f5" y="f5"/>
                </a:lnTo>
                <a:close/>
              </a:path>
            </a:pathLst>
          </a:custGeom>
          <a:noFill/>
          <a:ln>
            <a:noFill/>
            <a:prstDash val="solid"/>
          </a:ln>
        </p:spPr>
        <p:txBody>
          <a:bodyPr vert="horz" wrap="square" lIns="90004" tIns="46798" rIns="90004" bIns="46798" anchor="t" anchorCtr="0" compatLnSpc="1">
            <a:spAutoFit/>
          </a:bodyPr>
          <a:lstStyle/>
          <a:p>
            <a:pPr marL="0" marR="0" lvl="0" indent="0" algn="l" defTabSz="914400" rtl="0" fontAlgn="auto" hangingPunct="1">
              <a:lnSpc>
                <a:spcPct val="100000"/>
              </a:lnSpc>
              <a:spcBef>
                <a:spcPts val="0"/>
              </a:spcBef>
              <a:spcAft>
                <a:spcPts val="0"/>
              </a:spcAft>
              <a:buNone/>
              <a:tabLst>
                <a:tab pos="0" algn="l"/>
                <a:tab pos="914400" algn="l"/>
                <a:tab pos="1828800" algn="l"/>
                <a:tab pos="2741608" algn="l"/>
                <a:tab pos="3657600" algn="l"/>
                <a:tab pos="4572000" algn="l"/>
                <a:tab pos="5484808" algn="l"/>
                <a:tab pos="6399208" algn="l"/>
                <a:tab pos="7315200" algn="l"/>
                <a:tab pos="8229600" algn="l"/>
                <a:tab pos="9144000" algn="l"/>
                <a:tab pos="10058400" algn="l"/>
              </a:tabLst>
              <a:defRPr sz="1800" b="0" i="0" u="none" strike="noStrike" kern="0" cap="none" spc="0" baseline="0">
                <a:solidFill>
                  <a:srgbClr val="000000"/>
                </a:solidFill>
                <a:uFillTx/>
              </a:defRPr>
            </a:pPr>
            <a:r>
              <a:rPr lang="pt-PT" sz="1100" b="1" i="0" u="none" strike="noStrike" kern="1200" cap="none" spc="0" baseline="0" dirty="0">
                <a:solidFill>
                  <a:srgbClr val="77933C"/>
                </a:solidFill>
                <a:uFillTx/>
                <a:latin typeface="Calibri"/>
                <a:ea typeface="AR PL UMing HK"/>
                <a:cs typeface="Lohit Hindi"/>
              </a:rPr>
              <a:t>Hg in the root region of the tooth, </a:t>
            </a:r>
            <a:r>
              <a:rPr lang="en-GB" sz="1100" b="0" i="0" u="none" strike="noStrike" kern="1200" cap="none" spc="0" baseline="0" dirty="0">
                <a:solidFill>
                  <a:srgbClr val="000000"/>
                </a:solidFill>
                <a:uFillTx/>
                <a:latin typeface="Calibri"/>
              </a:rPr>
              <a:t>due </a:t>
            </a:r>
            <a:r>
              <a:rPr lang="en-GB" sz="1100" b="0" i="0" u="none" strike="noStrike" kern="1200" cap="none" spc="0" baseline="0" dirty="0">
                <a:solidFill>
                  <a:srgbClr val="77933C"/>
                </a:solidFill>
                <a:uFillTx/>
                <a:latin typeface="Calibri"/>
              </a:rPr>
              <a:t>to </a:t>
            </a:r>
            <a:r>
              <a:rPr lang="en-GB" sz="1100" b="1" i="0" u="none" strike="noStrike" kern="1200" cap="none" spc="0" baseline="0" dirty="0">
                <a:solidFill>
                  <a:srgbClr val="77933C"/>
                </a:solidFill>
                <a:uFillTx/>
                <a:latin typeface="Calibri"/>
              </a:rPr>
              <a:t>occasional hydroxyapatite network lattice defects</a:t>
            </a:r>
            <a:endParaRPr lang="pt-PT" sz="1100" b="1" i="0" u="none" strike="noStrike" kern="1200" cap="none" spc="0" baseline="0" dirty="0">
              <a:solidFill>
                <a:srgbClr val="77933C"/>
              </a:solidFill>
              <a:uFillTx/>
              <a:latin typeface="Calibri"/>
            </a:endParaRPr>
          </a:p>
          <a:p>
            <a:pPr marL="0" marR="0" lvl="0" indent="0" algn="l" defTabSz="914400" rtl="0" fontAlgn="auto" hangingPunct="1">
              <a:lnSpc>
                <a:spcPct val="100000"/>
              </a:lnSpc>
              <a:spcBef>
                <a:spcPts val="0"/>
              </a:spcBef>
              <a:spcAft>
                <a:spcPts val="0"/>
              </a:spcAft>
              <a:buNone/>
              <a:tabLst>
                <a:tab pos="0" algn="l"/>
                <a:tab pos="914400" algn="l"/>
                <a:tab pos="1828800" algn="l"/>
                <a:tab pos="2741608" algn="l"/>
                <a:tab pos="3657600" algn="l"/>
                <a:tab pos="4572000" algn="l"/>
                <a:tab pos="5484808" algn="l"/>
                <a:tab pos="6399208" algn="l"/>
                <a:tab pos="7315200" algn="l"/>
                <a:tab pos="8229600" algn="l"/>
                <a:tab pos="9144000" algn="l"/>
                <a:tab pos="10058400" algn="l"/>
              </a:tabLst>
              <a:defRPr sz="1800" b="0" i="0" u="none" strike="noStrike" kern="0" cap="none" spc="0" baseline="0">
                <a:solidFill>
                  <a:srgbClr val="000000"/>
                </a:solidFill>
                <a:uFillTx/>
              </a:defRPr>
            </a:pPr>
            <a:endParaRPr lang="pt-PT" sz="1100" b="1" i="0" u="none" strike="noStrike" kern="1200" cap="none" spc="0" baseline="0" dirty="0">
              <a:solidFill>
                <a:srgbClr val="77933C"/>
              </a:solidFill>
              <a:uFillTx/>
              <a:latin typeface="Calibri"/>
              <a:ea typeface="AR PL UMing HK"/>
              <a:cs typeface="Lohit Hindi"/>
            </a:endParaRPr>
          </a:p>
        </p:txBody>
      </p:sp>
      <p:sp>
        <p:nvSpPr>
          <p:cNvPr id="12" name="CaixaDeTexto 66"/>
          <p:cNvSpPr/>
          <p:nvPr/>
        </p:nvSpPr>
        <p:spPr>
          <a:xfrm>
            <a:off x="3741076" y="4329904"/>
            <a:ext cx="5822771" cy="263795"/>
          </a:xfrm>
          <a:custGeom>
            <a:avLst/>
            <a:gdLst>
              <a:gd name="f0" fmla="val 10800000"/>
              <a:gd name="f1" fmla="val 5400000"/>
              <a:gd name="f2" fmla="val 180"/>
              <a:gd name="f3" fmla="val w"/>
              <a:gd name="f4" fmla="val h"/>
              <a:gd name="f5" fmla="val 0"/>
              <a:gd name="f6" fmla="val 21600"/>
              <a:gd name="f7" fmla="+- 0 0 -360"/>
              <a:gd name="f8" fmla="+- 0 0 -90"/>
              <a:gd name="f9" fmla="+- 0 0 -180"/>
              <a:gd name="f10" fmla="+- 0 0 -270"/>
              <a:gd name="f11" fmla="*/ f3 1 21600"/>
              <a:gd name="f12" fmla="*/ f4 1 21600"/>
              <a:gd name="f13" fmla="+- f6 0 f5"/>
              <a:gd name="f14" fmla="*/ f7 f0 1"/>
              <a:gd name="f15" fmla="*/ f8 f0 1"/>
              <a:gd name="f16" fmla="*/ f9 f0 1"/>
              <a:gd name="f17" fmla="*/ f10 f0 1"/>
              <a:gd name="f18" fmla="*/ f13 1 21600"/>
              <a:gd name="f19" fmla="*/ 2147483647 f13 1"/>
              <a:gd name="f20" fmla="*/ 0 f13 1"/>
              <a:gd name="f21" fmla="*/ 21600 f13 1"/>
              <a:gd name="f22" fmla="*/ f14 1 f2"/>
              <a:gd name="f23" fmla="*/ f15 1 f2"/>
              <a:gd name="f24" fmla="*/ f16 1 f2"/>
              <a:gd name="f25" fmla="*/ f17 1 f2"/>
              <a:gd name="f26" fmla="*/ f19 1 21600"/>
              <a:gd name="f27" fmla="*/ f20 1 21600"/>
              <a:gd name="f28" fmla="*/ f21 1 21600"/>
              <a:gd name="f29" fmla="+- f22 0 f1"/>
              <a:gd name="f30" fmla="+- f23 0 f1"/>
              <a:gd name="f31" fmla="+- f24 0 f1"/>
              <a:gd name="f32" fmla="+- f25 0 f1"/>
              <a:gd name="f33" fmla="*/ f26 1 f18"/>
              <a:gd name="f34" fmla="*/ f27 1 f18"/>
              <a:gd name="f35" fmla="*/ f28 1 f18"/>
              <a:gd name="f36" fmla="*/ f34 f11 1"/>
              <a:gd name="f37" fmla="*/ f35 f11 1"/>
              <a:gd name="f38" fmla="*/ f35 f12 1"/>
              <a:gd name="f39" fmla="*/ f34 f12 1"/>
              <a:gd name="f40" fmla="*/ f33 f11 1"/>
              <a:gd name="f41" fmla="*/ f33 f12 1"/>
            </a:gdLst>
            <a:ahLst/>
            <a:cxnLst>
              <a:cxn ang="3cd4">
                <a:pos x="hc" y="t"/>
              </a:cxn>
              <a:cxn ang="0">
                <a:pos x="r" y="vc"/>
              </a:cxn>
              <a:cxn ang="cd4">
                <a:pos x="hc" y="b"/>
              </a:cxn>
              <a:cxn ang="cd2">
                <a:pos x="l" y="vc"/>
              </a:cxn>
              <a:cxn ang="f29">
                <a:pos x="f40" y="f39"/>
              </a:cxn>
              <a:cxn ang="f30">
                <a:pos x="f40" y="f41"/>
              </a:cxn>
              <a:cxn ang="f31">
                <a:pos x="f40" y="f41"/>
              </a:cxn>
              <a:cxn ang="f32">
                <a:pos x="f36" y="f41"/>
              </a:cxn>
            </a:cxnLst>
            <a:rect l="f36" t="f39" r="f37" b="f38"/>
            <a:pathLst>
              <a:path w="21600" h="21600">
                <a:moveTo>
                  <a:pt x="f5" y="f5"/>
                </a:moveTo>
                <a:lnTo>
                  <a:pt x="f6" y="f5"/>
                </a:lnTo>
                <a:lnTo>
                  <a:pt x="f6" y="f6"/>
                </a:lnTo>
                <a:lnTo>
                  <a:pt x="f5" y="f6"/>
                </a:lnTo>
                <a:lnTo>
                  <a:pt x="f5" y="f5"/>
                </a:lnTo>
                <a:close/>
              </a:path>
            </a:pathLst>
          </a:custGeom>
          <a:noFill/>
          <a:ln>
            <a:noFill/>
            <a:prstDash val="solid"/>
          </a:ln>
        </p:spPr>
        <p:txBody>
          <a:bodyPr vert="horz" wrap="square" lIns="90004" tIns="46798" rIns="90004" bIns="46798" anchor="t" anchorCtr="0" compatLnSpc="1">
            <a:spAutoFit/>
          </a:bodyPr>
          <a:lstStyle/>
          <a:p>
            <a:pPr marL="0" marR="0" lvl="0" indent="0" algn="l" defTabSz="914400" rtl="0" fontAlgn="auto" hangingPunct="1">
              <a:lnSpc>
                <a:spcPct val="100000"/>
              </a:lnSpc>
              <a:spcBef>
                <a:spcPts val="0"/>
              </a:spcBef>
              <a:spcAft>
                <a:spcPts val="0"/>
              </a:spcAft>
              <a:buNone/>
              <a:tabLst>
                <a:tab pos="0" algn="l"/>
                <a:tab pos="914400" algn="l"/>
                <a:tab pos="1828800" algn="l"/>
                <a:tab pos="2741608" algn="l"/>
                <a:tab pos="3657600" algn="l"/>
                <a:tab pos="4572000" algn="l"/>
                <a:tab pos="5484808" algn="l"/>
                <a:tab pos="6399208" algn="l"/>
                <a:tab pos="7315200" algn="l"/>
                <a:tab pos="8229600" algn="l"/>
                <a:tab pos="9144000" algn="l"/>
                <a:tab pos="10058400" algn="l"/>
              </a:tabLst>
              <a:defRPr sz="1800" b="0" i="0" u="none" strike="noStrike" kern="0" cap="none" spc="0" baseline="0">
                <a:solidFill>
                  <a:srgbClr val="000000"/>
                </a:solidFill>
                <a:uFillTx/>
              </a:defRPr>
            </a:pPr>
            <a:r>
              <a:rPr lang="pt-PT" sz="1100" b="1" i="0" u="none" strike="noStrike" kern="1200" cap="none" spc="0" baseline="0">
                <a:solidFill>
                  <a:srgbClr val="FF6699"/>
                </a:solidFill>
                <a:uFillTx/>
                <a:latin typeface="Calibri" pitchFamily="34"/>
                <a:ea typeface="AR PL UMing HK"/>
                <a:cs typeface="Lohit Hindi"/>
              </a:rPr>
              <a:t>Hg in the region surrounding the amalgam, due to contamination</a:t>
            </a:r>
          </a:p>
        </p:txBody>
      </p:sp>
      <p:pic>
        <p:nvPicPr>
          <p:cNvPr id="13" name="Imagem 5"/>
          <p:cNvPicPr>
            <a:picLocks noChangeAspect="1"/>
          </p:cNvPicPr>
          <p:nvPr/>
        </p:nvPicPr>
        <p:blipFill>
          <a:blip r:embed="rId4"/>
          <a:srcRect/>
          <a:stretch>
            <a:fillRect/>
          </a:stretch>
        </p:blipFill>
        <p:spPr>
          <a:xfrm>
            <a:off x="6617897" y="1505413"/>
            <a:ext cx="2316714" cy="2024243"/>
          </a:xfrm>
          <a:prstGeom prst="rect">
            <a:avLst/>
          </a:prstGeom>
          <a:noFill/>
          <a:ln>
            <a:noFill/>
          </a:ln>
        </p:spPr>
      </p:pic>
      <p:sp>
        <p:nvSpPr>
          <p:cNvPr id="14" name="CaixaDeTexto 4"/>
          <p:cNvSpPr/>
          <p:nvPr/>
        </p:nvSpPr>
        <p:spPr>
          <a:xfrm>
            <a:off x="3690903" y="3584466"/>
            <a:ext cx="3624260" cy="279175"/>
          </a:xfrm>
          <a:custGeom>
            <a:avLst/>
            <a:gdLst>
              <a:gd name="f0" fmla="val 10800000"/>
              <a:gd name="f1" fmla="val 5400000"/>
              <a:gd name="f2" fmla="val 180"/>
              <a:gd name="f3" fmla="val w"/>
              <a:gd name="f4" fmla="val h"/>
              <a:gd name="f5" fmla="val 0"/>
              <a:gd name="f6" fmla="val 21600"/>
              <a:gd name="f7" fmla="+- 0 0 -360"/>
              <a:gd name="f8" fmla="+- 0 0 -90"/>
              <a:gd name="f9" fmla="+- 0 0 -180"/>
              <a:gd name="f10" fmla="+- 0 0 -270"/>
              <a:gd name="f11" fmla="*/ f3 1 21600"/>
              <a:gd name="f12" fmla="*/ f4 1 21600"/>
              <a:gd name="f13" fmla="+- f6 0 f5"/>
              <a:gd name="f14" fmla="*/ f7 f0 1"/>
              <a:gd name="f15" fmla="*/ f8 f0 1"/>
              <a:gd name="f16" fmla="*/ f9 f0 1"/>
              <a:gd name="f17" fmla="*/ f10 f0 1"/>
              <a:gd name="f18" fmla="*/ f13 1 21600"/>
              <a:gd name="f19" fmla="*/ 1812132 f13 1"/>
              <a:gd name="f20" fmla="*/ 0 f13 1"/>
              <a:gd name="f21" fmla="*/ 3624263 f13 1"/>
              <a:gd name="f22" fmla="*/ 216694 f13 1"/>
              <a:gd name="f23" fmla="*/ 433388 f13 1"/>
              <a:gd name="f24" fmla="*/ 21600 f13 1"/>
              <a:gd name="f25" fmla="*/ f14 1 f2"/>
              <a:gd name="f26" fmla="*/ f15 1 f2"/>
              <a:gd name="f27" fmla="*/ f16 1 f2"/>
              <a:gd name="f28" fmla="*/ f17 1 f2"/>
              <a:gd name="f29" fmla="*/ f19 1 21600"/>
              <a:gd name="f30" fmla="*/ f20 1 21600"/>
              <a:gd name="f31" fmla="*/ f21 1 21600"/>
              <a:gd name="f32" fmla="*/ f22 1 21600"/>
              <a:gd name="f33" fmla="*/ f23 1 21600"/>
              <a:gd name="f34" fmla="*/ f24 1 21600"/>
              <a:gd name="f35" fmla="+- f25 0 f1"/>
              <a:gd name="f36" fmla="+- f26 0 f1"/>
              <a:gd name="f37" fmla="+- f27 0 f1"/>
              <a:gd name="f38" fmla="+- f28 0 f1"/>
              <a:gd name="f39" fmla="*/ f29 1 f18"/>
              <a:gd name="f40" fmla="*/ f30 1 f18"/>
              <a:gd name="f41" fmla="*/ f31 1 f18"/>
              <a:gd name="f42" fmla="*/ f32 1 f18"/>
              <a:gd name="f43" fmla="*/ f33 1 f18"/>
              <a:gd name="f44" fmla="*/ f34 1 f18"/>
              <a:gd name="f45" fmla="*/ f40 f11 1"/>
              <a:gd name="f46" fmla="*/ f44 f11 1"/>
              <a:gd name="f47" fmla="*/ f44 f12 1"/>
              <a:gd name="f48" fmla="*/ f40 f12 1"/>
              <a:gd name="f49" fmla="*/ f39 f11 1"/>
              <a:gd name="f50" fmla="*/ f41 f11 1"/>
              <a:gd name="f51" fmla="*/ f42 f12 1"/>
              <a:gd name="f52" fmla="*/ f43 f12 1"/>
            </a:gdLst>
            <a:ahLst/>
            <a:cxnLst>
              <a:cxn ang="3cd4">
                <a:pos x="hc" y="t"/>
              </a:cxn>
              <a:cxn ang="0">
                <a:pos x="r" y="vc"/>
              </a:cxn>
              <a:cxn ang="cd4">
                <a:pos x="hc" y="b"/>
              </a:cxn>
              <a:cxn ang="cd2">
                <a:pos x="l" y="vc"/>
              </a:cxn>
              <a:cxn ang="f35">
                <a:pos x="f49" y="f48"/>
              </a:cxn>
              <a:cxn ang="f36">
                <a:pos x="f50" y="f51"/>
              </a:cxn>
              <a:cxn ang="f37">
                <a:pos x="f49" y="f52"/>
              </a:cxn>
              <a:cxn ang="f38">
                <a:pos x="f45" y="f51"/>
              </a:cxn>
            </a:cxnLst>
            <a:rect l="f45" t="f48" r="f46" b="f47"/>
            <a:pathLst>
              <a:path w="21600" h="21600">
                <a:moveTo>
                  <a:pt x="f5" y="f5"/>
                </a:moveTo>
                <a:lnTo>
                  <a:pt x="f6" y="f5"/>
                </a:lnTo>
                <a:lnTo>
                  <a:pt x="f6" y="f6"/>
                </a:lnTo>
                <a:lnTo>
                  <a:pt x="f5" y="f6"/>
                </a:lnTo>
                <a:lnTo>
                  <a:pt x="f5" y="f5"/>
                </a:lnTo>
                <a:close/>
              </a:path>
            </a:pathLst>
          </a:custGeom>
          <a:noFill/>
          <a:ln>
            <a:noFill/>
            <a:prstDash val="solid"/>
          </a:ln>
        </p:spPr>
        <p:txBody>
          <a:bodyPr vert="horz" wrap="square" lIns="90004" tIns="46798" rIns="90004" bIns="46798" anchor="t" anchorCtr="0" compatLnSpc="1">
            <a:spAutoFit/>
          </a:bodyPr>
          <a:lstStyle/>
          <a:p>
            <a:pPr marL="0" marR="0" lvl="0" indent="0" algn="l" defTabSz="914400" rtl="0" fontAlgn="auto" hangingPunct="1">
              <a:lnSpc>
                <a:spcPct val="100000"/>
              </a:lnSpc>
              <a:spcBef>
                <a:spcPts val="0"/>
              </a:spcBef>
              <a:spcAft>
                <a:spcPts val="0"/>
              </a:spcAft>
              <a:buNone/>
              <a:tabLst>
                <a:tab pos="0" algn="l"/>
                <a:tab pos="914400" algn="l"/>
                <a:tab pos="1828800" algn="l"/>
                <a:tab pos="2741608" algn="l"/>
                <a:tab pos="3657600" algn="l"/>
                <a:tab pos="4572000" algn="l"/>
                <a:tab pos="5484808" algn="l"/>
                <a:tab pos="6399208" algn="l"/>
                <a:tab pos="7315200" algn="l"/>
                <a:tab pos="8229600" algn="l"/>
                <a:tab pos="9144000" algn="l"/>
                <a:tab pos="10058400" algn="l"/>
              </a:tabLst>
              <a:defRPr sz="1800" b="0" i="0" u="none" strike="noStrike" kern="0" cap="none" spc="0" baseline="0">
                <a:solidFill>
                  <a:srgbClr val="000000"/>
                </a:solidFill>
                <a:uFillTx/>
              </a:defRPr>
            </a:pPr>
            <a:r>
              <a:rPr lang="pt-PT" sz="1200" b="1" i="0" u="none" strike="noStrike" kern="1200" cap="none" spc="0" baseline="0">
                <a:solidFill>
                  <a:srgbClr val="FFC000"/>
                </a:solidFill>
                <a:uFillTx/>
                <a:latin typeface="Arial" pitchFamily="34"/>
                <a:ea typeface="AR PL UMing HK"/>
                <a:cs typeface="Lohit Hindi"/>
              </a:rPr>
              <a:t>Magnification</a:t>
            </a:r>
          </a:p>
        </p:txBody>
      </p:sp>
      <p:sp>
        <p:nvSpPr>
          <p:cNvPr id="15" name="CaixaDeTexto 5"/>
          <p:cNvSpPr/>
          <p:nvPr/>
        </p:nvSpPr>
        <p:spPr>
          <a:xfrm>
            <a:off x="4784827" y="3589065"/>
            <a:ext cx="1803397" cy="279175"/>
          </a:xfrm>
          <a:custGeom>
            <a:avLst/>
            <a:gdLst>
              <a:gd name="f0" fmla="val 10800000"/>
              <a:gd name="f1" fmla="val 5400000"/>
              <a:gd name="f2" fmla="val 180"/>
              <a:gd name="f3" fmla="val w"/>
              <a:gd name="f4" fmla="val h"/>
              <a:gd name="f5" fmla="val 0"/>
              <a:gd name="f6" fmla="val 21600"/>
              <a:gd name="f7" fmla="+- 0 0 -360"/>
              <a:gd name="f8" fmla="+- 0 0 -90"/>
              <a:gd name="f9" fmla="+- 0 0 -180"/>
              <a:gd name="f10" fmla="+- 0 0 -270"/>
              <a:gd name="f11" fmla="*/ f3 1 21600"/>
              <a:gd name="f12" fmla="*/ f4 1 21600"/>
              <a:gd name="f13" fmla="+- f6 0 f5"/>
              <a:gd name="f14" fmla="*/ f7 f0 1"/>
              <a:gd name="f15" fmla="*/ f8 f0 1"/>
              <a:gd name="f16" fmla="*/ f9 f0 1"/>
              <a:gd name="f17" fmla="*/ f10 f0 1"/>
              <a:gd name="f18" fmla="*/ f13 1 21600"/>
              <a:gd name="f19" fmla="*/ 2147483647 f13 1"/>
              <a:gd name="f20" fmla="*/ 0 f13 1"/>
              <a:gd name="f21" fmla="*/ 21600 f13 1"/>
              <a:gd name="f22" fmla="*/ f14 1 f2"/>
              <a:gd name="f23" fmla="*/ f15 1 f2"/>
              <a:gd name="f24" fmla="*/ f16 1 f2"/>
              <a:gd name="f25" fmla="*/ f17 1 f2"/>
              <a:gd name="f26" fmla="*/ f19 1 21600"/>
              <a:gd name="f27" fmla="*/ f20 1 21600"/>
              <a:gd name="f28" fmla="*/ f21 1 21600"/>
              <a:gd name="f29" fmla="+- f22 0 f1"/>
              <a:gd name="f30" fmla="+- f23 0 f1"/>
              <a:gd name="f31" fmla="+- f24 0 f1"/>
              <a:gd name="f32" fmla="+- f25 0 f1"/>
              <a:gd name="f33" fmla="*/ f26 1 f18"/>
              <a:gd name="f34" fmla="*/ f27 1 f18"/>
              <a:gd name="f35" fmla="*/ f28 1 f18"/>
              <a:gd name="f36" fmla="*/ f34 f11 1"/>
              <a:gd name="f37" fmla="*/ f35 f11 1"/>
              <a:gd name="f38" fmla="*/ f35 f12 1"/>
              <a:gd name="f39" fmla="*/ f34 f12 1"/>
              <a:gd name="f40" fmla="*/ f33 f11 1"/>
              <a:gd name="f41" fmla="*/ f33 f12 1"/>
            </a:gdLst>
            <a:ahLst/>
            <a:cxnLst>
              <a:cxn ang="3cd4">
                <a:pos x="hc" y="t"/>
              </a:cxn>
              <a:cxn ang="0">
                <a:pos x="r" y="vc"/>
              </a:cxn>
              <a:cxn ang="cd4">
                <a:pos x="hc" y="b"/>
              </a:cxn>
              <a:cxn ang="cd2">
                <a:pos x="l" y="vc"/>
              </a:cxn>
              <a:cxn ang="f29">
                <a:pos x="f40" y="f39"/>
              </a:cxn>
              <a:cxn ang="f30">
                <a:pos x="f40" y="f41"/>
              </a:cxn>
              <a:cxn ang="f31">
                <a:pos x="f40" y="f41"/>
              </a:cxn>
              <a:cxn ang="f32">
                <a:pos x="f36" y="f41"/>
              </a:cxn>
            </a:cxnLst>
            <a:rect l="f36" t="f39" r="f37" b="f38"/>
            <a:pathLst>
              <a:path w="21600" h="21600">
                <a:moveTo>
                  <a:pt x="f5" y="f5"/>
                </a:moveTo>
                <a:lnTo>
                  <a:pt x="f6" y="f5"/>
                </a:lnTo>
                <a:lnTo>
                  <a:pt x="f6" y="f6"/>
                </a:lnTo>
                <a:lnTo>
                  <a:pt x="f5" y="f6"/>
                </a:lnTo>
                <a:lnTo>
                  <a:pt x="f5" y="f5"/>
                </a:lnTo>
                <a:close/>
              </a:path>
            </a:pathLst>
          </a:custGeom>
          <a:noFill/>
          <a:ln>
            <a:noFill/>
            <a:prstDash val="solid"/>
          </a:ln>
        </p:spPr>
        <p:txBody>
          <a:bodyPr vert="horz" wrap="square" lIns="90004" tIns="46798" rIns="90004" bIns="46798" anchor="t" anchorCtr="0" compatLnSpc="1">
            <a:spAutoFit/>
          </a:bodyPr>
          <a:lstStyle/>
          <a:p>
            <a:pPr marL="0" marR="0" lvl="0" indent="0" algn="l" defTabSz="914400" rtl="0" fontAlgn="auto" hangingPunct="1">
              <a:lnSpc>
                <a:spcPct val="100000"/>
              </a:lnSpc>
              <a:spcBef>
                <a:spcPts val="0"/>
              </a:spcBef>
              <a:spcAft>
                <a:spcPts val="0"/>
              </a:spcAft>
              <a:buNone/>
              <a:tabLst>
                <a:tab pos="0" algn="l"/>
                <a:tab pos="914400" algn="l"/>
                <a:tab pos="1828800" algn="l"/>
                <a:tab pos="2741608" algn="l"/>
                <a:tab pos="3657600" algn="l"/>
                <a:tab pos="4572000" algn="l"/>
                <a:tab pos="5484808" algn="l"/>
                <a:tab pos="6399208" algn="l"/>
                <a:tab pos="7315200" algn="l"/>
                <a:tab pos="8229600" algn="l"/>
                <a:tab pos="9144000" algn="l"/>
                <a:tab pos="10058400" algn="l"/>
              </a:tabLst>
              <a:defRPr sz="1800" b="0" i="0" u="none" strike="noStrike" kern="0" cap="none" spc="0" baseline="0">
                <a:solidFill>
                  <a:srgbClr val="000000"/>
                </a:solidFill>
                <a:uFillTx/>
              </a:defRPr>
            </a:pPr>
            <a:r>
              <a:rPr lang="pt-PT" sz="1200" b="1" i="0" u="none" strike="noStrike" kern="1200" cap="none" spc="0" baseline="0" dirty="0">
                <a:solidFill>
                  <a:srgbClr val="000000"/>
                </a:solidFill>
                <a:uFillTx/>
                <a:latin typeface="Calibri" pitchFamily="34"/>
                <a:ea typeface="AR PL UMing HK"/>
                <a:cs typeface="Lohit Hindi"/>
              </a:rPr>
              <a:t>M= × 1</a:t>
            </a:r>
          </a:p>
        </p:txBody>
      </p:sp>
      <p:sp>
        <p:nvSpPr>
          <p:cNvPr id="16" name="CaixaDeTexto 6"/>
          <p:cNvSpPr/>
          <p:nvPr/>
        </p:nvSpPr>
        <p:spPr>
          <a:xfrm>
            <a:off x="6526146" y="3589065"/>
            <a:ext cx="3068634" cy="279175"/>
          </a:xfrm>
          <a:custGeom>
            <a:avLst/>
            <a:gdLst>
              <a:gd name="f0" fmla="val 10800000"/>
              <a:gd name="f1" fmla="val 5400000"/>
              <a:gd name="f2" fmla="val 180"/>
              <a:gd name="f3" fmla="val w"/>
              <a:gd name="f4" fmla="val h"/>
              <a:gd name="f5" fmla="val 0"/>
              <a:gd name="f6" fmla="val 21600"/>
              <a:gd name="f7" fmla="+- 0 0 -360"/>
              <a:gd name="f8" fmla="+- 0 0 -90"/>
              <a:gd name="f9" fmla="+- 0 0 -180"/>
              <a:gd name="f10" fmla="+- 0 0 -270"/>
              <a:gd name="f11" fmla="*/ f3 1 21600"/>
              <a:gd name="f12" fmla="*/ f4 1 21600"/>
              <a:gd name="f13" fmla="+- f6 0 f5"/>
              <a:gd name="f14" fmla="*/ f7 f0 1"/>
              <a:gd name="f15" fmla="*/ f8 f0 1"/>
              <a:gd name="f16" fmla="*/ f9 f0 1"/>
              <a:gd name="f17" fmla="*/ f10 f0 1"/>
              <a:gd name="f18" fmla="*/ f13 1 21600"/>
              <a:gd name="f19" fmla="*/ 1534319 f13 1"/>
              <a:gd name="f20" fmla="*/ 0 f13 1"/>
              <a:gd name="f21" fmla="*/ 3068638 f13 1"/>
              <a:gd name="f22" fmla="*/ 215900 f13 1"/>
              <a:gd name="f23" fmla="*/ 431800 f13 1"/>
              <a:gd name="f24" fmla="*/ 21600 f13 1"/>
              <a:gd name="f25" fmla="*/ f14 1 f2"/>
              <a:gd name="f26" fmla="*/ f15 1 f2"/>
              <a:gd name="f27" fmla="*/ f16 1 f2"/>
              <a:gd name="f28" fmla="*/ f17 1 f2"/>
              <a:gd name="f29" fmla="*/ f19 1 21600"/>
              <a:gd name="f30" fmla="*/ f20 1 21600"/>
              <a:gd name="f31" fmla="*/ f21 1 21600"/>
              <a:gd name="f32" fmla="*/ f22 1 21600"/>
              <a:gd name="f33" fmla="*/ f23 1 21600"/>
              <a:gd name="f34" fmla="*/ f24 1 21600"/>
              <a:gd name="f35" fmla="+- f25 0 f1"/>
              <a:gd name="f36" fmla="+- f26 0 f1"/>
              <a:gd name="f37" fmla="+- f27 0 f1"/>
              <a:gd name="f38" fmla="+- f28 0 f1"/>
              <a:gd name="f39" fmla="*/ f29 1 f18"/>
              <a:gd name="f40" fmla="*/ f30 1 f18"/>
              <a:gd name="f41" fmla="*/ f31 1 f18"/>
              <a:gd name="f42" fmla="*/ f32 1 f18"/>
              <a:gd name="f43" fmla="*/ f33 1 f18"/>
              <a:gd name="f44" fmla="*/ f34 1 f18"/>
              <a:gd name="f45" fmla="*/ f40 f11 1"/>
              <a:gd name="f46" fmla="*/ f44 f11 1"/>
              <a:gd name="f47" fmla="*/ f44 f12 1"/>
              <a:gd name="f48" fmla="*/ f40 f12 1"/>
              <a:gd name="f49" fmla="*/ f39 f11 1"/>
              <a:gd name="f50" fmla="*/ f41 f11 1"/>
              <a:gd name="f51" fmla="*/ f42 f12 1"/>
              <a:gd name="f52" fmla="*/ f43 f12 1"/>
            </a:gdLst>
            <a:ahLst/>
            <a:cxnLst>
              <a:cxn ang="3cd4">
                <a:pos x="hc" y="t"/>
              </a:cxn>
              <a:cxn ang="0">
                <a:pos x="r" y="vc"/>
              </a:cxn>
              <a:cxn ang="cd4">
                <a:pos x="hc" y="b"/>
              </a:cxn>
              <a:cxn ang="cd2">
                <a:pos x="l" y="vc"/>
              </a:cxn>
              <a:cxn ang="f35">
                <a:pos x="f49" y="f48"/>
              </a:cxn>
              <a:cxn ang="f36">
                <a:pos x="f50" y="f51"/>
              </a:cxn>
              <a:cxn ang="f37">
                <a:pos x="f49" y="f52"/>
              </a:cxn>
              <a:cxn ang="f38">
                <a:pos x="f45" y="f51"/>
              </a:cxn>
            </a:cxnLst>
            <a:rect l="f45" t="f48" r="f46" b="f47"/>
            <a:pathLst>
              <a:path w="21600" h="21600">
                <a:moveTo>
                  <a:pt x="f5" y="f5"/>
                </a:moveTo>
                <a:lnTo>
                  <a:pt x="f6" y="f5"/>
                </a:lnTo>
                <a:lnTo>
                  <a:pt x="f6" y="f6"/>
                </a:lnTo>
                <a:lnTo>
                  <a:pt x="f5" y="f6"/>
                </a:lnTo>
                <a:lnTo>
                  <a:pt x="f5" y="f5"/>
                </a:lnTo>
                <a:close/>
              </a:path>
            </a:pathLst>
          </a:custGeom>
          <a:noFill/>
          <a:ln>
            <a:noFill/>
            <a:prstDash val="solid"/>
          </a:ln>
        </p:spPr>
        <p:txBody>
          <a:bodyPr vert="horz" wrap="square" lIns="90004" tIns="46798" rIns="90004" bIns="46798" anchor="t" anchorCtr="0" compatLnSpc="1">
            <a:spAutoFit/>
          </a:bodyPr>
          <a:lstStyle/>
          <a:p>
            <a:pPr marL="0" marR="0" lvl="0" indent="0" algn="l" defTabSz="914400" rtl="0" fontAlgn="auto" hangingPunct="1">
              <a:lnSpc>
                <a:spcPct val="100000"/>
              </a:lnSpc>
              <a:spcBef>
                <a:spcPts val="0"/>
              </a:spcBef>
              <a:spcAft>
                <a:spcPts val="0"/>
              </a:spcAft>
              <a:buNone/>
              <a:tabLst>
                <a:tab pos="0" algn="l"/>
                <a:tab pos="914400" algn="l"/>
                <a:tab pos="1828800" algn="l"/>
                <a:tab pos="2741608" algn="l"/>
                <a:tab pos="3657600" algn="l"/>
                <a:tab pos="4572000" algn="l"/>
                <a:tab pos="5484808" algn="l"/>
                <a:tab pos="6399208" algn="l"/>
                <a:tab pos="7315200" algn="l"/>
                <a:tab pos="8229600" algn="l"/>
                <a:tab pos="9144000" algn="l"/>
                <a:tab pos="10058400" algn="l"/>
              </a:tabLst>
              <a:defRPr sz="1800" b="0" i="0" u="none" strike="noStrike" kern="0" cap="none" spc="0" baseline="0">
                <a:solidFill>
                  <a:srgbClr val="000000"/>
                </a:solidFill>
                <a:uFillTx/>
              </a:defRPr>
            </a:pPr>
            <a:r>
              <a:rPr lang="pt-PT" sz="1200" b="1" i="0" u="none" strike="noStrike" kern="1200" cap="none" spc="0" baseline="0">
                <a:solidFill>
                  <a:srgbClr val="FFC000"/>
                </a:solidFill>
                <a:uFillTx/>
                <a:latin typeface="Arial" pitchFamily="34"/>
                <a:ea typeface="AR PL UMing HK"/>
                <a:cs typeface="Lohit Hindi"/>
              </a:rPr>
              <a:t>X-ray tube</a:t>
            </a:r>
          </a:p>
        </p:txBody>
      </p:sp>
      <p:sp>
        <p:nvSpPr>
          <p:cNvPr id="17" name="CaixaDeTexto 7"/>
          <p:cNvSpPr/>
          <p:nvPr/>
        </p:nvSpPr>
        <p:spPr>
          <a:xfrm>
            <a:off x="7373667" y="3591927"/>
            <a:ext cx="3174997" cy="463847"/>
          </a:xfrm>
          <a:custGeom>
            <a:avLst/>
            <a:gdLst>
              <a:gd name="f0" fmla="val 10800000"/>
              <a:gd name="f1" fmla="val 5400000"/>
              <a:gd name="f2" fmla="val 180"/>
              <a:gd name="f3" fmla="val w"/>
              <a:gd name="f4" fmla="val h"/>
              <a:gd name="f5" fmla="val 0"/>
              <a:gd name="f6" fmla="val 21600"/>
              <a:gd name="f7" fmla="+- 0 0 -360"/>
              <a:gd name="f8" fmla="+- 0 0 -90"/>
              <a:gd name="f9" fmla="+- 0 0 -180"/>
              <a:gd name="f10" fmla="+- 0 0 -270"/>
              <a:gd name="f11" fmla="*/ f3 1 21600"/>
              <a:gd name="f12" fmla="*/ f4 1 21600"/>
              <a:gd name="f13" fmla="+- f6 0 f5"/>
              <a:gd name="f14" fmla="*/ f7 f0 1"/>
              <a:gd name="f15" fmla="*/ f8 f0 1"/>
              <a:gd name="f16" fmla="*/ f9 f0 1"/>
              <a:gd name="f17" fmla="*/ f10 f0 1"/>
              <a:gd name="f18" fmla="*/ f13 1 21600"/>
              <a:gd name="f19" fmla="*/ 2147483647 f13 1"/>
              <a:gd name="f20" fmla="*/ 0 f13 1"/>
              <a:gd name="f21" fmla="*/ 21600 f13 1"/>
              <a:gd name="f22" fmla="*/ f14 1 f2"/>
              <a:gd name="f23" fmla="*/ f15 1 f2"/>
              <a:gd name="f24" fmla="*/ f16 1 f2"/>
              <a:gd name="f25" fmla="*/ f17 1 f2"/>
              <a:gd name="f26" fmla="*/ f19 1 21600"/>
              <a:gd name="f27" fmla="*/ f20 1 21600"/>
              <a:gd name="f28" fmla="*/ f21 1 21600"/>
              <a:gd name="f29" fmla="+- f22 0 f1"/>
              <a:gd name="f30" fmla="+- f23 0 f1"/>
              <a:gd name="f31" fmla="+- f24 0 f1"/>
              <a:gd name="f32" fmla="+- f25 0 f1"/>
              <a:gd name="f33" fmla="*/ f26 1 f18"/>
              <a:gd name="f34" fmla="*/ f27 1 f18"/>
              <a:gd name="f35" fmla="*/ f28 1 f18"/>
              <a:gd name="f36" fmla="*/ f34 f11 1"/>
              <a:gd name="f37" fmla="*/ f35 f11 1"/>
              <a:gd name="f38" fmla="*/ f35 f12 1"/>
              <a:gd name="f39" fmla="*/ f34 f12 1"/>
              <a:gd name="f40" fmla="*/ f33 f11 1"/>
              <a:gd name="f41" fmla="*/ f33 f12 1"/>
            </a:gdLst>
            <a:ahLst/>
            <a:cxnLst>
              <a:cxn ang="3cd4">
                <a:pos x="hc" y="t"/>
              </a:cxn>
              <a:cxn ang="0">
                <a:pos x="r" y="vc"/>
              </a:cxn>
              <a:cxn ang="cd4">
                <a:pos x="hc" y="b"/>
              </a:cxn>
              <a:cxn ang="cd2">
                <a:pos x="l" y="vc"/>
              </a:cxn>
              <a:cxn ang="f29">
                <a:pos x="f40" y="f39"/>
              </a:cxn>
              <a:cxn ang="f30">
                <a:pos x="f40" y="f41"/>
              </a:cxn>
              <a:cxn ang="f31">
                <a:pos x="f40" y="f41"/>
              </a:cxn>
              <a:cxn ang="f32">
                <a:pos x="f36" y="f41"/>
              </a:cxn>
            </a:cxnLst>
            <a:rect l="f36" t="f39" r="f37" b="f38"/>
            <a:pathLst>
              <a:path w="21600" h="21600">
                <a:moveTo>
                  <a:pt x="f5" y="f5"/>
                </a:moveTo>
                <a:lnTo>
                  <a:pt x="f6" y="f5"/>
                </a:lnTo>
                <a:lnTo>
                  <a:pt x="f6" y="f6"/>
                </a:lnTo>
                <a:lnTo>
                  <a:pt x="f5" y="f6"/>
                </a:lnTo>
                <a:lnTo>
                  <a:pt x="f5" y="f5"/>
                </a:lnTo>
                <a:close/>
              </a:path>
            </a:pathLst>
          </a:custGeom>
          <a:noFill/>
          <a:ln>
            <a:noFill/>
            <a:prstDash val="solid"/>
          </a:ln>
        </p:spPr>
        <p:txBody>
          <a:bodyPr vert="horz" wrap="square" lIns="90004" tIns="46798" rIns="90004" bIns="46798" anchor="t" anchorCtr="0" compatLnSpc="1">
            <a:spAutoFit/>
          </a:bodyPr>
          <a:lstStyle/>
          <a:p>
            <a:pPr marL="0" marR="0" lvl="0" indent="0" algn="l" defTabSz="914400" rtl="0" fontAlgn="auto" hangingPunct="1">
              <a:lnSpc>
                <a:spcPct val="100000"/>
              </a:lnSpc>
              <a:spcBef>
                <a:spcPts val="0"/>
              </a:spcBef>
              <a:spcAft>
                <a:spcPts val="0"/>
              </a:spcAft>
              <a:buNone/>
              <a:tabLst>
                <a:tab pos="0" algn="l"/>
                <a:tab pos="914400" algn="l"/>
                <a:tab pos="1828800" algn="l"/>
                <a:tab pos="2741608" algn="l"/>
                <a:tab pos="3657600" algn="l"/>
                <a:tab pos="4572000" algn="l"/>
                <a:tab pos="5484808" algn="l"/>
                <a:tab pos="6399208" algn="l"/>
                <a:tab pos="7315200" algn="l"/>
                <a:tab pos="8229600" algn="l"/>
                <a:tab pos="9144000" algn="l"/>
                <a:tab pos="10058400" algn="l"/>
              </a:tabLst>
              <a:defRPr sz="1800" b="0" i="0" u="none" strike="noStrike" kern="0" cap="none" spc="0" baseline="0">
                <a:solidFill>
                  <a:srgbClr val="000000"/>
                </a:solidFill>
                <a:uFillTx/>
              </a:defRPr>
            </a:pPr>
            <a:r>
              <a:rPr lang="pt-PT" sz="1200" b="1" i="0" u="none" strike="noStrike" kern="1200" cap="none" spc="0" baseline="0">
                <a:solidFill>
                  <a:srgbClr val="000000"/>
                </a:solidFill>
                <a:uFillTx/>
                <a:latin typeface="Calibri" pitchFamily="34"/>
                <a:ea typeface="AR PL UMing HK"/>
                <a:cs typeface="Lohit Hindi"/>
              </a:rPr>
              <a:t>Voltage | 27.5 kV</a:t>
            </a:r>
          </a:p>
          <a:p>
            <a:pPr marL="0" marR="0" lvl="0" indent="0" algn="l" defTabSz="914400" rtl="0" fontAlgn="auto" hangingPunct="1">
              <a:lnSpc>
                <a:spcPct val="100000"/>
              </a:lnSpc>
              <a:spcBef>
                <a:spcPts val="0"/>
              </a:spcBef>
              <a:spcAft>
                <a:spcPts val="0"/>
              </a:spcAft>
              <a:buNone/>
              <a:tabLst>
                <a:tab pos="0" algn="l"/>
                <a:tab pos="914400" algn="l"/>
                <a:tab pos="1828800" algn="l"/>
                <a:tab pos="2741608" algn="l"/>
                <a:tab pos="3657600" algn="l"/>
                <a:tab pos="4572000" algn="l"/>
                <a:tab pos="5484808" algn="l"/>
                <a:tab pos="6399208" algn="l"/>
                <a:tab pos="7315200" algn="l"/>
                <a:tab pos="8229600" algn="l"/>
                <a:tab pos="9144000" algn="l"/>
                <a:tab pos="10058400" algn="l"/>
              </a:tabLst>
              <a:defRPr sz="1800" b="0" i="0" u="none" strike="noStrike" kern="0" cap="none" spc="0" baseline="0">
                <a:solidFill>
                  <a:srgbClr val="000000"/>
                </a:solidFill>
                <a:uFillTx/>
              </a:defRPr>
            </a:pPr>
            <a:r>
              <a:rPr lang="pt-PT" sz="1200" b="1" i="0" u="none" strike="noStrike" kern="1200" cap="none" spc="0" baseline="0">
                <a:solidFill>
                  <a:srgbClr val="000000"/>
                </a:solidFill>
                <a:uFillTx/>
                <a:latin typeface="Calibri" pitchFamily="34"/>
                <a:ea typeface="AR PL UMing HK"/>
                <a:cs typeface="Lohit Hindi"/>
              </a:rPr>
              <a:t>Anode Current | 1 mA</a:t>
            </a:r>
          </a:p>
        </p:txBody>
      </p:sp>
      <p:sp>
        <p:nvSpPr>
          <p:cNvPr id="19" name="CaixaDeTexto 22"/>
          <p:cNvSpPr/>
          <p:nvPr/>
        </p:nvSpPr>
        <p:spPr>
          <a:xfrm>
            <a:off x="3165013" y="1133901"/>
            <a:ext cx="6429768" cy="371511"/>
          </a:xfrm>
          <a:custGeom>
            <a:avLst/>
            <a:gdLst>
              <a:gd name="f0" fmla="val 10800000"/>
              <a:gd name="f1" fmla="val 5400000"/>
              <a:gd name="f2" fmla="val 180"/>
              <a:gd name="f3" fmla="val w"/>
              <a:gd name="f4" fmla="val h"/>
              <a:gd name="f5" fmla="val 0"/>
              <a:gd name="f6" fmla="val 21600"/>
              <a:gd name="f7" fmla="+- 0 0 -360"/>
              <a:gd name="f8" fmla="+- 0 0 -90"/>
              <a:gd name="f9" fmla="+- 0 0 -180"/>
              <a:gd name="f10" fmla="+- 0 0 -270"/>
              <a:gd name="f11" fmla="*/ f3 1 21600"/>
              <a:gd name="f12" fmla="*/ f4 1 21600"/>
              <a:gd name="f13" fmla="+- f6 0 f5"/>
              <a:gd name="f14" fmla="*/ f7 f0 1"/>
              <a:gd name="f15" fmla="*/ f8 f0 1"/>
              <a:gd name="f16" fmla="*/ f9 f0 1"/>
              <a:gd name="f17" fmla="*/ f10 f0 1"/>
              <a:gd name="f18" fmla="*/ f13 1 21600"/>
              <a:gd name="f19" fmla="*/ 2147483647 f13 1"/>
              <a:gd name="f20" fmla="*/ 0 f13 1"/>
              <a:gd name="f21" fmla="*/ 21600 f13 1"/>
              <a:gd name="f22" fmla="*/ f14 1 f2"/>
              <a:gd name="f23" fmla="*/ f15 1 f2"/>
              <a:gd name="f24" fmla="*/ f16 1 f2"/>
              <a:gd name="f25" fmla="*/ f17 1 f2"/>
              <a:gd name="f26" fmla="*/ f19 1 21600"/>
              <a:gd name="f27" fmla="*/ f20 1 21600"/>
              <a:gd name="f28" fmla="*/ f21 1 21600"/>
              <a:gd name="f29" fmla="+- f22 0 f1"/>
              <a:gd name="f30" fmla="+- f23 0 f1"/>
              <a:gd name="f31" fmla="+- f24 0 f1"/>
              <a:gd name="f32" fmla="+- f25 0 f1"/>
              <a:gd name="f33" fmla="*/ f26 1 f18"/>
              <a:gd name="f34" fmla="*/ f27 1 f18"/>
              <a:gd name="f35" fmla="*/ f28 1 f18"/>
              <a:gd name="f36" fmla="*/ f34 f11 1"/>
              <a:gd name="f37" fmla="*/ f35 f11 1"/>
              <a:gd name="f38" fmla="*/ f35 f12 1"/>
              <a:gd name="f39" fmla="*/ f34 f12 1"/>
              <a:gd name="f40" fmla="*/ f33 f11 1"/>
              <a:gd name="f41" fmla="*/ f33 f12 1"/>
            </a:gdLst>
            <a:ahLst/>
            <a:cxnLst>
              <a:cxn ang="3cd4">
                <a:pos x="hc" y="t"/>
              </a:cxn>
              <a:cxn ang="0">
                <a:pos x="r" y="vc"/>
              </a:cxn>
              <a:cxn ang="cd4">
                <a:pos x="hc" y="b"/>
              </a:cxn>
              <a:cxn ang="cd2">
                <a:pos x="l" y="vc"/>
              </a:cxn>
              <a:cxn ang="f29">
                <a:pos x="f40" y="f39"/>
              </a:cxn>
              <a:cxn ang="f30">
                <a:pos x="f40" y="f41"/>
              </a:cxn>
              <a:cxn ang="f31">
                <a:pos x="f40" y="f41"/>
              </a:cxn>
              <a:cxn ang="f32">
                <a:pos x="f36" y="f41"/>
              </a:cxn>
            </a:cxnLst>
            <a:rect l="f36" t="f39" r="f37" b="f38"/>
            <a:pathLst>
              <a:path w="21600" h="21600">
                <a:moveTo>
                  <a:pt x="f5" y="f5"/>
                </a:moveTo>
                <a:lnTo>
                  <a:pt x="f6" y="f5"/>
                </a:lnTo>
                <a:lnTo>
                  <a:pt x="f6" y="f6"/>
                </a:lnTo>
                <a:lnTo>
                  <a:pt x="f5" y="f6"/>
                </a:lnTo>
                <a:lnTo>
                  <a:pt x="f5" y="f5"/>
                </a:lnTo>
                <a:close/>
              </a:path>
            </a:pathLst>
          </a:custGeom>
          <a:noFill/>
          <a:ln>
            <a:noFill/>
            <a:prstDash val="solid"/>
          </a:ln>
        </p:spPr>
        <p:txBody>
          <a:bodyPr vert="horz" wrap="square" lIns="90004" tIns="46798" rIns="90004" bIns="46798" anchor="t" anchorCtr="1" compatLnSpc="1">
            <a:spAutoFit/>
          </a:bodyPr>
          <a:lstStyle/>
          <a:p>
            <a:pPr marL="0" marR="0" lvl="0" indent="0" algn="ctr" defTabSz="914400" rtl="0" fontAlgn="auto" hangingPunct="1">
              <a:lnSpc>
                <a:spcPct val="100000"/>
              </a:lnSpc>
              <a:spcBef>
                <a:spcPts val="0"/>
              </a:spcBef>
              <a:spcAft>
                <a:spcPts val="0"/>
              </a:spcAft>
              <a:buNone/>
              <a:tabLst>
                <a:tab pos="0" algn="l"/>
                <a:tab pos="914400" algn="l"/>
                <a:tab pos="1828800" algn="l"/>
                <a:tab pos="2741608" algn="l"/>
                <a:tab pos="3657600" algn="l"/>
                <a:tab pos="4572000" algn="l"/>
                <a:tab pos="5484808" algn="l"/>
                <a:tab pos="6399208" algn="l"/>
                <a:tab pos="7315200" algn="l"/>
                <a:tab pos="8229600" algn="l"/>
                <a:tab pos="9144000" algn="l"/>
                <a:tab pos="10058400" algn="l"/>
              </a:tabLst>
              <a:defRPr sz="1800" b="0" i="0" u="none" strike="noStrike" kern="0" cap="none" spc="0" baseline="0">
                <a:solidFill>
                  <a:srgbClr val="000000"/>
                </a:solidFill>
                <a:uFillTx/>
              </a:defRPr>
            </a:pPr>
            <a:r>
              <a:rPr lang="en-GB" sz="1800" b="0" i="0" u="none" strike="noStrike" kern="1200" cap="none" spc="0" baseline="0">
                <a:solidFill>
                  <a:srgbClr val="000000"/>
                </a:solidFill>
                <a:uFillTx/>
                <a:latin typeface="Calibri" pitchFamily="34"/>
              </a:rPr>
              <a:t>Distribution </a:t>
            </a:r>
            <a:r>
              <a:rPr lang="en-GB" sz="1800" b="1" i="0" u="none" strike="noStrike" kern="1200" cap="none" spc="0" baseline="0">
                <a:solidFill>
                  <a:srgbClr val="000000"/>
                </a:solidFill>
                <a:uFillTx/>
                <a:latin typeface="Calibri" pitchFamily="34"/>
              </a:rPr>
              <a:t>of  Hg </a:t>
            </a:r>
            <a:r>
              <a:rPr lang="en-GB" sz="1800" b="0" i="0" u="none" strike="noStrike" kern="1200" cap="none" spc="0" baseline="0">
                <a:solidFill>
                  <a:srgbClr val="000000"/>
                </a:solidFill>
                <a:uFillTx/>
                <a:latin typeface="Calibri" pitchFamily="34"/>
              </a:rPr>
              <a:t>due to the metallic amalgam treatment</a:t>
            </a:r>
            <a:endParaRPr lang="pt-PT" sz="1800" b="1" i="0" u="none" strike="noStrike" kern="1200" cap="none" spc="0" baseline="0">
              <a:solidFill>
                <a:srgbClr val="7F7F7F"/>
              </a:solidFill>
              <a:uFillTx/>
              <a:latin typeface="Calibri" pitchFamily="34"/>
              <a:ea typeface="AR PL UMing HK"/>
              <a:cs typeface="Lohit Hindi"/>
            </a:endParaRPr>
          </a:p>
        </p:txBody>
      </p:sp>
      <p:pic>
        <p:nvPicPr>
          <p:cNvPr id="20" name="Picture 2" descr="C:\Users\analuisa.silva\Dropbox\TESE_doutoramentoANA\TESE_ANA_latex\figuras\chapter4\Figure7.png"/>
          <p:cNvPicPr>
            <a:picLocks noChangeAspect="1"/>
          </p:cNvPicPr>
          <p:nvPr/>
        </p:nvPicPr>
        <p:blipFill>
          <a:blip r:embed="rId5"/>
          <a:srcRect/>
          <a:stretch>
            <a:fillRect/>
          </a:stretch>
        </p:blipFill>
        <p:spPr>
          <a:xfrm>
            <a:off x="3741076" y="1449799"/>
            <a:ext cx="2653104" cy="2134666"/>
          </a:xfrm>
          <a:prstGeom prst="rect">
            <a:avLst/>
          </a:prstGeom>
          <a:noFill/>
          <a:ln>
            <a:noFill/>
          </a:ln>
        </p:spPr>
      </p:pic>
      <p:sp>
        <p:nvSpPr>
          <p:cNvPr id="21" name="Rectangle 20"/>
          <p:cNvSpPr/>
          <p:nvPr/>
        </p:nvSpPr>
        <p:spPr>
          <a:xfrm>
            <a:off x="120321" y="250789"/>
            <a:ext cx="847586" cy="4709236"/>
          </a:xfrm>
          <a:prstGeom prst="rect">
            <a:avLst/>
          </a:prstGeom>
          <a:solidFill>
            <a:schemeClr val="bg1">
              <a:lumMod val="7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sp>
        <p:nvSpPr>
          <p:cNvPr id="23" name="Oval 9"/>
          <p:cNvSpPr/>
          <p:nvPr/>
        </p:nvSpPr>
        <p:spPr>
          <a:xfrm>
            <a:off x="840795" y="666008"/>
            <a:ext cx="261609" cy="261609"/>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FFC000"/>
          </a:solidFill>
          <a:ln w="25402">
            <a:solidFill>
              <a:srgbClr val="FFC000"/>
            </a:solid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ndParaRPr>
          </a:p>
        </p:txBody>
      </p:sp>
      <p:sp>
        <p:nvSpPr>
          <p:cNvPr id="25" name="Rectangle 24"/>
          <p:cNvSpPr/>
          <p:nvPr/>
        </p:nvSpPr>
        <p:spPr>
          <a:xfrm>
            <a:off x="978213" y="123643"/>
            <a:ext cx="8141972" cy="523220"/>
          </a:xfrm>
          <a:prstGeom prst="rect">
            <a:avLst/>
          </a:prstGeom>
        </p:spPr>
        <p:txBody>
          <a:bodyPr wrap="none">
            <a:spAutoFit/>
          </a:bodyPr>
          <a:lstStyle/>
          <a:p>
            <a:pPr>
              <a:defRPr sz="1800" b="0" i="0" u="none" strike="noStrike" kern="0" cap="none" spc="0" baseline="0">
                <a:solidFill>
                  <a:srgbClr val="000000"/>
                </a:solidFill>
                <a:uFillTx/>
              </a:defRPr>
            </a:pPr>
            <a:r>
              <a:rPr lang="en-US" sz="2800" b="1" kern="0" dirty="0" smtClean="0">
                <a:solidFill>
                  <a:srgbClr val="FFC000"/>
                </a:solidFill>
                <a:latin typeface="Traffolight" pitchFamily="2"/>
              </a:rPr>
              <a:t>face2face  with biomedical applications </a:t>
            </a:r>
            <a:r>
              <a:rPr lang="en-US" sz="1600" b="1" kern="0" dirty="0" smtClean="0">
                <a:solidFill>
                  <a:srgbClr val="FFC000"/>
                </a:solidFill>
                <a:latin typeface="Traffolight" pitchFamily="2"/>
              </a:rPr>
              <a:t>- MHSP detector</a:t>
            </a:r>
            <a:endParaRPr lang="en-US" sz="2800" b="1" kern="0" dirty="0">
              <a:solidFill>
                <a:srgbClr val="FFC000"/>
              </a:solidFill>
              <a:latin typeface="Traffolight" pitchFamily="2"/>
            </a:endParaRPr>
          </a:p>
        </p:txBody>
      </p:sp>
    </p:spTree>
    <p:extLst>
      <p:ext uri="{BB962C8B-B14F-4D97-AF65-F5344CB8AC3E}">
        <p14:creationId xmlns:p14="http://schemas.microsoft.com/office/powerpoint/2010/main" val="35038747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name="Slide22">
    <p:spTree>
      <p:nvGrpSpPr>
        <p:cNvPr id="1" name=""/>
        <p:cNvGrpSpPr/>
        <p:nvPr/>
      </p:nvGrpSpPr>
      <p:grpSpPr>
        <a:xfrm>
          <a:off x="0" y="0"/>
          <a:ext cx="0" cy="0"/>
          <a:chOff x="0" y="0"/>
          <a:chExt cx="0" cy="0"/>
        </a:xfrm>
      </p:grpSpPr>
      <p:sp>
        <p:nvSpPr>
          <p:cNvPr id="6" name="Conexão recta 14"/>
          <p:cNvSpPr/>
          <p:nvPr/>
        </p:nvSpPr>
        <p:spPr>
          <a:xfrm>
            <a:off x="396877" y="5886450"/>
            <a:ext cx="1346197" cy="0"/>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 f7 f0 1"/>
              <a:gd name="f13" fmla="*/ f8 f0 1"/>
              <a:gd name="f14" fmla="?: f9 f3 1"/>
              <a:gd name="f15" fmla="?: f10 f4 1"/>
              <a:gd name="f16" fmla="?: f11 f5 1"/>
              <a:gd name="f17" fmla="*/ f12 1 f2"/>
              <a:gd name="f18" fmla="*/ f13 1 f2"/>
              <a:gd name="f19" fmla="*/ f14 1 21600"/>
              <a:gd name="f20" fmla="*/ f15 1 21600"/>
              <a:gd name="f21" fmla="*/ 21600 f14 1"/>
              <a:gd name="f22" fmla="*/ 21600 f15 1"/>
              <a:gd name="f23" fmla="+- f17 0 f1"/>
              <a:gd name="f24" fmla="+- f18 0 f1"/>
              <a:gd name="f25" fmla="min f20 f19"/>
              <a:gd name="f26" fmla="*/ f21 1 f16"/>
              <a:gd name="f27" fmla="*/ f22 1 f16"/>
              <a:gd name="f28" fmla="val f26"/>
              <a:gd name="f29" fmla="val f27"/>
              <a:gd name="f30" fmla="*/ f6 f25 1"/>
              <a:gd name="f31" fmla="*/ f28 f25 1"/>
              <a:gd name="f32" fmla="*/ f29 f25 1"/>
            </a:gdLst>
            <a:ahLst/>
            <a:cxnLst>
              <a:cxn ang="3cd4">
                <a:pos x="hc" y="t"/>
              </a:cxn>
              <a:cxn ang="0">
                <a:pos x="r" y="vc"/>
              </a:cxn>
              <a:cxn ang="cd4">
                <a:pos x="hc" y="b"/>
              </a:cxn>
              <a:cxn ang="cd2">
                <a:pos x="l" y="vc"/>
              </a:cxn>
              <a:cxn ang="f23">
                <a:pos x="f30" y="f30"/>
              </a:cxn>
              <a:cxn ang="f24">
                <a:pos x="f31" y="f32"/>
              </a:cxn>
            </a:cxnLst>
            <a:rect l="f30" t="f30" r="f31" b="f32"/>
            <a:pathLst>
              <a:path>
                <a:moveTo>
                  <a:pt x="f30" y="f30"/>
                </a:moveTo>
                <a:lnTo>
                  <a:pt x="f31" y="f32"/>
                </a:lnTo>
              </a:path>
            </a:pathLst>
          </a:custGeom>
          <a:noFill/>
          <a:ln w="38157">
            <a:solidFill>
              <a:srgbClr val="0D0D0D"/>
            </a:solidFill>
            <a:prstDash val="solid"/>
            <a:miter/>
          </a:ln>
        </p:spPr>
        <p:txBody>
          <a:bodyPr vert="horz" wrap="square" lIns="90004" tIns="46798" rIns="90004" bIns="46798" anchor="t"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pt-PT" sz="1800" b="0" i="0" u="none" strike="noStrike" kern="1200" cap="none" spc="0" baseline="0">
              <a:solidFill>
                <a:srgbClr val="000000"/>
              </a:solidFill>
              <a:uFillTx/>
              <a:latin typeface="Calibri"/>
            </a:endParaRPr>
          </a:p>
        </p:txBody>
      </p:sp>
      <p:sp>
        <p:nvSpPr>
          <p:cNvPr id="7" name="TextBox 20"/>
          <p:cNvSpPr txBox="1"/>
          <p:nvPr/>
        </p:nvSpPr>
        <p:spPr>
          <a:xfrm>
            <a:off x="1129575" y="655983"/>
            <a:ext cx="4544121" cy="523220"/>
          </a:xfrm>
          <a:prstGeom prst="rect">
            <a:avLst/>
          </a:prstGeom>
          <a:noFill/>
          <a:ln>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pt-PT" sz="1400" b="1" kern="0" dirty="0">
                <a:solidFill>
                  <a:srgbClr val="000000"/>
                </a:solidFill>
                <a:latin typeface="Century Gothic" pitchFamily="34"/>
              </a:rPr>
              <a:t>Sample: </a:t>
            </a:r>
            <a:r>
              <a:rPr lang="en-US" sz="1400" kern="0" dirty="0">
                <a:solidFill>
                  <a:srgbClr val="000000"/>
                </a:solidFill>
                <a:latin typeface="Century Gothic" pitchFamily="34"/>
              </a:rPr>
              <a:t>Illuminated manuscript from the 15th-16th century</a:t>
            </a:r>
            <a:endParaRPr lang="pt-PT" sz="1400" kern="0" dirty="0">
              <a:solidFill>
                <a:srgbClr val="000000"/>
              </a:solidFill>
              <a:latin typeface="Century Gothic" pitchFamily="34"/>
            </a:endParaRPr>
          </a:p>
        </p:txBody>
      </p:sp>
      <p:pic>
        <p:nvPicPr>
          <p:cNvPr id="8" name="Picture 22"/>
          <p:cNvPicPr>
            <a:picLocks noChangeAspect="1"/>
          </p:cNvPicPr>
          <p:nvPr/>
        </p:nvPicPr>
        <p:blipFill>
          <a:blip r:embed="rId3">
            <a:lum/>
            <a:alphaModFix/>
          </a:blip>
          <a:srcRect/>
          <a:stretch>
            <a:fillRect/>
          </a:stretch>
        </p:blipFill>
        <p:spPr>
          <a:xfrm>
            <a:off x="5724125" y="1081506"/>
            <a:ext cx="3018809" cy="3935358"/>
          </a:xfrm>
          <a:prstGeom prst="rect">
            <a:avLst/>
          </a:prstGeom>
          <a:noFill/>
          <a:ln>
            <a:noFill/>
          </a:ln>
        </p:spPr>
      </p:pic>
      <p:sp>
        <p:nvSpPr>
          <p:cNvPr id="12" name="TextBox 26"/>
          <p:cNvSpPr txBox="1"/>
          <p:nvPr/>
        </p:nvSpPr>
        <p:spPr>
          <a:xfrm>
            <a:off x="5673696" y="730139"/>
            <a:ext cx="2163671" cy="369335"/>
          </a:xfrm>
          <a:prstGeom prst="rect">
            <a:avLst/>
          </a:prstGeom>
          <a:noFill/>
          <a:ln>
            <a:noFill/>
          </a:ln>
        </p:spPr>
        <p:txBody>
          <a:bodyPr vert="horz" wrap="non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1800" b="0" i="0" u="none" strike="noStrike" kern="1200" cap="none" spc="0" baseline="0">
                <a:solidFill>
                  <a:srgbClr val="FF0000"/>
                </a:solidFill>
                <a:uFillTx/>
                <a:latin typeface="Calibri"/>
              </a:rPr>
              <a:t>FRONT COVER - 2015</a:t>
            </a:r>
          </a:p>
        </p:txBody>
      </p:sp>
      <p:sp>
        <p:nvSpPr>
          <p:cNvPr id="13" name="Rectangle 12"/>
          <p:cNvSpPr/>
          <p:nvPr/>
        </p:nvSpPr>
        <p:spPr>
          <a:xfrm>
            <a:off x="120321" y="250789"/>
            <a:ext cx="847586" cy="4709236"/>
          </a:xfrm>
          <a:prstGeom prst="rect">
            <a:avLst/>
          </a:prstGeom>
          <a:solidFill>
            <a:schemeClr val="bg1">
              <a:lumMod val="7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sp>
        <p:nvSpPr>
          <p:cNvPr id="14" name="Oval 9"/>
          <p:cNvSpPr/>
          <p:nvPr/>
        </p:nvSpPr>
        <p:spPr>
          <a:xfrm>
            <a:off x="840795" y="666008"/>
            <a:ext cx="261609" cy="261609"/>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FFC000"/>
          </a:solidFill>
          <a:ln w="25402">
            <a:solidFill>
              <a:srgbClr val="FFC000"/>
            </a:solid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ndParaRPr>
          </a:p>
        </p:txBody>
      </p:sp>
      <p:grpSp>
        <p:nvGrpSpPr>
          <p:cNvPr id="9" name="Group 23"/>
          <p:cNvGrpSpPr/>
          <p:nvPr/>
        </p:nvGrpSpPr>
        <p:grpSpPr>
          <a:xfrm>
            <a:off x="35497" y="1419624"/>
            <a:ext cx="5389089" cy="3220791"/>
            <a:chOff x="35497" y="1419624"/>
            <a:chExt cx="5389089" cy="3220791"/>
          </a:xfrm>
        </p:grpSpPr>
        <p:pic>
          <p:nvPicPr>
            <p:cNvPr id="10" name="Picture 2" descr="C:\Users\analuisa.silva\Dropbox\TESE_doutoramentoANA\TESE_ANA_latex\figuras\chapter4\parchement2.png"/>
            <p:cNvPicPr>
              <a:picLocks noChangeAspect="1"/>
            </p:cNvPicPr>
            <p:nvPr/>
          </p:nvPicPr>
          <p:blipFill>
            <a:blip r:embed="rId4"/>
            <a:srcRect/>
            <a:stretch>
              <a:fillRect/>
            </a:stretch>
          </p:blipFill>
          <p:spPr>
            <a:xfrm>
              <a:off x="35497" y="1419624"/>
              <a:ext cx="5389089" cy="3220791"/>
            </a:xfrm>
            <a:prstGeom prst="rect">
              <a:avLst/>
            </a:prstGeom>
            <a:noFill/>
            <a:ln>
              <a:noFill/>
            </a:ln>
          </p:spPr>
        </p:pic>
        <p:sp>
          <p:nvSpPr>
            <p:cNvPr id="11" name="Rectangle 25"/>
            <p:cNvSpPr/>
            <p:nvPr/>
          </p:nvSpPr>
          <p:spPr>
            <a:xfrm>
              <a:off x="97008" y="2125650"/>
              <a:ext cx="188622" cy="397782"/>
            </a:xfrm>
            <a:prstGeom prst="rect">
              <a:avLst/>
            </a:prstGeom>
            <a:solidFill>
              <a:srgbClr val="000000"/>
            </a:solidFill>
            <a:ln w="25402">
              <a:solidFill>
                <a:srgbClr val="000000"/>
              </a:solid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pt-PT" sz="1800" b="0" i="0" u="none" strike="noStrike" kern="1200" cap="none" spc="0" baseline="0">
                <a:solidFill>
                  <a:srgbClr val="FFFFFF"/>
                </a:solidFill>
                <a:uFillTx/>
                <a:latin typeface="Calibri"/>
              </a:endParaRPr>
            </a:p>
          </p:txBody>
        </p:sp>
      </p:grpSp>
      <p:sp>
        <p:nvSpPr>
          <p:cNvPr id="15" name="Rectangle 14"/>
          <p:cNvSpPr/>
          <p:nvPr/>
        </p:nvSpPr>
        <p:spPr>
          <a:xfrm>
            <a:off x="978213" y="123643"/>
            <a:ext cx="8036174" cy="523220"/>
          </a:xfrm>
          <a:prstGeom prst="rect">
            <a:avLst/>
          </a:prstGeom>
        </p:spPr>
        <p:txBody>
          <a:bodyPr wrap="none">
            <a:spAutoFit/>
          </a:bodyPr>
          <a:lstStyle/>
          <a:p>
            <a:pPr>
              <a:defRPr sz="1800" b="0" i="0" u="none" strike="noStrike" kern="0" cap="none" spc="0" baseline="0">
                <a:solidFill>
                  <a:srgbClr val="000000"/>
                </a:solidFill>
                <a:uFillTx/>
              </a:defRPr>
            </a:pPr>
            <a:r>
              <a:rPr lang="en-US" sz="2800" b="1" kern="0" dirty="0" smtClean="0">
                <a:solidFill>
                  <a:srgbClr val="FFC000"/>
                </a:solidFill>
                <a:latin typeface="Traffolight" pitchFamily="2"/>
              </a:rPr>
              <a:t>face2face  with cultural heritage /art</a:t>
            </a:r>
            <a:r>
              <a:rPr lang="en-US" sz="1600" b="1" kern="0" dirty="0" smtClean="0">
                <a:solidFill>
                  <a:srgbClr val="FFC000"/>
                </a:solidFill>
                <a:latin typeface="Traffolight" pitchFamily="2"/>
              </a:rPr>
              <a:t>- THCOBRA detector</a:t>
            </a:r>
            <a:endParaRPr lang="en-US" sz="2800" b="1" kern="0" dirty="0">
              <a:solidFill>
                <a:srgbClr val="FFC000"/>
              </a:solidFill>
              <a:latin typeface="Traffolight" pitchFamily="2"/>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name="Slide21">
    <p:spTree>
      <p:nvGrpSpPr>
        <p:cNvPr id="1" name=""/>
        <p:cNvGrpSpPr/>
        <p:nvPr/>
      </p:nvGrpSpPr>
      <p:grpSpPr>
        <a:xfrm>
          <a:off x="0" y="0"/>
          <a:ext cx="0" cy="0"/>
          <a:chOff x="0" y="0"/>
          <a:chExt cx="0" cy="0"/>
        </a:xfrm>
      </p:grpSpPr>
      <p:pic>
        <p:nvPicPr>
          <p:cNvPr id="6" name="Picture 3" descr="C:\Users\analuisa.silva\Documents\Conferências\Technart\20150420_191434(1).jpg"/>
          <p:cNvPicPr>
            <a:picLocks noChangeAspect="1"/>
          </p:cNvPicPr>
          <p:nvPr/>
        </p:nvPicPr>
        <p:blipFill>
          <a:blip r:embed="rId3"/>
          <a:srcRect l="8774" t="14616" r="11073" b="24598"/>
          <a:stretch>
            <a:fillRect/>
          </a:stretch>
        </p:blipFill>
        <p:spPr>
          <a:xfrm>
            <a:off x="3483123" y="1050663"/>
            <a:ext cx="4608511" cy="2621209"/>
          </a:xfrm>
          <a:prstGeom prst="rect">
            <a:avLst/>
          </a:prstGeom>
          <a:noFill/>
          <a:ln>
            <a:noFill/>
          </a:ln>
        </p:spPr>
      </p:pic>
      <p:sp>
        <p:nvSpPr>
          <p:cNvPr id="7" name="TextBox 1"/>
          <p:cNvSpPr txBox="1"/>
          <p:nvPr/>
        </p:nvSpPr>
        <p:spPr>
          <a:xfrm>
            <a:off x="2547957" y="1178615"/>
            <a:ext cx="226332" cy="439195"/>
          </a:xfrm>
          <a:prstGeom prst="rect">
            <a:avLst/>
          </a:prstGeom>
          <a:noFill/>
          <a:ln>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pt-PT" sz="1800" b="0" i="0" u="none" strike="noStrike" kern="1200" cap="none" spc="0" baseline="0">
              <a:solidFill>
                <a:srgbClr val="000000"/>
              </a:solidFill>
              <a:uFillTx/>
              <a:latin typeface="Calibri"/>
            </a:endParaRPr>
          </a:p>
        </p:txBody>
      </p:sp>
      <p:pic>
        <p:nvPicPr>
          <p:cNvPr id="8" name="Picture 15"/>
          <p:cNvPicPr>
            <a:picLocks noChangeAspect="1"/>
          </p:cNvPicPr>
          <p:nvPr/>
        </p:nvPicPr>
        <p:blipFill>
          <a:blip r:embed="rId4"/>
          <a:srcRect/>
          <a:stretch>
            <a:fillRect/>
          </a:stretch>
        </p:blipFill>
        <p:spPr>
          <a:xfrm>
            <a:off x="4634197" y="3739822"/>
            <a:ext cx="958117" cy="920855"/>
          </a:xfrm>
          <a:prstGeom prst="rect">
            <a:avLst/>
          </a:prstGeom>
          <a:noFill/>
          <a:ln>
            <a:noFill/>
          </a:ln>
        </p:spPr>
      </p:pic>
      <p:pic>
        <p:nvPicPr>
          <p:cNvPr id="9" name="Picture 16"/>
          <p:cNvPicPr>
            <a:picLocks noChangeAspect="1"/>
          </p:cNvPicPr>
          <p:nvPr/>
        </p:nvPicPr>
        <p:blipFill>
          <a:blip r:embed="rId5"/>
          <a:srcRect/>
          <a:stretch>
            <a:fillRect/>
          </a:stretch>
        </p:blipFill>
        <p:spPr>
          <a:xfrm>
            <a:off x="5683160" y="3745144"/>
            <a:ext cx="963448" cy="910212"/>
          </a:xfrm>
          <a:prstGeom prst="rect">
            <a:avLst/>
          </a:prstGeom>
          <a:noFill/>
          <a:ln>
            <a:noFill/>
          </a:ln>
        </p:spPr>
      </p:pic>
      <p:pic>
        <p:nvPicPr>
          <p:cNvPr id="10" name="Picture 17"/>
          <p:cNvPicPr>
            <a:picLocks noChangeAspect="1"/>
          </p:cNvPicPr>
          <p:nvPr/>
        </p:nvPicPr>
        <p:blipFill>
          <a:blip r:embed="rId6"/>
          <a:srcRect/>
          <a:stretch>
            <a:fillRect/>
          </a:stretch>
        </p:blipFill>
        <p:spPr>
          <a:xfrm>
            <a:off x="7144152" y="3760634"/>
            <a:ext cx="947473" cy="904890"/>
          </a:xfrm>
          <a:prstGeom prst="rect">
            <a:avLst/>
          </a:prstGeom>
          <a:noFill/>
          <a:ln>
            <a:noFill/>
          </a:ln>
        </p:spPr>
      </p:pic>
      <p:sp>
        <p:nvSpPr>
          <p:cNvPr id="11" name="TextBox 33"/>
          <p:cNvSpPr txBox="1"/>
          <p:nvPr/>
        </p:nvSpPr>
        <p:spPr>
          <a:xfrm>
            <a:off x="5965015" y="4631371"/>
            <a:ext cx="498503" cy="369335"/>
          </a:xfrm>
          <a:prstGeom prst="rect">
            <a:avLst/>
          </a:prstGeom>
          <a:noFill/>
          <a:ln>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pt-PT" sz="1800" b="0" i="0" u="none" strike="noStrike" kern="1200" cap="none" spc="0" baseline="0">
                <a:solidFill>
                  <a:srgbClr val="00B050"/>
                </a:solidFill>
                <a:uFillTx/>
                <a:latin typeface="Calibri"/>
              </a:rPr>
              <a:t>Pb</a:t>
            </a:r>
          </a:p>
        </p:txBody>
      </p:sp>
      <p:sp>
        <p:nvSpPr>
          <p:cNvPr id="12" name="TextBox 34"/>
          <p:cNvSpPr txBox="1"/>
          <p:nvPr/>
        </p:nvSpPr>
        <p:spPr>
          <a:xfrm>
            <a:off x="4720553" y="4641658"/>
            <a:ext cx="871761" cy="369335"/>
          </a:xfrm>
          <a:prstGeom prst="rect">
            <a:avLst/>
          </a:prstGeom>
          <a:noFill/>
          <a:ln>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pt-PT" sz="1800" b="0" i="0" u="none" strike="noStrike" kern="1200" cap="none" spc="0" baseline="0">
                <a:solidFill>
                  <a:srgbClr val="C00000"/>
                </a:solidFill>
                <a:uFillTx/>
                <a:latin typeface="Calibri"/>
              </a:rPr>
              <a:t>Fe + Zn</a:t>
            </a:r>
          </a:p>
        </p:txBody>
      </p:sp>
      <p:sp>
        <p:nvSpPr>
          <p:cNvPr id="14" name="Rectangle 13"/>
          <p:cNvSpPr/>
          <p:nvPr/>
        </p:nvSpPr>
        <p:spPr>
          <a:xfrm>
            <a:off x="5562651" y="3066888"/>
            <a:ext cx="432044" cy="504053"/>
          </a:xfrm>
          <a:prstGeom prst="rect">
            <a:avLst/>
          </a:prstGeom>
          <a:noFill/>
          <a:ln w="25402">
            <a:solidFill>
              <a:srgbClr val="C00000"/>
            </a:solid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pt-PT" sz="1800" b="0" i="0" u="none" strike="noStrike" kern="1200" cap="none" spc="0" baseline="0">
              <a:solidFill>
                <a:srgbClr val="FFFFFF"/>
              </a:solidFill>
              <a:uFillTx/>
              <a:latin typeface="Calibri"/>
            </a:endParaRPr>
          </a:p>
        </p:txBody>
      </p:sp>
      <p:cxnSp>
        <p:nvCxnSpPr>
          <p:cNvPr id="15" name="Straight Connector 15"/>
          <p:cNvCxnSpPr/>
          <p:nvPr/>
        </p:nvCxnSpPr>
        <p:spPr>
          <a:xfrm flipH="1">
            <a:off x="4634197" y="3570942"/>
            <a:ext cx="928454" cy="168880"/>
          </a:xfrm>
          <a:prstGeom prst="straightConnector1">
            <a:avLst/>
          </a:prstGeom>
          <a:noFill/>
          <a:ln w="28575">
            <a:solidFill>
              <a:srgbClr val="C00000"/>
            </a:solidFill>
            <a:prstDash val="solid"/>
          </a:ln>
        </p:spPr>
      </p:cxnSp>
      <p:cxnSp>
        <p:nvCxnSpPr>
          <p:cNvPr id="16" name="Straight Connector 17"/>
          <p:cNvCxnSpPr/>
          <p:nvPr/>
        </p:nvCxnSpPr>
        <p:spPr>
          <a:xfrm>
            <a:off x="5994696" y="3570942"/>
            <a:ext cx="644360" cy="189692"/>
          </a:xfrm>
          <a:prstGeom prst="straightConnector1">
            <a:avLst/>
          </a:prstGeom>
          <a:noFill/>
          <a:ln w="28575">
            <a:solidFill>
              <a:srgbClr val="C00000"/>
            </a:solidFill>
            <a:prstDash val="solid"/>
          </a:ln>
        </p:spPr>
      </p:cxnSp>
      <p:sp>
        <p:nvSpPr>
          <p:cNvPr id="17" name="TextBox 11"/>
          <p:cNvSpPr txBox="1"/>
          <p:nvPr/>
        </p:nvSpPr>
        <p:spPr>
          <a:xfrm>
            <a:off x="2589983" y="4464493"/>
            <a:ext cx="2052160" cy="600166"/>
          </a:xfrm>
          <a:prstGeom prst="rect">
            <a:avLst/>
          </a:prstGeom>
          <a:noFill/>
          <a:ln>
            <a:noFill/>
          </a:ln>
        </p:spPr>
        <p:txBody>
          <a:bodyPr vert="horz" wrap="non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pt-PT" sz="1100" b="0" i="0" u="none" strike="noStrike" kern="1200" cap="none" spc="0" baseline="0">
                <a:solidFill>
                  <a:srgbClr val="000000"/>
                </a:solidFill>
                <a:uFillTx/>
                <a:latin typeface="Calibri"/>
              </a:rPr>
              <a:t>Tube – 50 kV; 1 mA (whole area)</a:t>
            </a: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pt-PT" sz="1100" b="0" i="0" u="none" strike="noStrike" kern="1200" cap="none" spc="0" baseline="0">
                <a:solidFill>
                  <a:srgbClr val="000000"/>
                </a:solidFill>
                <a:uFillTx/>
                <a:latin typeface="Calibri"/>
              </a:rPr>
              <a:t>M  - x2.7</a:t>
            </a: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pt-PT" sz="1100" b="0" i="0" u="none" strike="noStrike" kern="1200" cap="none" spc="0" baseline="0">
                <a:solidFill>
                  <a:srgbClr val="000000"/>
                </a:solidFill>
                <a:uFillTx/>
                <a:latin typeface="Calibri"/>
              </a:rPr>
              <a:t>Acquisition time – 3.5 h</a:t>
            </a:r>
          </a:p>
        </p:txBody>
      </p:sp>
      <p:sp>
        <p:nvSpPr>
          <p:cNvPr id="18" name="TextBox 33"/>
          <p:cNvSpPr txBox="1"/>
          <p:nvPr/>
        </p:nvSpPr>
        <p:spPr>
          <a:xfrm>
            <a:off x="1848295" y="2036405"/>
            <a:ext cx="517852" cy="369335"/>
          </a:xfrm>
          <a:prstGeom prst="rect">
            <a:avLst/>
          </a:prstGeom>
          <a:noFill/>
          <a:ln>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pt-PT" sz="1800" b="0" i="0" u="none" strike="noStrike" kern="1200" cap="none" spc="0" baseline="0">
                <a:solidFill>
                  <a:srgbClr val="00B050"/>
                </a:solidFill>
                <a:uFillTx/>
                <a:latin typeface="Calibri"/>
              </a:rPr>
              <a:t>Pb</a:t>
            </a:r>
          </a:p>
        </p:txBody>
      </p:sp>
      <p:pic>
        <p:nvPicPr>
          <p:cNvPr id="19" name="Picture 16"/>
          <p:cNvPicPr>
            <a:picLocks noChangeAspect="1"/>
          </p:cNvPicPr>
          <p:nvPr/>
        </p:nvPicPr>
        <p:blipFill>
          <a:blip r:embed="rId7"/>
          <a:srcRect b="7978"/>
          <a:stretch>
            <a:fillRect/>
          </a:stretch>
        </p:blipFill>
        <p:spPr>
          <a:xfrm>
            <a:off x="2267739" y="1923678"/>
            <a:ext cx="926534" cy="847740"/>
          </a:xfrm>
          <a:prstGeom prst="rect">
            <a:avLst/>
          </a:prstGeom>
          <a:noFill/>
          <a:ln>
            <a:noFill/>
          </a:ln>
        </p:spPr>
      </p:pic>
      <p:pic>
        <p:nvPicPr>
          <p:cNvPr id="20" name="Picture 17"/>
          <p:cNvPicPr>
            <a:picLocks noChangeAspect="1"/>
          </p:cNvPicPr>
          <p:nvPr/>
        </p:nvPicPr>
        <p:blipFill>
          <a:blip r:embed="rId8"/>
          <a:srcRect b="8409"/>
          <a:stretch>
            <a:fillRect/>
          </a:stretch>
        </p:blipFill>
        <p:spPr>
          <a:xfrm>
            <a:off x="2277322" y="1025965"/>
            <a:ext cx="926534" cy="838916"/>
          </a:xfrm>
          <a:prstGeom prst="rect">
            <a:avLst/>
          </a:prstGeom>
          <a:noFill/>
          <a:ln>
            <a:noFill/>
          </a:ln>
        </p:spPr>
      </p:pic>
      <p:pic>
        <p:nvPicPr>
          <p:cNvPr id="21" name="Picture 18"/>
          <p:cNvPicPr>
            <a:picLocks noChangeAspect="1"/>
          </p:cNvPicPr>
          <p:nvPr/>
        </p:nvPicPr>
        <p:blipFill>
          <a:blip r:embed="rId9"/>
          <a:srcRect b="4990"/>
          <a:stretch>
            <a:fillRect/>
          </a:stretch>
        </p:blipFill>
        <p:spPr>
          <a:xfrm>
            <a:off x="2277322" y="2847130"/>
            <a:ext cx="926534" cy="845088"/>
          </a:xfrm>
          <a:prstGeom prst="rect">
            <a:avLst/>
          </a:prstGeom>
          <a:noFill/>
          <a:ln>
            <a:noFill/>
          </a:ln>
        </p:spPr>
      </p:pic>
      <p:sp>
        <p:nvSpPr>
          <p:cNvPr id="23" name="TextBox 46"/>
          <p:cNvSpPr txBox="1"/>
          <p:nvPr/>
        </p:nvSpPr>
        <p:spPr>
          <a:xfrm>
            <a:off x="1848295" y="2833387"/>
            <a:ext cx="603878" cy="369335"/>
          </a:xfrm>
          <a:prstGeom prst="rect">
            <a:avLst/>
          </a:prstGeom>
          <a:noFill/>
          <a:ln>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pt-PT" sz="1800" b="0" i="0" u="none" strike="noStrike" kern="1200" cap="none" spc="0" baseline="0">
                <a:solidFill>
                  <a:srgbClr val="558ED5"/>
                </a:solidFill>
                <a:uFillTx/>
                <a:latin typeface="Calibri"/>
              </a:rPr>
              <a:t>Zn</a:t>
            </a:r>
          </a:p>
        </p:txBody>
      </p:sp>
      <p:sp>
        <p:nvSpPr>
          <p:cNvPr id="24" name="TextBox 47"/>
          <p:cNvSpPr txBox="1"/>
          <p:nvPr/>
        </p:nvSpPr>
        <p:spPr>
          <a:xfrm>
            <a:off x="1846868" y="1409483"/>
            <a:ext cx="519269" cy="369335"/>
          </a:xfrm>
          <a:prstGeom prst="rect">
            <a:avLst/>
          </a:prstGeom>
          <a:noFill/>
          <a:ln>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pt-PT" sz="1800" b="0" i="0" u="none" strike="noStrike" kern="1200" cap="none" spc="0" baseline="0">
                <a:solidFill>
                  <a:srgbClr val="FF0000"/>
                </a:solidFill>
                <a:uFillTx/>
                <a:latin typeface="Calibri"/>
              </a:rPr>
              <a:t>Ba</a:t>
            </a:r>
          </a:p>
        </p:txBody>
      </p:sp>
      <p:sp>
        <p:nvSpPr>
          <p:cNvPr id="25" name="Rectangle 28"/>
          <p:cNvSpPr/>
          <p:nvPr/>
        </p:nvSpPr>
        <p:spPr>
          <a:xfrm>
            <a:off x="4163427" y="2562834"/>
            <a:ext cx="538956" cy="576062"/>
          </a:xfrm>
          <a:prstGeom prst="rect">
            <a:avLst/>
          </a:prstGeom>
          <a:noFill/>
          <a:ln w="25402">
            <a:solidFill>
              <a:srgbClr val="C00000"/>
            </a:solid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pt-PT" sz="1800" b="0" i="0" u="none" strike="noStrike" kern="1200" cap="none" spc="0" baseline="0">
              <a:solidFill>
                <a:srgbClr val="FFFFFF"/>
              </a:solidFill>
              <a:uFillTx/>
              <a:latin typeface="Calibri"/>
            </a:endParaRPr>
          </a:p>
        </p:txBody>
      </p:sp>
      <p:cxnSp>
        <p:nvCxnSpPr>
          <p:cNvPr id="26" name="Straight Connector 30"/>
          <p:cNvCxnSpPr/>
          <p:nvPr/>
        </p:nvCxnSpPr>
        <p:spPr>
          <a:xfrm flipH="1" flipV="1">
            <a:off x="3194273" y="1050663"/>
            <a:ext cx="951077" cy="1512171"/>
          </a:xfrm>
          <a:prstGeom prst="straightConnector1">
            <a:avLst/>
          </a:prstGeom>
          <a:noFill/>
          <a:ln w="28575">
            <a:solidFill>
              <a:srgbClr val="C00000"/>
            </a:solidFill>
            <a:prstDash val="solid"/>
          </a:ln>
        </p:spPr>
      </p:cxnSp>
      <p:cxnSp>
        <p:nvCxnSpPr>
          <p:cNvPr id="27" name="Straight Connector 32"/>
          <p:cNvCxnSpPr/>
          <p:nvPr/>
        </p:nvCxnSpPr>
        <p:spPr>
          <a:xfrm flipH="1">
            <a:off x="3203847" y="3138897"/>
            <a:ext cx="976305" cy="526886"/>
          </a:xfrm>
          <a:prstGeom prst="straightConnector1">
            <a:avLst/>
          </a:prstGeom>
          <a:noFill/>
          <a:ln w="28575">
            <a:solidFill>
              <a:srgbClr val="C00000"/>
            </a:solidFill>
            <a:prstDash val="solid"/>
          </a:ln>
        </p:spPr>
      </p:cxnSp>
      <p:sp>
        <p:nvSpPr>
          <p:cNvPr id="29" name="TextBox 55"/>
          <p:cNvSpPr txBox="1"/>
          <p:nvPr/>
        </p:nvSpPr>
        <p:spPr>
          <a:xfrm>
            <a:off x="6660233" y="3879716"/>
            <a:ext cx="389854" cy="584777"/>
          </a:xfrm>
          <a:prstGeom prst="rect">
            <a:avLst/>
          </a:prstGeom>
          <a:noFill/>
          <a:ln>
            <a:noFill/>
          </a:ln>
        </p:spPr>
        <p:txBody>
          <a:bodyPr vert="horz" wrap="non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pt-PT" sz="3200" b="0" i="0" u="none" strike="noStrike" kern="1200" cap="none" spc="0" baseline="0">
                <a:solidFill>
                  <a:srgbClr val="C00000"/>
                </a:solidFill>
                <a:uFillTx/>
                <a:latin typeface="Calibri"/>
              </a:rPr>
              <a:t>=</a:t>
            </a:r>
          </a:p>
        </p:txBody>
      </p:sp>
      <p:sp>
        <p:nvSpPr>
          <p:cNvPr id="30" name="TextBox 56"/>
          <p:cNvSpPr txBox="1"/>
          <p:nvPr/>
        </p:nvSpPr>
        <p:spPr>
          <a:xfrm>
            <a:off x="1547667" y="1923678"/>
            <a:ext cx="389854" cy="584777"/>
          </a:xfrm>
          <a:prstGeom prst="rect">
            <a:avLst/>
          </a:prstGeom>
          <a:noFill/>
          <a:ln>
            <a:noFill/>
          </a:ln>
        </p:spPr>
        <p:txBody>
          <a:bodyPr vert="horz" wrap="non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pt-PT" sz="3200" b="0" i="0" u="none" strike="noStrike" kern="1200" cap="none" spc="0" baseline="0">
                <a:solidFill>
                  <a:srgbClr val="C00000"/>
                </a:solidFill>
                <a:uFillTx/>
                <a:latin typeface="Calibri"/>
              </a:rPr>
              <a:t>=</a:t>
            </a:r>
          </a:p>
        </p:txBody>
      </p:sp>
      <p:sp>
        <p:nvSpPr>
          <p:cNvPr id="31" name="TextBox 35"/>
          <p:cNvSpPr txBox="1"/>
          <p:nvPr/>
        </p:nvSpPr>
        <p:spPr>
          <a:xfrm>
            <a:off x="6804251" y="4681471"/>
            <a:ext cx="2121097" cy="338556"/>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pt-PT" sz="1600" b="0" i="0" u="none" strike="noStrike" kern="1200" cap="none" spc="0" baseline="0">
                <a:solidFill>
                  <a:srgbClr val="000000"/>
                </a:solidFill>
                <a:uFillTx/>
                <a:latin typeface="Calibri"/>
              </a:rPr>
              <a:t>Elemental Distribution</a:t>
            </a:r>
          </a:p>
        </p:txBody>
      </p:sp>
      <p:sp>
        <p:nvSpPr>
          <p:cNvPr id="32" name="Rectangle 31"/>
          <p:cNvSpPr/>
          <p:nvPr/>
        </p:nvSpPr>
        <p:spPr>
          <a:xfrm>
            <a:off x="120321" y="250789"/>
            <a:ext cx="847586" cy="4709236"/>
          </a:xfrm>
          <a:prstGeom prst="rect">
            <a:avLst/>
          </a:prstGeom>
          <a:solidFill>
            <a:schemeClr val="bg1">
              <a:lumMod val="7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sp>
        <p:nvSpPr>
          <p:cNvPr id="33" name="Oval 9"/>
          <p:cNvSpPr/>
          <p:nvPr/>
        </p:nvSpPr>
        <p:spPr>
          <a:xfrm>
            <a:off x="840795" y="666008"/>
            <a:ext cx="261609" cy="261609"/>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FFC000"/>
          </a:solidFill>
          <a:ln w="25402">
            <a:solidFill>
              <a:srgbClr val="FFC000"/>
            </a:solid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ndParaRPr>
          </a:p>
        </p:txBody>
      </p:sp>
      <p:sp>
        <p:nvSpPr>
          <p:cNvPr id="36" name="Rectangle 35"/>
          <p:cNvSpPr/>
          <p:nvPr/>
        </p:nvSpPr>
        <p:spPr>
          <a:xfrm>
            <a:off x="978213" y="123643"/>
            <a:ext cx="8036174" cy="523220"/>
          </a:xfrm>
          <a:prstGeom prst="rect">
            <a:avLst/>
          </a:prstGeom>
        </p:spPr>
        <p:txBody>
          <a:bodyPr wrap="none">
            <a:spAutoFit/>
          </a:bodyPr>
          <a:lstStyle/>
          <a:p>
            <a:pPr>
              <a:defRPr sz="1800" b="0" i="0" u="none" strike="noStrike" kern="0" cap="none" spc="0" baseline="0">
                <a:solidFill>
                  <a:srgbClr val="000000"/>
                </a:solidFill>
                <a:uFillTx/>
              </a:defRPr>
            </a:pPr>
            <a:r>
              <a:rPr lang="en-US" sz="2800" b="1" kern="0" dirty="0" smtClean="0">
                <a:solidFill>
                  <a:srgbClr val="FFC000"/>
                </a:solidFill>
                <a:latin typeface="Traffolight" pitchFamily="2"/>
              </a:rPr>
              <a:t>face2face  with cultural heritage /art</a:t>
            </a:r>
            <a:r>
              <a:rPr lang="en-US" sz="1600" b="1" kern="0" dirty="0" smtClean="0">
                <a:solidFill>
                  <a:srgbClr val="FFC000"/>
                </a:solidFill>
                <a:latin typeface="Traffolight" pitchFamily="2"/>
              </a:rPr>
              <a:t>- THCOBRA detector</a:t>
            </a:r>
            <a:endParaRPr lang="en-US" sz="2800" b="1" kern="0" dirty="0">
              <a:solidFill>
                <a:srgbClr val="FFC000"/>
              </a:solidFill>
              <a:latin typeface="Traffolight" pitchFamily="2"/>
            </a:endParaRPr>
          </a:p>
        </p:txBody>
      </p:sp>
      <p:sp>
        <p:nvSpPr>
          <p:cNvPr id="37" name="TextBox 31"/>
          <p:cNvSpPr txBox="1"/>
          <p:nvPr/>
        </p:nvSpPr>
        <p:spPr>
          <a:xfrm>
            <a:off x="1187619" y="646863"/>
            <a:ext cx="7632853" cy="307777"/>
          </a:xfrm>
          <a:prstGeom prst="rect">
            <a:avLst/>
          </a:prstGeom>
          <a:noFill/>
          <a:ln>
            <a:noFill/>
          </a:ln>
        </p:spPr>
        <p:txBody>
          <a:bodyPr vert="horz" wrap="square" lIns="91440" tIns="45720" rIns="91440" bIns="45720" anchor="t" anchorCtr="0" compatLnSpc="1">
            <a:spAutoFit/>
          </a:bodyPr>
          <a:lstStyle>
            <a:defPPr>
              <a:defRPr lang="pt-PT"/>
            </a:defPPr>
            <a:lvl1pPr marR="0" lvl="0" indent="0" fontAlgn="auto">
              <a:lnSpc>
                <a:spcPct val="100000"/>
              </a:lnSpc>
              <a:spcBef>
                <a:spcPts val="0"/>
              </a:spcBef>
              <a:spcAft>
                <a:spcPts val="0"/>
              </a:spcAft>
              <a:buNone/>
              <a:tabLst/>
              <a:defRPr sz="1400" b="0" i="0" u="none" strike="noStrike" kern="0" cap="none" spc="0" baseline="0">
                <a:solidFill>
                  <a:srgbClr val="000000"/>
                </a:solidFill>
                <a:uFillTx/>
                <a:latin typeface="Century Gothic" pitchFamily="34"/>
              </a:defRPr>
            </a:lvl1pPr>
          </a:lstStyle>
          <a:p>
            <a:r>
              <a:rPr lang="pt-PT" dirty="0" smtClean="0"/>
              <a:t>Contemporary Indian Miniature</a:t>
            </a:r>
            <a:endParaRPr lang="pt-PT" dirty="0"/>
          </a:p>
        </p:txBody>
      </p:sp>
      <p:sp>
        <p:nvSpPr>
          <p:cNvPr id="13" name="TextBox 35"/>
          <p:cNvSpPr txBox="1"/>
          <p:nvPr/>
        </p:nvSpPr>
        <p:spPr>
          <a:xfrm>
            <a:off x="158374" y="2879555"/>
            <a:ext cx="1605311" cy="646334"/>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pt-PT" sz="1800" b="0" i="0" u="none" strike="noStrike" kern="1200" cap="none" spc="0" baseline="0" dirty="0">
                <a:solidFill>
                  <a:srgbClr val="000000"/>
                </a:solidFill>
                <a:uFillTx/>
                <a:latin typeface="Calibri"/>
              </a:rPr>
              <a:t>Elemental Distribution</a:t>
            </a:r>
          </a:p>
        </p:txBody>
      </p:sp>
      <p:pic>
        <p:nvPicPr>
          <p:cNvPr id="22" name="Picture 19"/>
          <p:cNvPicPr>
            <a:picLocks noChangeAspect="1"/>
          </p:cNvPicPr>
          <p:nvPr/>
        </p:nvPicPr>
        <p:blipFill>
          <a:blip r:embed="rId10"/>
          <a:srcRect t="1984" r="3376" b="6072"/>
          <a:stretch>
            <a:fillRect/>
          </a:stretch>
        </p:blipFill>
        <p:spPr>
          <a:xfrm>
            <a:off x="210467" y="1617802"/>
            <a:ext cx="1322121" cy="1229328"/>
          </a:xfrm>
          <a:prstGeom prst="rect">
            <a:avLst/>
          </a:prstGeom>
          <a:noFill/>
          <a:ln w="28575">
            <a:solidFill>
              <a:srgbClr val="C00000"/>
            </a:solidFill>
            <a:prstDash val="solid"/>
          </a:ln>
        </p:spPr>
      </p:pic>
      <p:sp>
        <p:nvSpPr>
          <p:cNvPr id="28" name="TextBox 11"/>
          <p:cNvSpPr txBox="1"/>
          <p:nvPr/>
        </p:nvSpPr>
        <p:spPr>
          <a:xfrm>
            <a:off x="275353" y="3525880"/>
            <a:ext cx="1303422" cy="738661"/>
          </a:xfrm>
          <a:prstGeom prst="rect">
            <a:avLst/>
          </a:prstGeom>
          <a:noFill/>
          <a:ln>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pt-PT" sz="1050" b="0" i="0" u="none" strike="noStrike" kern="1200" cap="none" spc="0" baseline="0">
                <a:solidFill>
                  <a:srgbClr val="000000"/>
                </a:solidFill>
                <a:uFillTx/>
                <a:latin typeface="Calibri"/>
              </a:rPr>
              <a:t>Tube-50 kV; 1 mA   </a:t>
            </a: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pt-PT" sz="1050" b="0" i="0" u="none" strike="noStrike" kern="0" cap="none" spc="0" baseline="0">
                <a:solidFill>
                  <a:srgbClr val="000000"/>
                </a:solidFill>
                <a:uFillTx/>
                <a:latin typeface="Calibri"/>
              </a:rPr>
              <a:t>   </a:t>
            </a:r>
            <a:r>
              <a:rPr lang="pt-PT" sz="1050" b="0" i="0" u="none" strike="noStrike" kern="1200" cap="none" spc="0" baseline="0">
                <a:solidFill>
                  <a:srgbClr val="000000"/>
                </a:solidFill>
                <a:uFillTx/>
                <a:latin typeface="Calibri"/>
              </a:rPr>
              <a:t>        (whole area)</a:t>
            </a: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pt-PT" sz="1050" b="0" i="0" u="none" strike="noStrike" kern="1200" cap="none" spc="0" baseline="0">
                <a:solidFill>
                  <a:srgbClr val="000000"/>
                </a:solidFill>
                <a:uFillTx/>
                <a:latin typeface="Calibri"/>
              </a:rPr>
              <a:t>M  - x2.7</a:t>
            </a: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pt-PT" sz="1050" b="0" i="0" u="none" strike="noStrike" kern="1200" cap="none" spc="0" baseline="0">
                <a:solidFill>
                  <a:srgbClr val="000000"/>
                </a:solidFill>
                <a:uFillTx/>
                <a:latin typeface="Calibri"/>
              </a:rPr>
              <a:t>Acq.time - 1.5 h</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name="Slide2">
    <p:spTree>
      <p:nvGrpSpPr>
        <p:cNvPr id="1" name=""/>
        <p:cNvGrpSpPr/>
        <p:nvPr/>
      </p:nvGrpSpPr>
      <p:grpSpPr>
        <a:xfrm>
          <a:off x="0" y="0"/>
          <a:ext cx="0" cy="0"/>
          <a:chOff x="0" y="0"/>
          <a:chExt cx="0" cy="0"/>
        </a:xfrm>
      </p:grpSpPr>
      <p:sp>
        <p:nvSpPr>
          <p:cNvPr id="13" name="Rectangle 12"/>
          <p:cNvSpPr/>
          <p:nvPr/>
        </p:nvSpPr>
        <p:spPr>
          <a:xfrm>
            <a:off x="120321" y="250789"/>
            <a:ext cx="847586" cy="4709236"/>
          </a:xfrm>
          <a:prstGeom prst="rect">
            <a:avLst/>
          </a:prstGeom>
          <a:solidFill>
            <a:schemeClr val="bg1">
              <a:lumMod val="7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sp>
        <p:nvSpPr>
          <p:cNvPr id="2" name="TextBox 2"/>
          <p:cNvSpPr txBox="1"/>
          <p:nvPr/>
        </p:nvSpPr>
        <p:spPr>
          <a:xfrm>
            <a:off x="1373026" y="771550"/>
            <a:ext cx="1268296" cy="369332"/>
          </a:xfrm>
          <a:prstGeom prst="rect">
            <a:avLst/>
          </a:prstGeom>
          <a:noFill/>
          <a:ln>
            <a:noFill/>
          </a:ln>
        </p:spPr>
        <p:txBody>
          <a:bodyPr vert="horz" wrap="square" lIns="91440" tIns="45720" rIns="91440" bIns="45720" anchor="t" anchorCtr="0" compatLnSpc="1">
            <a:spAutoFit/>
          </a:bodyPr>
          <a:lstStyle>
            <a:defPPr>
              <a:defRPr lang="pt-PT"/>
            </a:defPPr>
            <a:lvl1pPr marR="0" lvl="0" indent="0" fontAlgn="auto">
              <a:lnSpc>
                <a:spcPct val="100000"/>
              </a:lnSpc>
              <a:spcBef>
                <a:spcPts val="0"/>
              </a:spcBef>
              <a:spcAft>
                <a:spcPts val="0"/>
              </a:spcAft>
              <a:buNone/>
              <a:tabLst/>
              <a:defRPr b="1" i="0" u="none" strike="noStrike" cap="none" spc="0" baseline="0">
                <a:solidFill>
                  <a:srgbClr val="A6A6A6"/>
                </a:solidFill>
                <a:uFillTx/>
                <a:latin typeface="Traffolight" pitchFamily="2"/>
              </a:defRPr>
            </a:lvl1pPr>
          </a:lstStyle>
          <a:p>
            <a:r>
              <a:rPr lang="en-US" dirty="0"/>
              <a:t>Motivation</a:t>
            </a:r>
          </a:p>
        </p:txBody>
      </p:sp>
      <p:sp>
        <p:nvSpPr>
          <p:cNvPr id="3" name="Oval 3"/>
          <p:cNvSpPr/>
          <p:nvPr/>
        </p:nvSpPr>
        <p:spPr>
          <a:xfrm>
            <a:off x="840795" y="1372753"/>
            <a:ext cx="261609" cy="261609"/>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FFC000"/>
          </a:solidFill>
          <a:ln w="25402">
            <a:solidFill>
              <a:srgbClr val="FFC000"/>
            </a:solid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ndParaRPr>
          </a:p>
        </p:txBody>
      </p:sp>
      <p:sp>
        <p:nvSpPr>
          <p:cNvPr id="4" name="TextBox 4"/>
          <p:cNvSpPr txBox="1"/>
          <p:nvPr/>
        </p:nvSpPr>
        <p:spPr>
          <a:xfrm>
            <a:off x="1356005" y="1308926"/>
            <a:ext cx="3842719" cy="369332"/>
          </a:xfrm>
          <a:prstGeom prst="rect">
            <a:avLst/>
          </a:prstGeom>
          <a:noFill/>
          <a:ln>
            <a:noFill/>
          </a:ln>
        </p:spPr>
        <p:txBody>
          <a:bodyPr vert="horz" wrap="square" lIns="91440" tIns="45720" rIns="91440" bIns="45720" anchor="t" anchorCtr="0" compatLnSpc="1">
            <a:spAutoFit/>
          </a:bodyPr>
          <a:lstStyle>
            <a:defPPr>
              <a:defRPr lang="pt-PT"/>
            </a:defPPr>
            <a:lvl1pPr marR="0" lvl="0" indent="0" fontAlgn="auto">
              <a:lnSpc>
                <a:spcPct val="100000"/>
              </a:lnSpc>
              <a:spcBef>
                <a:spcPts val="0"/>
              </a:spcBef>
              <a:spcAft>
                <a:spcPts val="0"/>
              </a:spcAft>
              <a:buNone/>
              <a:tabLst/>
              <a:defRPr b="1" i="0" u="none" strike="noStrike" cap="none" spc="0" baseline="0">
                <a:solidFill>
                  <a:srgbClr val="A6A6A6"/>
                </a:solidFill>
                <a:uFillTx/>
                <a:latin typeface="Traffolight" pitchFamily="2"/>
              </a:defRPr>
            </a:lvl1pPr>
          </a:lstStyle>
          <a:p>
            <a:r>
              <a:rPr lang="en-US" dirty="0" smtClean="0"/>
              <a:t>MPGDs and </a:t>
            </a:r>
            <a:r>
              <a:rPr lang="en-US" dirty="0"/>
              <a:t>2D-imaging</a:t>
            </a:r>
          </a:p>
        </p:txBody>
      </p:sp>
      <p:sp>
        <p:nvSpPr>
          <p:cNvPr id="5" name="Oval 5"/>
          <p:cNvSpPr/>
          <p:nvPr/>
        </p:nvSpPr>
        <p:spPr>
          <a:xfrm>
            <a:off x="824287" y="1923678"/>
            <a:ext cx="261609" cy="261609"/>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FFC000"/>
          </a:solidFill>
          <a:ln w="25402">
            <a:solidFill>
              <a:srgbClr val="FFC000"/>
            </a:solid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ndParaRPr>
          </a:p>
        </p:txBody>
      </p:sp>
      <p:sp>
        <p:nvSpPr>
          <p:cNvPr id="6" name="TextBox 6"/>
          <p:cNvSpPr txBox="1"/>
          <p:nvPr/>
        </p:nvSpPr>
        <p:spPr>
          <a:xfrm>
            <a:off x="1373026" y="1869816"/>
            <a:ext cx="2685351" cy="369332"/>
          </a:xfrm>
          <a:prstGeom prst="rect">
            <a:avLst/>
          </a:prstGeom>
          <a:noFill/>
          <a:ln>
            <a:noFill/>
          </a:ln>
        </p:spPr>
        <p:txBody>
          <a:bodyPr vert="horz" wrap="non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b="1" dirty="0" smtClean="0">
                <a:solidFill>
                  <a:srgbClr val="A6A6A6"/>
                </a:solidFill>
                <a:latin typeface="Traffolight" pitchFamily="2"/>
              </a:rPr>
              <a:t>EDXRF</a:t>
            </a:r>
            <a:r>
              <a:rPr lang="en-US" b="1" i="0" u="none" strike="noStrike" kern="1200" cap="none" spc="0" baseline="0" dirty="0" smtClean="0">
                <a:solidFill>
                  <a:srgbClr val="7F7F7F"/>
                </a:solidFill>
                <a:uFillTx/>
                <a:latin typeface="Century Gothic" pitchFamily="34"/>
                <a:cs typeface="Aharoni" pitchFamily="2"/>
              </a:rPr>
              <a:t> </a:t>
            </a:r>
            <a:r>
              <a:rPr lang="en-US" b="1" kern="0" dirty="0">
                <a:solidFill>
                  <a:srgbClr val="A6A6A6"/>
                </a:solidFill>
                <a:latin typeface="Traffolight" pitchFamily="2"/>
              </a:rPr>
              <a:t>imaging system </a:t>
            </a:r>
          </a:p>
        </p:txBody>
      </p:sp>
      <p:sp>
        <p:nvSpPr>
          <p:cNvPr id="7" name="TextBox 7"/>
          <p:cNvSpPr txBox="1"/>
          <p:nvPr/>
        </p:nvSpPr>
        <p:spPr>
          <a:xfrm>
            <a:off x="1356005" y="2460147"/>
            <a:ext cx="5931081" cy="646331"/>
          </a:xfrm>
          <a:prstGeom prst="rect">
            <a:avLst/>
          </a:prstGeom>
          <a:noFill/>
          <a:ln>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pt-PT" b="1" i="0" u="none" strike="noStrike" kern="1200" cap="none" spc="0" baseline="0" dirty="0" err="1" smtClean="0">
                <a:solidFill>
                  <a:srgbClr val="A6A6A6"/>
                </a:solidFill>
                <a:uFillTx/>
                <a:latin typeface="Traffolight" pitchFamily="2"/>
              </a:rPr>
              <a:t>Applications</a:t>
            </a:r>
            <a:r>
              <a:rPr lang="pt-PT" b="1" i="0" u="none" strike="noStrike" kern="1200" cap="none" spc="0" baseline="0" dirty="0" smtClean="0">
                <a:solidFill>
                  <a:srgbClr val="A6A6A6"/>
                </a:solidFill>
                <a:uFillTx/>
                <a:latin typeface="Traffolight" pitchFamily="2"/>
              </a:rPr>
              <a:t>/</a:t>
            </a:r>
            <a:r>
              <a:rPr lang="pt-PT" b="1" i="0" u="none" strike="noStrike" kern="1200" cap="none" spc="0" baseline="0" dirty="0" err="1" smtClean="0">
                <a:solidFill>
                  <a:srgbClr val="A6A6A6"/>
                </a:solidFill>
                <a:uFillTx/>
                <a:latin typeface="Traffolight" pitchFamily="2"/>
              </a:rPr>
              <a:t>Proof</a:t>
            </a:r>
            <a:r>
              <a:rPr lang="pt-PT" b="1" i="0" u="none" strike="noStrike" kern="1200" cap="none" spc="0" dirty="0" smtClean="0">
                <a:solidFill>
                  <a:srgbClr val="A6A6A6"/>
                </a:solidFill>
                <a:uFillTx/>
                <a:latin typeface="Traffolight" pitchFamily="2"/>
              </a:rPr>
              <a:t> </a:t>
            </a:r>
            <a:r>
              <a:rPr lang="pt-PT" b="1" i="0" u="none" strike="noStrike" kern="1200" cap="none" spc="0" dirty="0" err="1" smtClean="0">
                <a:solidFill>
                  <a:srgbClr val="A6A6A6"/>
                </a:solidFill>
                <a:uFillTx/>
                <a:latin typeface="Traffolight" pitchFamily="2"/>
              </a:rPr>
              <a:t>of</a:t>
            </a:r>
            <a:r>
              <a:rPr lang="pt-PT" b="1" i="0" u="none" strike="noStrike" kern="1200" cap="none" spc="0" dirty="0" smtClean="0">
                <a:solidFill>
                  <a:srgbClr val="A6A6A6"/>
                </a:solidFill>
                <a:uFillTx/>
                <a:latin typeface="Traffolight" pitchFamily="2"/>
              </a:rPr>
              <a:t> </a:t>
            </a:r>
            <a:r>
              <a:rPr lang="pt-PT" b="1" i="0" u="none" strike="noStrike" kern="1200" cap="none" spc="0" dirty="0" err="1" smtClean="0">
                <a:solidFill>
                  <a:srgbClr val="A6A6A6"/>
                </a:solidFill>
                <a:uFillTx/>
                <a:latin typeface="Traffolight" pitchFamily="2"/>
              </a:rPr>
              <a:t>concept</a:t>
            </a:r>
            <a:r>
              <a:rPr lang="pt-PT" b="1" i="0" u="none" strike="noStrike" kern="1200" cap="none" spc="0" baseline="0" dirty="0" smtClean="0">
                <a:solidFill>
                  <a:srgbClr val="A6A6A6"/>
                </a:solidFill>
                <a:uFillTx/>
                <a:latin typeface="Traffolight" pitchFamily="2"/>
              </a:rPr>
              <a:t> -</a:t>
            </a:r>
            <a:r>
              <a:rPr lang="pt-PT" b="1" i="0" u="none" strike="noStrike" kern="1200" cap="none" spc="0" dirty="0" smtClean="0">
                <a:solidFill>
                  <a:srgbClr val="A6A6A6"/>
                </a:solidFill>
                <a:uFillTx/>
                <a:latin typeface="Traffolight" pitchFamily="2"/>
              </a:rPr>
              <a:t> face2face </a:t>
            </a:r>
            <a:r>
              <a:rPr lang="pt-PT" b="1" i="0" u="none" strike="noStrike" kern="1200" cap="none" spc="0" dirty="0" err="1" smtClean="0">
                <a:solidFill>
                  <a:srgbClr val="A6A6A6"/>
                </a:solidFill>
                <a:uFillTx/>
                <a:latin typeface="Traffolight" pitchFamily="2"/>
              </a:rPr>
              <a:t>with</a:t>
            </a:r>
            <a:r>
              <a:rPr lang="pt-PT" b="1" i="0" u="none" strike="noStrike" kern="1200" cap="none" spc="0" dirty="0" smtClean="0">
                <a:solidFill>
                  <a:srgbClr val="A6A6A6"/>
                </a:solidFill>
                <a:uFillTx/>
                <a:latin typeface="Traffolight" pitchFamily="2"/>
              </a:rPr>
              <a:t> </a:t>
            </a:r>
            <a:r>
              <a:rPr lang="pt-PT" b="1" i="0" u="none" strike="noStrike" kern="1200" cap="none" spc="0" dirty="0" err="1" smtClean="0">
                <a:solidFill>
                  <a:srgbClr val="A6A6A6"/>
                </a:solidFill>
                <a:uFillTx/>
                <a:latin typeface="Traffolight" pitchFamily="2"/>
              </a:rPr>
              <a:t>art</a:t>
            </a:r>
            <a:r>
              <a:rPr lang="pt-PT" b="1" i="0" u="none" strike="noStrike" kern="1200" cap="none" spc="0" dirty="0" smtClean="0">
                <a:solidFill>
                  <a:srgbClr val="A6A6A6"/>
                </a:solidFill>
                <a:uFillTx/>
                <a:latin typeface="Traffolight" pitchFamily="2"/>
              </a:rPr>
              <a:t> </a:t>
            </a:r>
            <a:r>
              <a:rPr lang="pt-PT" b="1" i="0" u="none" strike="noStrike" kern="1200" cap="none" spc="0" dirty="0" err="1" smtClean="0">
                <a:solidFill>
                  <a:srgbClr val="A6A6A6"/>
                </a:solidFill>
                <a:uFillTx/>
                <a:latin typeface="Traffolight" pitchFamily="2"/>
              </a:rPr>
              <a:t>and</a:t>
            </a:r>
            <a:r>
              <a:rPr lang="pt-PT" b="1" i="0" u="none" strike="noStrike" kern="1200" cap="none" spc="0" dirty="0" smtClean="0">
                <a:solidFill>
                  <a:srgbClr val="A6A6A6"/>
                </a:solidFill>
                <a:uFillTx/>
                <a:latin typeface="Traffolight" pitchFamily="2"/>
              </a:rPr>
              <a:t> cultural </a:t>
            </a:r>
            <a:r>
              <a:rPr lang="pt-PT" b="1" i="0" u="none" strike="noStrike" kern="1200" cap="none" spc="0" dirty="0" err="1" smtClean="0">
                <a:solidFill>
                  <a:srgbClr val="A6A6A6"/>
                </a:solidFill>
                <a:uFillTx/>
                <a:latin typeface="Traffolight" pitchFamily="2"/>
              </a:rPr>
              <a:t>heritage</a:t>
            </a:r>
            <a:endParaRPr lang="en-US" b="1" i="0" u="none" strike="noStrike" kern="1200" cap="none" spc="0" baseline="0" dirty="0">
              <a:solidFill>
                <a:srgbClr val="7F7F7F"/>
              </a:solidFill>
              <a:uFillTx/>
              <a:latin typeface="Century Gothic" pitchFamily="34"/>
              <a:cs typeface="Aharoni" pitchFamily="2"/>
            </a:endParaRPr>
          </a:p>
        </p:txBody>
      </p:sp>
      <p:sp>
        <p:nvSpPr>
          <p:cNvPr id="8" name="Oval 8"/>
          <p:cNvSpPr/>
          <p:nvPr/>
        </p:nvSpPr>
        <p:spPr>
          <a:xfrm>
            <a:off x="824286" y="2597723"/>
            <a:ext cx="261609" cy="261609"/>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FFC000"/>
          </a:solidFill>
          <a:ln w="25402">
            <a:solidFill>
              <a:srgbClr val="FFC000"/>
            </a:solid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ndParaRPr>
          </a:p>
        </p:txBody>
      </p:sp>
      <p:sp>
        <p:nvSpPr>
          <p:cNvPr id="9" name="Oval 9"/>
          <p:cNvSpPr/>
          <p:nvPr/>
        </p:nvSpPr>
        <p:spPr>
          <a:xfrm>
            <a:off x="840795" y="842580"/>
            <a:ext cx="261609" cy="261609"/>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FFC000"/>
          </a:solidFill>
          <a:ln w="25402">
            <a:solidFill>
              <a:srgbClr val="FFC000"/>
            </a:solid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ndParaRPr>
          </a:p>
        </p:txBody>
      </p:sp>
      <p:sp>
        <p:nvSpPr>
          <p:cNvPr id="11" name="Oval 8"/>
          <p:cNvSpPr/>
          <p:nvPr/>
        </p:nvSpPr>
        <p:spPr>
          <a:xfrm>
            <a:off x="824286" y="3318253"/>
            <a:ext cx="261609" cy="261609"/>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FFC000"/>
          </a:solidFill>
          <a:ln w="25402">
            <a:solidFill>
              <a:srgbClr val="FFC000"/>
            </a:solid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ndParaRPr>
          </a:p>
        </p:txBody>
      </p:sp>
      <p:sp>
        <p:nvSpPr>
          <p:cNvPr id="12" name="TextBox 7"/>
          <p:cNvSpPr txBox="1"/>
          <p:nvPr/>
        </p:nvSpPr>
        <p:spPr>
          <a:xfrm>
            <a:off x="1356005" y="3240200"/>
            <a:ext cx="5931081" cy="646331"/>
          </a:xfrm>
          <a:prstGeom prst="rect">
            <a:avLst/>
          </a:prstGeom>
          <a:noFill/>
          <a:ln>
            <a:noFill/>
          </a:ln>
        </p:spPr>
        <p:txBody>
          <a:bodyPr vert="horz" wrap="square" lIns="91440" tIns="45720" rIns="91440" bIns="45720" anchor="t" anchorCtr="0" compatLnSpc="1">
            <a:spAutoFit/>
          </a:bodyPr>
          <a:lstStyle/>
          <a:p>
            <a:pPr lvl="0">
              <a:defRPr sz="1800" b="0" i="0" u="none" strike="noStrike" kern="0" cap="none" spc="0" baseline="0">
                <a:solidFill>
                  <a:srgbClr val="000000"/>
                </a:solidFill>
                <a:uFillTx/>
              </a:defRPr>
            </a:pPr>
            <a:r>
              <a:rPr lang="pt-PT" b="1" dirty="0" err="1" smtClean="0">
                <a:solidFill>
                  <a:srgbClr val="A6A6A6"/>
                </a:solidFill>
                <a:latin typeface="Traffolight" pitchFamily="2"/>
              </a:rPr>
              <a:t>Next</a:t>
            </a:r>
            <a:r>
              <a:rPr lang="pt-PT" b="1" dirty="0" smtClean="0">
                <a:solidFill>
                  <a:srgbClr val="A6A6A6"/>
                </a:solidFill>
                <a:latin typeface="Traffolight" pitchFamily="2"/>
              </a:rPr>
              <a:t> step - </a:t>
            </a:r>
            <a:r>
              <a:rPr lang="pt-PT" b="1" dirty="0" err="1" smtClean="0">
                <a:solidFill>
                  <a:srgbClr val="A6A6A6"/>
                </a:solidFill>
                <a:latin typeface="Traffolight" pitchFamily="2"/>
              </a:rPr>
              <a:t>portable</a:t>
            </a:r>
            <a:r>
              <a:rPr lang="pt-PT" b="1" dirty="0" smtClean="0">
                <a:solidFill>
                  <a:srgbClr val="A6A6A6"/>
                </a:solidFill>
                <a:latin typeface="Traffolight" pitchFamily="2"/>
              </a:rPr>
              <a:t> </a:t>
            </a:r>
            <a:r>
              <a:rPr lang="pt-PT" b="1" dirty="0" err="1" smtClean="0">
                <a:solidFill>
                  <a:srgbClr val="A6A6A6"/>
                </a:solidFill>
                <a:latin typeface="Traffolight" pitchFamily="2"/>
              </a:rPr>
              <a:t>prototype</a:t>
            </a:r>
            <a:r>
              <a:rPr lang="pt-PT" b="1" dirty="0" smtClean="0">
                <a:solidFill>
                  <a:srgbClr val="A6A6A6"/>
                </a:solidFill>
                <a:latin typeface="Traffolight" pitchFamily="2"/>
              </a:rPr>
              <a:t> / </a:t>
            </a:r>
            <a:r>
              <a:rPr lang="pt-PT" b="1" dirty="0" err="1" smtClean="0">
                <a:solidFill>
                  <a:srgbClr val="A6A6A6"/>
                </a:solidFill>
                <a:latin typeface="Traffolight" pitchFamily="2"/>
              </a:rPr>
              <a:t>applications</a:t>
            </a:r>
            <a:r>
              <a:rPr lang="pt-PT" b="1" dirty="0" smtClean="0">
                <a:solidFill>
                  <a:srgbClr val="A6A6A6"/>
                </a:solidFill>
                <a:latin typeface="Traffolight" pitchFamily="2"/>
              </a:rPr>
              <a:t> for </a:t>
            </a:r>
            <a:r>
              <a:rPr lang="pt-PT" b="1" dirty="0" err="1" smtClean="0">
                <a:solidFill>
                  <a:srgbClr val="A6A6A6"/>
                </a:solidFill>
                <a:latin typeface="Traffolight" pitchFamily="2"/>
              </a:rPr>
              <a:t>industry</a:t>
            </a:r>
            <a:endParaRPr lang="en-US" b="1" i="0" u="none" strike="noStrike" kern="1200" cap="none" spc="0" baseline="0" dirty="0">
              <a:solidFill>
                <a:srgbClr val="7F7F7F"/>
              </a:solidFill>
              <a:uFillTx/>
              <a:latin typeface="Century Gothic" pitchFamily="34"/>
              <a:cs typeface="Aharoni" pitchFamily="2"/>
            </a:endParaRPr>
          </a:p>
        </p:txBody>
      </p:sp>
      <p:sp>
        <p:nvSpPr>
          <p:cNvPr id="14" name="Rectangle 15"/>
          <p:cNvSpPr/>
          <p:nvPr/>
        </p:nvSpPr>
        <p:spPr>
          <a:xfrm>
            <a:off x="940740" y="189347"/>
            <a:ext cx="8178165" cy="523220"/>
          </a:xfrm>
          <a:prstGeom prst="rect">
            <a:avLst/>
          </a:prstGeom>
          <a:noFill/>
          <a:ln>
            <a:noFill/>
            <a:prstDash val="solid"/>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2800" b="1" i="0" u="none" strike="noStrike" kern="1200" cap="none" spc="0" baseline="0" dirty="0" smtClean="0">
                <a:solidFill>
                  <a:srgbClr val="FFC000"/>
                </a:solidFill>
                <a:uFillTx/>
                <a:latin typeface="Traffolight" pitchFamily="2"/>
              </a:rPr>
              <a:t>OUTLINE</a:t>
            </a:r>
            <a:endParaRPr lang="pt-PT" sz="2400" b="1" i="0" u="none" strike="noStrike" kern="1200" cap="none" spc="0" baseline="0" dirty="0">
              <a:solidFill>
                <a:srgbClr val="FFC000"/>
              </a:solidFill>
              <a:uFillTx/>
              <a:latin typeface="Traffolight" pitchFamily="2"/>
            </a:endParaRPr>
          </a:p>
        </p:txBody>
      </p:sp>
      <p:pic>
        <p:nvPicPr>
          <p:cNvPr id="16" name="Picture 2" descr="MPGD Applications Beyond Fundamental Science Workshop and the 18th RD51 Collaboration Meeting, Aveiro, Portugal"/>
          <p:cNvPicPr>
            <a:picLocks noChangeAspect="1" noChangeArrowheads="1"/>
          </p:cNvPicPr>
          <p:nvPr/>
        </p:nvPicPr>
        <p:blipFill rotWithShape="1">
          <a:blip r:embed="rId2">
            <a:extLst>
              <a:ext uri="{28A0092B-C50C-407E-A947-70E740481C1C}">
                <a14:useLocalDpi xmlns:a14="http://schemas.microsoft.com/office/drawing/2010/main" val="0"/>
              </a:ext>
            </a:extLst>
          </a:blip>
          <a:srcRect t="30967" b="38065"/>
          <a:stretch/>
        </p:blipFill>
        <p:spPr bwMode="auto">
          <a:xfrm>
            <a:off x="0" y="4607983"/>
            <a:ext cx="9176494" cy="55605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name="Slide18">
    <p:spTree>
      <p:nvGrpSpPr>
        <p:cNvPr id="1" name=""/>
        <p:cNvGrpSpPr/>
        <p:nvPr/>
      </p:nvGrpSpPr>
      <p:grpSpPr>
        <a:xfrm>
          <a:off x="0" y="0"/>
          <a:ext cx="0" cy="0"/>
          <a:chOff x="0" y="0"/>
          <a:chExt cx="0" cy="0"/>
        </a:xfrm>
      </p:grpSpPr>
      <p:sp>
        <p:nvSpPr>
          <p:cNvPr id="10" name="Rectangle 9"/>
          <p:cNvSpPr/>
          <p:nvPr/>
        </p:nvSpPr>
        <p:spPr>
          <a:xfrm>
            <a:off x="120321" y="250789"/>
            <a:ext cx="847586" cy="4709236"/>
          </a:xfrm>
          <a:prstGeom prst="rect">
            <a:avLst/>
          </a:prstGeom>
          <a:solidFill>
            <a:schemeClr val="bg1">
              <a:lumMod val="7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sp>
        <p:nvSpPr>
          <p:cNvPr id="11" name="Oval 9"/>
          <p:cNvSpPr/>
          <p:nvPr/>
        </p:nvSpPr>
        <p:spPr>
          <a:xfrm>
            <a:off x="840795" y="666008"/>
            <a:ext cx="261609" cy="261609"/>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FFC000"/>
          </a:solidFill>
          <a:ln w="25402">
            <a:solidFill>
              <a:srgbClr val="FFC000"/>
            </a:solid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ndParaRPr>
          </a:p>
        </p:txBody>
      </p:sp>
      <p:sp>
        <p:nvSpPr>
          <p:cNvPr id="12" name="Rectangle 11"/>
          <p:cNvSpPr/>
          <p:nvPr/>
        </p:nvSpPr>
        <p:spPr>
          <a:xfrm>
            <a:off x="978213" y="123643"/>
            <a:ext cx="1728358" cy="523220"/>
          </a:xfrm>
          <a:prstGeom prst="rect">
            <a:avLst/>
          </a:prstGeom>
        </p:spPr>
        <p:txBody>
          <a:bodyPr wrap="none">
            <a:spAutoFit/>
          </a:bodyPr>
          <a:lstStyle/>
          <a:p>
            <a:pPr>
              <a:defRPr sz="1800" b="0" i="0" u="none" strike="noStrike" kern="0" cap="none" spc="0" baseline="0">
                <a:solidFill>
                  <a:srgbClr val="000000"/>
                </a:solidFill>
                <a:uFillTx/>
              </a:defRPr>
            </a:pPr>
            <a:r>
              <a:rPr lang="en-US" sz="2800" b="1" kern="0" dirty="0" smtClean="0">
                <a:solidFill>
                  <a:srgbClr val="FFC000"/>
                </a:solidFill>
                <a:latin typeface="Traffolight" pitchFamily="2"/>
              </a:rPr>
              <a:t>Next step</a:t>
            </a:r>
            <a:endParaRPr lang="en-US" sz="2800" b="1" kern="0" dirty="0">
              <a:solidFill>
                <a:srgbClr val="FFC000"/>
              </a:solidFill>
              <a:latin typeface="Traffolight" pitchFamily="2"/>
            </a:endParaRPr>
          </a:p>
        </p:txBody>
      </p:sp>
      <p:sp>
        <p:nvSpPr>
          <p:cNvPr id="13" name="TextBox 1"/>
          <p:cNvSpPr txBox="1"/>
          <p:nvPr/>
        </p:nvSpPr>
        <p:spPr>
          <a:xfrm>
            <a:off x="1051157" y="627534"/>
            <a:ext cx="8092843" cy="3293209"/>
          </a:xfrm>
          <a:prstGeom prst="rect">
            <a:avLst/>
          </a:prstGeom>
          <a:noFill/>
          <a:ln>
            <a:noFill/>
          </a:ln>
        </p:spPr>
        <p:txBody>
          <a:bodyPr vert="horz" wrap="square" lIns="91440" tIns="45720" rIns="91440" bIns="45720" anchor="t" anchorCtr="0" compatLnSpc="1">
            <a:spAutoFit/>
          </a:bodyPr>
          <a:lstStyle/>
          <a:p>
            <a:pPr marL="285750" lvl="0" indent="-285750">
              <a:lnSpc>
                <a:spcPct val="200000"/>
              </a:lnSpc>
              <a:buSzPct val="100000"/>
              <a:buFont typeface="Arial" pitchFamily="34"/>
              <a:buChar char="•"/>
              <a:defRPr sz="1800" b="0" i="0" u="none" strike="noStrike" kern="0" cap="none" spc="0" baseline="0">
                <a:solidFill>
                  <a:srgbClr val="000000"/>
                </a:solidFill>
                <a:uFillTx/>
              </a:defRPr>
            </a:pPr>
            <a:r>
              <a:rPr lang="en-US" sz="1600" kern="0" dirty="0" smtClean="0">
                <a:solidFill>
                  <a:srgbClr val="000000"/>
                </a:solidFill>
                <a:latin typeface="Century Gothic" pitchFamily="34"/>
              </a:rPr>
              <a:t>Explore possible a</a:t>
            </a:r>
            <a:r>
              <a:rPr lang="en-US" sz="1600" b="0" i="0" u="none" strike="noStrike" kern="1200" cap="none" spc="0" dirty="0" smtClean="0">
                <a:solidFill>
                  <a:srgbClr val="000000"/>
                </a:solidFill>
                <a:uFillTx/>
                <a:latin typeface="Century Gothic" pitchFamily="34"/>
              </a:rPr>
              <a:t>pplications </a:t>
            </a:r>
            <a:r>
              <a:rPr lang="en-US" sz="1600" dirty="0" smtClean="0">
                <a:solidFill>
                  <a:srgbClr val="000000"/>
                </a:solidFill>
                <a:latin typeface="Century Gothic" pitchFamily="34"/>
              </a:rPr>
              <a:t>in</a:t>
            </a:r>
            <a:r>
              <a:rPr lang="en-US" sz="1600" b="0" i="0" u="none" strike="noStrike" kern="1200" cap="none" spc="0" dirty="0" smtClean="0">
                <a:solidFill>
                  <a:srgbClr val="000000"/>
                </a:solidFill>
                <a:uFillTx/>
                <a:latin typeface="Century Gothic" pitchFamily="34"/>
              </a:rPr>
              <a:t> Industry </a:t>
            </a:r>
            <a:r>
              <a:rPr lang="en-US" sz="1600" kern="0" dirty="0" smtClean="0">
                <a:solidFill>
                  <a:srgbClr val="000000"/>
                </a:solidFill>
                <a:latin typeface="Century Gothic" pitchFamily="34"/>
              </a:rPr>
              <a:t>– </a:t>
            </a:r>
            <a:r>
              <a:rPr lang="en-US" sz="1600" kern="0" dirty="0" err="1" smtClean="0">
                <a:solidFill>
                  <a:srgbClr val="000000"/>
                </a:solidFill>
                <a:latin typeface="Century Gothic" pitchFamily="34"/>
              </a:rPr>
              <a:t>eg</a:t>
            </a:r>
            <a:r>
              <a:rPr lang="en-US" sz="1600" kern="0" dirty="0" smtClean="0">
                <a:solidFill>
                  <a:srgbClr val="000000"/>
                </a:solidFill>
                <a:latin typeface="Century Gothic" pitchFamily="34"/>
              </a:rPr>
              <a:t>. welding </a:t>
            </a:r>
            <a:r>
              <a:rPr lang="en-US" sz="1600" kern="0" dirty="0">
                <a:solidFill>
                  <a:srgbClr val="000000"/>
                </a:solidFill>
                <a:latin typeface="Century Gothic" pitchFamily="34"/>
              </a:rPr>
              <a:t>point quality evaluation to be applied in </a:t>
            </a:r>
            <a:r>
              <a:rPr lang="en-US" sz="1600" kern="0" dirty="0" smtClean="0">
                <a:solidFill>
                  <a:srgbClr val="000000"/>
                </a:solidFill>
                <a:latin typeface="Century Gothic" pitchFamily="34"/>
              </a:rPr>
              <a:t>the </a:t>
            </a:r>
            <a:r>
              <a:rPr lang="en-US" sz="1600" kern="0" dirty="0">
                <a:solidFill>
                  <a:srgbClr val="000000"/>
                </a:solidFill>
                <a:latin typeface="Century Gothic" pitchFamily="34"/>
              </a:rPr>
              <a:t>automobile </a:t>
            </a:r>
            <a:r>
              <a:rPr lang="en-US" sz="1600" kern="0" dirty="0" smtClean="0">
                <a:solidFill>
                  <a:srgbClr val="000000"/>
                </a:solidFill>
                <a:latin typeface="Century Gothic" pitchFamily="34"/>
              </a:rPr>
              <a:t>industry.</a:t>
            </a:r>
            <a:endParaRPr lang="pt-PT" sz="1600" kern="0" dirty="0">
              <a:solidFill>
                <a:srgbClr val="000000"/>
              </a:solidFill>
              <a:latin typeface="Century Gothic" pitchFamily="34"/>
            </a:endParaRPr>
          </a:p>
          <a:p>
            <a:pPr marL="285750" marR="0" lvl="0" indent="-285750" algn="l" defTabSz="914400" rtl="0" fontAlgn="auto" hangingPunct="1">
              <a:lnSpc>
                <a:spcPct val="2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pt-PT" sz="1600" kern="0" dirty="0">
                <a:solidFill>
                  <a:srgbClr val="000000"/>
                </a:solidFill>
                <a:latin typeface="Century Gothic" pitchFamily="34"/>
              </a:rPr>
              <a:t>Xe/Kr gas mixtures –improve detection efficiency, gain and spatial resolution;</a:t>
            </a:r>
          </a:p>
          <a:p>
            <a:pPr marL="285750" marR="0" lvl="0" indent="-285750" algn="l" defTabSz="914400" rtl="0" fontAlgn="auto" hangingPunct="1">
              <a:lnSpc>
                <a:spcPct val="2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pt-PT" sz="1600" b="0" i="0" u="none" strike="noStrike" kern="1200" cap="none" spc="0" baseline="0" dirty="0">
                <a:solidFill>
                  <a:srgbClr val="000000"/>
                </a:solidFill>
                <a:uFillTx/>
                <a:latin typeface="Century Gothic" pitchFamily="34"/>
              </a:rPr>
              <a:t>Multi-pinhole alternatives – increase sensitivity to decrease acquisition time;</a:t>
            </a:r>
          </a:p>
          <a:p>
            <a:pPr marL="285750" marR="0" lvl="0" indent="-285750" algn="l" defTabSz="914400" rtl="0" fontAlgn="auto" hangingPunct="1">
              <a:lnSpc>
                <a:spcPct val="2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pt-PT" sz="1600" b="0" i="0" u="none" strike="noStrike" kern="1200" cap="none" spc="0" baseline="0" dirty="0">
                <a:solidFill>
                  <a:srgbClr val="000000"/>
                </a:solidFill>
                <a:uFillTx/>
                <a:latin typeface="Century Gothic" pitchFamily="34"/>
              </a:rPr>
              <a:t>Development of a 30x30 cm2 THCOBRA detector for EDXRF applications</a:t>
            </a:r>
          </a:p>
          <a:p>
            <a:pPr marL="285750" marR="0" lvl="0" indent="-285750" algn="l" defTabSz="914400" rtl="0" fontAlgn="auto" hangingPunct="1">
              <a:lnSpc>
                <a:spcPct val="2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pt-PT" sz="1600" b="0" i="0" u="none" strike="noStrike" kern="1200" cap="none" spc="0" baseline="0" dirty="0">
                <a:solidFill>
                  <a:srgbClr val="000000"/>
                </a:solidFill>
                <a:uFillTx/>
                <a:latin typeface="Century Gothic" pitchFamily="34"/>
              </a:rPr>
              <a:t>Portability</a:t>
            </a:r>
          </a:p>
          <a:p>
            <a:pPr marL="285750" marR="0" lvl="0" indent="-285750" algn="l" defTabSz="9144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endParaRPr lang="pt-PT" sz="1600" b="0" i="0" u="none" strike="noStrike" kern="1200" cap="none" spc="0" baseline="0" dirty="0">
              <a:solidFill>
                <a:srgbClr val="000000"/>
              </a:solidFill>
              <a:uFillTx/>
              <a:latin typeface="Century Gothic" pitchFamily="34"/>
            </a:endParaRPr>
          </a:p>
        </p:txBody>
      </p:sp>
      <p:pic>
        <p:nvPicPr>
          <p:cNvPr id="14" name="Picture 5"/>
          <p:cNvPicPr>
            <a:picLocks noChangeAspect="1"/>
          </p:cNvPicPr>
          <p:nvPr/>
        </p:nvPicPr>
        <p:blipFill>
          <a:blip r:embed="rId3">
            <a:lum/>
            <a:alphaModFix/>
          </a:blip>
          <a:srcRect t="19978"/>
          <a:stretch>
            <a:fillRect/>
          </a:stretch>
        </p:blipFill>
        <p:spPr>
          <a:xfrm>
            <a:off x="5004048" y="3153385"/>
            <a:ext cx="2964356" cy="1686958"/>
          </a:xfrm>
          <a:prstGeom prst="rect">
            <a:avLst/>
          </a:prstGeom>
          <a:noFill/>
          <a:ln>
            <a:noFill/>
          </a:ln>
        </p:spPr>
      </p:pic>
      <p:sp>
        <p:nvSpPr>
          <p:cNvPr id="15" name="TextBox 6"/>
          <p:cNvSpPr txBox="1"/>
          <p:nvPr/>
        </p:nvSpPr>
        <p:spPr>
          <a:xfrm>
            <a:off x="6313190" y="4803998"/>
            <a:ext cx="2939329" cy="307777"/>
          </a:xfrm>
          <a:prstGeom prst="rect">
            <a:avLst/>
          </a:prstGeom>
          <a:noFill/>
          <a:ln>
            <a:noFill/>
          </a:ln>
        </p:spPr>
        <p:txBody>
          <a:bodyPr vert="horz" wrap="square" lIns="91440" tIns="45720" rIns="91440" bIns="45720" anchor="t" anchorCtr="0" compatLnSpc="1">
            <a:spAutoFit/>
          </a:bodyPr>
          <a:lstStyle/>
          <a:p>
            <a:pPr marL="285750" marR="0" lvl="0" indent="-285750" algn="l" defTabSz="9144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US" sz="1400" b="1" i="0" u="none" strike="noStrike" kern="1200" cap="none" spc="0" baseline="0" dirty="0">
                <a:solidFill>
                  <a:srgbClr val="000000"/>
                </a:solidFill>
                <a:uFillTx/>
                <a:latin typeface="Century Gothic" pitchFamily="34"/>
              </a:rPr>
              <a:t>active area - 30x30 cm</a:t>
            </a:r>
            <a:r>
              <a:rPr lang="en-US" sz="1400" b="1" i="0" u="none" strike="noStrike" kern="1200" cap="none" spc="0" baseline="30000" dirty="0">
                <a:solidFill>
                  <a:srgbClr val="000000"/>
                </a:solidFill>
                <a:uFillTx/>
                <a:latin typeface="Century Gothic" pitchFamily="34"/>
              </a:rPr>
              <a:t>2</a:t>
            </a:r>
          </a:p>
        </p:txBody>
      </p:sp>
      <p:pic>
        <p:nvPicPr>
          <p:cNvPr id="16" name="Picture 7"/>
          <p:cNvPicPr>
            <a:picLocks noChangeAspect="1"/>
          </p:cNvPicPr>
          <p:nvPr/>
        </p:nvPicPr>
        <p:blipFill>
          <a:blip r:embed="rId4">
            <a:lum/>
            <a:alphaModFix/>
          </a:blip>
          <a:srcRect/>
          <a:stretch>
            <a:fillRect/>
          </a:stretch>
        </p:blipFill>
        <p:spPr>
          <a:xfrm>
            <a:off x="2843808" y="3258666"/>
            <a:ext cx="2016224" cy="1504956"/>
          </a:xfrm>
          <a:prstGeom prst="rect">
            <a:avLst/>
          </a:prstGeom>
          <a:noFill/>
          <a:ln>
            <a:noFill/>
          </a:ln>
        </p:spPr>
      </p:pic>
      <p:pic>
        <p:nvPicPr>
          <p:cNvPr id="17" name="Picture 2" descr="C:\Users\analuisa\Pictures\image.jpg"/>
          <p:cNvPicPr>
            <a:picLocks noChangeAspect="1"/>
          </p:cNvPicPr>
          <p:nvPr/>
        </p:nvPicPr>
        <p:blipFill>
          <a:blip r:embed="rId5"/>
          <a:srcRect t="9368"/>
          <a:stretch>
            <a:fillRect/>
          </a:stretch>
        </p:blipFill>
        <p:spPr>
          <a:xfrm>
            <a:off x="4429656" y="4246648"/>
            <a:ext cx="1758473" cy="896852"/>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name="Slide20">
    <p:spTree>
      <p:nvGrpSpPr>
        <p:cNvPr id="1" name=""/>
        <p:cNvGrpSpPr/>
        <p:nvPr/>
      </p:nvGrpSpPr>
      <p:grpSpPr>
        <a:xfrm>
          <a:off x="0" y="0"/>
          <a:ext cx="0" cy="0"/>
          <a:chOff x="0" y="0"/>
          <a:chExt cx="0" cy="0"/>
        </a:xfrm>
      </p:grpSpPr>
      <p:sp>
        <p:nvSpPr>
          <p:cNvPr id="2" name="TextBox 13"/>
          <p:cNvSpPr txBox="1"/>
          <p:nvPr/>
        </p:nvSpPr>
        <p:spPr>
          <a:xfrm>
            <a:off x="496473" y="947428"/>
            <a:ext cx="4772463" cy="584777"/>
          </a:xfrm>
          <a:prstGeom prst="rect">
            <a:avLst/>
          </a:prstGeom>
          <a:noFill/>
          <a:ln>
            <a:noFill/>
          </a:ln>
        </p:spPr>
        <p:txBody>
          <a:bodyPr vert="horz" wrap="non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3200" b="0" i="0" u="none" strike="noStrike" kern="1200" cap="none" spc="0" baseline="0">
                <a:solidFill>
                  <a:srgbClr val="000000"/>
                </a:solidFill>
                <a:uFillTx/>
                <a:latin typeface="Century Gothic" pitchFamily="34"/>
              </a:rPr>
              <a:t>Thank you very much !!</a:t>
            </a:r>
          </a:p>
        </p:txBody>
      </p:sp>
      <p:pic>
        <p:nvPicPr>
          <p:cNvPr id="3" name="Picture 2" descr="MPGD Applications Beyond Fundamental Science Workshop and the 18th RD51 Collaboration Meeting, Aveiro, Portugal"/>
          <p:cNvPicPr>
            <a:picLocks noChangeAspect="1" noChangeArrowheads="1"/>
          </p:cNvPicPr>
          <p:nvPr/>
        </p:nvPicPr>
        <p:blipFill rotWithShape="1">
          <a:blip r:embed="rId2">
            <a:extLst>
              <a:ext uri="{28A0092B-C50C-407E-A947-70E740481C1C}">
                <a14:useLocalDpi xmlns:a14="http://schemas.microsoft.com/office/drawing/2010/main" val="0"/>
              </a:ext>
            </a:extLst>
          </a:blip>
          <a:srcRect l="-28" t="6670" r="28" b="34516"/>
          <a:stretch/>
        </p:blipFill>
        <p:spPr bwMode="auto">
          <a:xfrm>
            <a:off x="0" y="4107977"/>
            <a:ext cx="9176494" cy="105606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120321" y="250789"/>
            <a:ext cx="847586" cy="4709236"/>
          </a:xfrm>
          <a:prstGeom prst="rect">
            <a:avLst/>
          </a:prstGeom>
          <a:solidFill>
            <a:schemeClr val="bg1">
              <a:lumMod val="7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sp>
        <p:nvSpPr>
          <p:cNvPr id="9" name="Oval 9"/>
          <p:cNvSpPr/>
          <p:nvPr/>
        </p:nvSpPr>
        <p:spPr>
          <a:xfrm>
            <a:off x="840795" y="842580"/>
            <a:ext cx="261609" cy="261609"/>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FFC000"/>
          </a:solidFill>
          <a:ln w="25402">
            <a:solidFill>
              <a:srgbClr val="FFC000"/>
            </a:solid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ndParaRPr>
          </a:p>
        </p:txBody>
      </p:sp>
      <p:sp>
        <p:nvSpPr>
          <p:cNvPr id="14" name="Rectangle 15"/>
          <p:cNvSpPr/>
          <p:nvPr/>
        </p:nvSpPr>
        <p:spPr>
          <a:xfrm>
            <a:off x="940740" y="189347"/>
            <a:ext cx="8178165" cy="523220"/>
          </a:xfrm>
          <a:prstGeom prst="rect">
            <a:avLst/>
          </a:prstGeom>
          <a:noFill/>
          <a:ln>
            <a:noFill/>
            <a:prstDash val="solid"/>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2800" b="1" i="0" u="none" strike="noStrike" kern="1200" cap="none" spc="0" baseline="0" dirty="0" smtClean="0">
                <a:solidFill>
                  <a:srgbClr val="FFC000"/>
                </a:solidFill>
                <a:uFillTx/>
                <a:latin typeface="Traffolight" pitchFamily="2"/>
              </a:rPr>
              <a:t>MOTIVATION</a:t>
            </a:r>
            <a:endParaRPr lang="pt-PT" sz="2400" b="1" i="0" u="none" strike="noStrike" kern="1200" cap="none" spc="0" baseline="0" dirty="0">
              <a:solidFill>
                <a:srgbClr val="FFC000"/>
              </a:solidFill>
              <a:uFillTx/>
              <a:latin typeface="Traffolight" pitchFamily="2"/>
            </a:endParaRPr>
          </a:p>
        </p:txBody>
      </p:sp>
      <p:sp>
        <p:nvSpPr>
          <p:cNvPr id="10" name="TextBox 9"/>
          <p:cNvSpPr txBox="1"/>
          <p:nvPr/>
        </p:nvSpPr>
        <p:spPr>
          <a:xfrm>
            <a:off x="1187624" y="788718"/>
            <a:ext cx="5687967" cy="369332"/>
          </a:xfrm>
          <a:prstGeom prst="rect">
            <a:avLst/>
          </a:prstGeom>
          <a:noFill/>
        </p:spPr>
        <p:txBody>
          <a:bodyPr wrap="none" rtlCol="0">
            <a:spAutoFit/>
          </a:bodyPr>
          <a:lstStyle/>
          <a:p>
            <a:r>
              <a:rPr lang="pt-PT" b="1" dirty="0" err="1">
                <a:solidFill>
                  <a:srgbClr val="A6A6A6"/>
                </a:solidFill>
                <a:latin typeface="Traffolight" pitchFamily="2"/>
              </a:rPr>
              <a:t>What</a:t>
            </a:r>
            <a:r>
              <a:rPr lang="pt-PT" b="1" dirty="0">
                <a:solidFill>
                  <a:srgbClr val="A6A6A6"/>
                </a:solidFill>
                <a:latin typeface="Traffolight" pitchFamily="2"/>
              </a:rPr>
              <a:t> </a:t>
            </a:r>
            <a:r>
              <a:rPr lang="pt-PT" b="1" dirty="0" err="1">
                <a:solidFill>
                  <a:srgbClr val="A6A6A6"/>
                </a:solidFill>
                <a:latin typeface="Traffolight" pitchFamily="2"/>
              </a:rPr>
              <a:t>we</a:t>
            </a:r>
            <a:r>
              <a:rPr lang="pt-PT" b="1" dirty="0">
                <a:solidFill>
                  <a:srgbClr val="A6A6A6"/>
                </a:solidFill>
                <a:latin typeface="Traffolight" pitchFamily="2"/>
              </a:rPr>
              <a:t> </a:t>
            </a:r>
            <a:r>
              <a:rPr lang="pt-PT" b="1" dirty="0" err="1">
                <a:solidFill>
                  <a:srgbClr val="A6A6A6"/>
                </a:solidFill>
                <a:latin typeface="Traffolight" pitchFamily="2"/>
              </a:rPr>
              <a:t>know</a:t>
            </a:r>
            <a:r>
              <a:rPr lang="pt-PT" b="1" dirty="0">
                <a:solidFill>
                  <a:srgbClr val="A6A6A6"/>
                </a:solidFill>
                <a:latin typeface="Traffolight" pitchFamily="2"/>
              </a:rPr>
              <a:t> </a:t>
            </a:r>
            <a:r>
              <a:rPr lang="pt-PT" b="1" dirty="0" err="1">
                <a:solidFill>
                  <a:srgbClr val="A6A6A6"/>
                </a:solidFill>
                <a:latin typeface="Traffolight" pitchFamily="2"/>
              </a:rPr>
              <a:t>about</a:t>
            </a:r>
            <a:r>
              <a:rPr lang="pt-PT" b="1" dirty="0">
                <a:solidFill>
                  <a:srgbClr val="A6A6A6"/>
                </a:solidFill>
                <a:latin typeface="Traffolight" pitchFamily="2"/>
              </a:rPr>
              <a:t> </a:t>
            </a:r>
            <a:r>
              <a:rPr lang="pt-PT" b="1" u="sng" dirty="0" smtClean="0">
                <a:solidFill>
                  <a:srgbClr val="A6A6A6"/>
                </a:solidFill>
                <a:latin typeface="Traffolight" pitchFamily="2"/>
              </a:rPr>
              <a:t>X-RAY FLUORESCENCE IMAGING</a:t>
            </a:r>
            <a:r>
              <a:rPr lang="pt-PT" b="1" dirty="0" smtClean="0">
                <a:solidFill>
                  <a:srgbClr val="A6A6A6"/>
                </a:solidFill>
                <a:latin typeface="Traffolight" pitchFamily="2"/>
              </a:rPr>
              <a:t>?</a:t>
            </a:r>
            <a:endParaRPr lang="pt-PT" b="1" dirty="0">
              <a:solidFill>
                <a:srgbClr val="A6A6A6"/>
              </a:solidFill>
              <a:latin typeface="Traffolight" pitchFamily="2"/>
            </a:endParaRPr>
          </a:p>
        </p:txBody>
      </p:sp>
      <p:sp>
        <p:nvSpPr>
          <p:cNvPr id="15" name="TextBox 14"/>
          <p:cNvSpPr txBox="1"/>
          <p:nvPr/>
        </p:nvSpPr>
        <p:spPr>
          <a:xfrm>
            <a:off x="1187624" y="1158050"/>
            <a:ext cx="7187589" cy="646331"/>
          </a:xfrm>
          <a:prstGeom prst="rect">
            <a:avLst/>
          </a:prstGeom>
          <a:noFill/>
        </p:spPr>
        <p:txBody>
          <a:bodyPr wrap="square" rtlCol="0">
            <a:spAutoFit/>
          </a:bodyPr>
          <a:lstStyle/>
          <a:p>
            <a:pPr algn="ctr"/>
            <a:r>
              <a:rPr lang="pt-PT" dirty="0" smtClean="0"/>
              <a:t>… </a:t>
            </a:r>
            <a:r>
              <a:rPr lang="pt-PT" dirty="0" err="1" smtClean="0"/>
              <a:t>It</a:t>
            </a:r>
            <a:r>
              <a:rPr lang="pt-PT" dirty="0" smtClean="0"/>
              <a:t> </a:t>
            </a:r>
            <a:r>
              <a:rPr lang="pt-PT" dirty="0" err="1" smtClean="0"/>
              <a:t>is</a:t>
            </a:r>
            <a:r>
              <a:rPr lang="pt-PT" dirty="0" smtClean="0"/>
              <a:t> a </a:t>
            </a:r>
            <a:r>
              <a:rPr lang="pt-PT" dirty="0" err="1" smtClean="0"/>
              <a:t>powerful</a:t>
            </a:r>
            <a:r>
              <a:rPr lang="pt-PT" dirty="0" smtClean="0"/>
              <a:t> </a:t>
            </a:r>
            <a:r>
              <a:rPr lang="pt-PT" dirty="0" err="1" smtClean="0"/>
              <a:t>and</a:t>
            </a:r>
            <a:r>
              <a:rPr lang="pt-PT" dirty="0" smtClean="0"/>
              <a:t> non-</a:t>
            </a:r>
            <a:r>
              <a:rPr lang="pt-PT" dirty="0" err="1" smtClean="0"/>
              <a:t>destructive</a:t>
            </a:r>
            <a:r>
              <a:rPr lang="pt-PT" dirty="0" smtClean="0"/>
              <a:t> </a:t>
            </a:r>
            <a:r>
              <a:rPr lang="pt-PT" dirty="0" err="1" smtClean="0"/>
              <a:t>technique</a:t>
            </a:r>
            <a:r>
              <a:rPr lang="pt-PT" dirty="0" smtClean="0"/>
              <a:t> to </a:t>
            </a:r>
            <a:r>
              <a:rPr lang="pt-PT" dirty="0" err="1" smtClean="0"/>
              <a:t>obtain</a:t>
            </a:r>
            <a:r>
              <a:rPr lang="pt-PT" dirty="0" smtClean="0"/>
              <a:t> </a:t>
            </a:r>
          </a:p>
          <a:p>
            <a:pPr algn="ctr"/>
            <a:r>
              <a:rPr lang="pt-PT" b="1" u="sng" dirty="0" smtClean="0"/>
              <a:t>elemental </a:t>
            </a:r>
            <a:r>
              <a:rPr lang="en-US" b="1" u="sng" dirty="0" smtClean="0"/>
              <a:t>map </a:t>
            </a:r>
            <a:r>
              <a:rPr lang="en-US" b="1" u="sng" dirty="0"/>
              <a:t>distributions in </a:t>
            </a:r>
            <a:r>
              <a:rPr lang="en-US" b="1" u="sng" dirty="0" smtClean="0"/>
              <a:t>materials</a:t>
            </a:r>
            <a:r>
              <a:rPr lang="en-US" dirty="0" smtClean="0"/>
              <a:t>.</a:t>
            </a:r>
            <a:endParaRPr lang="pt-PT" dirty="0"/>
          </a:p>
        </p:txBody>
      </p:sp>
      <p:sp>
        <p:nvSpPr>
          <p:cNvPr id="16" name="TextBox 15"/>
          <p:cNvSpPr txBox="1"/>
          <p:nvPr/>
        </p:nvSpPr>
        <p:spPr>
          <a:xfrm>
            <a:off x="1320483" y="2382683"/>
            <a:ext cx="3083353" cy="2585323"/>
          </a:xfrm>
          <a:prstGeom prst="rect">
            <a:avLst/>
          </a:prstGeom>
          <a:noFill/>
        </p:spPr>
        <p:txBody>
          <a:bodyPr wrap="square" rtlCol="0">
            <a:spAutoFit/>
          </a:bodyPr>
          <a:lstStyle/>
          <a:p>
            <a:pPr marL="285750" indent="-285750">
              <a:buFont typeface="Arial" pitchFamily="34" charset="0"/>
              <a:buChar char="•"/>
            </a:pPr>
            <a:r>
              <a:rPr lang="en-US" b="1" dirty="0" smtClean="0">
                <a:latin typeface="Arial Narrow" pitchFamily="34" charset="0"/>
              </a:rPr>
              <a:t>Spatial-resolved</a:t>
            </a:r>
            <a:r>
              <a:rPr lang="en-US" dirty="0" smtClean="0">
                <a:latin typeface="Arial Narrow" pitchFamily="34" charset="0"/>
              </a:rPr>
              <a:t> information for elemental mapping;</a:t>
            </a:r>
          </a:p>
          <a:p>
            <a:pPr marL="285750" indent="-285750">
              <a:buFont typeface="Arial" pitchFamily="34" charset="0"/>
              <a:buChar char="•"/>
            </a:pPr>
            <a:r>
              <a:rPr lang="en-US" b="1" dirty="0" smtClean="0">
                <a:latin typeface="Arial Narrow" pitchFamily="34" charset="0"/>
              </a:rPr>
              <a:t>Energy-resolved </a:t>
            </a:r>
            <a:r>
              <a:rPr lang="en-US" dirty="0" smtClean="0">
                <a:latin typeface="Arial Narrow" pitchFamily="34" charset="0"/>
              </a:rPr>
              <a:t>information for elemental identification;</a:t>
            </a:r>
          </a:p>
          <a:p>
            <a:pPr marL="285750" indent="-285750">
              <a:buFont typeface="Arial" pitchFamily="34" charset="0"/>
              <a:buChar char="•"/>
            </a:pPr>
            <a:endParaRPr lang="en-US" dirty="0" smtClean="0">
              <a:latin typeface="Arial Narrow" pitchFamily="34" charset="0"/>
            </a:endParaRPr>
          </a:p>
          <a:p>
            <a:pPr marL="285750" indent="-285750">
              <a:buFont typeface="Arial" pitchFamily="34" charset="0"/>
              <a:buChar char="•"/>
            </a:pPr>
            <a:endParaRPr lang="en-US" dirty="0">
              <a:latin typeface="Arial Narrow" pitchFamily="34" charset="0"/>
            </a:endParaRPr>
          </a:p>
          <a:p>
            <a:pPr marL="285750" indent="-285750">
              <a:buFont typeface="Arial" pitchFamily="34" charset="0"/>
              <a:buChar char="•"/>
            </a:pPr>
            <a:endParaRPr lang="en-US" dirty="0" smtClean="0">
              <a:latin typeface="Arial Narrow" pitchFamily="34" charset="0"/>
            </a:endParaRPr>
          </a:p>
          <a:p>
            <a:pPr marL="285750" indent="-285750">
              <a:buFont typeface="Arial" pitchFamily="34" charset="0"/>
              <a:buChar char="•"/>
            </a:pPr>
            <a:endParaRPr lang="en-US" dirty="0">
              <a:latin typeface="Arial Narrow" pitchFamily="34" charset="0"/>
            </a:endParaRPr>
          </a:p>
          <a:p>
            <a:endParaRPr lang="pt-PT" dirty="0">
              <a:latin typeface="Arial Narrow" pitchFamily="34" charset="0"/>
            </a:endParaRPr>
          </a:p>
        </p:txBody>
      </p:sp>
      <p:sp>
        <p:nvSpPr>
          <p:cNvPr id="17" name="TextBox 16"/>
          <p:cNvSpPr txBox="1"/>
          <p:nvPr/>
        </p:nvSpPr>
        <p:spPr>
          <a:xfrm>
            <a:off x="1331640" y="2065198"/>
            <a:ext cx="1800200" cy="369332"/>
          </a:xfrm>
          <a:prstGeom prst="rect">
            <a:avLst/>
          </a:prstGeom>
          <a:noFill/>
        </p:spPr>
        <p:txBody>
          <a:bodyPr wrap="square" rtlCol="0">
            <a:spAutoFit/>
          </a:bodyPr>
          <a:lstStyle/>
          <a:p>
            <a:r>
              <a:rPr lang="pt-PT" b="1" dirty="0" err="1" smtClean="0">
                <a:solidFill>
                  <a:srgbClr val="A6A6A6"/>
                </a:solidFill>
                <a:latin typeface="Traffolight" pitchFamily="2"/>
              </a:rPr>
              <a:t>Requires</a:t>
            </a:r>
            <a:r>
              <a:rPr lang="pt-PT" b="1" dirty="0"/>
              <a:t> </a:t>
            </a:r>
            <a:r>
              <a:rPr lang="pt-PT" b="1" dirty="0" smtClean="0">
                <a:solidFill>
                  <a:srgbClr val="A6A6A6"/>
                </a:solidFill>
                <a:latin typeface="Traffolight" pitchFamily="2"/>
              </a:rPr>
              <a:t>...</a:t>
            </a:r>
            <a:endParaRPr lang="pt-PT" b="1" dirty="0">
              <a:solidFill>
                <a:srgbClr val="A6A6A6"/>
              </a:solidFill>
              <a:latin typeface="Traffolight" pitchFamily="2"/>
            </a:endParaRPr>
          </a:p>
        </p:txBody>
      </p:sp>
      <p:sp>
        <p:nvSpPr>
          <p:cNvPr id="18" name="Rectangle 17"/>
          <p:cNvSpPr/>
          <p:nvPr/>
        </p:nvSpPr>
        <p:spPr>
          <a:xfrm>
            <a:off x="5009940" y="2437026"/>
            <a:ext cx="2228750" cy="646331"/>
          </a:xfrm>
          <a:prstGeom prst="rect">
            <a:avLst/>
          </a:prstGeom>
        </p:spPr>
        <p:txBody>
          <a:bodyPr wrap="square">
            <a:spAutoFit/>
          </a:bodyPr>
          <a:lstStyle/>
          <a:p>
            <a:pPr marL="285750" indent="-285750">
              <a:buFont typeface="Arial" pitchFamily="34" charset="0"/>
              <a:buChar char="•"/>
            </a:pPr>
            <a:r>
              <a:rPr lang="en-US" dirty="0">
                <a:latin typeface="Arial Narrow" pitchFamily="34" charset="0"/>
              </a:rPr>
              <a:t>Scanning systems;</a:t>
            </a:r>
          </a:p>
          <a:p>
            <a:pPr marL="285750" indent="-285750">
              <a:buFont typeface="Arial" pitchFamily="34" charset="0"/>
              <a:buChar char="•"/>
            </a:pPr>
            <a:r>
              <a:rPr lang="en-US" dirty="0">
                <a:latin typeface="Arial Narrow" pitchFamily="34" charset="0"/>
              </a:rPr>
              <a:t>FF-XRF systems</a:t>
            </a:r>
          </a:p>
        </p:txBody>
      </p:sp>
      <p:sp>
        <p:nvSpPr>
          <p:cNvPr id="20" name="TextBox 19"/>
          <p:cNvSpPr txBox="1"/>
          <p:nvPr/>
        </p:nvSpPr>
        <p:spPr>
          <a:xfrm>
            <a:off x="5027924" y="2067694"/>
            <a:ext cx="3150368" cy="369332"/>
          </a:xfrm>
          <a:prstGeom prst="rect">
            <a:avLst/>
          </a:prstGeom>
          <a:noFill/>
        </p:spPr>
        <p:txBody>
          <a:bodyPr wrap="square" rtlCol="0">
            <a:spAutoFit/>
          </a:bodyPr>
          <a:lstStyle/>
          <a:p>
            <a:r>
              <a:rPr lang="pt-PT" b="1" dirty="0" smtClean="0">
                <a:solidFill>
                  <a:srgbClr val="A6A6A6"/>
                </a:solidFill>
                <a:latin typeface="Traffolight" pitchFamily="2"/>
              </a:rPr>
              <a:t>Are </a:t>
            </a:r>
            <a:r>
              <a:rPr lang="pt-PT" b="1" dirty="0" err="1" smtClean="0">
                <a:solidFill>
                  <a:srgbClr val="A6A6A6"/>
                </a:solidFill>
                <a:latin typeface="Traffolight" pitchFamily="2"/>
              </a:rPr>
              <a:t>commonly</a:t>
            </a:r>
            <a:r>
              <a:rPr lang="pt-PT" b="1" dirty="0" smtClean="0">
                <a:solidFill>
                  <a:srgbClr val="A6A6A6"/>
                </a:solidFill>
                <a:latin typeface="Traffolight" pitchFamily="2"/>
              </a:rPr>
              <a:t> </a:t>
            </a:r>
            <a:r>
              <a:rPr lang="pt-PT" b="1" dirty="0" err="1" smtClean="0">
                <a:solidFill>
                  <a:srgbClr val="A6A6A6"/>
                </a:solidFill>
                <a:latin typeface="Traffolight" pitchFamily="2"/>
              </a:rPr>
              <a:t>based</a:t>
            </a:r>
            <a:r>
              <a:rPr lang="pt-PT" b="1" dirty="0" smtClean="0">
                <a:solidFill>
                  <a:srgbClr val="A6A6A6"/>
                </a:solidFill>
                <a:latin typeface="Traffolight" pitchFamily="2"/>
              </a:rPr>
              <a:t> </a:t>
            </a:r>
            <a:r>
              <a:rPr lang="pt-PT" b="1" dirty="0" err="1" smtClean="0">
                <a:solidFill>
                  <a:srgbClr val="A6A6A6"/>
                </a:solidFill>
                <a:latin typeface="Traffolight" pitchFamily="2"/>
              </a:rPr>
              <a:t>on</a:t>
            </a:r>
            <a:r>
              <a:rPr lang="pt-PT" b="1" dirty="0" smtClean="0">
                <a:solidFill>
                  <a:srgbClr val="A6A6A6"/>
                </a:solidFill>
                <a:latin typeface="Traffolight" pitchFamily="2"/>
              </a:rPr>
              <a:t> ...</a:t>
            </a:r>
            <a:r>
              <a:rPr lang="pt-PT" b="1" dirty="0" smtClean="0"/>
              <a:t> </a:t>
            </a:r>
            <a:endParaRPr lang="pt-PT" b="1" dirty="0">
              <a:solidFill>
                <a:srgbClr val="A6A6A6"/>
              </a:solidFill>
              <a:latin typeface="Traffolight" pitchFamily="2"/>
            </a:endParaRPr>
          </a:p>
        </p:txBody>
      </p:sp>
    </p:spTree>
    <p:extLst>
      <p:ext uri="{BB962C8B-B14F-4D97-AF65-F5344CB8AC3E}">
        <p14:creationId xmlns:p14="http://schemas.microsoft.com/office/powerpoint/2010/main" val="16855013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120321" y="250789"/>
            <a:ext cx="847586" cy="4709236"/>
          </a:xfrm>
          <a:prstGeom prst="rect">
            <a:avLst/>
          </a:prstGeom>
          <a:solidFill>
            <a:schemeClr val="bg1">
              <a:lumMod val="7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sp>
        <p:nvSpPr>
          <p:cNvPr id="9" name="Oval 9"/>
          <p:cNvSpPr/>
          <p:nvPr/>
        </p:nvSpPr>
        <p:spPr>
          <a:xfrm>
            <a:off x="840795" y="842580"/>
            <a:ext cx="261609" cy="261609"/>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FFC000"/>
          </a:solidFill>
          <a:ln w="25402">
            <a:solidFill>
              <a:srgbClr val="FFC000"/>
            </a:solid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ndParaRPr>
          </a:p>
        </p:txBody>
      </p:sp>
      <p:sp>
        <p:nvSpPr>
          <p:cNvPr id="14" name="Rectangle 15"/>
          <p:cNvSpPr/>
          <p:nvPr/>
        </p:nvSpPr>
        <p:spPr>
          <a:xfrm>
            <a:off x="940740" y="189347"/>
            <a:ext cx="8178165" cy="523220"/>
          </a:xfrm>
          <a:prstGeom prst="rect">
            <a:avLst/>
          </a:prstGeom>
          <a:noFill/>
          <a:ln>
            <a:noFill/>
            <a:prstDash val="solid"/>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2800" b="1" i="0" u="none" strike="noStrike" kern="1200" cap="none" spc="0" baseline="0" dirty="0" smtClean="0">
                <a:solidFill>
                  <a:srgbClr val="FFC000"/>
                </a:solidFill>
                <a:uFillTx/>
                <a:latin typeface="Traffolight" pitchFamily="2"/>
              </a:rPr>
              <a:t>MOTIVATION</a:t>
            </a:r>
            <a:endParaRPr lang="pt-PT" sz="2400" b="1" i="0" u="none" strike="noStrike" kern="1200" cap="none" spc="0" baseline="0" dirty="0">
              <a:solidFill>
                <a:srgbClr val="FFC000"/>
              </a:solidFill>
              <a:uFillTx/>
              <a:latin typeface="Traffolight" pitchFamily="2"/>
            </a:endParaRPr>
          </a:p>
        </p:txBody>
      </p:sp>
      <p:sp>
        <p:nvSpPr>
          <p:cNvPr id="10" name="TextBox 9"/>
          <p:cNvSpPr txBox="1"/>
          <p:nvPr/>
        </p:nvSpPr>
        <p:spPr>
          <a:xfrm>
            <a:off x="1187624" y="788718"/>
            <a:ext cx="5687967" cy="369332"/>
          </a:xfrm>
          <a:prstGeom prst="rect">
            <a:avLst/>
          </a:prstGeom>
          <a:noFill/>
        </p:spPr>
        <p:txBody>
          <a:bodyPr wrap="none" rtlCol="0">
            <a:spAutoFit/>
          </a:bodyPr>
          <a:lstStyle/>
          <a:p>
            <a:r>
              <a:rPr lang="pt-PT" b="1" dirty="0" err="1">
                <a:solidFill>
                  <a:srgbClr val="A6A6A6"/>
                </a:solidFill>
                <a:latin typeface="Traffolight" pitchFamily="2"/>
              </a:rPr>
              <a:t>What</a:t>
            </a:r>
            <a:r>
              <a:rPr lang="pt-PT" b="1" dirty="0">
                <a:solidFill>
                  <a:srgbClr val="A6A6A6"/>
                </a:solidFill>
                <a:latin typeface="Traffolight" pitchFamily="2"/>
              </a:rPr>
              <a:t> </a:t>
            </a:r>
            <a:r>
              <a:rPr lang="pt-PT" b="1" dirty="0" err="1">
                <a:solidFill>
                  <a:srgbClr val="A6A6A6"/>
                </a:solidFill>
                <a:latin typeface="Traffolight" pitchFamily="2"/>
              </a:rPr>
              <a:t>we</a:t>
            </a:r>
            <a:r>
              <a:rPr lang="pt-PT" b="1" dirty="0">
                <a:solidFill>
                  <a:srgbClr val="A6A6A6"/>
                </a:solidFill>
                <a:latin typeface="Traffolight" pitchFamily="2"/>
              </a:rPr>
              <a:t> </a:t>
            </a:r>
            <a:r>
              <a:rPr lang="pt-PT" b="1" dirty="0" err="1">
                <a:solidFill>
                  <a:srgbClr val="A6A6A6"/>
                </a:solidFill>
                <a:latin typeface="Traffolight" pitchFamily="2"/>
              </a:rPr>
              <a:t>know</a:t>
            </a:r>
            <a:r>
              <a:rPr lang="pt-PT" b="1" dirty="0">
                <a:solidFill>
                  <a:srgbClr val="A6A6A6"/>
                </a:solidFill>
                <a:latin typeface="Traffolight" pitchFamily="2"/>
              </a:rPr>
              <a:t> </a:t>
            </a:r>
            <a:r>
              <a:rPr lang="pt-PT" b="1" dirty="0" err="1">
                <a:solidFill>
                  <a:srgbClr val="A6A6A6"/>
                </a:solidFill>
                <a:latin typeface="Traffolight" pitchFamily="2"/>
              </a:rPr>
              <a:t>about</a:t>
            </a:r>
            <a:r>
              <a:rPr lang="pt-PT" b="1" dirty="0">
                <a:solidFill>
                  <a:srgbClr val="A6A6A6"/>
                </a:solidFill>
                <a:latin typeface="Traffolight" pitchFamily="2"/>
              </a:rPr>
              <a:t> </a:t>
            </a:r>
            <a:r>
              <a:rPr lang="pt-PT" b="1" u="sng" dirty="0" smtClean="0">
                <a:solidFill>
                  <a:srgbClr val="A6A6A6"/>
                </a:solidFill>
                <a:latin typeface="Traffolight" pitchFamily="2"/>
              </a:rPr>
              <a:t>X-RAY FLUORESCENCE IMAGING</a:t>
            </a:r>
            <a:r>
              <a:rPr lang="pt-PT" b="1" dirty="0" smtClean="0">
                <a:solidFill>
                  <a:srgbClr val="A6A6A6"/>
                </a:solidFill>
                <a:latin typeface="Traffolight" pitchFamily="2"/>
              </a:rPr>
              <a:t>?</a:t>
            </a:r>
            <a:endParaRPr lang="pt-PT" b="1" dirty="0">
              <a:solidFill>
                <a:srgbClr val="A6A6A6"/>
              </a:solidFill>
              <a:latin typeface="Traffolight" pitchFamily="2"/>
            </a:endParaRPr>
          </a:p>
        </p:txBody>
      </p:sp>
      <p:sp>
        <p:nvSpPr>
          <p:cNvPr id="15" name="TextBox 14"/>
          <p:cNvSpPr txBox="1"/>
          <p:nvPr/>
        </p:nvSpPr>
        <p:spPr>
          <a:xfrm>
            <a:off x="1187624" y="1158050"/>
            <a:ext cx="7187589" cy="646331"/>
          </a:xfrm>
          <a:prstGeom prst="rect">
            <a:avLst/>
          </a:prstGeom>
          <a:noFill/>
        </p:spPr>
        <p:txBody>
          <a:bodyPr wrap="square" rtlCol="0">
            <a:spAutoFit/>
          </a:bodyPr>
          <a:lstStyle/>
          <a:p>
            <a:pPr algn="ctr"/>
            <a:r>
              <a:rPr lang="pt-PT" dirty="0" smtClean="0"/>
              <a:t>… </a:t>
            </a:r>
            <a:r>
              <a:rPr lang="pt-PT" dirty="0" err="1" smtClean="0"/>
              <a:t>It</a:t>
            </a:r>
            <a:r>
              <a:rPr lang="pt-PT" dirty="0" smtClean="0"/>
              <a:t> </a:t>
            </a:r>
            <a:r>
              <a:rPr lang="pt-PT" dirty="0" err="1" smtClean="0"/>
              <a:t>is</a:t>
            </a:r>
            <a:r>
              <a:rPr lang="pt-PT" dirty="0" smtClean="0"/>
              <a:t> a </a:t>
            </a:r>
            <a:r>
              <a:rPr lang="pt-PT" dirty="0" err="1" smtClean="0"/>
              <a:t>powerful</a:t>
            </a:r>
            <a:r>
              <a:rPr lang="pt-PT" dirty="0" smtClean="0"/>
              <a:t> </a:t>
            </a:r>
            <a:r>
              <a:rPr lang="pt-PT" dirty="0" err="1" smtClean="0"/>
              <a:t>and</a:t>
            </a:r>
            <a:r>
              <a:rPr lang="pt-PT" dirty="0" smtClean="0"/>
              <a:t> non-</a:t>
            </a:r>
            <a:r>
              <a:rPr lang="pt-PT" dirty="0" err="1" smtClean="0"/>
              <a:t>destructive</a:t>
            </a:r>
            <a:r>
              <a:rPr lang="pt-PT" dirty="0" smtClean="0"/>
              <a:t> </a:t>
            </a:r>
            <a:r>
              <a:rPr lang="pt-PT" dirty="0" err="1" smtClean="0"/>
              <a:t>technique</a:t>
            </a:r>
            <a:r>
              <a:rPr lang="pt-PT" dirty="0" smtClean="0"/>
              <a:t> to </a:t>
            </a:r>
            <a:r>
              <a:rPr lang="pt-PT" dirty="0" err="1" smtClean="0"/>
              <a:t>obtain</a:t>
            </a:r>
            <a:r>
              <a:rPr lang="pt-PT" dirty="0" smtClean="0"/>
              <a:t> </a:t>
            </a:r>
          </a:p>
          <a:p>
            <a:pPr algn="ctr"/>
            <a:r>
              <a:rPr lang="pt-PT" b="1" u="sng" dirty="0" smtClean="0"/>
              <a:t>elemental </a:t>
            </a:r>
            <a:r>
              <a:rPr lang="en-US" b="1" u="sng" dirty="0" smtClean="0"/>
              <a:t>map </a:t>
            </a:r>
            <a:r>
              <a:rPr lang="en-US" b="1" u="sng" dirty="0"/>
              <a:t>distributions in </a:t>
            </a:r>
            <a:r>
              <a:rPr lang="en-US" b="1" u="sng" dirty="0" smtClean="0"/>
              <a:t>materials</a:t>
            </a:r>
            <a:r>
              <a:rPr lang="en-US" dirty="0" smtClean="0"/>
              <a:t>.</a:t>
            </a:r>
            <a:endParaRPr lang="pt-PT" dirty="0"/>
          </a:p>
        </p:txBody>
      </p:sp>
      <p:sp>
        <p:nvSpPr>
          <p:cNvPr id="16" name="TextBox 15"/>
          <p:cNvSpPr txBox="1"/>
          <p:nvPr/>
        </p:nvSpPr>
        <p:spPr>
          <a:xfrm>
            <a:off x="1320483" y="2382683"/>
            <a:ext cx="3083353" cy="2585323"/>
          </a:xfrm>
          <a:prstGeom prst="rect">
            <a:avLst/>
          </a:prstGeom>
          <a:noFill/>
        </p:spPr>
        <p:txBody>
          <a:bodyPr wrap="square" rtlCol="0">
            <a:spAutoFit/>
          </a:bodyPr>
          <a:lstStyle/>
          <a:p>
            <a:pPr marL="285750" indent="-285750">
              <a:buFont typeface="Arial" pitchFamily="34" charset="0"/>
              <a:buChar char="•"/>
            </a:pPr>
            <a:r>
              <a:rPr lang="en-US" b="1" dirty="0" smtClean="0">
                <a:latin typeface="Arial Narrow" pitchFamily="34" charset="0"/>
              </a:rPr>
              <a:t>Spatial-resolved</a:t>
            </a:r>
            <a:r>
              <a:rPr lang="en-US" dirty="0" smtClean="0">
                <a:latin typeface="Arial Narrow" pitchFamily="34" charset="0"/>
              </a:rPr>
              <a:t> information for elemental mapping;</a:t>
            </a:r>
          </a:p>
          <a:p>
            <a:pPr marL="285750" indent="-285750">
              <a:buFont typeface="Arial" pitchFamily="34" charset="0"/>
              <a:buChar char="•"/>
            </a:pPr>
            <a:r>
              <a:rPr lang="en-US" b="1" dirty="0" smtClean="0">
                <a:latin typeface="Arial Narrow" pitchFamily="34" charset="0"/>
              </a:rPr>
              <a:t>Energy-resolved </a:t>
            </a:r>
            <a:r>
              <a:rPr lang="en-US" dirty="0" smtClean="0">
                <a:latin typeface="Arial Narrow" pitchFamily="34" charset="0"/>
              </a:rPr>
              <a:t>information for elemental identification;</a:t>
            </a:r>
          </a:p>
          <a:p>
            <a:pPr marL="285750" indent="-285750">
              <a:buFont typeface="Arial" pitchFamily="34" charset="0"/>
              <a:buChar char="•"/>
            </a:pPr>
            <a:endParaRPr lang="en-US" dirty="0" smtClean="0">
              <a:latin typeface="Arial Narrow" pitchFamily="34" charset="0"/>
            </a:endParaRPr>
          </a:p>
          <a:p>
            <a:pPr marL="285750" indent="-285750">
              <a:buFont typeface="Arial" pitchFamily="34" charset="0"/>
              <a:buChar char="•"/>
            </a:pPr>
            <a:endParaRPr lang="en-US" dirty="0">
              <a:latin typeface="Arial Narrow" pitchFamily="34" charset="0"/>
            </a:endParaRPr>
          </a:p>
          <a:p>
            <a:pPr marL="285750" indent="-285750">
              <a:buFont typeface="Arial" pitchFamily="34" charset="0"/>
              <a:buChar char="•"/>
            </a:pPr>
            <a:endParaRPr lang="en-US" dirty="0" smtClean="0">
              <a:latin typeface="Arial Narrow" pitchFamily="34" charset="0"/>
            </a:endParaRPr>
          </a:p>
          <a:p>
            <a:pPr marL="285750" indent="-285750">
              <a:buFont typeface="Arial" pitchFamily="34" charset="0"/>
              <a:buChar char="•"/>
            </a:pPr>
            <a:endParaRPr lang="en-US" dirty="0">
              <a:latin typeface="Arial Narrow" pitchFamily="34" charset="0"/>
            </a:endParaRPr>
          </a:p>
          <a:p>
            <a:endParaRPr lang="pt-PT" dirty="0">
              <a:latin typeface="Arial Narrow" pitchFamily="34" charset="0"/>
            </a:endParaRPr>
          </a:p>
        </p:txBody>
      </p:sp>
      <p:sp>
        <p:nvSpPr>
          <p:cNvPr id="17" name="TextBox 16"/>
          <p:cNvSpPr txBox="1"/>
          <p:nvPr/>
        </p:nvSpPr>
        <p:spPr>
          <a:xfrm>
            <a:off x="1331640" y="2065198"/>
            <a:ext cx="1800200" cy="369332"/>
          </a:xfrm>
          <a:prstGeom prst="rect">
            <a:avLst/>
          </a:prstGeom>
          <a:noFill/>
        </p:spPr>
        <p:txBody>
          <a:bodyPr wrap="square" rtlCol="0">
            <a:spAutoFit/>
          </a:bodyPr>
          <a:lstStyle/>
          <a:p>
            <a:r>
              <a:rPr lang="pt-PT" b="1" dirty="0" err="1" smtClean="0">
                <a:solidFill>
                  <a:srgbClr val="A6A6A6"/>
                </a:solidFill>
                <a:latin typeface="Traffolight" pitchFamily="2"/>
              </a:rPr>
              <a:t>Requires</a:t>
            </a:r>
            <a:r>
              <a:rPr lang="pt-PT" b="1" dirty="0"/>
              <a:t> </a:t>
            </a:r>
            <a:r>
              <a:rPr lang="pt-PT" b="1" dirty="0" smtClean="0">
                <a:solidFill>
                  <a:srgbClr val="A6A6A6"/>
                </a:solidFill>
                <a:latin typeface="Traffolight" pitchFamily="2"/>
              </a:rPr>
              <a:t>...</a:t>
            </a:r>
            <a:endParaRPr lang="pt-PT" b="1" dirty="0">
              <a:solidFill>
                <a:srgbClr val="A6A6A6"/>
              </a:solidFill>
              <a:latin typeface="Traffolight" pitchFamily="2"/>
            </a:endParaRPr>
          </a:p>
        </p:txBody>
      </p:sp>
      <p:sp>
        <p:nvSpPr>
          <p:cNvPr id="18" name="Rectangle 17"/>
          <p:cNvSpPr/>
          <p:nvPr/>
        </p:nvSpPr>
        <p:spPr>
          <a:xfrm>
            <a:off x="5009940" y="2437026"/>
            <a:ext cx="2228750" cy="646331"/>
          </a:xfrm>
          <a:prstGeom prst="rect">
            <a:avLst/>
          </a:prstGeom>
        </p:spPr>
        <p:txBody>
          <a:bodyPr wrap="square">
            <a:spAutoFit/>
          </a:bodyPr>
          <a:lstStyle/>
          <a:p>
            <a:pPr marL="285750" indent="-285750">
              <a:buFont typeface="Arial" pitchFamily="34" charset="0"/>
              <a:buChar char="•"/>
            </a:pPr>
            <a:r>
              <a:rPr lang="en-US" dirty="0">
                <a:latin typeface="Arial Narrow" pitchFamily="34" charset="0"/>
              </a:rPr>
              <a:t>Scanning systems;</a:t>
            </a:r>
          </a:p>
          <a:p>
            <a:pPr marL="285750" indent="-285750">
              <a:buFont typeface="Arial" pitchFamily="34" charset="0"/>
              <a:buChar char="•"/>
            </a:pPr>
            <a:r>
              <a:rPr lang="en-US" dirty="0">
                <a:latin typeface="Arial Narrow" pitchFamily="34" charset="0"/>
              </a:rPr>
              <a:t>FF-XRF systems</a:t>
            </a:r>
          </a:p>
        </p:txBody>
      </p:sp>
      <p:sp>
        <p:nvSpPr>
          <p:cNvPr id="20" name="TextBox 19"/>
          <p:cNvSpPr txBox="1"/>
          <p:nvPr/>
        </p:nvSpPr>
        <p:spPr>
          <a:xfrm>
            <a:off x="5027924" y="2067694"/>
            <a:ext cx="3150368" cy="369332"/>
          </a:xfrm>
          <a:prstGeom prst="rect">
            <a:avLst/>
          </a:prstGeom>
          <a:noFill/>
        </p:spPr>
        <p:txBody>
          <a:bodyPr wrap="square" rtlCol="0">
            <a:spAutoFit/>
          </a:bodyPr>
          <a:lstStyle/>
          <a:p>
            <a:r>
              <a:rPr lang="pt-PT" b="1" dirty="0" smtClean="0">
                <a:solidFill>
                  <a:srgbClr val="A6A6A6"/>
                </a:solidFill>
                <a:latin typeface="Traffolight" pitchFamily="2"/>
              </a:rPr>
              <a:t>Are </a:t>
            </a:r>
            <a:r>
              <a:rPr lang="pt-PT" b="1" dirty="0" err="1" smtClean="0">
                <a:solidFill>
                  <a:srgbClr val="A6A6A6"/>
                </a:solidFill>
                <a:latin typeface="Traffolight" pitchFamily="2"/>
              </a:rPr>
              <a:t>commonly</a:t>
            </a:r>
            <a:r>
              <a:rPr lang="pt-PT" b="1" dirty="0" smtClean="0">
                <a:solidFill>
                  <a:srgbClr val="A6A6A6"/>
                </a:solidFill>
                <a:latin typeface="Traffolight" pitchFamily="2"/>
              </a:rPr>
              <a:t> </a:t>
            </a:r>
            <a:r>
              <a:rPr lang="pt-PT" b="1" dirty="0" err="1" smtClean="0">
                <a:solidFill>
                  <a:srgbClr val="A6A6A6"/>
                </a:solidFill>
                <a:latin typeface="Traffolight" pitchFamily="2"/>
              </a:rPr>
              <a:t>based</a:t>
            </a:r>
            <a:r>
              <a:rPr lang="pt-PT" b="1" dirty="0" smtClean="0">
                <a:solidFill>
                  <a:srgbClr val="A6A6A6"/>
                </a:solidFill>
                <a:latin typeface="Traffolight" pitchFamily="2"/>
              </a:rPr>
              <a:t> </a:t>
            </a:r>
            <a:r>
              <a:rPr lang="pt-PT" b="1" dirty="0" err="1" smtClean="0">
                <a:solidFill>
                  <a:srgbClr val="A6A6A6"/>
                </a:solidFill>
                <a:latin typeface="Traffolight" pitchFamily="2"/>
              </a:rPr>
              <a:t>on</a:t>
            </a:r>
            <a:r>
              <a:rPr lang="pt-PT" b="1" dirty="0" smtClean="0">
                <a:solidFill>
                  <a:srgbClr val="A6A6A6"/>
                </a:solidFill>
                <a:latin typeface="Traffolight" pitchFamily="2"/>
              </a:rPr>
              <a:t> ...</a:t>
            </a:r>
            <a:r>
              <a:rPr lang="pt-PT" b="1" dirty="0" smtClean="0"/>
              <a:t> </a:t>
            </a:r>
            <a:endParaRPr lang="pt-PT" b="1" dirty="0">
              <a:solidFill>
                <a:srgbClr val="A6A6A6"/>
              </a:solidFill>
              <a:latin typeface="Traffolight" pitchFamily="2"/>
            </a:endParaRPr>
          </a:p>
        </p:txBody>
      </p:sp>
      <p:sp>
        <p:nvSpPr>
          <p:cNvPr id="21" name="Rectangle 20"/>
          <p:cNvSpPr/>
          <p:nvPr/>
        </p:nvSpPr>
        <p:spPr>
          <a:xfrm>
            <a:off x="5127795" y="3759696"/>
            <a:ext cx="3672408" cy="1200329"/>
          </a:xfrm>
          <a:prstGeom prst="rect">
            <a:avLst/>
          </a:prstGeom>
        </p:spPr>
        <p:txBody>
          <a:bodyPr wrap="square">
            <a:spAutoFit/>
          </a:bodyPr>
          <a:lstStyle/>
          <a:p>
            <a:pPr marL="285750" indent="-285750">
              <a:buFont typeface="Arial" pitchFamily="34" charset="0"/>
              <a:buChar char="•"/>
            </a:pPr>
            <a:r>
              <a:rPr lang="pt-PT" dirty="0" err="1">
                <a:solidFill>
                  <a:srgbClr val="FF0000"/>
                </a:solidFill>
              </a:rPr>
              <a:t>Expensive</a:t>
            </a:r>
            <a:r>
              <a:rPr lang="pt-PT" dirty="0">
                <a:solidFill>
                  <a:srgbClr val="FF0000"/>
                </a:solidFill>
              </a:rPr>
              <a:t> !</a:t>
            </a:r>
          </a:p>
          <a:p>
            <a:pPr marL="285750" indent="-285750">
              <a:buFont typeface="Arial" pitchFamily="34" charset="0"/>
              <a:buChar char="•"/>
            </a:pPr>
            <a:r>
              <a:rPr lang="pt-PT" dirty="0" err="1">
                <a:solidFill>
                  <a:srgbClr val="FF0000"/>
                </a:solidFill>
              </a:rPr>
              <a:t>Small</a:t>
            </a:r>
            <a:r>
              <a:rPr lang="pt-PT" dirty="0">
                <a:solidFill>
                  <a:srgbClr val="FF0000"/>
                </a:solidFill>
              </a:rPr>
              <a:t> </a:t>
            </a:r>
            <a:r>
              <a:rPr lang="pt-PT" dirty="0" err="1">
                <a:solidFill>
                  <a:srgbClr val="FF0000"/>
                </a:solidFill>
              </a:rPr>
              <a:t>active</a:t>
            </a:r>
            <a:r>
              <a:rPr lang="pt-PT" dirty="0">
                <a:solidFill>
                  <a:srgbClr val="FF0000"/>
                </a:solidFill>
              </a:rPr>
              <a:t> </a:t>
            </a:r>
            <a:r>
              <a:rPr lang="pt-PT" dirty="0" err="1">
                <a:solidFill>
                  <a:srgbClr val="FF0000"/>
                </a:solidFill>
              </a:rPr>
              <a:t>area</a:t>
            </a:r>
            <a:r>
              <a:rPr lang="pt-PT" dirty="0">
                <a:solidFill>
                  <a:srgbClr val="FF0000"/>
                </a:solidFill>
              </a:rPr>
              <a:t> !</a:t>
            </a:r>
          </a:p>
          <a:p>
            <a:pPr marL="285750" indent="-285750">
              <a:buFont typeface="Arial" pitchFamily="34" charset="0"/>
              <a:buChar char="•"/>
            </a:pPr>
            <a:r>
              <a:rPr lang="pt-PT" dirty="0">
                <a:solidFill>
                  <a:srgbClr val="FF0000"/>
                </a:solidFill>
              </a:rPr>
              <a:t>Some </a:t>
            </a:r>
            <a:r>
              <a:rPr lang="pt-PT" dirty="0" err="1">
                <a:solidFill>
                  <a:srgbClr val="FF0000"/>
                </a:solidFill>
              </a:rPr>
              <a:t>systems</a:t>
            </a:r>
            <a:r>
              <a:rPr lang="pt-PT" dirty="0">
                <a:solidFill>
                  <a:srgbClr val="FF0000"/>
                </a:solidFill>
              </a:rPr>
              <a:t> </a:t>
            </a:r>
            <a:r>
              <a:rPr lang="pt-PT" dirty="0" err="1">
                <a:solidFill>
                  <a:srgbClr val="FF0000"/>
                </a:solidFill>
              </a:rPr>
              <a:t>require</a:t>
            </a:r>
            <a:r>
              <a:rPr lang="pt-PT" dirty="0">
                <a:solidFill>
                  <a:srgbClr val="FF0000"/>
                </a:solidFill>
              </a:rPr>
              <a:t> </a:t>
            </a:r>
          </a:p>
          <a:p>
            <a:r>
              <a:rPr lang="pt-PT" dirty="0">
                <a:solidFill>
                  <a:srgbClr val="FF0000"/>
                </a:solidFill>
              </a:rPr>
              <a:t>      </a:t>
            </a:r>
            <a:r>
              <a:rPr lang="pt-PT" dirty="0" err="1">
                <a:solidFill>
                  <a:srgbClr val="FF0000"/>
                </a:solidFill>
              </a:rPr>
              <a:t>low</a:t>
            </a:r>
            <a:r>
              <a:rPr lang="pt-PT" dirty="0">
                <a:solidFill>
                  <a:srgbClr val="FF0000"/>
                </a:solidFill>
              </a:rPr>
              <a:t> </a:t>
            </a:r>
            <a:r>
              <a:rPr lang="pt-PT" dirty="0" err="1">
                <a:solidFill>
                  <a:srgbClr val="FF0000"/>
                </a:solidFill>
              </a:rPr>
              <a:t>temperature</a:t>
            </a:r>
            <a:r>
              <a:rPr lang="pt-PT" dirty="0">
                <a:solidFill>
                  <a:srgbClr val="FF0000"/>
                </a:solidFill>
              </a:rPr>
              <a:t> </a:t>
            </a:r>
            <a:r>
              <a:rPr lang="pt-PT" dirty="0" err="1">
                <a:solidFill>
                  <a:srgbClr val="FF0000"/>
                </a:solidFill>
              </a:rPr>
              <a:t>operation</a:t>
            </a:r>
            <a:r>
              <a:rPr lang="pt-PT" dirty="0">
                <a:solidFill>
                  <a:srgbClr val="FF0000"/>
                </a:solidFill>
              </a:rPr>
              <a:t> !</a:t>
            </a:r>
          </a:p>
        </p:txBody>
      </p:sp>
      <p:sp>
        <p:nvSpPr>
          <p:cNvPr id="22" name="TextBox 21"/>
          <p:cNvSpPr txBox="1"/>
          <p:nvPr/>
        </p:nvSpPr>
        <p:spPr>
          <a:xfrm>
            <a:off x="1265542" y="3550225"/>
            <a:ext cx="3150368" cy="461665"/>
          </a:xfrm>
          <a:prstGeom prst="rect">
            <a:avLst/>
          </a:prstGeom>
          <a:noFill/>
        </p:spPr>
        <p:txBody>
          <a:bodyPr wrap="square" rtlCol="0">
            <a:spAutoFit/>
          </a:bodyPr>
          <a:lstStyle/>
          <a:p>
            <a:r>
              <a:rPr lang="pt-PT" sz="2400" b="1" dirty="0" smtClean="0">
                <a:solidFill>
                  <a:srgbClr val="FF0000"/>
                </a:solidFill>
                <a:latin typeface="Traffolight" pitchFamily="2"/>
              </a:rPr>
              <a:t>PROBLEM ?!</a:t>
            </a:r>
            <a:endParaRPr lang="pt-PT" sz="2400" b="1" dirty="0">
              <a:solidFill>
                <a:srgbClr val="FF0000"/>
              </a:solidFill>
              <a:latin typeface="Traffolight" pitchFamily="2"/>
            </a:endParaRPr>
          </a:p>
        </p:txBody>
      </p:sp>
      <p:cxnSp>
        <p:nvCxnSpPr>
          <p:cNvPr id="25" name="Straight Connector 24"/>
          <p:cNvCxnSpPr/>
          <p:nvPr/>
        </p:nvCxnSpPr>
        <p:spPr>
          <a:xfrm>
            <a:off x="1320483" y="4011890"/>
            <a:ext cx="3816424" cy="15342"/>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638243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120321" y="250789"/>
            <a:ext cx="847586" cy="4709236"/>
          </a:xfrm>
          <a:prstGeom prst="rect">
            <a:avLst/>
          </a:prstGeom>
          <a:solidFill>
            <a:schemeClr val="bg1">
              <a:lumMod val="7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sp>
        <p:nvSpPr>
          <p:cNvPr id="9" name="Oval 9"/>
          <p:cNvSpPr/>
          <p:nvPr/>
        </p:nvSpPr>
        <p:spPr>
          <a:xfrm>
            <a:off x="840795" y="842580"/>
            <a:ext cx="261609" cy="261609"/>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FFC000"/>
          </a:solidFill>
          <a:ln w="25402">
            <a:solidFill>
              <a:srgbClr val="FFC000"/>
            </a:solid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ndParaRPr>
          </a:p>
        </p:txBody>
      </p:sp>
      <p:sp>
        <p:nvSpPr>
          <p:cNvPr id="14" name="Rectangle 15"/>
          <p:cNvSpPr/>
          <p:nvPr/>
        </p:nvSpPr>
        <p:spPr>
          <a:xfrm>
            <a:off x="940740" y="189347"/>
            <a:ext cx="8178165" cy="523220"/>
          </a:xfrm>
          <a:prstGeom prst="rect">
            <a:avLst/>
          </a:prstGeom>
          <a:noFill/>
          <a:ln>
            <a:noFill/>
            <a:prstDash val="solid"/>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2800" b="1" i="0" u="none" strike="noStrike" kern="1200" cap="none" spc="0" baseline="0" dirty="0" smtClean="0">
                <a:solidFill>
                  <a:srgbClr val="FFC000"/>
                </a:solidFill>
                <a:uFillTx/>
                <a:latin typeface="Traffolight" pitchFamily="2"/>
              </a:rPr>
              <a:t>MOTIVATION</a:t>
            </a:r>
            <a:endParaRPr lang="pt-PT" sz="2400" b="1" i="0" u="none" strike="noStrike" kern="1200" cap="none" spc="0" baseline="0" dirty="0">
              <a:solidFill>
                <a:srgbClr val="FFC000"/>
              </a:solidFill>
              <a:uFillTx/>
              <a:latin typeface="Traffolight" pitchFamily="2"/>
            </a:endParaRPr>
          </a:p>
        </p:txBody>
      </p:sp>
      <p:sp>
        <p:nvSpPr>
          <p:cNvPr id="19" name="TextBox 6"/>
          <p:cNvSpPr txBox="1"/>
          <p:nvPr/>
        </p:nvSpPr>
        <p:spPr>
          <a:xfrm>
            <a:off x="1187624" y="788716"/>
            <a:ext cx="5832648" cy="646331"/>
          </a:xfrm>
          <a:prstGeom prst="rect">
            <a:avLst/>
          </a:prstGeom>
          <a:noFill/>
          <a:ln>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pt-PT" sz="1800" b="1" i="0" u="none" strike="noStrike" kern="1200" cap="none" spc="0" baseline="0" dirty="0">
                <a:solidFill>
                  <a:srgbClr val="000000"/>
                </a:solidFill>
                <a:uFillTx/>
                <a:latin typeface="Century Gothic" pitchFamily="34"/>
              </a:rPr>
              <a:t>MPGDs present excellent single photon counting imaging capabilities</a:t>
            </a:r>
            <a:r>
              <a:rPr lang="pt-PT" sz="1400" b="1" i="0" u="none" strike="noStrike" kern="1200" cap="none" spc="0" baseline="0" dirty="0">
                <a:solidFill>
                  <a:srgbClr val="000000"/>
                </a:solidFill>
                <a:uFillTx/>
                <a:latin typeface="Century Gothic" pitchFamily="34"/>
              </a:rPr>
              <a:t>:</a:t>
            </a:r>
          </a:p>
        </p:txBody>
      </p:sp>
      <p:pic>
        <p:nvPicPr>
          <p:cNvPr id="2050" name="Picture 2" descr="papo ideia 300x228 Ideia"/>
          <p:cNvPicPr>
            <a:picLocks noChangeAspect="1" noChangeArrowheads="1"/>
          </p:cNvPicPr>
          <p:nvPr/>
        </p:nvPicPr>
        <p:blipFill>
          <a:blip r:embed="rId2">
            <a:clrChange>
              <a:clrFrom>
                <a:srgbClr val="FDFDFD"/>
              </a:clrFrom>
              <a:clrTo>
                <a:srgbClr val="FDFDFD">
                  <a:alpha val="0"/>
                </a:srgbClr>
              </a:clrTo>
            </a:clrChange>
            <a:extLst>
              <a:ext uri="{28A0092B-C50C-407E-A947-70E740481C1C}">
                <a14:useLocalDpi xmlns:a14="http://schemas.microsoft.com/office/drawing/2010/main" val="0"/>
              </a:ext>
            </a:extLst>
          </a:blip>
          <a:srcRect/>
          <a:stretch>
            <a:fillRect/>
          </a:stretch>
        </p:blipFill>
        <p:spPr bwMode="auto">
          <a:xfrm rot="1112945">
            <a:off x="6620422" y="237065"/>
            <a:ext cx="2281906" cy="17342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741798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120321" y="250789"/>
            <a:ext cx="847586" cy="4709236"/>
          </a:xfrm>
          <a:prstGeom prst="rect">
            <a:avLst/>
          </a:prstGeom>
          <a:solidFill>
            <a:schemeClr val="bg1">
              <a:lumMod val="7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sp>
        <p:nvSpPr>
          <p:cNvPr id="9" name="Oval 9"/>
          <p:cNvSpPr/>
          <p:nvPr/>
        </p:nvSpPr>
        <p:spPr>
          <a:xfrm>
            <a:off x="840795" y="842580"/>
            <a:ext cx="261609" cy="261609"/>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FFC000"/>
          </a:solidFill>
          <a:ln w="25402">
            <a:solidFill>
              <a:srgbClr val="FFC000"/>
            </a:solid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ndParaRPr>
          </a:p>
        </p:txBody>
      </p:sp>
      <p:sp>
        <p:nvSpPr>
          <p:cNvPr id="14" name="Rectangle 15"/>
          <p:cNvSpPr/>
          <p:nvPr/>
        </p:nvSpPr>
        <p:spPr>
          <a:xfrm>
            <a:off x="940740" y="189347"/>
            <a:ext cx="8178165" cy="523220"/>
          </a:xfrm>
          <a:prstGeom prst="rect">
            <a:avLst/>
          </a:prstGeom>
          <a:noFill/>
          <a:ln>
            <a:noFill/>
            <a:prstDash val="solid"/>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2800" b="1" i="0" u="none" strike="noStrike" kern="1200" cap="none" spc="0" baseline="0" dirty="0" smtClean="0">
                <a:solidFill>
                  <a:srgbClr val="FFC000"/>
                </a:solidFill>
                <a:uFillTx/>
                <a:latin typeface="Traffolight" pitchFamily="2"/>
              </a:rPr>
              <a:t>MOTIVATION</a:t>
            </a:r>
            <a:endParaRPr lang="pt-PT" sz="2400" b="1" i="0" u="none" strike="noStrike" kern="1200" cap="none" spc="0" baseline="0" dirty="0">
              <a:solidFill>
                <a:srgbClr val="FFC000"/>
              </a:solidFill>
              <a:uFillTx/>
              <a:latin typeface="Traffolight" pitchFamily="2"/>
            </a:endParaRPr>
          </a:p>
        </p:txBody>
      </p:sp>
      <p:sp>
        <p:nvSpPr>
          <p:cNvPr id="19" name="TextBox 6"/>
          <p:cNvSpPr txBox="1"/>
          <p:nvPr/>
        </p:nvSpPr>
        <p:spPr>
          <a:xfrm>
            <a:off x="1187624" y="788716"/>
            <a:ext cx="7996098" cy="369335"/>
          </a:xfrm>
          <a:prstGeom prst="rect">
            <a:avLst/>
          </a:prstGeom>
          <a:noFill/>
          <a:ln>
            <a:noFill/>
          </a:ln>
        </p:spPr>
        <p:txBody>
          <a:bodyPr vert="horz" wrap="non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pt-PT" sz="1800" b="1" i="0" u="none" strike="noStrike" kern="1200" cap="none" spc="0" baseline="0" dirty="0">
                <a:solidFill>
                  <a:srgbClr val="000000"/>
                </a:solidFill>
                <a:uFillTx/>
                <a:latin typeface="Century Gothic" pitchFamily="34"/>
              </a:rPr>
              <a:t>MPGDs present excellent single photon counting imaging capabilities</a:t>
            </a:r>
            <a:r>
              <a:rPr lang="pt-PT" sz="1400" b="1" i="0" u="none" strike="noStrike" kern="1200" cap="none" spc="0" baseline="0" dirty="0">
                <a:solidFill>
                  <a:srgbClr val="000000"/>
                </a:solidFill>
                <a:uFillTx/>
                <a:latin typeface="Century Gothic" pitchFamily="34"/>
              </a:rPr>
              <a:t>:</a:t>
            </a:r>
          </a:p>
        </p:txBody>
      </p:sp>
      <p:sp>
        <p:nvSpPr>
          <p:cNvPr id="24" name="TextBox 8"/>
          <p:cNvSpPr txBox="1"/>
          <p:nvPr/>
        </p:nvSpPr>
        <p:spPr>
          <a:xfrm>
            <a:off x="4805035" y="1221937"/>
            <a:ext cx="4338965" cy="3754873"/>
          </a:xfrm>
          <a:prstGeom prst="rect">
            <a:avLst/>
          </a:prstGeom>
          <a:noFill/>
          <a:ln>
            <a:noFill/>
          </a:ln>
        </p:spPr>
        <p:txBody>
          <a:bodyPr vert="horz" wrap="square" lIns="91440" tIns="45720" rIns="91440" bIns="45720" anchor="t" anchorCtr="0" compatLnSpc="1">
            <a:spAutoFit/>
          </a:bodyPr>
          <a:lstStyle/>
          <a:p>
            <a:pPr marL="285750" marR="0" lvl="0" indent="-285750" algn="l" defTabSz="914400" rtl="0" fontAlgn="auto" hangingPunct="1">
              <a:lnSpc>
                <a:spcPct val="15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pt-PT" sz="1400" b="0" i="0" u="none" strike="noStrike" kern="1200" cap="none" spc="0" baseline="0" dirty="0">
                <a:solidFill>
                  <a:srgbClr val="000000"/>
                </a:solidFill>
                <a:uFillTx/>
                <a:latin typeface="Century Gothic" pitchFamily="34"/>
              </a:rPr>
              <a:t>Full field of view imaging operation (2D</a:t>
            </a:r>
            <a:r>
              <a:rPr lang="pt-PT" sz="1400" b="0" i="0" u="none" strike="noStrike" kern="1200" cap="none" spc="0" baseline="0" dirty="0" smtClean="0">
                <a:solidFill>
                  <a:srgbClr val="000000"/>
                </a:solidFill>
                <a:uFillTx/>
                <a:latin typeface="Century Gothic" pitchFamily="34"/>
              </a:rPr>
              <a:t>)</a:t>
            </a:r>
          </a:p>
          <a:p>
            <a:pPr marL="285750" marR="0" lvl="0" indent="-285750" algn="l" defTabSz="914400" rtl="0" fontAlgn="auto" hangingPunct="1">
              <a:lnSpc>
                <a:spcPct val="15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pt-PT" sz="1400" b="0" i="0" u="none" strike="noStrike" kern="1200" cap="none" spc="0" baseline="0" dirty="0" smtClean="0">
                <a:solidFill>
                  <a:srgbClr val="000000"/>
                </a:solidFill>
                <a:uFillTx/>
                <a:latin typeface="Century Gothic" pitchFamily="34"/>
              </a:rPr>
              <a:t>Possible Rp&gt;50 um</a:t>
            </a:r>
            <a:endParaRPr lang="pt-PT" sz="1400" b="0" i="0" u="none" strike="noStrike" kern="1200" cap="none" spc="0" baseline="0" dirty="0">
              <a:solidFill>
                <a:srgbClr val="000000"/>
              </a:solidFill>
              <a:uFillTx/>
              <a:latin typeface="Century Gothic" pitchFamily="34"/>
            </a:endParaRPr>
          </a:p>
          <a:p>
            <a:pPr marL="285750" marR="0" lvl="0" indent="-285750" algn="l" defTabSz="914400" rtl="0" fontAlgn="auto" hangingPunct="1">
              <a:lnSpc>
                <a:spcPct val="15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pt-PT" sz="1400" b="0" i="0" u="none" strike="noStrike" kern="1200" cap="none" spc="0" baseline="0" dirty="0" smtClean="0">
                <a:solidFill>
                  <a:srgbClr val="000000"/>
                </a:solidFill>
                <a:uFillTx/>
                <a:latin typeface="Century Gothic" pitchFamily="34"/>
              </a:rPr>
              <a:t>No </a:t>
            </a:r>
            <a:r>
              <a:rPr lang="pt-PT" sz="1400" b="0" i="0" u="none" strike="noStrike" kern="1200" cap="none" spc="0" baseline="0" dirty="0">
                <a:solidFill>
                  <a:srgbClr val="000000"/>
                </a:solidFill>
                <a:uFillTx/>
                <a:latin typeface="Century Gothic" pitchFamily="34"/>
              </a:rPr>
              <a:t>noise (set threshold)</a:t>
            </a:r>
          </a:p>
          <a:p>
            <a:pPr marL="285750" marR="0" lvl="0" indent="-285750" algn="l" defTabSz="914400" rtl="0" fontAlgn="auto" hangingPunct="1">
              <a:lnSpc>
                <a:spcPct val="15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pt-PT" sz="1400" b="0" i="0" u="none" strike="noStrike" kern="1200" cap="none" spc="0" baseline="0" dirty="0">
                <a:solidFill>
                  <a:srgbClr val="000000"/>
                </a:solidFill>
                <a:uFillTx/>
                <a:latin typeface="Century Gothic" pitchFamily="34"/>
              </a:rPr>
              <a:t>High counting rate capability </a:t>
            </a:r>
            <a:endParaRPr lang="pt-PT" sz="1400" b="0" i="0" u="none" strike="noStrike" kern="1200" cap="none" spc="0" baseline="0" dirty="0" smtClean="0">
              <a:solidFill>
                <a:srgbClr val="000000"/>
              </a:solidFill>
              <a:uFillTx/>
              <a:latin typeface="Century Gothic" pitchFamily="34"/>
            </a:endParaRPr>
          </a:p>
          <a:p>
            <a:pPr marL="285750" marR="0" lvl="0" indent="-285750" algn="l" defTabSz="914400" rtl="0" fontAlgn="auto" hangingPunct="1">
              <a:lnSpc>
                <a:spcPct val="15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pt-PT" sz="1400" b="0" i="0" u="none" strike="noStrike" kern="1200" cap="none" spc="0" baseline="0" dirty="0" smtClean="0">
                <a:solidFill>
                  <a:srgbClr val="000000"/>
                </a:solidFill>
                <a:uFillTx/>
                <a:latin typeface="Century Gothic" pitchFamily="34"/>
              </a:rPr>
              <a:t>Large </a:t>
            </a:r>
            <a:r>
              <a:rPr lang="pt-PT" sz="1400" b="0" i="0" u="none" strike="noStrike" kern="1200" cap="none" spc="0" baseline="0" dirty="0">
                <a:solidFill>
                  <a:srgbClr val="000000"/>
                </a:solidFill>
                <a:uFillTx/>
                <a:latin typeface="Century Gothic" pitchFamily="34"/>
              </a:rPr>
              <a:t>area (up to 50x50 cm2)</a:t>
            </a:r>
          </a:p>
          <a:p>
            <a:pPr marL="285750" marR="0" lvl="0" indent="-285750" algn="l" defTabSz="914400" rtl="0" fontAlgn="auto" hangingPunct="1">
              <a:lnSpc>
                <a:spcPct val="15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pt-PT" sz="1400" b="0" i="0" u="none" strike="noStrike" kern="1200" cap="none" spc="0" baseline="0" dirty="0">
                <a:solidFill>
                  <a:srgbClr val="000000"/>
                </a:solidFill>
                <a:uFillTx/>
                <a:latin typeface="Century Gothic" pitchFamily="34"/>
              </a:rPr>
              <a:t>Very soft X-rays detection capability (&lt;1keV</a:t>
            </a:r>
            <a:r>
              <a:rPr lang="pt-PT" sz="1400" b="0" i="0" u="none" strike="noStrike" kern="1200" cap="none" spc="0" baseline="0" dirty="0" smtClean="0">
                <a:solidFill>
                  <a:srgbClr val="000000"/>
                </a:solidFill>
                <a:uFillTx/>
                <a:latin typeface="Century Gothic" pitchFamily="34"/>
              </a:rPr>
              <a:t>), </a:t>
            </a:r>
            <a:r>
              <a:rPr lang="pt-PT" sz="1400" b="0" i="0" u="none" strike="noStrike" kern="1200" cap="none" spc="0" baseline="0" dirty="0">
                <a:solidFill>
                  <a:srgbClr val="000000"/>
                </a:solidFill>
                <a:uFillTx/>
                <a:latin typeface="Century Gothic" pitchFamily="34"/>
              </a:rPr>
              <a:t>due to its high gain</a:t>
            </a:r>
          </a:p>
          <a:p>
            <a:pPr marL="285750" marR="0" lvl="0" indent="-285750" algn="l" defTabSz="914400" rtl="0" fontAlgn="auto" hangingPunct="1">
              <a:lnSpc>
                <a:spcPct val="15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pt-PT" sz="1400" b="0" i="0" u="none" strike="noStrike" kern="1200" cap="none" spc="0" baseline="0" dirty="0" err="1">
                <a:solidFill>
                  <a:srgbClr val="000000"/>
                </a:solidFill>
                <a:uFillTx/>
                <a:latin typeface="Century Gothic" pitchFamily="34"/>
              </a:rPr>
              <a:t>Room</a:t>
            </a:r>
            <a:r>
              <a:rPr lang="pt-PT" sz="1400" b="0" i="0" u="none" strike="noStrike" kern="1200" cap="none" spc="0" baseline="0" dirty="0">
                <a:solidFill>
                  <a:srgbClr val="000000"/>
                </a:solidFill>
                <a:uFillTx/>
                <a:latin typeface="Century Gothic" pitchFamily="34"/>
              </a:rPr>
              <a:t> </a:t>
            </a:r>
            <a:r>
              <a:rPr lang="pt-PT" sz="1400" b="0" i="0" u="none" strike="noStrike" kern="1200" cap="none" spc="0" baseline="0" dirty="0" err="1">
                <a:solidFill>
                  <a:srgbClr val="000000"/>
                </a:solidFill>
                <a:uFillTx/>
                <a:latin typeface="Century Gothic" pitchFamily="34"/>
              </a:rPr>
              <a:t>temperature</a:t>
            </a:r>
            <a:r>
              <a:rPr lang="pt-PT" sz="1400" b="0" i="0" u="none" strike="noStrike" kern="1200" cap="none" spc="0" baseline="0" dirty="0">
                <a:solidFill>
                  <a:srgbClr val="000000"/>
                </a:solidFill>
                <a:uFillTx/>
                <a:latin typeface="Century Gothic" pitchFamily="34"/>
              </a:rPr>
              <a:t> </a:t>
            </a:r>
            <a:r>
              <a:rPr lang="pt-PT" sz="1400" b="0" i="0" u="none" strike="noStrike" kern="1200" cap="none" spc="0" baseline="0" dirty="0" err="1">
                <a:solidFill>
                  <a:srgbClr val="000000"/>
                </a:solidFill>
                <a:uFillTx/>
                <a:latin typeface="Century Gothic" pitchFamily="34"/>
              </a:rPr>
              <a:t>operation</a:t>
            </a:r>
            <a:endParaRPr lang="pt-PT" sz="1400" b="0" i="0" u="none" strike="noStrike" kern="1200" cap="none" spc="0" baseline="0" dirty="0">
              <a:solidFill>
                <a:srgbClr val="000000"/>
              </a:solidFill>
              <a:uFillTx/>
              <a:latin typeface="Century Gothic" pitchFamily="34"/>
            </a:endParaRPr>
          </a:p>
          <a:p>
            <a:pPr marL="285750" marR="0" lvl="0" indent="-285750" algn="l" defTabSz="914400" rtl="0" fontAlgn="auto" hangingPunct="1">
              <a:lnSpc>
                <a:spcPct val="15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pt-PT" sz="1400" b="0" i="0" u="none" strike="noStrike" kern="1200" cap="none" spc="0" baseline="0" dirty="0" err="1">
                <a:solidFill>
                  <a:srgbClr val="000000"/>
                </a:solidFill>
                <a:uFillTx/>
                <a:latin typeface="Century Gothic" pitchFamily="34"/>
              </a:rPr>
              <a:t>Versatility</a:t>
            </a:r>
            <a:r>
              <a:rPr lang="pt-PT" sz="1400" b="0" i="0" u="none" strike="noStrike" kern="1200" cap="none" spc="0" baseline="0" dirty="0">
                <a:solidFill>
                  <a:srgbClr val="000000"/>
                </a:solidFill>
                <a:uFillTx/>
                <a:latin typeface="Century Gothic" pitchFamily="34"/>
              </a:rPr>
              <a:t> </a:t>
            </a:r>
            <a:r>
              <a:rPr lang="pt-PT" sz="1400" b="0" i="0" u="none" strike="noStrike" kern="1200" cap="none" spc="0" baseline="0" dirty="0" err="1">
                <a:solidFill>
                  <a:srgbClr val="000000"/>
                </a:solidFill>
                <a:uFillTx/>
                <a:latin typeface="Century Gothic" pitchFamily="34"/>
              </a:rPr>
              <a:t>and</a:t>
            </a:r>
            <a:r>
              <a:rPr lang="pt-PT" sz="1400" b="0" i="0" u="none" strike="noStrike" kern="1200" cap="none" spc="0" baseline="0" dirty="0">
                <a:solidFill>
                  <a:srgbClr val="000000"/>
                </a:solidFill>
                <a:uFillTx/>
                <a:latin typeface="Century Gothic" pitchFamily="34"/>
              </a:rPr>
              <a:t> </a:t>
            </a:r>
            <a:r>
              <a:rPr lang="pt-PT" sz="1400" b="0" i="0" u="none" strike="noStrike" kern="1200" cap="none" spc="0" baseline="0" dirty="0" err="1">
                <a:solidFill>
                  <a:srgbClr val="000000"/>
                </a:solidFill>
                <a:uFillTx/>
                <a:latin typeface="Century Gothic" pitchFamily="34"/>
              </a:rPr>
              <a:t>portability</a:t>
            </a:r>
            <a:endParaRPr lang="pt-PT" sz="1400" b="0" i="0" u="none" strike="noStrike" kern="1200" cap="none" spc="0" baseline="0" dirty="0">
              <a:solidFill>
                <a:srgbClr val="000000"/>
              </a:solidFill>
              <a:uFillTx/>
              <a:latin typeface="Century Gothic" pitchFamily="34"/>
            </a:endParaRPr>
          </a:p>
          <a:p>
            <a:pPr marL="285750" marR="0" lvl="0" indent="-285750" algn="l" defTabSz="914400" rtl="0" fontAlgn="auto" hangingPunct="1">
              <a:lnSpc>
                <a:spcPct val="15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pt-PT" sz="1400" b="0" i="0" u="none" strike="noStrike" kern="1200" cap="none" spc="0" baseline="0" dirty="0" err="1">
                <a:solidFill>
                  <a:srgbClr val="000000"/>
                </a:solidFill>
                <a:uFillTx/>
                <a:latin typeface="Century Gothic" pitchFamily="34"/>
              </a:rPr>
              <a:t>Low</a:t>
            </a:r>
            <a:r>
              <a:rPr lang="pt-PT" sz="1400" b="0" i="0" u="none" strike="noStrike" kern="1200" cap="none" spc="0" baseline="0" dirty="0">
                <a:solidFill>
                  <a:srgbClr val="000000"/>
                </a:solidFill>
                <a:uFillTx/>
                <a:latin typeface="Century Gothic" pitchFamily="34"/>
              </a:rPr>
              <a:t> </a:t>
            </a:r>
            <a:r>
              <a:rPr lang="pt-PT" sz="1400" b="0" i="0" u="none" strike="noStrike" kern="1200" cap="none" spc="0" baseline="0" dirty="0" err="1">
                <a:solidFill>
                  <a:srgbClr val="000000"/>
                </a:solidFill>
                <a:uFillTx/>
                <a:latin typeface="Century Gothic" pitchFamily="34"/>
              </a:rPr>
              <a:t>cost</a:t>
            </a:r>
            <a:r>
              <a:rPr lang="pt-PT" sz="1400" b="0" i="0" u="none" strike="noStrike" kern="1200" cap="none" spc="0" baseline="0" dirty="0">
                <a:solidFill>
                  <a:srgbClr val="000000"/>
                </a:solidFill>
                <a:uFillTx/>
                <a:latin typeface="Century Gothic" pitchFamily="34"/>
              </a:rPr>
              <a:t> </a:t>
            </a:r>
            <a:r>
              <a:rPr lang="pt-PT" sz="1400" b="0" i="0" u="none" strike="noStrike" kern="1200" cap="none" spc="0" baseline="0" dirty="0" err="1">
                <a:solidFill>
                  <a:srgbClr val="000000"/>
                </a:solidFill>
                <a:uFillTx/>
                <a:latin typeface="Century Gothic" pitchFamily="34"/>
              </a:rPr>
              <a:t>and</a:t>
            </a:r>
            <a:r>
              <a:rPr lang="pt-PT" sz="1400" b="0" i="0" u="none" strike="noStrike" kern="1200" cap="none" spc="0" baseline="0" dirty="0">
                <a:solidFill>
                  <a:srgbClr val="000000"/>
                </a:solidFill>
                <a:uFillTx/>
                <a:latin typeface="Century Gothic" pitchFamily="34"/>
              </a:rPr>
              <a:t> </a:t>
            </a:r>
            <a:r>
              <a:rPr lang="pt-PT" sz="1400" b="0" i="0" u="none" strike="noStrike" kern="1200" cap="none" spc="0" baseline="0" dirty="0" err="1">
                <a:solidFill>
                  <a:srgbClr val="000000"/>
                </a:solidFill>
                <a:uFillTx/>
                <a:latin typeface="Century Gothic" pitchFamily="34"/>
              </a:rPr>
              <a:t>low</a:t>
            </a:r>
            <a:r>
              <a:rPr lang="pt-PT" sz="1400" b="0" i="0" u="none" strike="noStrike" kern="1200" cap="none" spc="0" baseline="0" dirty="0">
                <a:solidFill>
                  <a:srgbClr val="000000"/>
                </a:solidFill>
                <a:uFillTx/>
                <a:latin typeface="Century Gothic" pitchFamily="34"/>
              </a:rPr>
              <a:t> </a:t>
            </a:r>
            <a:r>
              <a:rPr lang="pt-PT" sz="1400" b="0" i="0" u="none" strike="noStrike" kern="1200" cap="none" spc="0" baseline="0" dirty="0" err="1">
                <a:solidFill>
                  <a:srgbClr val="000000"/>
                </a:solidFill>
                <a:uFillTx/>
                <a:latin typeface="Century Gothic" pitchFamily="34"/>
              </a:rPr>
              <a:t>complexity</a:t>
            </a:r>
            <a:endParaRPr lang="pt-PT" sz="1400" b="0" i="0" u="none" strike="noStrike" kern="1200" cap="none" spc="0" baseline="0" dirty="0">
              <a:solidFill>
                <a:srgbClr val="000000"/>
              </a:solidFill>
              <a:uFillTx/>
              <a:latin typeface="Century Gothic" pitchFamily="34"/>
            </a:endParaRPr>
          </a:p>
          <a:p>
            <a:pPr marL="285750" marR="0" lvl="0" indent="-285750" algn="l" defTabSz="9144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endParaRPr lang="pt-PT" sz="1400" b="0" i="0" u="none" strike="noStrike" kern="1200" cap="none" spc="0" baseline="0" dirty="0">
              <a:solidFill>
                <a:srgbClr val="000000"/>
              </a:solidFill>
              <a:uFillTx/>
              <a:latin typeface="Century Gothic" pitchFamily="34"/>
            </a:endParaRPr>
          </a:p>
          <a:p>
            <a:pPr marL="285750" marR="0" lvl="0" indent="-285750" algn="l" defTabSz="914400" rtl="0"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endParaRPr lang="pt-PT" sz="1400" b="0" i="0" u="none" strike="noStrike" kern="1200" cap="none" spc="0" baseline="0" dirty="0">
              <a:solidFill>
                <a:srgbClr val="000000"/>
              </a:solidFill>
              <a:uFillTx/>
              <a:latin typeface="Century Gothic" pitchFamily="34"/>
            </a:endParaRPr>
          </a:p>
        </p:txBody>
      </p:sp>
      <p:grpSp>
        <p:nvGrpSpPr>
          <p:cNvPr id="26" name="Group 2"/>
          <p:cNvGrpSpPr/>
          <p:nvPr/>
        </p:nvGrpSpPr>
        <p:grpSpPr>
          <a:xfrm>
            <a:off x="1077995" y="1491630"/>
            <a:ext cx="3779076" cy="2880322"/>
            <a:chOff x="238822" y="1391588"/>
            <a:chExt cx="4477195" cy="3412412"/>
          </a:xfrm>
        </p:grpSpPr>
        <p:pic>
          <p:nvPicPr>
            <p:cNvPr id="27" name="Shape 357"/>
            <p:cNvPicPr>
              <a:picLocks noChangeAspect="1"/>
            </p:cNvPicPr>
            <p:nvPr/>
          </p:nvPicPr>
          <p:blipFill>
            <a:blip r:embed="rId2">
              <a:clrChange>
                <a:clrFrom>
                  <a:srgbClr val="FFFFFF"/>
                </a:clrFrom>
                <a:clrTo>
                  <a:srgbClr val="FFFFFF">
                    <a:alpha val="0"/>
                  </a:srgbClr>
                </a:clrTo>
              </a:clrChange>
              <a:alphaModFix/>
            </a:blip>
            <a:stretch>
              <a:fillRect/>
            </a:stretch>
          </p:blipFill>
          <p:spPr>
            <a:xfrm>
              <a:off x="2474183" y="1391588"/>
              <a:ext cx="2241724" cy="1733016"/>
            </a:xfrm>
            <a:prstGeom prst="rect">
              <a:avLst/>
            </a:prstGeom>
            <a:noFill/>
            <a:ln>
              <a:noFill/>
            </a:ln>
          </p:spPr>
        </p:pic>
        <p:pic>
          <p:nvPicPr>
            <p:cNvPr id="28" name="Shape 358"/>
            <p:cNvPicPr>
              <a:picLocks noChangeAspect="1"/>
            </p:cNvPicPr>
            <p:nvPr/>
          </p:nvPicPr>
          <p:blipFill>
            <a:blip r:embed="rId3">
              <a:clrChange>
                <a:clrFrom>
                  <a:srgbClr val="FFFFFF"/>
                </a:clrFrom>
                <a:clrTo>
                  <a:srgbClr val="FFFFFF">
                    <a:alpha val="0"/>
                  </a:srgbClr>
                </a:clrTo>
              </a:clrChange>
              <a:alphaModFix/>
            </a:blip>
            <a:stretch>
              <a:fillRect/>
            </a:stretch>
          </p:blipFill>
          <p:spPr>
            <a:xfrm>
              <a:off x="238822" y="2996863"/>
              <a:ext cx="4477195" cy="1807137"/>
            </a:xfrm>
            <a:prstGeom prst="rect">
              <a:avLst/>
            </a:prstGeom>
            <a:noFill/>
            <a:ln>
              <a:noFill/>
            </a:ln>
          </p:spPr>
        </p:pic>
        <p:pic>
          <p:nvPicPr>
            <p:cNvPr id="29" name="Shape 351"/>
            <p:cNvPicPr>
              <a:picLocks noChangeAspect="1"/>
            </p:cNvPicPr>
            <p:nvPr/>
          </p:nvPicPr>
          <p:blipFill>
            <a:blip r:embed="rId4">
              <a:clrChange>
                <a:clrFrom>
                  <a:srgbClr val="FFFFFF"/>
                </a:clrFrom>
                <a:clrTo>
                  <a:srgbClr val="FFFFFF">
                    <a:alpha val="0"/>
                  </a:srgbClr>
                </a:clrTo>
              </a:clrChange>
              <a:alphaModFix/>
            </a:blip>
            <a:stretch>
              <a:fillRect/>
            </a:stretch>
          </p:blipFill>
          <p:spPr>
            <a:xfrm>
              <a:off x="238822" y="1391588"/>
              <a:ext cx="2235360" cy="1733016"/>
            </a:xfrm>
            <a:prstGeom prst="rect">
              <a:avLst/>
            </a:prstGeom>
            <a:noFill/>
            <a:ln>
              <a:noFill/>
            </a:ln>
          </p:spPr>
        </p:pic>
      </p:grpSp>
    </p:spTree>
    <p:extLst>
      <p:ext uri="{BB962C8B-B14F-4D97-AF65-F5344CB8AC3E}">
        <p14:creationId xmlns:p14="http://schemas.microsoft.com/office/powerpoint/2010/main" val="12274439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name="Slide8">
    <p:spTree>
      <p:nvGrpSpPr>
        <p:cNvPr id="1" name=""/>
        <p:cNvGrpSpPr/>
        <p:nvPr/>
      </p:nvGrpSpPr>
      <p:grpSpPr>
        <a:xfrm>
          <a:off x="0" y="0"/>
          <a:ext cx="0" cy="0"/>
          <a:chOff x="0" y="0"/>
          <a:chExt cx="0" cy="0"/>
        </a:xfrm>
      </p:grpSpPr>
      <p:sp>
        <p:nvSpPr>
          <p:cNvPr id="2" name="TextBox 31"/>
          <p:cNvSpPr txBox="1"/>
          <p:nvPr/>
        </p:nvSpPr>
        <p:spPr>
          <a:xfrm>
            <a:off x="1127003" y="792391"/>
            <a:ext cx="3589014" cy="615553"/>
          </a:xfrm>
          <a:prstGeom prst="rect">
            <a:avLst/>
          </a:prstGeom>
          <a:noFill/>
          <a:ln>
            <a:noFill/>
          </a:ln>
        </p:spPr>
        <p:txBody>
          <a:bodyPr vert="horz" wrap="square" lIns="91440" tIns="45720" rIns="91440" bIns="45720" anchor="t" anchorCtr="0" compatLnSpc="1">
            <a:spAutoFit/>
          </a:bodyPr>
          <a:lstStyle/>
          <a:p>
            <a:pPr algn="r">
              <a:defRPr sz="1800" b="0" i="0" u="none" strike="noStrike" kern="0" cap="none" spc="0" baseline="0">
                <a:solidFill>
                  <a:srgbClr val="000000"/>
                </a:solidFill>
                <a:uFillTx/>
              </a:defRPr>
            </a:pPr>
            <a:r>
              <a:rPr lang="pt-PT" sz="2000" b="1" dirty="0" err="1" smtClean="0">
                <a:solidFill>
                  <a:srgbClr val="FFC000"/>
                </a:solidFill>
                <a:latin typeface="Traffolight" pitchFamily="2"/>
              </a:rPr>
              <a:t>Example</a:t>
            </a:r>
            <a:r>
              <a:rPr lang="pt-PT" sz="2000" b="1" dirty="0">
                <a:solidFill>
                  <a:srgbClr val="FFC000"/>
                </a:solidFill>
                <a:latin typeface="Traffolight" pitchFamily="2"/>
              </a:rPr>
              <a:t> </a:t>
            </a:r>
            <a:r>
              <a:rPr lang="pt-PT" sz="2000" b="1" dirty="0" smtClean="0">
                <a:solidFill>
                  <a:srgbClr val="FFC000"/>
                </a:solidFill>
                <a:latin typeface="Traffolight" pitchFamily="2"/>
              </a:rPr>
              <a:t>- THCOBRA </a:t>
            </a:r>
            <a:r>
              <a:rPr lang="pt-PT" sz="2000" b="1" dirty="0" err="1" smtClean="0">
                <a:solidFill>
                  <a:srgbClr val="FFC000"/>
                </a:solidFill>
                <a:latin typeface="Traffolight" pitchFamily="2"/>
              </a:rPr>
              <a:t>detector</a:t>
            </a:r>
            <a:r>
              <a:rPr lang="pt-PT" sz="2000" b="1" dirty="0" smtClean="0">
                <a:solidFill>
                  <a:srgbClr val="FFC000"/>
                </a:solidFill>
                <a:latin typeface="Traffolight" pitchFamily="2"/>
              </a:rPr>
              <a:t> </a:t>
            </a:r>
            <a:r>
              <a:rPr lang="pt-PT" sz="1400" b="0" i="0" u="none" strike="noStrike" kern="1200" cap="none" spc="0" baseline="0" dirty="0" smtClean="0">
                <a:solidFill>
                  <a:srgbClr val="000000"/>
                </a:solidFill>
                <a:uFillTx/>
                <a:latin typeface="Century Gothic" pitchFamily="34"/>
              </a:rPr>
              <a:t>(</a:t>
            </a:r>
            <a:r>
              <a:rPr lang="pt-PT" sz="1400" b="0" i="0" u="none" strike="noStrike" kern="1200" cap="none" spc="0" baseline="0" dirty="0">
                <a:solidFill>
                  <a:srgbClr val="000000"/>
                </a:solidFill>
                <a:uFillTx/>
                <a:latin typeface="Century Gothic" pitchFamily="34"/>
              </a:rPr>
              <a:t>10x10 cm</a:t>
            </a:r>
            <a:r>
              <a:rPr lang="pt-PT" sz="1400" b="0" i="0" u="none" strike="noStrike" kern="1200" cap="none" spc="0" baseline="30000" dirty="0">
                <a:solidFill>
                  <a:srgbClr val="000000"/>
                </a:solidFill>
                <a:uFillTx/>
                <a:latin typeface="Century Gothic" pitchFamily="34"/>
              </a:rPr>
              <a:t>2</a:t>
            </a:r>
            <a:r>
              <a:rPr lang="pt-PT" sz="1400" b="0" i="0" u="none" strike="noStrike" kern="1200" cap="none" spc="0" baseline="0" dirty="0" smtClean="0">
                <a:solidFill>
                  <a:srgbClr val="000000"/>
                </a:solidFill>
                <a:uFillTx/>
                <a:latin typeface="Century Gothic" pitchFamily="34"/>
              </a:rPr>
              <a:t>)</a:t>
            </a:r>
            <a:endParaRPr lang="pt-PT" sz="1400" b="0" i="0" u="none" strike="noStrike" kern="1200" cap="none" spc="0" baseline="0" dirty="0">
              <a:solidFill>
                <a:srgbClr val="000000"/>
              </a:solidFill>
              <a:uFillTx/>
              <a:latin typeface="Century Gothic" pitchFamily="34"/>
            </a:endParaRPr>
          </a:p>
        </p:txBody>
      </p:sp>
      <p:pic>
        <p:nvPicPr>
          <p:cNvPr id="3" name="Picture 14" descr="C:\Users\analuisa.silva\Dropbox\TESE_doutoramentoANA\TESE_ANA_latex\figuras\chapter2\THCOBRA.png"/>
          <p:cNvPicPr>
            <a:picLocks noChangeAspect="1"/>
          </p:cNvPicPr>
          <p:nvPr/>
        </p:nvPicPr>
        <p:blipFill>
          <a:blip r:embed="rId3"/>
          <a:srcRect/>
          <a:stretch>
            <a:fillRect/>
          </a:stretch>
        </p:blipFill>
        <p:spPr>
          <a:xfrm>
            <a:off x="1190627" y="1592419"/>
            <a:ext cx="3727992" cy="2274459"/>
          </a:xfrm>
          <a:prstGeom prst="rect">
            <a:avLst/>
          </a:prstGeom>
          <a:noFill/>
          <a:ln>
            <a:noFill/>
          </a:ln>
        </p:spPr>
      </p:pic>
      <p:sp>
        <p:nvSpPr>
          <p:cNvPr id="4" name="TextBox 42"/>
          <p:cNvSpPr txBox="1"/>
          <p:nvPr/>
        </p:nvSpPr>
        <p:spPr>
          <a:xfrm>
            <a:off x="1036966" y="3866878"/>
            <a:ext cx="4032454" cy="923330"/>
          </a:xfrm>
          <a:prstGeom prst="rect">
            <a:avLst/>
          </a:prstGeom>
          <a:noFill/>
          <a:ln>
            <a:noFill/>
          </a:ln>
        </p:spPr>
        <p:txBody>
          <a:bodyPr vert="horz" wrap="square" lIns="91440" tIns="45720" rIns="91440" bIns="45720" anchor="t" anchorCtr="0" compatLnSpc="1">
            <a:spAutoFit/>
          </a:bodyPr>
          <a:lstStyle/>
          <a:p>
            <a:pPr marL="285750" marR="0" lvl="0" indent="-285750" algn="l" defTabSz="914400" rtl="0" fontAlgn="auto" hangingPunct="1">
              <a:lnSpc>
                <a:spcPct val="15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pt-PT" sz="1200" b="0" i="0" u="none" strike="noStrike" kern="1200" cap="none" spc="0" baseline="0" dirty="0">
                <a:solidFill>
                  <a:srgbClr val="000000"/>
                </a:solidFill>
                <a:uFillTx/>
                <a:latin typeface="Century Gothic" pitchFamily="34"/>
              </a:rPr>
              <a:t>Double side structure</a:t>
            </a:r>
          </a:p>
          <a:p>
            <a:pPr marL="285750" marR="0" lvl="0" indent="-285750" algn="l" defTabSz="914400" rtl="0" fontAlgn="auto" hangingPunct="1">
              <a:lnSpc>
                <a:spcPct val="15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pt-PT" sz="1200" b="0" i="0" u="none" strike="noStrike" kern="1200" cap="none" spc="0" baseline="0" dirty="0">
                <a:solidFill>
                  <a:srgbClr val="000000"/>
                </a:solidFill>
                <a:uFillTx/>
                <a:latin typeface="Century Gothic" pitchFamily="34"/>
              </a:rPr>
              <a:t>Substract: PCB 400 </a:t>
            </a:r>
            <a:r>
              <a:rPr lang="pt-PT" sz="1200" dirty="0">
                <a:solidFill>
                  <a:srgbClr val="000000"/>
                </a:solidFill>
              </a:rPr>
              <a:t>µ</a:t>
            </a:r>
            <a:r>
              <a:rPr lang="pt-PT" sz="1200" b="0" i="0" u="none" strike="noStrike" kern="1200" cap="none" spc="0" baseline="0" dirty="0" smtClean="0">
                <a:solidFill>
                  <a:srgbClr val="000000"/>
                </a:solidFill>
                <a:uFillTx/>
                <a:latin typeface="Century Gothic" pitchFamily="34"/>
              </a:rPr>
              <a:t>m</a:t>
            </a:r>
            <a:endParaRPr lang="pt-PT" sz="1200" b="0" i="0" u="none" strike="noStrike" kern="1200" cap="none" spc="0" baseline="0" dirty="0">
              <a:solidFill>
                <a:srgbClr val="000000"/>
              </a:solidFill>
              <a:uFillTx/>
              <a:latin typeface="Century Gothic" pitchFamily="34"/>
            </a:endParaRPr>
          </a:p>
          <a:p>
            <a:pPr marL="285750" lvl="0" indent="-285750">
              <a:lnSpc>
                <a:spcPct val="150000"/>
              </a:lnSpc>
              <a:buSzPct val="100000"/>
              <a:buFont typeface="Arial" pitchFamily="34"/>
              <a:buChar char="•"/>
              <a:defRPr sz="1800" b="0" i="0" u="none" strike="noStrike" kern="0" cap="none" spc="0" baseline="0">
                <a:solidFill>
                  <a:srgbClr val="000000"/>
                </a:solidFill>
                <a:uFillTx/>
              </a:defRPr>
            </a:pPr>
            <a:r>
              <a:rPr lang="pt-PT" sz="1200" b="0" i="0" u="none" strike="noStrike" kern="1200" cap="none" spc="0" baseline="0" dirty="0">
                <a:solidFill>
                  <a:srgbClr val="000000"/>
                </a:solidFill>
                <a:uFillTx/>
                <a:latin typeface="Century Gothic" pitchFamily="34"/>
              </a:rPr>
              <a:t>Holes ø = 300 </a:t>
            </a:r>
            <a:r>
              <a:rPr lang="pt-PT" sz="1200" dirty="0">
                <a:solidFill>
                  <a:srgbClr val="000000"/>
                </a:solidFill>
              </a:rPr>
              <a:t>µ</a:t>
            </a:r>
            <a:r>
              <a:rPr lang="pt-PT" sz="1200" dirty="0">
                <a:solidFill>
                  <a:srgbClr val="000000"/>
                </a:solidFill>
                <a:latin typeface="Century Gothic" pitchFamily="34"/>
              </a:rPr>
              <a:t>m</a:t>
            </a:r>
          </a:p>
        </p:txBody>
      </p:sp>
      <p:sp>
        <p:nvSpPr>
          <p:cNvPr id="6" name="Rectangle 2"/>
          <p:cNvSpPr/>
          <p:nvPr/>
        </p:nvSpPr>
        <p:spPr>
          <a:xfrm>
            <a:off x="3053193" y="3861602"/>
            <a:ext cx="2286000" cy="923330"/>
          </a:xfrm>
          <a:prstGeom prst="rect">
            <a:avLst/>
          </a:prstGeom>
          <a:noFill/>
          <a:ln>
            <a:noFill/>
            <a:prstDash val="solid"/>
          </a:ln>
        </p:spPr>
        <p:txBody>
          <a:bodyPr vert="horz" wrap="square" lIns="91440" tIns="45720" rIns="91440" bIns="45720" anchor="t" anchorCtr="0" compatLnSpc="1">
            <a:spAutoFit/>
          </a:bodyPr>
          <a:lstStyle/>
          <a:p>
            <a:pPr marL="285750" indent="-285750">
              <a:lnSpc>
                <a:spcPct val="150000"/>
              </a:lnSpc>
              <a:buSzPct val="100000"/>
              <a:buFont typeface="Arial" pitchFamily="34"/>
              <a:buChar char="•"/>
              <a:defRPr sz="1800" b="0" i="0" u="none" strike="noStrike" kern="0" cap="none" spc="0" baseline="0">
                <a:solidFill>
                  <a:srgbClr val="000000"/>
                </a:solidFill>
                <a:uFillTx/>
              </a:defRPr>
            </a:pPr>
            <a:r>
              <a:rPr lang="en-US" sz="1200" b="0" i="0" u="none" strike="noStrike" kern="1200" cap="none" spc="0" baseline="0" dirty="0">
                <a:solidFill>
                  <a:srgbClr val="000000"/>
                </a:solidFill>
                <a:uFillTx/>
                <a:latin typeface="Century Gothic" pitchFamily="34"/>
              </a:rPr>
              <a:t>Cathodes 200 </a:t>
            </a:r>
            <a:r>
              <a:rPr lang="pt-PT" sz="1200" dirty="0" smtClean="0">
                <a:solidFill>
                  <a:srgbClr val="000000"/>
                </a:solidFill>
              </a:rPr>
              <a:t>µ</a:t>
            </a:r>
            <a:r>
              <a:rPr lang="pt-PT" sz="1200" dirty="0" smtClean="0">
                <a:solidFill>
                  <a:srgbClr val="000000"/>
                </a:solidFill>
                <a:latin typeface="Century Gothic" pitchFamily="34"/>
              </a:rPr>
              <a:t>m</a:t>
            </a:r>
            <a:endParaRPr lang="pt-PT" sz="1200" b="0" i="0" u="none" strike="noStrike" kern="1200" cap="none" spc="0" baseline="0" dirty="0">
              <a:solidFill>
                <a:srgbClr val="000000"/>
              </a:solidFill>
              <a:uFillTx/>
              <a:latin typeface="Century Gothic" pitchFamily="34"/>
            </a:endParaRPr>
          </a:p>
          <a:p>
            <a:pPr marL="285750" indent="-285750">
              <a:lnSpc>
                <a:spcPct val="150000"/>
              </a:lnSpc>
              <a:buSzPct val="100000"/>
              <a:buFont typeface="Arial" pitchFamily="34"/>
              <a:buChar char="•"/>
              <a:defRPr sz="1800" b="0" i="0" u="none" strike="noStrike" kern="0" cap="none" spc="0" baseline="0">
                <a:solidFill>
                  <a:srgbClr val="000000"/>
                </a:solidFill>
                <a:uFillTx/>
              </a:defRPr>
            </a:pPr>
            <a:r>
              <a:rPr lang="en-US" sz="1200" b="0" i="0" u="none" strike="noStrike" kern="1200" cap="none" spc="0" baseline="0" dirty="0">
                <a:solidFill>
                  <a:srgbClr val="000000"/>
                </a:solidFill>
                <a:uFillTx/>
                <a:latin typeface="Century Gothic" pitchFamily="34"/>
              </a:rPr>
              <a:t>Anodes 200 </a:t>
            </a:r>
            <a:r>
              <a:rPr lang="pt-PT" sz="1200" dirty="0" smtClean="0">
                <a:solidFill>
                  <a:srgbClr val="000000"/>
                </a:solidFill>
              </a:rPr>
              <a:t>µ</a:t>
            </a:r>
            <a:r>
              <a:rPr lang="pt-PT" sz="1200" dirty="0" smtClean="0">
                <a:solidFill>
                  <a:srgbClr val="000000"/>
                </a:solidFill>
                <a:latin typeface="Century Gothic" pitchFamily="34"/>
              </a:rPr>
              <a:t>m</a:t>
            </a:r>
            <a:endParaRPr lang="pt-PT" sz="1200" b="0" i="0" u="none" strike="noStrike" kern="1200" cap="none" spc="0" baseline="0" dirty="0">
              <a:solidFill>
                <a:srgbClr val="000000"/>
              </a:solidFill>
              <a:uFillTx/>
              <a:latin typeface="Century Gothic" pitchFamily="34"/>
            </a:endParaRPr>
          </a:p>
          <a:p>
            <a:pPr marL="285750" marR="0" lvl="0" indent="-285750" algn="l" defTabSz="914400" rtl="0" fontAlgn="auto" hangingPunct="1">
              <a:lnSpc>
                <a:spcPct val="15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en-US" sz="1200" b="0" i="0" u="none" strike="noStrike" kern="1200" cap="none" spc="0" baseline="0" dirty="0">
                <a:solidFill>
                  <a:srgbClr val="000000"/>
                </a:solidFill>
                <a:uFillTx/>
                <a:latin typeface="Century Gothic" pitchFamily="34"/>
              </a:rPr>
              <a:t>Pitch 1 </a:t>
            </a:r>
            <a:r>
              <a:rPr lang="pt-PT" sz="1200" b="0" i="0" u="none" strike="noStrike" kern="1200" cap="none" spc="0" baseline="0" dirty="0">
                <a:solidFill>
                  <a:srgbClr val="000000"/>
                </a:solidFill>
                <a:uFillTx/>
                <a:latin typeface="Century Gothic" pitchFamily="34"/>
              </a:rPr>
              <a:t>mm </a:t>
            </a:r>
          </a:p>
        </p:txBody>
      </p:sp>
      <p:sp>
        <p:nvSpPr>
          <p:cNvPr id="7" name="TextBox 31"/>
          <p:cNvSpPr txBox="1"/>
          <p:nvPr/>
        </p:nvSpPr>
        <p:spPr>
          <a:xfrm>
            <a:off x="5277777" y="1266167"/>
            <a:ext cx="3338977" cy="400110"/>
          </a:xfrm>
          <a:prstGeom prst="rect">
            <a:avLst/>
          </a:prstGeom>
          <a:noFill/>
          <a:ln w="3175">
            <a:solidFill>
              <a:schemeClr val="accent1"/>
            </a:solidFill>
          </a:ln>
        </p:spPr>
        <p:txBody>
          <a:bodyPr vert="horz" wrap="square" lIns="91440" tIns="45720" rIns="91440" bIns="45720" anchor="t" anchorCtr="0" compatLnSpc="1">
            <a:spAutoFit/>
          </a:bodyPr>
          <a:lstStyle>
            <a:defPPr>
              <a:defRPr lang="pt-PT"/>
            </a:defPPr>
            <a:lvl1pPr algn="r">
              <a:defRPr sz="2000" b="1" i="0" u="none" strike="noStrike" kern="0" cap="none" spc="0" baseline="0">
                <a:solidFill>
                  <a:srgbClr val="FFC000"/>
                </a:solidFill>
                <a:uFillTx/>
                <a:latin typeface="Traffolight" pitchFamily="2"/>
              </a:defRPr>
            </a:lvl1pPr>
          </a:lstStyle>
          <a:p>
            <a:pPr algn="ctr"/>
            <a:r>
              <a:rPr lang="pt-PT" dirty="0" err="1">
                <a:solidFill>
                  <a:schemeClr val="bg1">
                    <a:lumMod val="65000"/>
                  </a:schemeClr>
                </a:solidFill>
              </a:rPr>
              <a:t>operation</a:t>
            </a:r>
            <a:r>
              <a:rPr lang="pt-PT" dirty="0">
                <a:solidFill>
                  <a:schemeClr val="bg1">
                    <a:lumMod val="65000"/>
                  </a:schemeClr>
                </a:solidFill>
              </a:rPr>
              <a:t> </a:t>
            </a:r>
            <a:r>
              <a:rPr lang="pt-PT" dirty="0" err="1">
                <a:solidFill>
                  <a:schemeClr val="bg1">
                    <a:lumMod val="65000"/>
                  </a:schemeClr>
                </a:solidFill>
              </a:rPr>
              <a:t>principle</a:t>
            </a:r>
            <a:endParaRPr lang="pt-PT" dirty="0">
              <a:solidFill>
                <a:schemeClr val="bg1">
                  <a:lumMod val="65000"/>
                </a:schemeClr>
              </a:solidFill>
            </a:endParaRPr>
          </a:p>
        </p:txBody>
      </p:sp>
      <p:sp>
        <p:nvSpPr>
          <p:cNvPr id="10" name="Rectangle 9"/>
          <p:cNvSpPr/>
          <p:nvPr/>
        </p:nvSpPr>
        <p:spPr>
          <a:xfrm>
            <a:off x="120321" y="250789"/>
            <a:ext cx="847586" cy="4709236"/>
          </a:xfrm>
          <a:prstGeom prst="rect">
            <a:avLst/>
          </a:prstGeom>
          <a:solidFill>
            <a:schemeClr val="bg1">
              <a:lumMod val="7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sp>
        <p:nvSpPr>
          <p:cNvPr id="11" name="Oval 9"/>
          <p:cNvSpPr/>
          <p:nvPr/>
        </p:nvSpPr>
        <p:spPr>
          <a:xfrm>
            <a:off x="834968" y="892420"/>
            <a:ext cx="261609" cy="261609"/>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FFC000"/>
          </a:solidFill>
          <a:ln w="25402">
            <a:solidFill>
              <a:srgbClr val="FFC000"/>
            </a:solid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ndParaRPr>
          </a:p>
        </p:txBody>
      </p:sp>
      <p:sp>
        <p:nvSpPr>
          <p:cNvPr id="15" name="Rectangle 14"/>
          <p:cNvSpPr/>
          <p:nvPr/>
        </p:nvSpPr>
        <p:spPr>
          <a:xfrm>
            <a:off x="978213" y="123643"/>
            <a:ext cx="3975768" cy="523220"/>
          </a:xfrm>
          <a:prstGeom prst="rect">
            <a:avLst/>
          </a:prstGeom>
        </p:spPr>
        <p:txBody>
          <a:bodyPr wrap="none">
            <a:spAutoFit/>
          </a:bodyPr>
          <a:lstStyle/>
          <a:p>
            <a:pPr>
              <a:defRPr sz="1800" b="0" i="0" u="none" strike="noStrike" kern="0" cap="none" spc="0" baseline="0">
                <a:solidFill>
                  <a:srgbClr val="000000"/>
                </a:solidFill>
                <a:uFillTx/>
              </a:defRPr>
            </a:pPr>
            <a:r>
              <a:rPr lang="en-US" sz="2800" b="1" kern="0" dirty="0">
                <a:solidFill>
                  <a:srgbClr val="FFC000"/>
                </a:solidFill>
                <a:latin typeface="Traffolight" pitchFamily="2"/>
              </a:rPr>
              <a:t>MPGDs and 2D-imaging</a:t>
            </a:r>
          </a:p>
        </p:txBody>
      </p:sp>
      <p:pic>
        <p:nvPicPr>
          <p:cNvPr id="1026" name="Picture 2"/>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953981" y="1882414"/>
            <a:ext cx="3986573" cy="32307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name="Slide9">
    <p:spTree>
      <p:nvGrpSpPr>
        <p:cNvPr id="1" name=""/>
        <p:cNvGrpSpPr/>
        <p:nvPr/>
      </p:nvGrpSpPr>
      <p:grpSpPr>
        <a:xfrm>
          <a:off x="0" y="0"/>
          <a:ext cx="0" cy="0"/>
          <a:chOff x="0" y="0"/>
          <a:chExt cx="0" cy="0"/>
        </a:xfrm>
      </p:grpSpPr>
      <p:sp>
        <p:nvSpPr>
          <p:cNvPr id="8" name="Rectangle 7"/>
          <p:cNvSpPr/>
          <p:nvPr/>
        </p:nvSpPr>
        <p:spPr>
          <a:xfrm>
            <a:off x="120321" y="250789"/>
            <a:ext cx="847586" cy="4709236"/>
          </a:xfrm>
          <a:prstGeom prst="rect">
            <a:avLst/>
          </a:prstGeom>
          <a:solidFill>
            <a:schemeClr val="bg1">
              <a:lumMod val="7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sp>
        <p:nvSpPr>
          <p:cNvPr id="9" name="Oval 9"/>
          <p:cNvSpPr/>
          <p:nvPr/>
        </p:nvSpPr>
        <p:spPr>
          <a:xfrm>
            <a:off x="840795" y="842580"/>
            <a:ext cx="261609" cy="261609"/>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FFC000"/>
          </a:solidFill>
          <a:ln w="25402">
            <a:solidFill>
              <a:srgbClr val="FFC000"/>
            </a:solid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ndParaRPr>
          </a:p>
        </p:txBody>
      </p:sp>
      <p:sp>
        <p:nvSpPr>
          <p:cNvPr id="7" name="Rectangle 6"/>
          <p:cNvSpPr/>
          <p:nvPr/>
        </p:nvSpPr>
        <p:spPr>
          <a:xfrm>
            <a:off x="1187624" y="1347614"/>
            <a:ext cx="7632848" cy="32403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pic>
        <p:nvPicPr>
          <p:cNvPr id="6" name="Picture 2" descr="C:\Users\analuisa.silva\Dropbox\TESE_doutoramentoANA\TESE_ANA_latex\figuras\chapter3\imaging_operationprinciple.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59632" y="1400923"/>
            <a:ext cx="7405011" cy="3110209"/>
          </a:xfrm>
          <a:prstGeom prst="rect">
            <a:avLst/>
          </a:prstGeom>
          <a:noFill/>
          <a:extLst>
            <a:ext uri="{909E8E84-426E-40DD-AFC4-6F175D3DCCD1}">
              <a14:hiddenFill xmlns:a14="http://schemas.microsoft.com/office/drawing/2010/main">
                <a:solidFill>
                  <a:srgbClr val="FFFFFF"/>
                </a:solidFill>
              </a14:hiddenFill>
            </a:ext>
          </a:extLst>
        </p:spPr>
      </p:pic>
      <p:sp>
        <p:nvSpPr>
          <p:cNvPr id="12" name="Rectangle 11"/>
          <p:cNvSpPr/>
          <p:nvPr/>
        </p:nvSpPr>
        <p:spPr>
          <a:xfrm>
            <a:off x="1158483" y="766962"/>
            <a:ext cx="2893741" cy="400110"/>
          </a:xfrm>
          <a:prstGeom prst="rect">
            <a:avLst/>
          </a:prstGeom>
        </p:spPr>
        <p:txBody>
          <a:bodyPr wrap="none">
            <a:spAutoFit/>
          </a:bodyPr>
          <a:lstStyle/>
          <a:p>
            <a:r>
              <a:rPr lang="en-US" sz="2000" b="1" dirty="0">
                <a:solidFill>
                  <a:schemeClr val="bg1">
                    <a:lumMod val="65000"/>
                  </a:schemeClr>
                </a:solidFill>
                <a:latin typeface="Traffolight" pitchFamily="2"/>
              </a:rPr>
              <a:t>MPGDs and 2D-imaging</a:t>
            </a:r>
          </a:p>
        </p:txBody>
      </p:sp>
      <p:sp>
        <p:nvSpPr>
          <p:cNvPr id="11" name="Rectangle 10"/>
          <p:cNvSpPr/>
          <p:nvPr/>
        </p:nvSpPr>
        <p:spPr>
          <a:xfrm>
            <a:off x="978213" y="123643"/>
            <a:ext cx="3975768" cy="523220"/>
          </a:xfrm>
          <a:prstGeom prst="rect">
            <a:avLst/>
          </a:prstGeom>
        </p:spPr>
        <p:txBody>
          <a:bodyPr wrap="none">
            <a:spAutoFit/>
          </a:bodyPr>
          <a:lstStyle/>
          <a:p>
            <a:pPr>
              <a:defRPr sz="1800" b="0" i="0" u="none" strike="noStrike" kern="0" cap="none" spc="0" baseline="0">
                <a:solidFill>
                  <a:srgbClr val="000000"/>
                </a:solidFill>
                <a:uFillTx/>
              </a:defRPr>
            </a:pPr>
            <a:r>
              <a:rPr lang="en-US" sz="2800" b="1" kern="0" dirty="0">
                <a:solidFill>
                  <a:srgbClr val="FFC000"/>
                </a:solidFill>
                <a:latin typeface="Traffolight" pitchFamily="2"/>
              </a:rPr>
              <a:t>MPGDs and 2D-imaging</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name="Slide10">
    <p:spTree>
      <p:nvGrpSpPr>
        <p:cNvPr id="1" name=""/>
        <p:cNvGrpSpPr/>
        <p:nvPr/>
      </p:nvGrpSpPr>
      <p:grpSpPr>
        <a:xfrm>
          <a:off x="0" y="0"/>
          <a:ext cx="0" cy="0"/>
          <a:chOff x="0" y="0"/>
          <a:chExt cx="0" cy="0"/>
        </a:xfrm>
      </p:grpSpPr>
      <p:sp>
        <p:nvSpPr>
          <p:cNvPr id="12" name="Rectangle 11"/>
          <p:cNvSpPr/>
          <p:nvPr/>
        </p:nvSpPr>
        <p:spPr>
          <a:xfrm>
            <a:off x="978213" y="123643"/>
            <a:ext cx="3975768" cy="523220"/>
          </a:xfrm>
          <a:prstGeom prst="rect">
            <a:avLst/>
          </a:prstGeom>
        </p:spPr>
        <p:txBody>
          <a:bodyPr wrap="none">
            <a:spAutoFit/>
          </a:bodyPr>
          <a:lstStyle/>
          <a:p>
            <a:pPr>
              <a:defRPr sz="1800" b="0" i="0" u="none" strike="noStrike" kern="0" cap="none" spc="0" baseline="0">
                <a:solidFill>
                  <a:srgbClr val="000000"/>
                </a:solidFill>
                <a:uFillTx/>
              </a:defRPr>
            </a:pPr>
            <a:r>
              <a:rPr lang="en-US" sz="2800" b="1" kern="0" dirty="0">
                <a:solidFill>
                  <a:srgbClr val="FFC000"/>
                </a:solidFill>
                <a:latin typeface="Traffolight" pitchFamily="2"/>
              </a:rPr>
              <a:t>MPGDs and 2D-imaging</a:t>
            </a:r>
          </a:p>
        </p:txBody>
      </p:sp>
      <p:sp>
        <p:nvSpPr>
          <p:cNvPr id="13" name="TextBox 12"/>
          <p:cNvSpPr txBox="1"/>
          <p:nvPr/>
        </p:nvSpPr>
        <p:spPr>
          <a:xfrm>
            <a:off x="1109818" y="793797"/>
            <a:ext cx="2828018" cy="307777"/>
          </a:xfrm>
          <a:prstGeom prst="rect">
            <a:avLst/>
          </a:prstGeom>
          <a:noFill/>
        </p:spPr>
        <p:txBody>
          <a:bodyPr wrap="none" rtlCol="0">
            <a:spAutoFit/>
          </a:bodyPr>
          <a:lstStyle/>
          <a:p>
            <a:r>
              <a:rPr lang="en-US" sz="1400" dirty="0" smtClean="0">
                <a:latin typeface="Century Gothic" pitchFamily="34" charset="0"/>
              </a:rPr>
              <a:t>Energy Resolution and linearity</a:t>
            </a:r>
            <a:endParaRPr lang="en-US" sz="1400" dirty="0">
              <a:latin typeface="Century Gothic" pitchFamily="34" charset="0"/>
            </a:endParaRPr>
          </a:p>
        </p:txBody>
      </p:sp>
      <p:pic>
        <p:nvPicPr>
          <p:cNvPr id="14" name="Picture 13" descr="C:\Users\analuisa.silva\Dropbox\TESE_doutoramentoANA\TESE_ANA_latex\figuras\chapter3\linearity.png"/>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978213" y="1488071"/>
            <a:ext cx="4493117" cy="3471954"/>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p:cNvSpPr txBox="1"/>
          <p:nvPr/>
        </p:nvSpPr>
        <p:spPr>
          <a:xfrm>
            <a:off x="1110854" y="1262251"/>
            <a:ext cx="2113917" cy="369332"/>
          </a:xfrm>
          <a:prstGeom prst="rect">
            <a:avLst/>
          </a:prstGeom>
          <a:noFill/>
        </p:spPr>
        <p:txBody>
          <a:bodyPr wrap="square" rtlCol="0">
            <a:spAutoFit/>
          </a:bodyPr>
          <a:lstStyle/>
          <a:p>
            <a:r>
              <a:rPr lang="en-US" dirty="0" smtClean="0">
                <a:solidFill>
                  <a:schemeClr val="accent6">
                    <a:lumMod val="75000"/>
                  </a:schemeClr>
                </a:solidFill>
              </a:rPr>
              <a:t>MHSP - </a:t>
            </a:r>
            <a:r>
              <a:rPr lang="en-US" dirty="0" err="1" smtClean="0">
                <a:solidFill>
                  <a:schemeClr val="accent6">
                    <a:lumMod val="75000"/>
                  </a:schemeClr>
                </a:solidFill>
              </a:rPr>
              <a:t>Xe</a:t>
            </a:r>
            <a:r>
              <a:rPr lang="en-US" dirty="0" smtClean="0">
                <a:solidFill>
                  <a:schemeClr val="accent6">
                    <a:lumMod val="75000"/>
                  </a:schemeClr>
                </a:solidFill>
              </a:rPr>
              <a:t> @ 1 bar</a:t>
            </a:r>
            <a:endParaRPr lang="en-US" dirty="0">
              <a:solidFill>
                <a:schemeClr val="accent6">
                  <a:lumMod val="75000"/>
                </a:schemeClr>
              </a:solidFill>
            </a:endParaRPr>
          </a:p>
        </p:txBody>
      </p:sp>
      <p:sp>
        <p:nvSpPr>
          <p:cNvPr id="17" name="TextBox 16"/>
          <p:cNvSpPr txBox="1"/>
          <p:nvPr/>
        </p:nvSpPr>
        <p:spPr>
          <a:xfrm>
            <a:off x="5940152" y="200587"/>
            <a:ext cx="3096344" cy="369332"/>
          </a:xfrm>
          <a:prstGeom prst="rect">
            <a:avLst/>
          </a:prstGeom>
          <a:noFill/>
        </p:spPr>
        <p:txBody>
          <a:bodyPr wrap="square" rtlCol="0">
            <a:spAutoFit/>
          </a:bodyPr>
          <a:lstStyle/>
          <a:p>
            <a:r>
              <a:rPr lang="en-US" dirty="0" smtClean="0">
                <a:solidFill>
                  <a:schemeClr val="accent6">
                    <a:lumMod val="75000"/>
                  </a:schemeClr>
                </a:solidFill>
              </a:rPr>
              <a:t>THCOBRA - Ne/5%CH</a:t>
            </a:r>
            <a:r>
              <a:rPr lang="en-US" baseline="-25000" dirty="0" smtClean="0">
                <a:solidFill>
                  <a:schemeClr val="accent6">
                    <a:lumMod val="75000"/>
                  </a:schemeClr>
                </a:solidFill>
              </a:rPr>
              <a:t>4</a:t>
            </a:r>
            <a:r>
              <a:rPr lang="en-US" dirty="0" smtClean="0">
                <a:solidFill>
                  <a:schemeClr val="accent6">
                    <a:lumMod val="75000"/>
                  </a:schemeClr>
                </a:solidFill>
              </a:rPr>
              <a:t>@ 1 bar</a:t>
            </a:r>
            <a:endParaRPr lang="en-US" dirty="0">
              <a:solidFill>
                <a:schemeClr val="accent6">
                  <a:lumMod val="75000"/>
                </a:schemeClr>
              </a:solidFill>
            </a:endParaRPr>
          </a:p>
        </p:txBody>
      </p:sp>
      <p:sp>
        <p:nvSpPr>
          <p:cNvPr id="10" name="Rectangle 9"/>
          <p:cNvSpPr/>
          <p:nvPr/>
        </p:nvSpPr>
        <p:spPr>
          <a:xfrm>
            <a:off x="120321" y="250789"/>
            <a:ext cx="847586" cy="4709236"/>
          </a:xfrm>
          <a:prstGeom prst="rect">
            <a:avLst/>
          </a:prstGeom>
          <a:solidFill>
            <a:schemeClr val="bg1">
              <a:lumMod val="7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sp>
        <p:nvSpPr>
          <p:cNvPr id="11" name="Oval 9"/>
          <p:cNvSpPr/>
          <p:nvPr/>
        </p:nvSpPr>
        <p:spPr>
          <a:xfrm>
            <a:off x="840795" y="842580"/>
            <a:ext cx="261609" cy="261609"/>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FFC000"/>
          </a:solidFill>
          <a:ln w="25402">
            <a:solidFill>
              <a:srgbClr val="FFC000"/>
            </a:solid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ndParaRPr>
          </a:p>
        </p:txBody>
      </p:sp>
      <p:pic>
        <p:nvPicPr>
          <p:cNvPr id="19" name="Picture 2" descr="C:\Users\analuisa.silva\Dropbox\TESE_doutoramentoANA\TESE_ANA_latex\figuras\chapter3\Energy_resolution_thcobra.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39580" y="555526"/>
            <a:ext cx="2851348" cy="4493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4587</TotalTime>
  <Words>1357</Words>
  <Application>Microsoft Office PowerPoint</Application>
  <PresentationFormat>On-screen Show (16:9)</PresentationFormat>
  <Paragraphs>203</Paragraphs>
  <Slides>21</Slides>
  <Notes>14</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Ana Silva</dc:creator>
  <cp:lastModifiedBy>analuisa</cp:lastModifiedBy>
  <cp:revision>65</cp:revision>
  <dcterms:created xsi:type="dcterms:W3CDTF">2015-05-18T09:54:06Z</dcterms:created>
  <dcterms:modified xsi:type="dcterms:W3CDTF">2016-09-15T07:06:06Z</dcterms:modified>
</cp:coreProperties>
</file>