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77" r:id="rId5"/>
    <p:sldId id="261" r:id="rId6"/>
    <p:sldId id="278" r:id="rId7"/>
    <p:sldId id="260" r:id="rId8"/>
    <p:sldId id="259" r:id="rId9"/>
    <p:sldId id="276" r:id="rId10"/>
    <p:sldId id="265" r:id="rId11"/>
    <p:sldId id="266" r:id="rId12"/>
    <p:sldId id="263" r:id="rId13"/>
    <p:sldId id="264" r:id="rId14"/>
    <p:sldId id="267" r:id="rId15"/>
    <p:sldId id="268" r:id="rId16"/>
    <p:sldId id="279" r:id="rId17"/>
    <p:sldId id="269" r:id="rId18"/>
    <p:sldId id="270" r:id="rId19"/>
    <p:sldId id="271" r:id="rId20"/>
    <p:sldId id="272" r:id="rId21"/>
    <p:sldId id="275" r:id="rId22"/>
    <p:sldId id="273" r:id="rId23"/>
    <p:sldId id="274"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838" autoAdjust="0"/>
    <p:restoredTop sz="94660"/>
  </p:normalViewPr>
  <p:slideViewPr>
    <p:cSldViewPr snapToGrid="0">
      <p:cViewPr varScale="1">
        <p:scale>
          <a:sx n="66" d="100"/>
          <a:sy n="66" d="100"/>
        </p:scale>
        <p:origin x="48" y="14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88F51F6-D33A-431E-AA63-37B856914AC3}" type="datetimeFigureOut">
              <a:rPr lang="en-US" smtClean="0"/>
              <a:t>8/9/2016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EA56D4-E5F3-4135-B303-03527F31E6BD}" type="slidenum">
              <a:rPr lang="en-US" smtClean="0"/>
              <a:t>‹#›</a:t>
            </a:fld>
            <a:endParaRPr lang="en-US"/>
          </a:p>
        </p:txBody>
      </p:sp>
    </p:spTree>
    <p:extLst>
      <p:ext uri="{BB962C8B-B14F-4D97-AF65-F5344CB8AC3E}">
        <p14:creationId xmlns:p14="http://schemas.microsoft.com/office/powerpoint/2010/main" val="5135473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8F51F6-D33A-431E-AA63-37B856914AC3}" type="datetimeFigureOut">
              <a:rPr lang="en-US" smtClean="0"/>
              <a:t>8/9/2016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EA56D4-E5F3-4135-B303-03527F31E6BD}" type="slidenum">
              <a:rPr lang="en-US" smtClean="0"/>
              <a:t>‹#›</a:t>
            </a:fld>
            <a:endParaRPr lang="en-US"/>
          </a:p>
        </p:txBody>
      </p:sp>
    </p:spTree>
    <p:extLst>
      <p:ext uri="{BB962C8B-B14F-4D97-AF65-F5344CB8AC3E}">
        <p14:creationId xmlns:p14="http://schemas.microsoft.com/office/powerpoint/2010/main" val="36537858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8F51F6-D33A-431E-AA63-37B856914AC3}" type="datetimeFigureOut">
              <a:rPr lang="en-US" smtClean="0"/>
              <a:t>8/9/2016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EA56D4-E5F3-4135-B303-03527F31E6BD}" type="slidenum">
              <a:rPr lang="en-US" smtClean="0"/>
              <a:t>‹#›</a:t>
            </a:fld>
            <a:endParaRPr lang="en-US"/>
          </a:p>
        </p:txBody>
      </p:sp>
    </p:spTree>
    <p:extLst>
      <p:ext uri="{BB962C8B-B14F-4D97-AF65-F5344CB8AC3E}">
        <p14:creationId xmlns:p14="http://schemas.microsoft.com/office/powerpoint/2010/main" val="27887749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8F51F6-D33A-431E-AA63-37B856914AC3}" type="datetimeFigureOut">
              <a:rPr lang="en-US" smtClean="0"/>
              <a:t>8/9/2016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EA56D4-E5F3-4135-B303-03527F31E6BD}" type="slidenum">
              <a:rPr lang="en-US" smtClean="0"/>
              <a:t>‹#›</a:t>
            </a:fld>
            <a:endParaRPr lang="en-US"/>
          </a:p>
        </p:txBody>
      </p:sp>
    </p:spTree>
    <p:extLst>
      <p:ext uri="{BB962C8B-B14F-4D97-AF65-F5344CB8AC3E}">
        <p14:creationId xmlns:p14="http://schemas.microsoft.com/office/powerpoint/2010/main" val="13587135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8F51F6-D33A-431E-AA63-37B856914AC3}" type="datetimeFigureOut">
              <a:rPr lang="en-US" smtClean="0"/>
              <a:t>8/9/2016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EA56D4-E5F3-4135-B303-03527F31E6BD}" type="slidenum">
              <a:rPr lang="en-US" smtClean="0"/>
              <a:t>‹#›</a:t>
            </a:fld>
            <a:endParaRPr lang="en-US"/>
          </a:p>
        </p:txBody>
      </p:sp>
    </p:spTree>
    <p:extLst>
      <p:ext uri="{BB962C8B-B14F-4D97-AF65-F5344CB8AC3E}">
        <p14:creationId xmlns:p14="http://schemas.microsoft.com/office/powerpoint/2010/main" val="17030685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88F51F6-D33A-431E-AA63-37B856914AC3}" type="datetimeFigureOut">
              <a:rPr lang="en-US" smtClean="0"/>
              <a:t>8/9/2016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FEA56D4-E5F3-4135-B303-03527F31E6BD}" type="slidenum">
              <a:rPr lang="en-US" smtClean="0"/>
              <a:t>‹#›</a:t>
            </a:fld>
            <a:endParaRPr lang="en-US"/>
          </a:p>
        </p:txBody>
      </p:sp>
    </p:spTree>
    <p:extLst>
      <p:ext uri="{BB962C8B-B14F-4D97-AF65-F5344CB8AC3E}">
        <p14:creationId xmlns:p14="http://schemas.microsoft.com/office/powerpoint/2010/main" val="40802773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88F51F6-D33A-431E-AA63-37B856914AC3}" type="datetimeFigureOut">
              <a:rPr lang="en-US" smtClean="0"/>
              <a:t>8/9/2016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FEA56D4-E5F3-4135-B303-03527F31E6BD}" type="slidenum">
              <a:rPr lang="en-US" smtClean="0"/>
              <a:t>‹#›</a:t>
            </a:fld>
            <a:endParaRPr lang="en-US"/>
          </a:p>
        </p:txBody>
      </p:sp>
    </p:spTree>
    <p:extLst>
      <p:ext uri="{BB962C8B-B14F-4D97-AF65-F5344CB8AC3E}">
        <p14:creationId xmlns:p14="http://schemas.microsoft.com/office/powerpoint/2010/main" val="31571024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88F51F6-D33A-431E-AA63-37B856914AC3}" type="datetimeFigureOut">
              <a:rPr lang="en-US" smtClean="0"/>
              <a:t>8/9/2016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FEA56D4-E5F3-4135-B303-03527F31E6BD}" type="slidenum">
              <a:rPr lang="en-US" smtClean="0"/>
              <a:t>‹#›</a:t>
            </a:fld>
            <a:endParaRPr lang="en-US"/>
          </a:p>
        </p:txBody>
      </p:sp>
    </p:spTree>
    <p:extLst>
      <p:ext uri="{BB962C8B-B14F-4D97-AF65-F5344CB8AC3E}">
        <p14:creationId xmlns:p14="http://schemas.microsoft.com/office/powerpoint/2010/main" val="39940748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8F51F6-D33A-431E-AA63-37B856914AC3}" type="datetimeFigureOut">
              <a:rPr lang="en-US" smtClean="0"/>
              <a:t>8/9/2016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FEA56D4-E5F3-4135-B303-03527F31E6BD}" type="slidenum">
              <a:rPr lang="en-US" smtClean="0"/>
              <a:t>‹#›</a:t>
            </a:fld>
            <a:endParaRPr lang="en-US"/>
          </a:p>
        </p:txBody>
      </p:sp>
    </p:spTree>
    <p:extLst>
      <p:ext uri="{BB962C8B-B14F-4D97-AF65-F5344CB8AC3E}">
        <p14:creationId xmlns:p14="http://schemas.microsoft.com/office/powerpoint/2010/main" val="30597829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8F51F6-D33A-431E-AA63-37B856914AC3}" type="datetimeFigureOut">
              <a:rPr lang="en-US" smtClean="0"/>
              <a:t>8/9/2016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FEA56D4-E5F3-4135-B303-03527F31E6BD}" type="slidenum">
              <a:rPr lang="en-US" smtClean="0"/>
              <a:t>‹#›</a:t>
            </a:fld>
            <a:endParaRPr lang="en-US"/>
          </a:p>
        </p:txBody>
      </p:sp>
    </p:spTree>
    <p:extLst>
      <p:ext uri="{BB962C8B-B14F-4D97-AF65-F5344CB8AC3E}">
        <p14:creationId xmlns:p14="http://schemas.microsoft.com/office/powerpoint/2010/main" val="29796597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8F51F6-D33A-431E-AA63-37B856914AC3}" type="datetimeFigureOut">
              <a:rPr lang="en-US" smtClean="0"/>
              <a:t>8/9/2016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FEA56D4-E5F3-4135-B303-03527F31E6BD}" type="slidenum">
              <a:rPr lang="en-US" smtClean="0"/>
              <a:t>‹#›</a:t>
            </a:fld>
            <a:endParaRPr lang="en-US"/>
          </a:p>
        </p:txBody>
      </p:sp>
    </p:spTree>
    <p:extLst>
      <p:ext uri="{BB962C8B-B14F-4D97-AF65-F5344CB8AC3E}">
        <p14:creationId xmlns:p14="http://schemas.microsoft.com/office/powerpoint/2010/main" val="20438745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88F51F6-D33A-431E-AA63-37B856914AC3}" type="datetimeFigureOut">
              <a:rPr lang="en-US" smtClean="0"/>
              <a:t>8/9/2016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FEA56D4-E5F3-4135-B303-03527F31E6BD}" type="slidenum">
              <a:rPr lang="en-US" smtClean="0"/>
              <a:t>‹#›</a:t>
            </a:fld>
            <a:endParaRPr lang="en-US"/>
          </a:p>
        </p:txBody>
      </p:sp>
    </p:spTree>
    <p:extLst>
      <p:ext uri="{BB962C8B-B14F-4D97-AF65-F5344CB8AC3E}">
        <p14:creationId xmlns:p14="http://schemas.microsoft.com/office/powerpoint/2010/main" val="42920914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 Id="rId5" Type="http://schemas.openxmlformats.org/officeDocument/2006/relationships/image" Target="../media/image32.png"/><Relationship Id="rId4" Type="http://schemas.openxmlformats.org/officeDocument/2006/relationships/image" Target="../media/image31.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9.emf"/><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35380" y="1033272"/>
            <a:ext cx="9921240" cy="2684024"/>
          </a:xfrm>
        </p:spPr>
        <p:txBody>
          <a:bodyPr>
            <a:noAutofit/>
          </a:bodyPr>
          <a:lstStyle/>
          <a:p>
            <a:r>
              <a:rPr lang="en-US" b="1" dirty="0" smtClean="0"/>
              <a:t>Investigating the Effect of Solar Modulations on Cosmic Ray Flux</a:t>
            </a:r>
            <a:endParaRPr lang="en-US" b="1" dirty="0"/>
          </a:p>
        </p:txBody>
      </p:sp>
      <p:sp>
        <p:nvSpPr>
          <p:cNvPr id="3" name="Subtitle 2"/>
          <p:cNvSpPr>
            <a:spLocks noGrp="1"/>
          </p:cNvSpPr>
          <p:nvPr>
            <p:ph type="subTitle" idx="1"/>
          </p:nvPr>
        </p:nvSpPr>
        <p:spPr>
          <a:xfrm>
            <a:off x="1524000" y="4151293"/>
            <a:ext cx="9144000" cy="841248"/>
          </a:xfrm>
        </p:spPr>
        <p:txBody>
          <a:bodyPr>
            <a:normAutofit fontScale="25000" lnSpcReduction="20000"/>
          </a:bodyPr>
          <a:lstStyle/>
          <a:p>
            <a:r>
              <a:rPr lang="en-US" sz="9600" dirty="0" smtClean="0"/>
              <a:t>Isabelle Bunge</a:t>
            </a:r>
          </a:p>
          <a:p>
            <a:r>
              <a:rPr lang="en-US" sz="9600" dirty="0" smtClean="0"/>
              <a:t>Mentors: </a:t>
            </a:r>
          </a:p>
          <a:p>
            <a:r>
              <a:rPr lang="en-US" sz="9600" dirty="0" smtClean="0"/>
              <a:t>Professor Veronica </a:t>
            </a:r>
            <a:r>
              <a:rPr lang="en-US" sz="9600" dirty="0" err="1" smtClean="0"/>
              <a:t>Bindi</a:t>
            </a:r>
            <a:endParaRPr lang="en-US" sz="9600" dirty="0" smtClean="0"/>
          </a:p>
          <a:p>
            <a:r>
              <a:rPr lang="en-US" sz="9600" dirty="0" smtClean="0"/>
              <a:t>Cristina </a:t>
            </a:r>
            <a:r>
              <a:rPr lang="en-US" sz="9600" dirty="0" err="1" smtClean="0"/>
              <a:t>Consolandi</a:t>
            </a:r>
            <a:r>
              <a:rPr lang="en-US" sz="9600" dirty="0" smtClean="0"/>
              <a:t> </a:t>
            </a:r>
          </a:p>
          <a:p>
            <a:r>
              <a:rPr lang="en-US" sz="9600" dirty="0" smtClean="0"/>
              <a:t>Julia Hoffman </a:t>
            </a:r>
            <a:endParaRPr lang="en-US" sz="9600" dirty="0"/>
          </a:p>
          <a:p>
            <a:endParaRPr lang="en-US" dirty="0" smtClean="0"/>
          </a:p>
        </p:txBody>
      </p:sp>
      <p:pic>
        <p:nvPicPr>
          <p:cNvPr id="4" name="Picture 3"/>
          <p:cNvPicPr>
            <a:picLocks noChangeAspect="1"/>
          </p:cNvPicPr>
          <p:nvPr/>
        </p:nvPicPr>
        <p:blipFill>
          <a:blip r:embed="rId2"/>
          <a:stretch>
            <a:fillRect/>
          </a:stretch>
        </p:blipFill>
        <p:spPr>
          <a:xfrm>
            <a:off x="10213848" y="4800517"/>
            <a:ext cx="1874604" cy="1902117"/>
          </a:xfrm>
          <a:prstGeom prst="rect">
            <a:avLst/>
          </a:prstGeom>
        </p:spPr>
      </p:pic>
      <p:pic>
        <p:nvPicPr>
          <p:cNvPr id="5" name="Picture 4"/>
          <p:cNvPicPr>
            <a:picLocks noChangeAspect="1"/>
          </p:cNvPicPr>
          <p:nvPr/>
        </p:nvPicPr>
        <p:blipFill>
          <a:blip r:embed="rId3"/>
          <a:stretch>
            <a:fillRect/>
          </a:stretch>
        </p:blipFill>
        <p:spPr>
          <a:xfrm>
            <a:off x="333392" y="4754075"/>
            <a:ext cx="1477120" cy="185711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22296312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54813"/>
            <a:ext cx="10515600" cy="915035"/>
          </a:xfrm>
        </p:spPr>
        <p:txBody>
          <a:bodyPr>
            <a:normAutofit/>
          </a:bodyPr>
          <a:lstStyle/>
          <a:p>
            <a:pPr algn="ctr"/>
            <a:r>
              <a:rPr lang="en-US" sz="4000" dirty="0" smtClean="0"/>
              <a:t>Flux over Time </a:t>
            </a:r>
            <a:endParaRPr lang="en-US" sz="4000" dirty="0"/>
          </a:p>
        </p:txBody>
      </p:sp>
      <p:sp>
        <p:nvSpPr>
          <p:cNvPr id="3" name="Content Placeholder 2"/>
          <p:cNvSpPr>
            <a:spLocks noGrp="1"/>
          </p:cNvSpPr>
          <p:nvPr>
            <p:ph idx="1"/>
          </p:nvPr>
        </p:nvSpPr>
        <p:spPr>
          <a:xfrm>
            <a:off x="838200" y="1069848"/>
            <a:ext cx="10515600" cy="4814507"/>
          </a:xfrm>
        </p:spPr>
        <p:txBody>
          <a:bodyPr>
            <a:normAutofit/>
          </a:bodyPr>
          <a:lstStyle/>
          <a:p>
            <a:r>
              <a:rPr lang="en-US" sz="2000" dirty="0" smtClean="0"/>
              <a:t>The data for ‘Day’ and ‘Night’ events were separated into individual Bartels Rotation cycles (~27 days) for analysis of Flux over Time. </a:t>
            </a:r>
          </a:p>
          <a:p>
            <a:r>
              <a:rPr lang="en-US" sz="2000" dirty="0" smtClean="0"/>
              <a:t>Deviations at lower Rigidities( &lt; 10GV) are due to short term solar activity </a:t>
            </a:r>
          </a:p>
          <a:p>
            <a:endParaRPr lang="en-US" sz="2000" dirty="0"/>
          </a:p>
        </p:txBody>
      </p:sp>
      <p:pic>
        <p:nvPicPr>
          <p:cNvPr id="5" name="Picture 4"/>
          <p:cNvPicPr>
            <a:picLocks noChangeAspect="1"/>
          </p:cNvPicPr>
          <p:nvPr/>
        </p:nvPicPr>
        <p:blipFill rotWithShape="1">
          <a:blip r:embed="rId2"/>
          <a:srcRect l="6789" r="45891"/>
          <a:stretch/>
        </p:blipFill>
        <p:spPr>
          <a:xfrm>
            <a:off x="9502564" y="3434107"/>
            <a:ext cx="2405250" cy="1786264"/>
          </a:xfrm>
          <a:prstGeom prst="rect">
            <a:avLst/>
          </a:prstGeom>
        </p:spPr>
      </p:pic>
      <p:pic>
        <p:nvPicPr>
          <p:cNvPr id="6" name="Picture 5"/>
          <p:cNvPicPr>
            <a:picLocks noChangeAspect="1"/>
          </p:cNvPicPr>
          <p:nvPr/>
        </p:nvPicPr>
        <p:blipFill>
          <a:blip r:embed="rId3"/>
          <a:stretch>
            <a:fillRect/>
          </a:stretch>
        </p:blipFill>
        <p:spPr>
          <a:xfrm>
            <a:off x="406734" y="2223128"/>
            <a:ext cx="8732792" cy="4576262"/>
          </a:xfrm>
          <a:prstGeom prst="rect">
            <a:avLst/>
          </a:prstGeom>
        </p:spPr>
      </p:pic>
    </p:spTree>
    <p:extLst>
      <p:ext uri="{BB962C8B-B14F-4D97-AF65-F5344CB8AC3E}">
        <p14:creationId xmlns:p14="http://schemas.microsoft.com/office/powerpoint/2010/main" val="400131825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54813"/>
            <a:ext cx="10515600" cy="915035"/>
          </a:xfrm>
        </p:spPr>
        <p:txBody>
          <a:bodyPr>
            <a:normAutofit/>
          </a:bodyPr>
          <a:lstStyle/>
          <a:p>
            <a:pPr algn="ctr"/>
            <a:r>
              <a:rPr lang="en-US" sz="4000" dirty="0" smtClean="0"/>
              <a:t>Flux over Time </a:t>
            </a:r>
            <a:endParaRPr lang="en-US" sz="4000" dirty="0"/>
          </a:p>
        </p:txBody>
      </p:sp>
      <p:sp>
        <p:nvSpPr>
          <p:cNvPr id="3" name="Content Placeholder 2"/>
          <p:cNvSpPr>
            <a:spLocks noGrp="1"/>
          </p:cNvSpPr>
          <p:nvPr>
            <p:ph idx="1"/>
          </p:nvPr>
        </p:nvSpPr>
        <p:spPr>
          <a:xfrm>
            <a:off x="838200" y="996696"/>
            <a:ext cx="10515600" cy="4814507"/>
          </a:xfrm>
        </p:spPr>
        <p:txBody>
          <a:bodyPr>
            <a:normAutofit/>
          </a:bodyPr>
          <a:lstStyle/>
          <a:p>
            <a:r>
              <a:rPr lang="en-US" sz="2000" dirty="0" smtClean="0"/>
              <a:t>The data for ‘Day’ and ‘Night’ events were separated into individual Bartels Rotation cycles (~27 days) for analysis of Flux over Time. </a:t>
            </a:r>
          </a:p>
          <a:p>
            <a:r>
              <a:rPr lang="en-US" sz="2000" dirty="0" smtClean="0"/>
              <a:t>Deviations at lower Rigidities( &lt; 10GV) are due to short term solar activity </a:t>
            </a:r>
            <a:endParaRPr lang="en-US" sz="2000" dirty="0"/>
          </a:p>
        </p:txBody>
      </p:sp>
      <p:pic>
        <p:nvPicPr>
          <p:cNvPr id="6" name="Picture 5"/>
          <p:cNvPicPr>
            <a:picLocks noChangeAspect="1"/>
          </p:cNvPicPr>
          <p:nvPr/>
        </p:nvPicPr>
        <p:blipFill rotWithShape="1">
          <a:blip r:embed="rId2"/>
          <a:srcRect l="6473" r="33921"/>
          <a:stretch/>
        </p:blipFill>
        <p:spPr>
          <a:xfrm>
            <a:off x="9314859" y="3629768"/>
            <a:ext cx="2610050" cy="1554975"/>
          </a:xfrm>
          <a:prstGeom prst="rect">
            <a:avLst/>
          </a:prstGeom>
        </p:spPr>
      </p:pic>
      <p:pic>
        <p:nvPicPr>
          <p:cNvPr id="7" name="Picture 6"/>
          <p:cNvPicPr>
            <a:picLocks noChangeAspect="1"/>
          </p:cNvPicPr>
          <p:nvPr/>
        </p:nvPicPr>
        <p:blipFill>
          <a:blip r:embed="rId3"/>
          <a:stretch>
            <a:fillRect/>
          </a:stretch>
        </p:blipFill>
        <p:spPr>
          <a:xfrm>
            <a:off x="414779" y="2298999"/>
            <a:ext cx="8625083" cy="4457782"/>
          </a:xfrm>
          <a:prstGeom prst="rect">
            <a:avLst/>
          </a:prstGeom>
        </p:spPr>
      </p:pic>
    </p:spTree>
    <p:extLst>
      <p:ext uri="{BB962C8B-B14F-4D97-AF65-F5344CB8AC3E}">
        <p14:creationId xmlns:p14="http://schemas.microsoft.com/office/powerpoint/2010/main" val="249176663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3152"/>
            <a:ext cx="10515600" cy="1325563"/>
          </a:xfrm>
        </p:spPr>
        <p:txBody>
          <a:bodyPr>
            <a:normAutofit/>
          </a:bodyPr>
          <a:lstStyle/>
          <a:p>
            <a:pPr algn="ctr"/>
            <a:r>
              <a:rPr lang="en-US" sz="3800" dirty="0" smtClean="0"/>
              <a:t>‘Day’ to ‘Night’ Flux Ratios over Time </a:t>
            </a:r>
            <a:endParaRPr lang="en-US" sz="3800" dirty="0"/>
          </a:p>
        </p:txBody>
      </p:sp>
      <p:sp>
        <p:nvSpPr>
          <p:cNvPr id="3" name="Content Placeholder 2"/>
          <p:cNvSpPr>
            <a:spLocks noGrp="1"/>
          </p:cNvSpPr>
          <p:nvPr>
            <p:ph idx="1"/>
          </p:nvPr>
        </p:nvSpPr>
        <p:spPr>
          <a:xfrm>
            <a:off x="838200" y="1170432"/>
            <a:ext cx="10515600" cy="4942523"/>
          </a:xfrm>
        </p:spPr>
        <p:txBody>
          <a:bodyPr>
            <a:normAutofit/>
          </a:bodyPr>
          <a:lstStyle/>
          <a:p>
            <a:r>
              <a:rPr lang="en-US" sz="2400" dirty="0" smtClean="0"/>
              <a:t>Due to higher deviations at lower rigidities, we focused on bins with R &lt; 100 GV</a:t>
            </a:r>
          </a:p>
          <a:p>
            <a:r>
              <a:rPr lang="en-US" sz="2400" dirty="0" smtClean="0"/>
              <a:t>Check of ‘Day’ to ‘Night’ Flux Ratios over Time </a:t>
            </a:r>
            <a:endParaRPr lang="en-US" sz="2400" dirty="0"/>
          </a:p>
        </p:txBody>
      </p:sp>
      <p:pic>
        <p:nvPicPr>
          <p:cNvPr id="4" name="Picture 3"/>
          <p:cNvPicPr>
            <a:picLocks noChangeAspect="1"/>
          </p:cNvPicPr>
          <p:nvPr/>
        </p:nvPicPr>
        <p:blipFill>
          <a:blip r:embed="rId2"/>
          <a:stretch>
            <a:fillRect/>
          </a:stretch>
        </p:blipFill>
        <p:spPr>
          <a:xfrm>
            <a:off x="4943588" y="2285683"/>
            <a:ext cx="6981115" cy="4334256"/>
          </a:xfrm>
          <a:prstGeom prst="rect">
            <a:avLst/>
          </a:prstGeom>
        </p:spPr>
      </p:pic>
      <p:graphicFrame>
        <p:nvGraphicFramePr>
          <p:cNvPr id="5" name="Table 4"/>
          <p:cNvGraphicFramePr>
            <a:graphicFrameLocks noGrp="1"/>
          </p:cNvGraphicFramePr>
          <p:nvPr>
            <p:extLst>
              <p:ext uri="{D42A27DB-BD31-4B8C-83A1-F6EECF244321}">
                <p14:modId xmlns:p14="http://schemas.microsoft.com/office/powerpoint/2010/main" val="1565055097"/>
              </p:ext>
            </p:extLst>
          </p:nvPr>
        </p:nvGraphicFramePr>
        <p:xfrm>
          <a:off x="1355166" y="2441131"/>
          <a:ext cx="3071457" cy="4023360"/>
        </p:xfrm>
        <a:graphic>
          <a:graphicData uri="http://schemas.openxmlformats.org/drawingml/2006/table">
            <a:tbl>
              <a:tblPr firstRow="1" bandRow="1">
                <a:tableStyleId>{69CF1AB2-1976-4502-BF36-3FF5EA218861}</a:tableStyleId>
              </a:tblPr>
              <a:tblGrid>
                <a:gridCol w="649932"/>
                <a:gridCol w="2421525"/>
              </a:tblGrid>
              <a:tr h="337326">
                <a:tc>
                  <a:txBody>
                    <a:bodyPr/>
                    <a:lstStyle/>
                    <a:p>
                      <a:r>
                        <a:rPr lang="en-US" dirty="0" smtClean="0"/>
                        <a:t>Bin </a:t>
                      </a:r>
                      <a:endParaRPr lang="en-US" dirty="0"/>
                    </a:p>
                  </a:txBody>
                  <a:tcPr/>
                </a:tc>
                <a:tc>
                  <a:txBody>
                    <a:bodyPr/>
                    <a:lstStyle/>
                    <a:p>
                      <a:r>
                        <a:rPr lang="en-US" dirty="0" smtClean="0"/>
                        <a:t>Rigidity</a:t>
                      </a:r>
                      <a:r>
                        <a:rPr lang="en-US" baseline="0" dirty="0" smtClean="0"/>
                        <a:t> </a:t>
                      </a:r>
                      <a:endParaRPr lang="en-US" dirty="0"/>
                    </a:p>
                  </a:txBody>
                  <a:tcPr/>
                </a:tc>
              </a:tr>
              <a:tr h="337326">
                <a:tc>
                  <a:txBody>
                    <a:bodyPr/>
                    <a:lstStyle/>
                    <a:p>
                      <a:r>
                        <a:rPr lang="en-US" dirty="0" smtClean="0"/>
                        <a:t>5</a:t>
                      </a:r>
                      <a:endParaRPr lang="en-US" dirty="0"/>
                    </a:p>
                  </a:txBody>
                  <a:tcPr/>
                </a:tc>
                <a:tc>
                  <a:txBody>
                    <a:bodyPr/>
                    <a:lstStyle/>
                    <a:p>
                      <a:r>
                        <a:rPr lang="en-US" dirty="0" smtClean="0"/>
                        <a:t>1.51</a:t>
                      </a:r>
                      <a:r>
                        <a:rPr lang="en-US" baseline="0" dirty="0" smtClean="0"/>
                        <a:t> – 1.71 GV</a:t>
                      </a:r>
                      <a:endParaRPr lang="en-US" dirty="0"/>
                    </a:p>
                  </a:txBody>
                  <a:tcPr/>
                </a:tc>
              </a:tr>
              <a:tr h="337326">
                <a:tc>
                  <a:txBody>
                    <a:bodyPr/>
                    <a:lstStyle/>
                    <a:p>
                      <a:r>
                        <a:rPr lang="en-US" dirty="0" smtClean="0"/>
                        <a:t>10</a:t>
                      </a:r>
                      <a:endParaRPr lang="en-US" dirty="0"/>
                    </a:p>
                  </a:txBody>
                  <a:tcPr/>
                </a:tc>
                <a:tc>
                  <a:txBody>
                    <a:bodyPr/>
                    <a:lstStyle/>
                    <a:p>
                      <a:r>
                        <a:rPr lang="en-US" dirty="0" smtClean="0"/>
                        <a:t>2.67</a:t>
                      </a:r>
                      <a:r>
                        <a:rPr lang="en-US" baseline="0" dirty="0" smtClean="0"/>
                        <a:t> – 2.97 GV</a:t>
                      </a:r>
                      <a:endParaRPr lang="en-US" dirty="0"/>
                    </a:p>
                  </a:txBody>
                  <a:tcPr/>
                </a:tc>
              </a:tr>
              <a:tr h="337326">
                <a:tc>
                  <a:txBody>
                    <a:bodyPr/>
                    <a:lstStyle/>
                    <a:p>
                      <a:r>
                        <a:rPr lang="en-US" dirty="0" smtClean="0"/>
                        <a:t>15</a:t>
                      </a:r>
                      <a:endParaRPr lang="en-US" dirty="0"/>
                    </a:p>
                  </a:txBody>
                  <a:tcPr/>
                </a:tc>
                <a:tc>
                  <a:txBody>
                    <a:bodyPr/>
                    <a:lstStyle/>
                    <a:p>
                      <a:r>
                        <a:rPr lang="en-US" dirty="0" smtClean="0"/>
                        <a:t>4.43 – 4.88 GV</a:t>
                      </a:r>
                      <a:endParaRPr lang="en-US" dirty="0"/>
                    </a:p>
                  </a:txBody>
                  <a:tcPr/>
                </a:tc>
              </a:tr>
              <a:tr h="337326">
                <a:tc>
                  <a:txBody>
                    <a:bodyPr/>
                    <a:lstStyle/>
                    <a:p>
                      <a:r>
                        <a:rPr lang="en-US" dirty="0" smtClean="0"/>
                        <a:t>20</a:t>
                      </a:r>
                      <a:endParaRPr lang="en-US" dirty="0"/>
                    </a:p>
                  </a:txBody>
                  <a:tcPr/>
                </a:tc>
                <a:tc>
                  <a:txBody>
                    <a:bodyPr/>
                    <a:lstStyle/>
                    <a:p>
                      <a:r>
                        <a:rPr lang="en-US" dirty="0" smtClean="0"/>
                        <a:t>7.09 – 7.76 GV</a:t>
                      </a:r>
                      <a:endParaRPr lang="en-US" dirty="0"/>
                    </a:p>
                  </a:txBody>
                  <a:tcPr/>
                </a:tc>
              </a:tr>
              <a:tr h="337326">
                <a:tc>
                  <a:txBody>
                    <a:bodyPr/>
                    <a:lstStyle/>
                    <a:p>
                      <a:r>
                        <a:rPr lang="en-US" dirty="0" smtClean="0"/>
                        <a:t>25</a:t>
                      </a:r>
                      <a:endParaRPr lang="en-US" dirty="0"/>
                    </a:p>
                  </a:txBody>
                  <a:tcPr/>
                </a:tc>
                <a:tc>
                  <a:txBody>
                    <a:bodyPr/>
                    <a:lstStyle/>
                    <a:p>
                      <a:r>
                        <a:rPr lang="en-US" dirty="0" smtClean="0"/>
                        <a:t>11.00 – 12.00 GV</a:t>
                      </a:r>
                      <a:endParaRPr lang="en-US" dirty="0"/>
                    </a:p>
                  </a:txBody>
                  <a:tcPr/>
                </a:tc>
              </a:tr>
              <a:tr h="337326">
                <a:tc>
                  <a:txBody>
                    <a:bodyPr/>
                    <a:lstStyle/>
                    <a:p>
                      <a:r>
                        <a:rPr lang="en-US" dirty="0" smtClean="0"/>
                        <a:t>30</a:t>
                      </a:r>
                      <a:endParaRPr lang="en-US" dirty="0"/>
                    </a:p>
                  </a:txBody>
                  <a:tcPr/>
                </a:tc>
                <a:tc>
                  <a:txBody>
                    <a:bodyPr/>
                    <a:lstStyle/>
                    <a:p>
                      <a:r>
                        <a:rPr lang="en-US" dirty="0" smtClean="0"/>
                        <a:t>16.6 – 18.00 GV</a:t>
                      </a:r>
                      <a:endParaRPr lang="en-US" dirty="0"/>
                    </a:p>
                  </a:txBody>
                  <a:tcPr/>
                </a:tc>
              </a:tr>
              <a:tr h="337326">
                <a:tc>
                  <a:txBody>
                    <a:bodyPr/>
                    <a:lstStyle/>
                    <a:p>
                      <a:r>
                        <a:rPr lang="en-US" dirty="0" smtClean="0"/>
                        <a:t>35</a:t>
                      </a:r>
                      <a:endParaRPr lang="en-US" dirty="0"/>
                    </a:p>
                  </a:txBody>
                  <a:tcPr/>
                </a:tc>
                <a:tc>
                  <a:txBody>
                    <a:bodyPr/>
                    <a:lstStyle/>
                    <a:p>
                      <a:r>
                        <a:rPr lang="en-US" dirty="0" smtClean="0"/>
                        <a:t>24.69 – 26.69 GV</a:t>
                      </a:r>
                      <a:endParaRPr lang="en-US" dirty="0"/>
                    </a:p>
                  </a:txBody>
                  <a:tcPr/>
                </a:tc>
              </a:tr>
              <a:tr h="337326">
                <a:tc>
                  <a:txBody>
                    <a:bodyPr/>
                    <a:lstStyle/>
                    <a:p>
                      <a:r>
                        <a:rPr lang="en-US" dirty="0" smtClean="0"/>
                        <a:t>40</a:t>
                      </a:r>
                      <a:endParaRPr lang="en-US" dirty="0"/>
                    </a:p>
                  </a:txBody>
                  <a:tcPr/>
                </a:tc>
                <a:tc>
                  <a:txBody>
                    <a:bodyPr/>
                    <a:lstStyle/>
                    <a:p>
                      <a:r>
                        <a:rPr lang="en-US" dirty="0" smtClean="0"/>
                        <a:t>36.1 – 38.89 GV</a:t>
                      </a:r>
                      <a:endParaRPr lang="en-US" dirty="0"/>
                    </a:p>
                  </a:txBody>
                  <a:tcPr/>
                </a:tc>
              </a:tr>
              <a:tr h="337326">
                <a:tc>
                  <a:txBody>
                    <a:bodyPr/>
                    <a:lstStyle/>
                    <a:p>
                      <a:r>
                        <a:rPr lang="en-US" dirty="0" smtClean="0"/>
                        <a:t>45</a:t>
                      </a:r>
                      <a:endParaRPr lang="en-US" dirty="0"/>
                    </a:p>
                  </a:txBody>
                  <a:tcPr/>
                </a:tc>
                <a:tc>
                  <a:txBody>
                    <a:bodyPr/>
                    <a:lstStyle/>
                    <a:p>
                      <a:r>
                        <a:rPr lang="en-US" dirty="0" smtClean="0"/>
                        <a:t>52.2 – 56.1 GV</a:t>
                      </a:r>
                      <a:endParaRPr lang="en-US" dirty="0"/>
                    </a:p>
                  </a:txBody>
                  <a:tcPr/>
                </a:tc>
              </a:tr>
              <a:tr h="337326">
                <a:tc>
                  <a:txBody>
                    <a:bodyPr/>
                    <a:lstStyle/>
                    <a:p>
                      <a:r>
                        <a:rPr lang="en-US" dirty="0" smtClean="0"/>
                        <a:t>50</a:t>
                      </a:r>
                      <a:endParaRPr lang="en-US" dirty="0"/>
                    </a:p>
                  </a:txBody>
                  <a:tcPr/>
                </a:tc>
                <a:tc>
                  <a:txBody>
                    <a:bodyPr/>
                    <a:lstStyle/>
                    <a:p>
                      <a:r>
                        <a:rPr lang="en-US" dirty="0" smtClean="0"/>
                        <a:t>74.9 – 80.5 GV</a:t>
                      </a:r>
                      <a:endParaRPr lang="en-US" dirty="0"/>
                    </a:p>
                  </a:txBody>
                  <a:tcPr/>
                </a:tc>
              </a:tr>
            </a:tbl>
          </a:graphicData>
        </a:graphic>
      </p:graphicFrame>
    </p:spTree>
    <p:extLst>
      <p:ext uri="{BB962C8B-B14F-4D97-AF65-F5344CB8AC3E}">
        <p14:creationId xmlns:p14="http://schemas.microsoft.com/office/powerpoint/2010/main" val="311568749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81661"/>
            <a:ext cx="10515600" cy="1325563"/>
          </a:xfrm>
        </p:spPr>
        <p:txBody>
          <a:bodyPr/>
          <a:lstStyle/>
          <a:p>
            <a:pPr algn="ctr"/>
            <a:r>
              <a:rPr lang="en-US" dirty="0" smtClean="0"/>
              <a:t>Statistical Comparisons </a:t>
            </a:r>
            <a:endParaRPr lang="en-US" dirty="0"/>
          </a:p>
        </p:txBody>
      </p:sp>
      <p:pic>
        <p:nvPicPr>
          <p:cNvPr id="6" name="Content Placeholder 5"/>
          <p:cNvPicPr>
            <a:picLocks noGrp="1" noChangeAspect="1"/>
          </p:cNvPicPr>
          <p:nvPr>
            <p:ph idx="1"/>
          </p:nvPr>
        </p:nvPicPr>
        <p:blipFill>
          <a:blip r:embed="rId2"/>
          <a:stretch>
            <a:fillRect/>
          </a:stretch>
        </p:blipFill>
        <p:spPr>
          <a:xfrm>
            <a:off x="1651274" y="2521319"/>
            <a:ext cx="8716196" cy="4033175"/>
          </a:xfrm>
          <a:prstGeom prst="rect">
            <a:avLst/>
          </a:prstGeom>
        </p:spPr>
      </p:pic>
      <p:sp>
        <p:nvSpPr>
          <p:cNvPr id="7" name="TextBox 6"/>
          <p:cNvSpPr txBox="1"/>
          <p:nvPr/>
        </p:nvSpPr>
        <p:spPr>
          <a:xfrm>
            <a:off x="1021034" y="1224344"/>
            <a:ext cx="9976675" cy="1015663"/>
          </a:xfrm>
          <a:prstGeom prst="rect">
            <a:avLst/>
          </a:prstGeom>
          <a:noFill/>
        </p:spPr>
        <p:txBody>
          <a:bodyPr wrap="square" rtlCol="0">
            <a:spAutoFit/>
          </a:bodyPr>
          <a:lstStyle/>
          <a:p>
            <a:r>
              <a:rPr lang="en-US" sz="2000" dirty="0" smtClean="0"/>
              <a:t>From the fit of the distribution of </a:t>
            </a:r>
            <a:r>
              <a:rPr lang="en-US" sz="2000" dirty="0" smtClean="0"/>
              <a:t>the ratios</a:t>
            </a:r>
            <a:r>
              <a:rPr lang="en-US" sz="2000" dirty="0" smtClean="0"/>
              <a:t>, we found that the deviation from the mean is consistently less then </a:t>
            </a:r>
            <a:r>
              <a:rPr lang="en-US" sz="2000" dirty="0" smtClean="0"/>
              <a:t>0.6%, and that our sigma values ar</a:t>
            </a:r>
            <a:r>
              <a:rPr lang="en-US" sz="2000" dirty="0" smtClean="0"/>
              <a:t>e less than 0.035</a:t>
            </a:r>
            <a:r>
              <a:rPr lang="en-US" sz="2000" dirty="0" smtClean="0"/>
              <a:t>. </a:t>
            </a:r>
            <a:r>
              <a:rPr lang="en-US" sz="2000" dirty="0" smtClean="0"/>
              <a:t>Therefore, the ‘Day’ to ‘Night’ Flux difference is stable over time. </a:t>
            </a:r>
            <a:endParaRPr lang="en-US" sz="2000" dirty="0"/>
          </a:p>
        </p:txBody>
      </p:sp>
    </p:spTree>
    <p:extLst>
      <p:ext uri="{BB962C8B-B14F-4D97-AF65-F5344CB8AC3E}">
        <p14:creationId xmlns:p14="http://schemas.microsoft.com/office/powerpoint/2010/main" val="328211751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82245"/>
            <a:ext cx="10515600" cy="1325563"/>
          </a:xfrm>
        </p:spPr>
        <p:txBody>
          <a:bodyPr>
            <a:normAutofit/>
          </a:bodyPr>
          <a:lstStyle/>
          <a:p>
            <a:pPr algn="ctr"/>
            <a:r>
              <a:rPr lang="en-US" sz="4000" dirty="0" smtClean="0"/>
              <a:t>Further Investigations </a:t>
            </a:r>
            <a:endParaRPr lang="en-US" sz="4000" dirty="0"/>
          </a:p>
        </p:txBody>
      </p:sp>
      <p:sp>
        <p:nvSpPr>
          <p:cNvPr id="3" name="TextBox 2"/>
          <p:cNvSpPr txBox="1"/>
          <p:nvPr/>
        </p:nvSpPr>
        <p:spPr>
          <a:xfrm>
            <a:off x="1021080" y="1362456"/>
            <a:ext cx="10332720" cy="4093428"/>
          </a:xfrm>
          <a:prstGeom prst="rect">
            <a:avLst/>
          </a:prstGeom>
          <a:noFill/>
        </p:spPr>
        <p:txBody>
          <a:bodyPr wrap="square" rtlCol="0">
            <a:spAutoFit/>
          </a:bodyPr>
          <a:lstStyle/>
          <a:p>
            <a:r>
              <a:rPr lang="en-US" sz="2200" dirty="0" smtClean="0"/>
              <a:t>To find the cause of the small fluctuations between proton fluxes during the two periods, it was necessary to study the parameters of Flux.  </a:t>
            </a:r>
          </a:p>
          <a:p>
            <a:endParaRPr lang="en-US" sz="2200" dirty="0" smtClean="0"/>
          </a:p>
          <a:p>
            <a:r>
              <a:rPr lang="en-US" sz="2200" dirty="0" smtClean="0"/>
              <a:t>Step 1: Integrate Flux and other parameters over time (all BRs)</a:t>
            </a:r>
          </a:p>
          <a:p>
            <a:endParaRPr lang="en-US" sz="2200" dirty="0"/>
          </a:p>
          <a:p>
            <a:r>
              <a:rPr lang="en-US" sz="2200" dirty="0" smtClean="0"/>
              <a:t>Step 2: Create ratios comparing parameters in ‘Day’ and ‘Night’ periods </a:t>
            </a:r>
          </a:p>
          <a:p>
            <a:endParaRPr lang="en-US" sz="2200" dirty="0"/>
          </a:p>
          <a:p>
            <a:r>
              <a:rPr lang="en-US" sz="2200" dirty="0" smtClean="0"/>
              <a:t>Step 3: Create correlation graphs between the Flux ratios and parameter ratios</a:t>
            </a:r>
          </a:p>
          <a:p>
            <a:endParaRPr lang="en-US" sz="2200" dirty="0"/>
          </a:p>
          <a:p>
            <a:r>
              <a:rPr lang="en-US" sz="2200" dirty="0" smtClean="0"/>
              <a:t>Step 4: Use </a:t>
            </a:r>
            <a:r>
              <a:rPr lang="en-US" sz="2200" dirty="0" smtClean="0"/>
              <a:t>T-Test </a:t>
            </a:r>
            <a:r>
              <a:rPr lang="en-US" sz="2200" dirty="0" smtClean="0"/>
              <a:t>for comparison of ‘Day’ to ‘Night’ periods over rigidity </a:t>
            </a:r>
          </a:p>
          <a:p>
            <a:endParaRPr lang="en-US" sz="2000" dirty="0"/>
          </a:p>
          <a:p>
            <a:pPr marL="342900" indent="-342900">
              <a:buFont typeface="Arial" panose="020B0604020202020204" pitchFamily="34" charset="0"/>
              <a:buChar char="•"/>
            </a:pPr>
            <a:endParaRPr lang="en-US" sz="2000" dirty="0"/>
          </a:p>
        </p:txBody>
      </p:sp>
      <p:pic>
        <p:nvPicPr>
          <p:cNvPr id="4" name="Picture 3"/>
          <p:cNvPicPr>
            <a:picLocks noChangeAspect="1"/>
          </p:cNvPicPr>
          <p:nvPr/>
        </p:nvPicPr>
        <p:blipFill>
          <a:blip r:embed="rId2"/>
          <a:stretch>
            <a:fillRect/>
          </a:stretch>
        </p:blipFill>
        <p:spPr>
          <a:xfrm>
            <a:off x="2489836" y="5132764"/>
            <a:ext cx="6544436" cy="1183278"/>
          </a:xfrm>
          <a:prstGeom prst="rect">
            <a:avLst/>
          </a:prstGeom>
        </p:spPr>
      </p:pic>
    </p:spTree>
    <p:extLst>
      <p:ext uri="{BB962C8B-B14F-4D97-AF65-F5344CB8AC3E}">
        <p14:creationId xmlns:p14="http://schemas.microsoft.com/office/powerpoint/2010/main" val="89781983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91389"/>
            <a:ext cx="10515600" cy="1325563"/>
          </a:xfrm>
        </p:spPr>
        <p:txBody>
          <a:bodyPr>
            <a:normAutofit/>
          </a:bodyPr>
          <a:lstStyle/>
          <a:p>
            <a:pPr algn="ctr"/>
            <a:r>
              <a:rPr lang="en-US" sz="4000" dirty="0" smtClean="0"/>
              <a:t>Further Investigations: Exposure Time </a:t>
            </a:r>
            <a:endParaRPr lang="en-US" sz="4000" dirty="0"/>
          </a:p>
        </p:txBody>
      </p:sp>
      <p:pic>
        <p:nvPicPr>
          <p:cNvPr id="3" name="Picture 2"/>
          <p:cNvPicPr>
            <a:picLocks noChangeAspect="1"/>
          </p:cNvPicPr>
          <p:nvPr/>
        </p:nvPicPr>
        <p:blipFill>
          <a:blip r:embed="rId2"/>
          <a:stretch>
            <a:fillRect/>
          </a:stretch>
        </p:blipFill>
        <p:spPr>
          <a:xfrm>
            <a:off x="1029980" y="1690688"/>
            <a:ext cx="10132040" cy="4893408"/>
          </a:xfrm>
          <a:prstGeom prst="rect">
            <a:avLst/>
          </a:prstGeom>
        </p:spPr>
      </p:pic>
    </p:spTree>
    <p:extLst>
      <p:ext uri="{BB962C8B-B14F-4D97-AF65-F5344CB8AC3E}">
        <p14:creationId xmlns:p14="http://schemas.microsoft.com/office/powerpoint/2010/main" val="59724093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73101"/>
            <a:ext cx="10515600" cy="1325563"/>
          </a:xfrm>
        </p:spPr>
        <p:txBody>
          <a:bodyPr/>
          <a:lstStyle/>
          <a:p>
            <a:pPr algn="ctr"/>
            <a:r>
              <a:rPr lang="en-US" dirty="0" smtClean="0"/>
              <a:t>Further Investigations: Trigger Efficiency </a:t>
            </a:r>
            <a:endParaRPr lang="en-US" dirty="0"/>
          </a:p>
        </p:txBody>
      </p:sp>
      <p:pic>
        <p:nvPicPr>
          <p:cNvPr id="4" name="Content Placeholder 3"/>
          <p:cNvPicPr>
            <a:picLocks noGrp="1" noChangeAspect="1"/>
          </p:cNvPicPr>
          <p:nvPr>
            <p:ph idx="1"/>
          </p:nvPr>
        </p:nvPicPr>
        <p:blipFill>
          <a:blip r:embed="rId2"/>
          <a:stretch>
            <a:fillRect/>
          </a:stretch>
        </p:blipFill>
        <p:spPr>
          <a:xfrm>
            <a:off x="1345343" y="1498664"/>
            <a:ext cx="9501313" cy="5061395"/>
          </a:xfrm>
          <a:prstGeom prst="rect">
            <a:avLst/>
          </a:prstGeom>
        </p:spPr>
      </p:pic>
    </p:spTree>
    <p:extLst>
      <p:ext uri="{BB962C8B-B14F-4D97-AF65-F5344CB8AC3E}">
        <p14:creationId xmlns:p14="http://schemas.microsoft.com/office/powerpoint/2010/main" val="148651941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9" y="118237"/>
            <a:ext cx="10515600" cy="1325563"/>
          </a:xfrm>
        </p:spPr>
        <p:txBody>
          <a:bodyPr>
            <a:normAutofit/>
          </a:bodyPr>
          <a:lstStyle/>
          <a:p>
            <a:pPr algn="ctr"/>
            <a:r>
              <a:rPr lang="en-US" sz="4000" dirty="0" smtClean="0"/>
              <a:t>Further Investigations: DATA/MC Correction </a:t>
            </a:r>
            <a:endParaRPr lang="en-US" sz="4000" dirty="0"/>
          </a:p>
        </p:txBody>
      </p:sp>
      <p:pic>
        <p:nvPicPr>
          <p:cNvPr id="4" name="Picture 3"/>
          <p:cNvPicPr>
            <a:picLocks noChangeAspect="1"/>
          </p:cNvPicPr>
          <p:nvPr/>
        </p:nvPicPr>
        <p:blipFill>
          <a:blip r:embed="rId2"/>
          <a:stretch>
            <a:fillRect/>
          </a:stretch>
        </p:blipFill>
        <p:spPr>
          <a:xfrm>
            <a:off x="1032896" y="1527143"/>
            <a:ext cx="10126207" cy="5128182"/>
          </a:xfrm>
          <a:prstGeom prst="rect">
            <a:avLst/>
          </a:prstGeom>
        </p:spPr>
      </p:pic>
    </p:spTree>
    <p:extLst>
      <p:ext uri="{BB962C8B-B14F-4D97-AF65-F5344CB8AC3E}">
        <p14:creationId xmlns:p14="http://schemas.microsoft.com/office/powerpoint/2010/main" val="357040360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01175"/>
            <a:ext cx="10515600" cy="1325563"/>
          </a:xfrm>
        </p:spPr>
        <p:txBody>
          <a:bodyPr>
            <a:normAutofit/>
          </a:bodyPr>
          <a:lstStyle/>
          <a:p>
            <a:pPr algn="ctr"/>
            <a:r>
              <a:rPr lang="en-US" sz="4000" dirty="0" smtClean="0"/>
              <a:t>Further Investigations: DATA/MC Correction  </a:t>
            </a:r>
            <a:endParaRPr lang="en-US" sz="4000" dirty="0"/>
          </a:p>
        </p:txBody>
      </p:sp>
      <p:pic>
        <p:nvPicPr>
          <p:cNvPr id="4" name="Picture 3"/>
          <p:cNvPicPr>
            <a:picLocks noChangeAspect="1"/>
          </p:cNvPicPr>
          <p:nvPr/>
        </p:nvPicPr>
        <p:blipFill>
          <a:blip r:embed="rId2"/>
          <a:stretch>
            <a:fillRect/>
          </a:stretch>
        </p:blipFill>
        <p:spPr>
          <a:xfrm>
            <a:off x="781547" y="1357460"/>
            <a:ext cx="10628905" cy="4990362"/>
          </a:xfrm>
          <a:prstGeom prst="rect">
            <a:avLst/>
          </a:prstGeom>
        </p:spPr>
      </p:pic>
    </p:spTree>
    <p:extLst>
      <p:ext uri="{BB962C8B-B14F-4D97-AF65-F5344CB8AC3E}">
        <p14:creationId xmlns:p14="http://schemas.microsoft.com/office/powerpoint/2010/main" val="108515823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251284" y="1786231"/>
            <a:ext cx="9490510" cy="4927646"/>
          </a:xfrm>
          <a:prstGeom prst="rect">
            <a:avLst/>
          </a:prstGeom>
        </p:spPr>
      </p:pic>
      <p:sp>
        <p:nvSpPr>
          <p:cNvPr id="2" name="Title 1"/>
          <p:cNvSpPr>
            <a:spLocks noGrp="1"/>
          </p:cNvSpPr>
          <p:nvPr>
            <p:ph type="title"/>
          </p:nvPr>
        </p:nvSpPr>
        <p:spPr>
          <a:xfrm>
            <a:off x="856487" y="145669"/>
            <a:ext cx="10515600" cy="1024763"/>
          </a:xfrm>
        </p:spPr>
        <p:txBody>
          <a:bodyPr>
            <a:normAutofit/>
          </a:bodyPr>
          <a:lstStyle/>
          <a:p>
            <a:pPr algn="ctr"/>
            <a:r>
              <a:rPr lang="en-US" sz="4000" dirty="0" smtClean="0"/>
              <a:t>T-Test </a:t>
            </a:r>
            <a:endParaRPr lang="en-US" sz="4000" dirty="0"/>
          </a:p>
        </p:txBody>
      </p:sp>
      <p:sp>
        <p:nvSpPr>
          <p:cNvPr id="5" name="TextBox 4"/>
          <p:cNvSpPr txBox="1"/>
          <p:nvPr/>
        </p:nvSpPr>
        <p:spPr>
          <a:xfrm>
            <a:off x="29905" y="2273859"/>
            <a:ext cx="1317728" cy="1477328"/>
          </a:xfrm>
          <a:prstGeom prst="rect">
            <a:avLst/>
          </a:prstGeom>
          <a:noFill/>
        </p:spPr>
        <p:txBody>
          <a:bodyPr wrap="square" rtlCol="0">
            <a:spAutoFit/>
          </a:bodyPr>
          <a:lstStyle/>
          <a:p>
            <a:pPr algn="ctr"/>
            <a:r>
              <a:rPr lang="en-US" dirty="0" smtClean="0"/>
              <a:t>Points in first </a:t>
            </a:r>
            <a:r>
              <a:rPr lang="en-US" dirty="0" smtClean="0"/>
              <a:t>few rigidity bins </a:t>
            </a:r>
            <a:r>
              <a:rPr lang="en-US" dirty="0" smtClean="0"/>
              <a:t>can be ignored </a:t>
            </a:r>
            <a:endParaRPr lang="en-US" dirty="0"/>
          </a:p>
        </p:txBody>
      </p:sp>
      <p:cxnSp>
        <p:nvCxnSpPr>
          <p:cNvPr id="7" name="Straight Connector 6"/>
          <p:cNvCxnSpPr/>
          <p:nvPr/>
        </p:nvCxnSpPr>
        <p:spPr>
          <a:xfrm>
            <a:off x="2734648" y="2273859"/>
            <a:ext cx="9144" cy="4005072"/>
          </a:xfrm>
          <a:prstGeom prst="line">
            <a:avLst/>
          </a:prstGeom>
        </p:spPr>
        <p:style>
          <a:lnRef idx="1">
            <a:schemeClr val="accent2"/>
          </a:lnRef>
          <a:fillRef idx="0">
            <a:schemeClr val="accent2"/>
          </a:fillRef>
          <a:effectRef idx="0">
            <a:schemeClr val="accent2"/>
          </a:effectRef>
          <a:fontRef idx="minor">
            <a:schemeClr val="tx1"/>
          </a:fontRef>
        </p:style>
      </p:cxnSp>
      <p:cxnSp>
        <p:nvCxnSpPr>
          <p:cNvPr id="11" name="Straight Connector 10"/>
          <p:cNvCxnSpPr/>
          <p:nvPr/>
        </p:nvCxnSpPr>
        <p:spPr>
          <a:xfrm>
            <a:off x="4313408" y="2247518"/>
            <a:ext cx="0" cy="4005072"/>
          </a:xfrm>
          <a:prstGeom prst="line">
            <a:avLst/>
          </a:prstGeom>
        </p:spPr>
        <p:style>
          <a:lnRef idx="1">
            <a:schemeClr val="accent2"/>
          </a:lnRef>
          <a:fillRef idx="0">
            <a:schemeClr val="accent2"/>
          </a:fillRef>
          <a:effectRef idx="0">
            <a:schemeClr val="accent2"/>
          </a:effectRef>
          <a:fontRef idx="minor">
            <a:schemeClr val="tx1"/>
          </a:fontRef>
        </p:style>
      </p:cxnSp>
      <p:cxnSp>
        <p:nvCxnSpPr>
          <p:cNvPr id="14" name="Straight Arrow Connector 13"/>
          <p:cNvCxnSpPr/>
          <p:nvPr/>
        </p:nvCxnSpPr>
        <p:spPr>
          <a:xfrm>
            <a:off x="1347633" y="2761488"/>
            <a:ext cx="1014666" cy="32822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5" name="TextBox 14"/>
          <p:cNvSpPr txBox="1"/>
          <p:nvPr/>
        </p:nvSpPr>
        <p:spPr>
          <a:xfrm>
            <a:off x="2524311" y="1139900"/>
            <a:ext cx="2112264" cy="646331"/>
          </a:xfrm>
          <a:prstGeom prst="rect">
            <a:avLst/>
          </a:prstGeom>
          <a:noFill/>
        </p:spPr>
        <p:txBody>
          <a:bodyPr wrap="square" rtlCol="0">
            <a:spAutoFit/>
          </a:bodyPr>
          <a:lstStyle/>
          <a:p>
            <a:r>
              <a:rPr lang="en-US" dirty="0" smtClean="0"/>
              <a:t>Largest deviations in 2 – 10 GV range</a:t>
            </a:r>
            <a:endParaRPr lang="en-US" dirty="0"/>
          </a:p>
        </p:txBody>
      </p:sp>
      <p:cxnSp>
        <p:nvCxnSpPr>
          <p:cNvPr id="17" name="Straight Arrow Connector 16"/>
          <p:cNvCxnSpPr/>
          <p:nvPr/>
        </p:nvCxnSpPr>
        <p:spPr>
          <a:xfrm>
            <a:off x="3279709" y="1867301"/>
            <a:ext cx="302475" cy="89418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9" name="TextBox 18"/>
          <p:cNvSpPr txBox="1"/>
          <p:nvPr/>
        </p:nvSpPr>
        <p:spPr>
          <a:xfrm>
            <a:off x="7571232" y="3605629"/>
            <a:ext cx="2459736" cy="646331"/>
          </a:xfrm>
          <a:prstGeom prst="rect">
            <a:avLst/>
          </a:prstGeom>
          <a:noFill/>
        </p:spPr>
        <p:txBody>
          <a:bodyPr wrap="square" rtlCol="0">
            <a:spAutoFit/>
          </a:bodyPr>
          <a:lstStyle/>
          <a:p>
            <a:pPr algn="ctr"/>
            <a:r>
              <a:rPr lang="en-US" dirty="0" smtClean="0"/>
              <a:t>No significant deviations above 10 GV</a:t>
            </a:r>
            <a:endParaRPr lang="en-US" dirty="0"/>
          </a:p>
        </p:txBody>
      </p:sp>
    </p:spTree>
    <p:extLst>
      <p:ext uri="{BB962C8B-B14F-4D97-AF65-F5344CB8AC3E}">
        <p14:creationId xmlns:p14="http://schemas.microsoft.com/office/powerpoint/2010/main" val="1510989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18237"/>
            <a:ext cx="10515600" cy="1325563"/>
          </a:xfrm>
        </p:spPr>
        <p:txBody>
          <a:bodyPr/>
          <a:lstStyle/>
          <a:p>
            <a:pPr algn="ctr"/>
            <a:r>
              <a:rPr lang="en-US" sz="4800" dirty="0" smtClean="0"/>
              <a:t>AMS-02</a:t>
            </a:r>
            <a:r>
              <a:rPr lang="en-US" dirty="0" smtClean="0"/>
              <a:t> </a:t>
            </a:r>
            <a:endParaRPr lang="en-US" dirty="0"/>
          </a:p>
        </p:txBody>
      </p:sp>
      <p:pic>
        <p:nvPicPr>
          <p:cNvPr id="4" name="Content Placeholder 3"/>
          <p:cNvPicPr>
            <a:picLocks noGrp="1" noChangeAspect="1"/>
          </p:cNvPicPr>
          <p:nvPr>
            <p:ph idx="1"/>
          </p:nvPr>
        </p:nvPicPr>
        <p:blipFill rotWithShape="1">
          <a:blip r:embed="rId2"/>
          <a:srcRect l="14685" r="2772"/>
          <a:stretch/>
        </p:blipFill>
        <p:spPr>
          <a:xfrm>
            <a:off x="640237" y="1443800"/>
            <a:ext cx="5119540" cy="3870222"/>
          </a:xfrm>
          <a:prstGeom prst="rect">
            <a:avLst/>
          </a:prstGeom>
        </p:spPr>
      </p:pic>
      <p:sp>
        <p:nvSpPr>
          <p:cNvPr id="5" name="TextBox 4"/>
          <p:cNvSpPr txBox="1"/>
          <p:nvPr/>
        </p:nvSpPr>
        <p:spPr>
          <a:xfrm>
            <a:off x="6766560" y="1764792"/>
            <a:ext cx="4587240" cy="369332"/>
          </a:xfrm>
          <a:prstGeom prst="rect">
            <a:avLst/>
          </a:prstGeom>
          <a:noFill/>
        </p:spPr>
        <p:txBody>
          <a:bodyPr wrap="square" rtlCol="0">
            <a:spAutoFit/>
          </a:bodyPr>
          <a:lstStyle/>
          <a:p>
            <a:pPr marL="285750" indent="-285750">
              <a:buFont typeface="Arial" panose="020B0604020202020204" pitchFamily="34" charset="0"/>
              <a:buChar char="•"/>
            </a:pPr>
            <a:endParaRPr lang="en-US" dirty="0" smtClean="0"/>
          </a:p>
        </p:txBody>
      </p:sp>
      <p:pic>
        <p:nvPicPr>
          <p:cNvPr id="1026" name="Picture 2" descr="http://www.esa.int/var/esa/storage/images/esa_multimedia/images/2010/06/ams-02_inside_maxwell_for_emc_testing/9814907-3-eng-GB/AMS-02_inside_Maxwell_for_EMC_testing.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0859" r="5185"/>
          <a:stretch/>
        </p:blipFill>
        <p:spPr bwMode="auto">
          <a:xfrm>
            <a:off x="6618637" y="1443800"/>
            <a:ext cx="4883085" cy="3870222"/>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1839468" y="5635014"/>
            <a:ext cx="8513064" cy="369332"/>
          </a:xfrm>
          <a:prstGeom prst="rect">
            <a:avLst/>
          </a:prstGeom>
          <a:noFill/>
        </p:spPr>
        <p:txBody>
          <a:bodyPr wrap="square" rtlCol="0">
            <a:spAutoFit/>
          </a:bodyPr>
          <a:lstStyle/>
          <a:p>
            <a:r>
              <a:rPr lang="en-US" dirty="0" smtClean="0"/>
              <a:t>In operation since May </a:t>
            </a:r>
            <a:r>
              <a:rPr lang="en-US" dirty="0" smtClean="0"/>
              <a:t>19</a:t>
            </a:r>
            <a:r>
              <a:rPr lang="en-US" dirty="0" smtClean="0"/>
              <a:t>, </a:t>
            </a:r>
            <a:r>
              <a:rPr lang="en-US" dirty="0" smtClean="0"/>
              <a:t>2011 and will run until the end of ISS’s lifetime (~2024)</a:t>
            </a:r>
            <a:endParaRPr lang="en-US" dirty="0"/>
          </a:p>
        </p:txBody>
      </p:sp>
    </p:spTree>
    <p:extLst>
      <p:ext uri="{BB962C8B-B14F-4D97-AF65-F5344CB8AC3E}">
        <p14:creationId xmlns:p14="http://schemas.microsoft.com/office/powerpoint/2010/main" val="92066928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097915"/>
          </a:xfrm>
        </p:spPr>
        <p:txBody>
          <a:bodyPr/>
          <a:lstStyle/>
          <a:p>
            <a:pPr algn="ctr"/>
            <a:r>
              <a:rPr lang="en-US" dirty="0" smtClean="0"/>
              <a:t>Conclusion</a:t>
            </a:r>
            <a:endParaRPr lang="en-US" dirty="0"/>
          </a:p>
        </p:txBody>
      </p:sp>
      <p:sp>
        <p:nvSpPr>
          <p:cNvPr id="3" name="TextBox 2"/>
          <p:cNvSpPr txBox="1"/>
          <p:nvPr/>
        </p:nvSpPr>
        <p:spPr>
          <a:xfrm>
            <a:off x="838200" y="1463040"/>
            <a:ext cx="10369296" cy="4893647"/>
          </a:xfrm>
          <a:prstGeom prst="rect">
            <a:avLst/>
          </a:prstGeom>
          <a:noFill/>
        </p:spPr>
        <p:txBody>
          <a:bodyPr wrap="square" rtlCol="0">
            <a:spAutoFit/>
          </a:bodyPr>
          <a:lstStyle/>
          <a:p>
            <a:pPr marL="285750" indent="-285750">
              <a:buFont typeface="Arial" panose="020B0604020202020204" pitchFamily="34" charset="0"/>
              <a:buChar char="•"/>
            </a:pPr>
            <a:r>
              <a:rPr lang="en-US" sz="2600" dirty="0" smtClean="0"/>
              <a:t>According to my ratios and fits, there does not seems to be any large difference between the parameters (Trigg Eff, TRK Correction, FS Correction, and Exposure Time) of both periods to account for the difference in flux. </a:t>
            </a:r>
          </a:p>
          <a:p>
            <a:pPr marL="285750" indent="-285750">
              <a:buFont typeface="Arial" panose="020B0604020202020204" pitchFamily="34" charset="0"/>
              <a:buChar char="•"/>
            </a:pPr>
            <a:r>
              <a:rPr lang="en-US" sz="2600" dirty="0" smtClean="0"/>
              <a:t>The larger deviations at lowest rigidity bins are most likely due to unfolding. </a:t>
            </a:r>
          </a:p>
          <a:p>
            <a:pPr marL="285750" indent="-285750">
              <a:buFont typeface="Arial" panose="020B0604020202020204" pitchFamily="34" charset="0"/>
              <a:buChar char="•"/>
            </a:pPr>
            <a:r>
              <a:rPr lang="en-US" sz="2600" dirty="0" smtClean="0"/>
              <a:t>Although there appears to be a slight difference between the ‘Day’ and ‘Night’ Fluxes, these differences are not caused by the efficiency of AMS system or differences in the DATA/MC corrections. </a:t>
            </a:r>
          </a:p>
          <a:p>
            <a:pPr marL="285750" indent="-285750">
              <a:buFont typeface="Arial" panose="020B0604020202020204" pitchFamily="34" charset="0"/>
              <a:buChar char="•"/>
            </a:pPr>
            <a:r>
              <a:rPr lang="en-US" sz="2600" dirty="0" smtClean="0"/>
              <a:t>The next step in this project would be to investigate other factors, unrelated to the detector, which might cause the difference in proton flux. </a:t>
            </a:r>
            <a:endParaRPr lang="en-US" sz="2600" dirty="0"/>
          </a:p>
        </p:txBody>
      </p:sp>
    </p:spTree>
    <p:extLst>
      <p:ext uri="{BB962C8B-B14F-4D97-AF65-F5344CB8AC3E}">
        <p14:creationId xmlns:p14="http://schemas.microsoft.com/office/powerpoint/2010/main" val="314843623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73101"/>
            <a:ext cx="10515600" cy="1325563"/>
          </a:xfrm>
        </p:spPr>
        <p:txBody>
          <a:bodyPr>
            <a:normAutofit/>
          </a:bodyPr>
          <a:lstStyle/>
          <a:p>
            <a:pPr algn="ctr"/>
            <a:r>
              <a:rPr lang="en-US" sz="4000" dirty="0" smtClean="0"/>
              <a:t>Possible Causes </a:t>
            </a:r>
            <a:endParaRPr lang="en-US" sz="4000" dirty="0"/>
          </a:p>
        </p:txBody>
      </p:sp>
      <p:pic>
        <p:nvPicPr>
          <p:cNvPr id="4" name="Content Placeholder 3"/>
          <p:cNvPicPr>
            <a:picLocks noGrp="1" noChangeAspect="1"/>
          </p:cNvPicPr>
          <p:nvPr>
            <p:ph idx="1"/>
          </p:nvPr>
        </p:nvPicPr>
        <p:blipFill>
          <a:blip r:embed="rId2"/>
          <a:stretch>
            <a:fillRect/>
          </a:stretch>
        </p:blipFill>
        <p:spPr>
          <a:xfrm>
            <a:off x="554652" y="1645985"/>
            <a:ext cx="5242644" cy="3931983"/>
          </a:xfrm>
          <a:prstGeom prst="rect">
            <a:avLst/>
          </a:prstGeom>
        </p:spPr>
      </p:pic>
      <p:pic>
        <p:nvPicPr>
          <p:cNvPr id="5" name="Picture 4"/>
          <p:cNvPicPr>
            <a:picLocks noChangeAspect="1"/>
          </p:cNvPicPr>
          <p:nvPr/>
        </p:nvPicPr>
        <p:blipFill>
          <a:blip r:embed="rId3"/>
          <a:stretch>
            <a:fillRect/>
          </a:stretch>
        </p:blipFill>
        <p:spPr>
          <a:xfrm>
            <a:off x="6506568" y="1645985"/>
            <a:ext cx="5123105" cy="3931983"/>
          </a:xfrm>
          <a:prstGeom prst="rect">
            <a:avLst/>
          </a:prstGeom>
        </p:spPr>
      </p:pic>
    </p:spTree>
    <p:extLst>
      <p:ext uri="{BB962C8B-B14F-4D97-AF65-F5344CB8AC3E}">
        <p14:creationId xmlns:p14="http://schemas.microsoft.com/office/powerpoint/2010/main" val="71049369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6427" y="21320"/>
            <a:ext cx="10515600" cy="1325563"/>
          </a:xfrm>
        </p:spPr>
        <p:txBody>
          <a:bodyPr/>
          <a:lstStyle/>
          <a:p>
            <a:pPr algn="ctr"/>
            <a:r>
              <a:rPr lang="en-US" b="1" dirty="0" smtClean="0"/>
              <a:t>Shifts </a:t>
            </a:r>
            <a:endParaRPr lang="en-US" b="1" dirty="0"/>
          </a:p>
        </p:txBody>
      </p:sp>
      <p:pic>
        <p:nvPicPr>
          <p:cNvPr id="6" name="Content Placeholder 5"/>
          <p:cNvPicPr>
            <a:picLocks noGrp="1" noChangeAspect="1"/>
          </p:cNvPicPr>
          <p:nvPr>
            <p:ph idx="1"/>
          </p:nvPr>
        </p:nvPicPr>
        <p:blipFill>
          <a:blip r:embed="rId2"/>
          <a:stretch>
            <a:fillRect/>
          </a:stretch>
        </p:blipFill>
        <p:spPr>
          <a:xfrm>
            <a:off x="584461" y="4137370"/>
            <a:ext cx="11315308" cy="2475223"/>
          </a:xfrm>
          <a:prstGeom prst="rect">
            <a:avLst/>
          </a:prstGeom>
        </p:spPr>
      </p:pic>
      <p:pic>
        <p:nvPicPr>
          <p:cNvPr id="7" name="Picture 6"/>
          <p:cNvPicPr>
            <a:picLocks noChangeAspect="1"/>
          </p:cNvPicPr>
          <p:nvPr/>
        </p:nvPicPr>
        <p:blipFill>
          <a:blip r:embed="rId3"/>
          <a:stretch>
            <a:fillRect/>
          </a:stretch>
        </p:blipFill>
        <p:spPr>
          <a:xfrm>
            <a:off x="1217146" y="684102"/>
            <a:ext cx="2506040" cy="3340146"/>
          </a:xfrm>
          <a:prstGeom prst="rect">
            <a:avLst/>
          </a:prstGeom>
        </p:spPr>
      </p:pic>
      <p:pic>
        <p:nvPicPr>
          <p:cNvPr id="8" name="Picture 7"/>
          <p:cNvPicPr>
            <a:picLocks noChangeAspect="1"/>
          </p:cNvPicPr>
          <p:nvPr/>
        </p:nvPicPr>
        <p:blipFill>
          <a:blip r:embed="rId4"/>
          <a:stretch>
            <a:fillRect/>
          </a:stretch>
        </p:blipFill>
        <p:spPr>
          <a:xfrm>
            <a:off x="8465269" y="684102"/>
            <a:ext cx="2492490" cy="3322086"/>
          </a:xfrm>
          <a:prstGeom prst="rect">
            <a:avLst/>
          </a:prstGeom>
        </p:spPr>
      </p:pic>
      <p:pic>
        <p:nvPicPr>
          <p:cNvPr id="9" name="Picture 8"/>
          <p:cNvPicPr>
            <a:picLocks noChangeAspect="1"/>
          </p:cNvPicPr>
          <p:nvPr/>
        </p:nvPicPr>
        <p:blipFill>
          <a:blip r:embed="rId5"/>
          <a:stretch>
            <a:fillRect/>
          </a:stretch>
        </p:blipFill>
        <p:spPr>
          <a:xfrm>
            <a:off x="4298221" y="1212013"/>
            <a:ext cx="3592013" cy="2694010"/>
          </a:xfrm>
          <a:prstGeom prst="rect">
            <a:avLst/>
          </a:prstGeom>
        </p:spPr>
      </p:pic>
    </p:spTree>
    <p:extLst>
      <p:ext uri="{BB962C8B-B14F-4D97-AF65-F5344CB8AC3E}">
        <p14:creationId xmlns:p14="http://schemas.microsoft.com/office/powerpoint/2010/main" val="157901382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00533"/>
            <a:ext cx="10515600" cy="1325563"/>
          </a:xfrm>
        </p:spPr>
        <p:txBody>
          <a:bodyPr/>
          <a:lstStyle/>
          <a:p>
            <a:pPr algn="ctr"/>
            <a:r>
              <a:rPr lang="en-US" dirty="0" smtClean="0"/>
              <a:t>Acknowledgements </a:t>
            </a:r>
            <a:endParaRPr lang="en-US" dirty="0"/>
          </a:p>
        </p:txBody>
      </p:sp>
      <p:sp>
        <p:nvSpPr>
          <p:cNvPr id="3" name="Content Placeholder 2"/>
          <p:cNvSpPr>
            <a:spLocks noGrp="1"/>
          </p:cNvSpPr>
          <p:nvPr>
            <p:ph idx="1"/>
          </p:nvPr>
        </p:nvSpPr>
        <p:spPr>
          <a:xfrm>
            <a:off x="79248" y="1837945"/>
            <a:ext cx="12033504" cy="4476178"/>
          </a:xfrm>
        </p:spPr>
        <p:txBody>
          <a:bodyPr>
            <a:normAutofit/>
          </a:bodyPr>
          <a:lstStyle/>
          <a:p>
            <a:pPr marL="0" indent="0" algn="ctr">
              <a:buNone/>
            </a:pPr>
            <a:r>
              <a:rPr lang="en-US" sz="3400" dirty="0" smtClean="0"/>
              <a:t>I would like to thank the following for this opportunity: </a:t>
            </a:r>
          </a:p>
          <a:p>
            <a:pPr marL="0" indent="0" algn="ctr">
              <a:buNone/>
            </a:pPr>
            <a:endParaRPr lang="en-US" sz="3400" dirty="0"/>
          </a:p>
          <a:p>
            <a:pPr marL="0" indent="0" algn="ctr">
              <a:buNone/>
            </a:pPr>
            <a:r>
              <a:rPr lang="en-US" sz="3400" b="1" dirty="0" smtClean="0"/>
              <a:t>The University of Hawaii AMS Group</a:t>
            </a:r>
          </a:p>
          <a:p>
            <a:pPr marL="0" indent="0" algn="ctr">
              <a:buNone/>
            </a:pPr>
            <a:r>
              <a:rPr lang="en-US" sz="3400" b="1" dirty="0" smtClean="0"/>
              <a:t>The University of Michigan REU</a:t>
            </a:r>
          </a:p>
          <a:p>
            <a:pPr marL="0" indent="0" algn="ctr">
              <a:buNone/>
            </a:pPr>
            <a:r>
              <a:rPr lang="en-US" sz="3400" b="1" dirty="0" smtClean="0"/>
              <a:t>The National Science Foundation </a:t>
            </a:r>
          </a:p>
        </p:txBody>
      </p:sp>
    </p:spTree>
    <p:extLst>
      <p:ext uri="{BB962C8B-B14F-4D97-AF65-F5344CB8AC3E}">
        <p14:creationId xmlns:p14="http://schemas.microsoft.com/office/powerpoint/2010/main" val="25407975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49311"/>
            <a:ext cx="10515600" cy="1325563"/>
          </a:xfrm>
        </p:spPr>
        <p:txBody>
          <a:bodyPr/>
          <a:lstStyle/>
          <a:p>
            <a:pPr algn="ctr"/>
            <a:r>
              <a:rPr lang="en-US" dirty="0" smtClean="0"/>
              <a:t>Cosmic Ray Propagation </a:t>
            </a:r>
            <a:endParaRPr lang="en-US" dirty="0"/>
          </a:p>
        </p:txBody>
      </p:sp>
      <p:sp>
        <p:nvSpPr>
          <p:cNvPr id="3" name="Content Placeholder 2"/>
          <p:cNvSpPr>
            <a:spLocks noGrp="1"/>
          </p:cNvSpPr>
          <p:nvPr>
            <p:ph idx="1"/>
          </p:nvPr>
        </p:nvSpPr>
        <p:spPr>
          <a:xfrm>
            <a:off x="7205472" y="1715709"/>
            <a:ext cx="4581144" cy="4583833"/>
          </a:xfrm>
        </p:spPr>
        <p:txBody>
          <a:bodyPr/>
          <a:lstStyle/>
          <a:p>
            <a:r>
              <a:rPr lang="en-US" sz="2500" dirty="0" smtClean="0"/>
              <a:t>Solar events and the solar wind (SW) have an effect on cosmic ray propagation. </a:t>
            </a:r>
          </a:p>
          <a:p>
            <a:r>
              <a:rPr lang="en-US" sz="2500" dirty="0" smtClean="0"/>
              <a:t>Within the heliosphere, GCRs interfere with the SW. </a:t>
            </a:r>
          </a:p>
          <a:p>
            <a:r>
              <a:rPr lang="en-US" sz="2500" dirty="0" smtClean="0"/>
              <a:t>Solar Wind and protons ~ MV.</a:t>
            </a:r>
          </a:p>
          <a:p>
            <a:r>
              <a:rPr lang="en-US" sz="2500" dirty="0" smtClean="0"/>
              <a:t>Studying GCRs within the heliosphere helps us to understand how they propagate through space. </a:t>
            </a:r>
          </a:p>
          <a:p>
            <a:pPr marL="0" indent="0">
              <a:buNone/>
            </a:pPr>
            <a:endParaRPr lang="en-US" dirty="0" smtClean="0"/>
          </a:p>
          <a:p>
            <a:endParaRPr lang="en-US" dirty="0"/>
          </a:p>
        </p:txBody>
      </p:sp>
      <p:pic>
        <p:nvPicPr>
          <p:cNvPr id="4" name="Picture 3"/>
          <p:cNvPicPr>
            <a:picLocks noChangeAspect="1"/>
          </p:cNvPicPr>
          <p:nvPr/>
        </p:nvPicPr>
        <p:blipFill>
          <a:blip r:embed="rId2"/>
          <a:stretch>
            <a:fillRect/>
          </a:stretch>
        </p:blipFill>
        <p:spPr>
          <a:xfrm>
            <a:off x="690760" y="1630897"/>
            <a:ext cx="6240391" cy="4753459"/>
          </a:xfrm>
          <a:prstGeom prst="rect">
            <a:avLst/>
          </a:prstGeom>
        </p:spPr>
      </p:pic>
    </p:spTree>
    <p:extLst>
      <p:ext uri="{BB962C8B-B14F-4D97-AF65-F5344CB8AC3E}">
        <p14:creationId xmlns:p14="http://schemas.microsoft.com/office/powerpoint/2010/main" val="188054539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7344" y="182245"/>
            <a:ext cx="10515600" cy="1325563"/>
          </a:xfrm>
        </p:spPr>
        <p:txBody>
          <a:bodyPr/>
          <a:lstStyle/>
          <a:p>
            <a:pPr algn="ctr"/>
            <a:r>
              <a:rPr lang="en-US" dirty="0" smtClean="0"/>
              <a:t>My Project </a:t>
            </a:r>
            <a:endParaRPr lang="en-US" dirty="0"/>
          </a:p>
        </p:txBody>
      </p:sp>
      <p:sp>
        <p:nvSpPr>
          <p:cNvPr id="3" name="Content Placeholder 2"/>
          <p:cNvSpPr>
            <a:spLocks noGrp="1"/>
          </p:cNvSpPr>
          <p:nvPr>
            <p:ph idx="1"/>
          </p:nvPr>
        </p:nvSpPr>
        <p:spPr>
          <a:xfrm>
            <a:off x="890971" y="5522975"/>
            <a:ext cx="5082540" cy="713233"/>
          </a:xfrm>
        </p:spPr>
        <p:txBody>
          <a:bodyPr>
            <a:normAutofit fontScale="77500" lnSpcReduction="20000"/>
          </a:bodyPr>
          <a:lstStyle/>
          <a:p>
            <a:pPr marL="0" indent="0">
              <a:buNone/>
            </a:pPr>
            <a:r>
              <a:rPr lang="en-US" dirty="0" smtClean="0"/>
              <a:t>Integrated Proton Flux over Rigidity (May 2011-Nov 2013) published by AMS in PRL</a:t>
            </a:r>
            <a:endParaRPr lang="en-US" dirty="0"/>
          </a:p>
        </p:txBody>
      </p:sp>
      <p:pic>
        <p:nvPicPr>
          <p:cNvPr id="4" name="Picture 3"/>
          <p:cNvPicPr>
            <a:picLocks noChangeAspect="1"/>
          </p:cNvPicPr>
          <p:nvPr/>
        </p:nvPicPr>
        <p:blipFill rotWithShape="1">
          <a:blip r:embed="rId2"/>
          <a:srcRect t="1133" r="631" b="1185"/>
          <a:stretch/>
        </p:blipFill>
        <p:spPr>
          <a:xfrm>
            <a:off x="620732" y="1549666"/>
            <a:ext cx="5587564" cy="3609475"/>
          </a:xfrm>
          <a:prstGeom prst="rect">
            <a:avLst/>
          </a:prstGeom>
        </p:spPr>
      </p:pic>
      <p:sp>
        <p:nvSpPr>
          <p:cNvPr id="5" name="TextBox 4"/>
          <p:cNvSpPr txBox="1"/>
          <p:nvPr/>
        </p:nvSpPr>
        <p:spPr>
          <a:xfrm>
            <a:off x="7046976" y="1783080"/>
            <a:ext cx="4315968" cy="4278094"/>
          </a:xfrm>
          <a:prstGeom prst="rect">
            <a:avLst/>
          </a:prstGeom>
          <a:noFill/>
        </p:spPr>
        <p:txBody>
          <a:bodyPr wrap="square" rtlCol="0">
            <a:spAutoFit/>
          </a:bodyPr>
          <a:lstStyle/>
          <a:p>
            <a:pPr algn="ctr"/>
            <a:r>
              <a:rPr lang="en-US" sz="2400" u="sng" dirty="0" smtClean="0"/>
              <a:t>Goal</a:t>
            </a:r>
          </a:p>
          <a:p>
            <a:pPr algn="ctr"/>
            <a:r>
              <a:rPr lang="en-US" sz="2400" b="1" dirty="0" smtClean="0"/>
              <a:t>Identify differences between ‘Night’ and ‘Day’ Proton Flux.</a:t>
            </a:r>
          </a:p>
          <a:p>
            <a:endParaRPr lang="en-US" sz="2000" u="sng" dirty="0"/>
          </a:p>
          <a:p>
            <a:pPr algn="ctr"/>
            <a:r>
              <a:rPr lang="en-US" sz="2400" u="sng" dirty="0" smtClean="0"/>
              <a:t>Methods</a:t>
            </a:r>
          </a:p>
          <a:p>
            <a:pPr marL="285750" indent="-285750">
              <a:buFont typeface="Arial" panose="020B0604020202020204" pitchFamily="34" charset="0"/>
              <a:buChar char="•"/>
            </a:pPr>
            <a:r>
              <a:rPr lang="en-US" dirty="0" smtClean="0"/>
              <a:t> </a:t>
            </a:r>
            <a:r>
              <a:rPr lang="en-US" sz="2000" dirty="0" smtClean="0"/>
              <a:t>Defining ‘Day’ and ‘Night’ Periods </a:t>
            </a:r>
          </a:p>
          <a:p>
            <a:pPr marL="285750" indent="-285750">
              <a:buFont typeface="Arial" panose="020B0604020202020204" pitchFamily="34" charset="0"/>
              <a:buChar char="•"/>
            </a:pPr>
            <a:r>
              <a:rPr lang="en-US" sz="2000" dirty="0" smtClean="0"/>
              <a:t>Finding trends of deviations between ‘Night’ and </a:t>
            </a:r>
            <a:r>
              <a:rPr lang="en-US" sz="2000" dirty="0" smtClean="0"/>
              <a:t>‘</a:t>
            </a:r>
            <a:r>
              <a:rPr lang="en-US" sz="2000" dirty="0" smtClean="0"/>
              <a:t>Day</a:t>
            </a:r>
            <a:r>
              <a:rPr lang="en-US" sz="2000" dirty="0" smtClean="0"/>
              <a:t>’ </a:t>
            </a:r>
            <a:r>
              <a:rPr lang="en-US" sz="2000" dirty="0" smtClean="0"/>
              <a:t>data</a:t>
            </a:r>
          </a:p>
          <a:p>
            <a:pPr marL="285750" indent="-285750">
              <a:buFont typeface="Arial" panose="020B0604020202020204" pitchFamily="34" charset="0"/>
              <a:buChar char="•"/>
            </a:pPr>
            <a:r>
              <a:rPr lang="en-US" sz="2000" dirty="0" smtClean="0"/>
              <a:t>Comparing Flux </a:t>
            </a:r>
            <a:r>
              <a:rPr lang="en-US" sz="2000" dirty="0" smtClean="0"/>
              <a:t>and </a:t>
            </a:r>
            <a:r>
              <a:rPr lang="en-US" sz="2000" dirty="0" smtClean="0"/>
              <a:t>parameters between the two periods. </a:t>
            </a:r>
          </a:p>
          <a:p>
            <a:pPr marL="285750" indent="-285750">
              <a:buFont typeface="Arial" panose="020B0604020202020204" pitchFamily="34" charset="0"/>
              <a:buChar char="•"/>
            </a:pPr>
            <a:r>
              <a:rPr lang="en-US" sz="2000" dirty="0" smtClean="0"/>
              <a:t>Create statistical analysis of ratios </a:t>
            </a:r>
          </a:p>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269859767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1325563"/>
          </a:xfrm>
        </p:spPr>
        <p:txBody>
          <a:bodyPr>
            <a:normAutofit/>
          </a:bodyPr>
          <a:lstStyle/>
          <a:p>
            <a:pPr algn="ctr"/>
            <a:r>
              <a:rPr lang="en-US" sz="4000" dirty="0" smtClean="0"/>
              <a:t>Definition of ‘Day’ and ‘Night’ Periods </a:t>
            </a:r>
            <a:endParaRPr lang="en-US" sz="4000" dirty="0"/>
          </a:p>
        </p:txBody>
      </p:sp>
      <p:sp>
        <p:nvSpPr>
          <p:cNvPr id="5" name="Content Placeholder 4"/>
          <p:cNvSpPr>
            <a:spLocks noGrp="1"/>
          </p:cNvSpPr>
          <p:nvPr>
            <p:ph idx="1"/>
          </p:nvPr>
        </p:nvSpPr>
        <p:spPr>
          <a:xfrm>
            <a:off x="650747" y="1325563"/>
            <a:ext cx="10890504" cy="4668203"/>
          </a:xfrm>
        </p:spPr>
        <p:txBody>
          <a:bodyPr>
            <a:normAutofit/>
          </a:bodyPr>
          <a:lstStyle/>
          <a:p>
            <a:r>
              <a:rPr lang="en-US" sz="2000" dirty="0" smtClean="0"/>
              <a:t>In order to create an effective description of ‘Day’ and ‘Night’ periods, we used GSE coordinates. </a:t>
            </a:r>
          </a:p>
          <a:p>
            <a:r>
              <a:rPr lang="en-US" sz="2000" dirty="0" smtClean="0"/>
              <a:t>Using the ISS position, defined in GTOD coordinates, we translated its position into GSE coordinates.   </a:t>
            </a:r>
            <a:endParaRPr lang="en-US" sz="2000" dirty="0"/>
          </a:p>
        </p:txBody>
      </p:sp>
      <p:pic>
        <p:nvPicPr>
          <p:cNvPr id="6" name="Picture 5"/>
          <p:cNvPicPr>
            <a:picLocks noChangeAspect="1"/>
          </p:cNvPicPr>
          <p:nvPr/>
        </p:nvPicPr>
        <p:blipFill>
          <a:blip r:embed="rId2"/>
          <a:stretch>
            <a:fillRect/>
          </a:stretch>
        </p:blipFill>
        <p:spPr>
          <a:xfrm>
            <a:off x="2646975" y="2354072"/>
            <a:ext cx="6698193" cy="4152880"/>
          </a:xfrm>
          <a:prstGeom prst="rect">
            <a:avLst/>
          </a:prstGeom>
        </p:spPr>
      </p:pic>
      <p:sp>
        <p:nvSpPr>
          <p:cNvPr id="9" name="TextBox 8"/>
          <p:cNvSpPr txBox="1"/>
          <p:nvPr/>
        </p:nvSpPr>
        <p:spPr>
          <a:xfrm>
            <a:off x="7909560" y="6174505"/>
            <a:ext cx="694944" cy="369332"/>
          </a:xfrm>
          <a:prstGeom prst="rect">
            <a:avLst/>
          </a:prstGeom>
          <a:solidFill>
            <a:schemeClr val="bg1"/>
          </a:solidFill>
        </p:spPr>
        <p:txBody>
          <a:bodyPr wrap="square" rtlCol="0">
            <a:spAutoFit/>
          </a:bodyPr>
          <a:lstStyle/>
          <a:p>
            <a:endParaRPr lang="en-US" dirty="0"/>
          </a:p>
        </p:txBody>
      </p:sp>
      <p:sp>
        <p:nvSpPr>
          <p:cNvPr id="7" name="TextBox 6"/>
          <p:cNvSpPr txBox="1"/>
          <p:nvPr/>
        </p:nvSpPr>
        <p:spPr>
          <a:xfrm>
            <a:off x="7562849" y="6174505"/>
            <a:ext cx="1847088" cy="369332"/>
          </a:xfrm>
          <a:prstGeom prst="rect">
            <a:avLst/>
          </a:prstGeom>
          <a:noFill/>
        </p:spPr>
        <p:txBody>
          <a:bodyPr wrap="square" rtlCol="0">
            <a:spAutoFit/>
          </a:bodyPr>
          <a:lstStyle/>
          <a:p>
            <a:r>
              <a:rPr lang="en-US" dirty="0" smtClean="0"/>
              <a:t>Longitude </a:t>
            </a:r>
            <a:endParaRPr lang="en-US" dirty="0"/>
          </a:p>
        </p:txBody>
      </p:sp>
      <p:pic>
        <p:nvPicPr>
          <p:cNvPr id="10" name="Picture 9"/>
          <p:cNvPicPr>
            <a:picLocks noChangeAspect="1"/>
          </p:cNvPicPr>
          <p:nvPr/>
        </p:nvPicPr>
        <p:blipFill>
          <a:blip r:embed="rId3"/>
          <a:stretch>
            <a:fillRect/>
          </a:stretch>
        </p:blipFill>
        <p:spPr>
          <a:xfrm rot="16200000">
            <a:off x="2514836" y="2981959"/>
            <a:ext cx="695004" cy="365792"/>
          </a:xfrm>
          <a:prstGeom prst="rect">
            <a:avLst/>
          </a:prstGeom>
        </p:spPr>
      </p:pic>
      <p:sp>
        <p:nvSpPr>
          <p:cNvPr id="8" name="TextBox 7"/>
          <p:cNvSpPr txBox="1"/>
          <p:nvPr/>
        </p:nvSpPr>
        <p:spPr>
          <a:xfrm rot="16200000">
            <a:off x="2236249" y="2980188"/>
            <a:ext cx="1190784" cy="369332"/>
          </a:xfrm>
          <a:prstGeom prst="rect">
            <a:avLst/>
          </a:prstGeom>
          <a:noFill/>
        </p:spPr>
        <p:txBody>
          <a:bodyPr wrap="square" rtlCol="0">
            <a:spAutoFit/>
          </a:bodyPr>
          <a:lstStyle/>
          <a:p>
            <a:r>
              <a:rPr lang="en-US" dirty="0" smtClean="0"/>
              <a:t>Latitude</a:t>
            </a:r>
            <a:endParaRPr lang="en-US" dirty="0"/>
          </a:p>
        </p:txBody>
      </p:sp>
    </p:spTree>
    <p:extLst>
      <p:ext uri="{BB962C8B-B14F-4D97-AF65-F5344CB8AC3E}">
        <p14:creationId xmlns:p14="http://schemas.microsoft.com/office/powerpoint/2010/main" val="63433309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93619"/>
            <a:ext cx="10515600" cy="1325563"/>
          </a:xfrm>
        </p:spPr>
        <p:txBody>
          <a:bodyPr/>
          <a:lstStyle/>
          <a:p>
            <a:pPr algn="ctr"/>
            <a:r>
              <a:rPr lang="en-US" dirty="0" smtClean="0"/>
              <a:t>Geocentric Solar Ecliptic Coordinates </a:t>
            </a:r>
            <a:endParaRPr lang="en-US" dirty="0"/>
          </a:p>
        </p:txBody>
      </p:sp>
      <p:sp>
        <p:nvSpPr>
          <p:cNvPr id="4" name="TextBox 3"/>
          <p:cNvSpPr txBox="1"/>
          <p:nvPr/>
        </p:nvSpPr>
        <p:spPr>
          <a:xfrm>
            <a:off x="838200" y="4903965"/>
            <a:ext cx="3808358" cy="1446550"/>
          </a:xfrm>
          <a:prstGeom prst="rect">
            <a:avLst/>
          </a:prstGeom>
          <a:noFill/>
        </p:spPr>
        <p:txBody>
          <a:bodyPr wrap="square" rtlCol="0">
            <a:spAutoFit/>
          </a:bodyPr>
          <a:lstStyle/>
          <a:p>
            <a:pPr algn="ctr"/>
            <a:r>
              <a:rPr lang="en-US" sz="2200" u="sng" dirty="0" smtClean="0"/>
              <a:t>‘Day’ Periods </a:t>
            </a:r>
          </a:p>
          <a:p>
            <a:pPr algn="ctr"/>
            <a:r>
              <a:rPr lang="en-US" sz="2200" dirty="0" smtClean="0"/>
              <a:t>If the absolute value of </a:t>
            </a:r>
            <a:r>
              <a:rPr lang="az-Cyrl-AZ" sz="2200" dirty="0" smtClean="0"/>
              <a:t>ф</a:t>
            </a:r>
            <a:r>
              <a:rPr lang="en-US" sz="2200" dirty="0" smtClean="0"/>
              <a:t> &lt; 90, then we define this as an on-sunlight period </a:t>
            </a:r>
            <a:endParaRPr lang="en-US" sz="2200" dirty="0"/>
          </a:p>
        </p:txBody>
      </p:sp>
      <p:sp>
        <p:nvSpPr>
          <p:cNvPr id="5" name="TextBox 4"/>
          <p:cNvSpPr txBox="1"/>
          <p:nvPr/>
        </p:nvSpPr>
        <p:spPr>
          <a:xfrm>
            <a:off x="7314494" y="4903965"/>
            <a:ext cx="3858768" cy="1446550"/>
          </a:xfrm>
          <a:prstGeom prst="rect">
            <a:avLst/>
          </a:prstGeom>
          <a:noFill/>
        </p:spPr>
        <p:txBody>
          <a:bodyPr wrap="square" rtlCol="0">
            <a:spAutoFit/>
          </a:bodyPr>
          <a:lstStyle/>
          <a:p>
            <a:pPr algn="ctr"/>
            <a:r>
              <a:rPr lang="en-US" sz="2200" u="sng" dirty="0" smtClean="0"/>
              <a:t>‘Night’ Periods</a:t>
            </a:r>
          </a:p>
          <a:p>
            <a:pPr algn="ctr"/>
            <a:r>
              <a:rPr lang="en-US" sz="2200" dirty="0" smtClean="0"/>
              <a:t>If the absolute values of </a:t>
            </a:r>
            <a:r>
              <a:rPr lang="az-Cyrl-AZ" sz="2200" dirty="0" smtClean="0"/>
              <a:t>ф</a:t>
            </a:r>
            <a:r>
              <a:rPr lang="en-US" sz="2200" dirty="0" smtClean="0"/>
              <a:t> &gt; 90, then we define this as an off-sunlight period. </a:t>
            </a:r>
            <a:endParaRPr lang="en-US" sz="2200" dirty="0"/>
          </a:p>
        </p:txBody>
      </p:sp>
      <p:sp>
        <p:nvSpPr>
          <p:cNvPr id="6" name="Arc 5"/>
          <p:cNvSpPr/>
          <p:nvPr/>
        </p:nvSpPr>
        <p:spPr>
          <a:xfrm>
            <a:off x="369599" y="932688"/>
            <a:ext cx="2894809" cy="3971277"/>
          </a:xfrm>
          <a:prstGeom prst="arc">
            <a:avLst>
              <a:gd name="adj1" fmla="val 18492281"/>
              <a:gd name="adj2" fmla="val 2983147"/>
            </a:avLst>
          </a:prstGeom>
          <a:solidFill>
            <a:srgbClr val="FFFF00"/>
          </a:solidFill>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TextBox 6"/>
          <p:cNvSpPr txBox="1"/>
          <p:nvPr/>
        </p:nvSpPr>
        <p:spPr>
          <a:xfrm>
            <a:off x="2188844" y="2684877"/>
            <a:ext cx="1124712" cy="400110"/>
          </a:xfrm>
          <a:prstGeom prst="rect">
            <a:avLst/>
          </a:prstGeom>
          <a:noFill/>
        </p:spPr>
        <p:txBody>
          <a:bodyPr wrap="square" rtlCol="0">
            <a:spAutoFit/>
          </a:bodyPr>
          <a:lstStyle/>
          <a:p>
            <a:r>
              <a:rPr lang="en-US" sz="2000" dirty="0" smtClean="0"/>
              <a:t>Sun </a:t>
            </a:r>
            <a:endParaRPr lang="en-US" sz="2000" dirty="0"/>
          </a:p>
        </p:txBody>
      </p:sp>
      <p:sp>
        <p:nvSpPr>
          <p:cNvPr id="10" name="Oval 9"/>
          <p:cNvSpPr/>
          <p:nvPr/>
        </p:nvSpPr>
        <p:spPr>
          <a:xfrm>
            <a:off x="8567928" y="2215158"/>
            <a:ext cx="1508760" cy="1349946"/>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Connector 13"/>
          <p:cNvCxnSpPr/>
          <p:nvPr/>
        </p:nvCxnSpPr>
        <p:spPr>
          <a:xfrm>
            <a:off x="9322308" y="1737360"/>
            <a:ext cx="0" cy="2852928"/>
          </a:xfrm>
          <a:prstGeom prst="line">
            <a:avLst/>
          </a:prstGeom>
        </p:spPr>
        <p:style>
          <a:lnRef idx="1">
            <a:schemeClr val="dk1"/>
          </a:lnRef>
          <a:fillRef idx="0">
            <a:schemeClr val="dk1"/>
          </a:fillRef>
          <a:effectRef idx="0">
            <a:schemeClr val="dk1"/>
          </a:effectRef>
          <a:fontRef idx="minor">
            <a:schemeClr val="tx1"/>
          </a:fontRef>
        </p:style>
      </p:cxnSp>
      <p:sp>
        <p:nvSpPr>
          <p:cNvPr id="28" name="Chord 27"/>
          <p:cNvSpPr/>
          <p:nvPr/>
        </p:nvSpPr>
        <p:spPr>
          <a:xfrm rot="10993412">
            <a:off x="8582917" y="2227344"/>
            <a:ext cx="1507418" cy="1315177"/>
          </a:xfrm>
          <a:prstGeom prst="chord">
            <a:avLst>
              <a:gd name="adj1" fmla="val 5198220"/>
              <a:gd name="adj2" fmla="val 15998881"/>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p:nvCxnSpPr>
        <p:spPr>
          <a:xfrm flipV="1">
            <a:off x="3264408" y="2884932"/>
            <a:ext cx="7653528" cy="5200"/>
          </a:xfrm>
          <a:prstGeom prst="line">
            <a:avLst/>
          </a:prstGeom>
        </p:spPr>
        <p:style>
          <a:lnRef idx="1">
            <a:schemeClr val="dk1"/>
          </a:lnRef>
          <a:fillRef idx="0">
            <a:schemeClr val="dk1"/>
          </a:fillRef>
          <a:effectRef idx="0">
            <a:schemeClr val="dk1"/>
          </a:effectRef>
          <a:fontRef idx="minor">
            <a:schemeClr val="tx1"/>
          </a:fontRef>
        </p:style>
      </p:cxnSp>
      <p:sp>
        <p:nvSpPr>
          <p:cNvPr id="19" name="TextBox 18"/>
          <p:cNvSpPr txBox="1"/>
          <p:nvPr/>
        </p:nvSpPr>
        <p:spPr>
          <a:xfrm>
            <a:off x="9747504" y="1896980"/>
            <a:ext cx="749808" cy="400110"/>
          </a:xfrm>
          <a:prstGeom prst="rect">
            <a:avLst/>
          </a:prstGeom>
          <a:noFill/>
        </p:spPr>
        <p:txBody>
          <a:bodyPr wrap="square" rtlCol="0">
            <a:spAutoFit/>
          </a:bodyPr>
          <a:lstStyle/>
          <a:p>
            <a:r>
              <a:rPr lang="en-US" sz="2000" dirty="0" smtClean="0"/>
              <a:t>Earth</a:t>
            </a:r>
            <a:r>
              <a:rPr lang="en-US" dirty="0" smtClean="0"/>
              <a:t> </a:t>
            </a:r>
            <a:endParaRPr lang="en-US" dirty="0"/>
          </a:p>
        </p:txBody>
      </p:sp>
      <p:sp>
        <p:nvSpPr>
          <p:cNvPr id="20" name="TextBox 19"/>
          <p:cNvSpPr txBox="1"/>
          <p:nvPr/>
        </p:nvSpPr>
        <p:spPr>
          <a:xfrm>
            <a:off x="9166507" y="1313795"/>
            <a:ext cx="311602" cy="369332"/>
          </a:xfrm>
          <a:prstGeom prst="rect">
            <a:avLst/>
          </a:prstGeom>
          <a:noFill/>
        </p:spPr>
        <p:txBody>
          <a:bodyPr wrap="square" rtlCol="0">
            <a:spAutoFit/>
          </a:bodyPr>
          <a:lstStyle/>
          <a:p>
            <a:r>
              <a:rPr lang="en-US" dirty="0" smtClean="0"/>
              <a:t>y</a:t>
            </a:r>
            <a:endParaRPr lang="en-US" dirty="0"/>
          </a:p>
        </p:txBody>
      </p:sp>
      <p:sp>
        <p:nvSpPr>
          <p:cNvPr id="21" name="TextBox 20"/>
          <p:cNvSpPr txBox="1"/>
          <p:nvPr/>
        </p:nvSpPr>
        <p:spPr>
          <a:xfrm>
            <a:off x="2998469" y="2705465"/>
            <a:ext cx="307848" cy="369332"/>
          </a:xfrm>
          <a:prstGeom prst="rect">
            <a:avLst/>
          </a:prstGeom>
          <a:noFill/>
        </p:spPr>
        <p:txBody>
          <a:bodyPr wrap="square" rtlCol="0">
            <a:spAutoFit/>
          </a:bodyPr>
          <a:lstStyle/>
          <a:p>
            <a:r>
              <a:rPr lang="en-US" dirty="0" smtClean="0"/>
              <a:t>x</a:t>
            </a:r>
            <a:endParaRPr lang="en-US" dirty="0"/>
          </a:p>
        </p:txBody>
      </p:sp>
      <p:cxnSp>
        <p:nvCxnSpPr>
          <p:cNvPr id="23" name="Straight Connector 22"/>
          <p:cNvCxnSpPr/>
          <p:nvPr/>
        </p:nvCxnSpPr>
        <p:spPr>
          <a:xfrm flipH="1" flipV="1">
            <a:off x="8147304" y="1751655"/>
            <a:ext cx="1175004" cy="1133278"/>
          </a:xfrm>
          <a:prstGeom prst="line">
            <a:avLst/>
          </a:prstGeom>
        </p:spPr>
        <p:style>
          <a:lnRef idx="1">
            <a:schemeClr val="dk1"/>
          </a:lnRef>
          <a:fillRef idx="0">
            <a:schemeClr val="dk1"/>
          </a:fillRef>
          <a:effectRef idx="0">
            <a:schemeClr val="dk1"/>
          </a:effectRef>
          <a:fontRef idx="minor">
            <a:schemeClr val="tx1"/>
          </a:fontRef>
        </p:style>
      </p:cxnSp>
      <p:sp>
        <p:nvSpPr>
          <p:cNvPr id="25" name="Arc 24"/>
          <p:cNvSpPr/>
          <p:nvPr/>
        </p:nvSpPr>
        <p:spPr>
          <a:xfrm rot="15624005">
            <a:off x="8729476" y="2696099"/>
            <a:ext cx="571500" cy="331976"/>
          </a:xfrm>
          <a:prstGeom prst="arc">
            <a:avLst>
              <a:gd name="adj1" fmla="val 16200000"/>
              <a:gd name="adj2" fmla="val 383831"/>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26" name="TextBox 25"/>
          <p:cNvSpPr txBox="1"/>
          <p:nvPr/>
        </p:nvSpPr>
        <p:spPr>
          <a:xfrm>
            <a:off x="8226634" y="2377101"/>
            <a:ext cx="548640" cy="400110"/>
          </a:xfrm>
          <a:prstGeom prst="rect">
            <a:avLst/>
          </a:prstGeom>
          <a:noFill/>
        </p:spPr>
        <p:txBody>
          <a:bodyPr wrap="square" rtlCol="0">
            <a:spAutoFit/>
          </a:bodyPr>
          <a:lstStyle/>
          <a:p>
            <a:r>
              <a:rPr lang="az-Cyrl-AZ" sz="2000" dirty="0" smtClean="0"/>
              <a:t>ф</a:t>
            </a:r>
            <a:endParaRPr lang="en-US" sz="2000" dirty="0"/>
          </a:p>
        </p:txBody>
      </p:sp>
    </p:spTree>
    <p:extLst>
      <p:ext uri="{BB962C8B-B14F-4D97-AF65-F5344CB8AC3E}">
        <p14:creationId xmlns:p14="http://schemas.microsoft.com/office/powerpoint/2010/main" val="34092915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8471" y="90805"/>
            <a:ext cx="10515600" cy="1325563"/>
          </a:xfrm>
        </p:spPr>
        <p:txBody>
          <a:bodyPr>
            <a:normAutofit/>
          </a:bodyPr>
          <a:lstStyle/>
          <a:p>
            <a:pPr algn="ctr"/>
            <a:r>
              <a:rPr lang="en-US" sz="4000" dirty="0" smtClean="0"/>
              <a:t>Proton Flux </a:t>
            </a:r>
            <a:endParaRPr lang="en-US" sz="4000" dirty="0"/>
          </a:p>
        </p:txBody>
      </p:sp>
      <p:pic>
        <p:nvPicPr>
          <p:cNvPr id="4" name="Content Placeholder 3"/>
          <p:cNvPicPr>
            <a:picLocks noGrp="1" noChangeAspect="1"/>
          </p:cNvPicPr>
          <p:nvPr>
            <p:ph idx="1"/>
          </p:nvPr>
        </p:nvPicPr>
        <p:blipFill>
          <a:blip r:embed="rId2"/>
          <a:stretch>
            <a:fillRect/>
          </a:stretch>
        </p:blipFill>
        <p:spPr>
          <a:xfrm rot="10800000" flipH="1" flipV="1">
            <a:off x="1604460" y="1754696"/>
            <a:ext cx="8763622" cy="1582864"/>
          </a:xfrm>
          <a:prstGeom prst="rect">
            <a:avLst/>
          </a:prstGeom>
        </p:spPr>
      </p:pic>
      <mc:AlternateContent xmlns:mc="http://schemas.openxmlformats.org/markup-compatibility/2006" xmlns:a14="http://schemas.microsoft.com/office/drawing/2010/main">
        <mc:Choice Requires="a14">
          <p:sp>
            <p:nvSpPr>
              <p:cNvPr id="5" name="TextBox 4"/>
              <p:cNvSpPr txBox="1"/>
              <p:nvPr/>
            </p:nvSpPr>
            <p:spPr>
              <a:xfrm>
                <a:off x="1604460" y="4032504"/>
                <a:ext cx="4450082" cy="2309735"/>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en-US" sz="2600" b="0" i="1" smtClean="0">
                          <a:latin typeface="Cambria Math" panose="02040503050406030204" pitchFamily="18" charset="0"/>
                        </a:rPr>
                        <m:t>𝐹</m:t>
                      </m:r>
                      <m:d>
                        <m:dPr>
                          <m:ctrlPr>
                            <a:rPr lang="en-US" sz="2600" b="0" i="1" smtClean="0">
                              <a:latin typeface="Cambria Math" panose="02040503050406030204" pitchFamily="18" charset="0"/>
                            </a:rPr>
                          </m:ctrlPr>
                        </m:dPr>
                        <m:e>
                          <m:r>
                            <a:rPr lang="en-US" sz="2600" b="0" i="1" smtClean="0">
                              <a:latin typeface="Cambria Math" panose="02040503050406030204" pitchFamily="18" charset="0"/>
                            </a:rPr>
                            <m:t>𝑅</m:t>
                          </m:r>
                        </m:e>
                      </m:d>
                      <m:r>
                        <a:rPr lang="en-US" sz="2600" b="0" i="1" smtClean="0">
                          <a:latin typeface="Cambria Math" panose="02040503050406030204" pitchFamily="18" charset="0"/>
                        </a:rPr>
                        <m:t>=</m:t>
                      </m:r>
                      <m:r>
                        <a:rPr lang="en-US" sz="2600" b="0" i="1" smtClean="0">
                          <a:latin typeface="Cambria Math" panose="02040503050406030204" pitchFamily="18" charset="0"/>
                        </a:rPr>
                        <m:t>𝐹𝑙𝑢𝑥</m:t>
                      </m:r>
                      <m:r>
                        <a:rPr lang="en-US" sz="2600" b="0" i="1" smtClean="0">
                          <a:latin typeface="Cambria Math" panose="02040503050406030204" pitchFamily="18" charset="0"/>
                        </a:rPr>
                        <m:t> </m:t>
                      </m:r>
                    </m:oMath>
                  </m:oMathPara>
                </a14:m>
                <a:endParaRPr lang="en-US" sz="2600" b="0" dirty="0" smtClean="0"/>
              </a:p>
              <a:p>
                <a:pPr/>
                <a14:m>
                  <m:oMathPara xmlns:m="http://schemas.openxmlformats.org/officeDocument/2006/math">
                    <m:oMathParaPr>
                      <m:jc m:val="left"/>
                    </m:oMathParaPr>
                    <m:oMath xmlns:m="http://schemas.openxmlformats.org/officeDocument/2006/math">
                      <m:sSub>
                        <m:sSubPr>
                          <m:ctrlPr>
                            <a:rPr lang="en-US" sz="2600" b="0" i="1" smtClean="0">
                              <a:latin typeface="Cambria Math" panose="02040503050406030204" pitchFamily="18" charset="0"/>
                            </a:rPr>
                          </m:ctrlPr>
                        </m:sSubPr>
                        <m:e>
                          <m:r>
                            <a:rPr lang="en-US" sz="2600" b="0" i="1" smtClean="0">
                              <a:latin typeface="Cambria Math" panose="02040503050406030204" pitchFamily="18" charset="0"/>
                            </a:rPr>
                            <m:t>𝑑𝑁</m:t>
                          </m:r>
                        </m:e>
                        <m:sub>
                          <m:r>
                            <a:rPr lang="en-US" sz="2600" b="0" i="1" smtClean="0">
                              <a:latin typeface="Cambria Math" panose="02040503050406030204" pitchFamily="18" charset="0"/>
                            </a:rPr>
                            <m:t>𝑜𝑏𝑠</m:t>
                          </m:r>
                        </m:sub>
                      </m:sSub>
                      <m:r>
                        <a:rPr lang="en-US" sz="2600" b="0" i="1" smtClean="0">
                          <a:latin typeface="Cambria Math" panose="02040503050406030204" pitchFamily="18" charset="0"/>
                        </a:rPr>
                        <m:t>(</m:t>
                      </m:r>
                      <m:r>
                        <a:rPr lang="en-US" sz="2600" b="0" i="1" smtClean="0">
                          <a:latin typeface="Cambria Math" panose="02040503050406030204" pitchFamily="18" charset="0"/>
                        </a:rPr>
                        <m:t>𝑅</m:t>
                      </m:r>
                      <m:r>
                        <a:rPr lang="en-US" sz="2600" b="0" i="1" smtClean="0">
                          <a:latin typeface="Cambria Math" panose="02040503050406030204" pitchFamily="18" charset="0"/>
                        </a:rPr>
                        <m:t>)=# </m:t>
                      </m:r>
                      <m:r>
                        <a:rPr lang="en-US" sz="2600" b="0" i="1" smtClean="0">
                          <a:latin typeface="Cambria Math" panose="02040503050406030204" pitchFamily="18" charset="0"/>
                        </a:rPr>
                        <m:t>𝑜𝑓</m:t>
                      </m:r>
                      <m:r>
                        <a:rPr lang="en-US" sz="2600" b="0" i="1" smtClean="0">
                          <a:latin typeface="Cambria Math" panose="02040503050406030204" pitchFamily="18" charset="0"/>
                        </a:rPr>
                        <m:t> </m:t>
                      </m:r>
                      <m:r>
                        <a:rPr lang="en-US" sz="2600" b="0" i="1" smtClean="0">
                          <a:latin typeface="Cambria Math" panose="02040503050406030204" pitchFamily="18" charset="0"/>
                        </a:rPr>
                        <m:t>𝑒𝑣𝑒𝑛𝑡𝑠</m:t>
                      </m:r>
                      <m:r>
                        <a:rPr lang="en-US" sz="2600" b="0" i="1" smtClean="0">
                          <a:latin typeface="Cambria Math" panose="02040503050406030204" pitchFamily="18" charset="0"/>
                        </a:rPr>
                        <m:t> </m:t>
                      </m:r>
                    </m:oMath>
                  </m:oMathPara>
                </a14:m>
                <a:endParaRPr lang="en-US" sz="2600" b="0" dirty="0" smtClean="0"/>
              </a:p>
              <a:p>
                <a:pPr/>
                <a14:m>
                  <m:oMathPara xmlns:m="http://schemas.openxmlformats.org/officeDocument/2006/math">
                    <m:oMathParaPr>
                      <m:jc m:val="left"/>
                    </m:oMathParaPr>
                    <m:oMath xmlns:m="http://schemas.openxmlformats.org/officeDocument/2006/math">
                      <m:sSub>
                        <m:sSubPr>
                          <m:ctrlPr>
                            <a:rPr lang="en-US" sz="2600" b="0" i="1" smtClean="0">
                              <a:latin typeface="Cambria Math" panose="02040503050406030204" pitchFamily="18" charset="0"/>
                            </a:rPr>
                          </m:ctrlPr>
                        </m:sSubPr>
                        <m:e>
                          <m:r>
                            <a:rPr lang="en-US" sz="2600" b="0" i="1" smtClean="0">
                              <a:latin typeface="Cambria Math" panose="02040503050406030204" pitchFamily="18" charset="0"/>
                            </a:rPr>
                            <m:t>𝑇</m:t>
                          </m:r>
                        </m:e>
                        <m:sub>
                          <m:r>
                            <a:rPr lang="en-US" sz="2600" b="0" i="1" smtClean="0">
                              <a:latin typeface="Cambria Math" panose="02040503050406030204" pitchFamily="18" charset="0"/>
                            </a:rPr>
                            <m:t>𝑒𝑥𝑝</m:t>
                          </m:r>
                        </m:sub>
                      </m:sSub>
                      <m:d>
                        <m:dPr>
                          <m:ctrlPr>
                            <a:rPr lang="en-US" sz="2600" b="0" i="1" smtClean="0">
                              <a:latin typeface="Cambria Math" panose="02040503050406030204" pitchFamily="18" charset="0"/>
                            </a:rPr>
                          </m:ctrlPr>
                        </m:dPr>
                        <m:e>
                          <m:r>
                            <a:rPr lang="en-US" sz="2600" b="0" i="1" smtClean="0">
                              <a:latin typeface="Cambria Math" panose="02040503050406030204" pitchFamily="18" charset="0"/>
                            </a:rPr>
                            <m:t>𝑅</m:t>
                          </m:r>
                        </m:e>
                      </m:d>
                      <m:r>
                        <a:rPr lang="en-US" sz="2600" b="0" i="1" smtClean="0">
                          <a:latin typeface="Cambria Math" panose="02040503050406030204" pitchFamily="18" charset="0"/>
                        </a:rPr>
                        <m:t>=</m:t>
                      </m:r>
                      <m:r>
                        <a:rPr lang="en-US" sz="2600" b="0" i="1" smtClean="0">
                          <a:latin typeface="Cambria Math" panose="02040503050406030204" pitchFamily="18" charset="0"/>
                        </a:rPr>
                        <m:t>𝐸𝑥𝑝𝑜𝑠𝑢𝑟𝑒</m:t>
                      </m:r>
                      <m:r>
                        <a:rPr lang="en-US" sz="2600" b="0" i="1" smtClean="0">
                          <a:latin typeface="Cambria Math" panose="02040503050406030204" pitchFamily="18" charset="0"/>
                        </a:rPr>
                        <m:t> </m:t>
                      </m:r>
                      <m:r>
                        <a:rPr lang="en-US" sz="2600" b="0" i="1" smtClean="0">
                          <a:latin typeface="Cambria Math" panose="02040503050406030204" pitchFamily="18" charset="0"/>
                        </a:rPr>
                        <m:t>𝑇𝑖𝑚𝑒</m:t>
                      </m:r>
                      <m:r>
                        <a:rPr lang="en-US" sz="2600" b="0" i="1" smtClean="0">
                          <a:latin typeface="Cambria Math" panose="02040503050406030204" pitchFamily="18" charset="0"/>
                        </a:rPr>
                        <m:t> </m:t>
                      </m:r>
                    </m:oMath>
                  </m:oMathPara>
                </a14:m>
                <a:endParaRPr lang="en-US" sz="2600" b="0" dirty="0" smtClean="0"/>
              </a:p>
              <a:p>
                <a:pPr/>
                <a14:m>
                  <m:oMathPara xmlns:m="http://schemas.openxmlformats.org/officeDocument/2006/math">
                    <m:oMathParaPr>
                      <m:jc m:val="left"/>
                    </m:oMathParaPr>
                    <m:oMath xmlns:m="http://schemas.openxmlformats.org/officeDocument/2006/math">
                      <m:sSub>
                        <m:sSubPr>
                          <m:ctrlPr>
                            <a:rPr lang="en-US" sz="2600" b="0" i="1" smtClean="0">
                              <a:latin typeface="Cambria Math" panose="02040503050406030204" pitchFamily="18" charset="0"/>
                            </a:rPr>
                          </m:ctrlPr>
                        </m:sSubPr>
                        <m:e>
                          <m:r>
                            <a:rPr lang="en-US" sz="2600" b="0" i="1" smtClean="0">
                              <a:latin typeface="Cambria Math" panose="02040503050406030204" pitchFamily="18" charset="0"/>
                            </a:rPr>
                            <m:t>𝐴</m:t>
                          </m:r>
                        </m:e>
                        <m:sub>
                          <m:r>
                            <a:rPr lang="en-US" sz="2600" b="0" i="1" smtClean="0">
                              <a:latin typeface="Cambria Math" panose="02040503050406030204" pitchFamily="18" charset="0"/>
                            </a:rPr>
                            <m:t>𝑒𝑓𝑓</m:t>
                          </m:r>
                        </m:sub>
                      </m:sSub>
                      <m:d>
                        <m:dPr>
                          <m:ctrlPr>
                            <a:rPr lang="en-US" sz="2600" b="0" i="1" smtClean="0">
                              <a:latin typeface="Cambria Math" panose="02040503050406030204" pitchFamily="18" charset="0"/>
                            </a:rPr>
                          </m:ctrlPr>
                        </m:dPr>
                        <m:e>
                          <m:r>
                            <a:rPr lang="en-US" sz="2600" b="0" i="1" smtClean="0">
                              <a:latin typeface="Cambria Math" panose="02040503050406030204" pitchFamily="18" charset="0"/>
                            </a:rPr>
                            <m:t>𝑅</m:t>
                          </m:r>
                        </m:e>
                      </m:d>
                      <m:r>
                        <a:rPr lang="en-US" sz="2600" b="0" i="1" smtClean="0">
                          <a:latin typeface="Cambria Math" panose="02040503050406030204" pitchFamily="18" charset="0"/>
                        </a:rPr>
                        <m:t>=</m:t>
                      </m:r>
                      <m:r>
                        <a:rPr lang="en-US" sz="2600" b="0" i="1" smtClean="0">
                          <a:latin typeface="Cambria Math" panose="02040503050406030204" pitchFamily="18" charset="0"/>
                        </a:rPr>
                        <m:t>𝐴𝑐𝑐𝑒𝑝𝑡𝑎𝑛𝑐𝑒</m:t>
                      </m:r>
                      <m:r>
                        <a:rPr lang="en-US" sz="2600" b="0" i="1" smtClean="0">
                          <a:latin typeface="Cambria Math" panose="02040503050406030204" pitchFamily="18" charset="0"/>
                        </a:rPr>
                        <m:t> </m:t>
                      </m:r>
                    </m:oMath>
                  </m:oMathPara>
                </a14:m>
                <a:endParaRPr lang="en-US" sz="2600" b="0" dirty="0" smtClean="0"/>
              </a:p>
              <a:p>
                <a:endParaRPr lang="en-US" b="0" dirty="0" smtClean="0"/>
              </a:p>
              <a:p>
                <a:endParaRPr lang="en-US" dirty="0" smtClean="0"/>
              </a:p>
            </p:txBody>
          </p:sp>
        </mc:Choice>
        <mc:Fallback xmlns="">
          <p:sp>
            <p:nvSpPr>
              <p:cNvPr id="5" name="TextBox 4"/>
              <p:cNvSpPr txBox="1">
                <a:spLocks noRot="1" noChangeAspect="1" noMove="1" noResize="1" noEditPoints="1" noAdjustHandles="1" noChangeArrowheads="1" noChangeShapeType="1" noTextEdit="1"/>
              </p:cNvSpPr>
              <p:nvPr/>
            </p:nvSpPr>
            <p:spPr>
              <a:xfrm>
                <a:off x="1604460" y="4032504"/>
                <a:ext cx="4450082" cy="2309735"/>
              </a:xfrm>
              <a:prstGeom prst="rect">
                <a:avLst/>
              </a:prstGeom>
              <a:blipFill rotWithShape="0">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TextBox 5"/>
              <p:cNvSpPr txBox="1"/>
              <p:nvPr/>
            </p:nvSpPr>
            <p:spPr>
              <a:xfrm>
                <a:off x="6050279" y="4032504"/>
                <a:ext cx="5193792" cy="1325235"/>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2600" i="1" smtClean="0">
                              <a:latin typeface="Cambria Math" panose="02040503050406030204" pitchFamily="18" charset="0"/>
                            </a:rPr>
                          </m:ctrlPr>
                        </m:sSubPr>
                        <m:e>
                          <m:r>
                            <a:rPr lang="en-US" sz="2600" i="1" smtClean="0">
                              <a:latin typeface="Cambria Math" panose="02040503050406030204" pitchFamily="18" charset="0"/>
                              <a:ea typeface="Cambria Math" panose="02040503050406030204" pitchFamily="18" charset="0"/>
                            </a:rPr>
                            <m:t>𝜀</m:t>
                          </m:r>
                        </m:e>
                        <m:sub>
                          <m:r>
                            <a:rPr lang="en-US" sz="2600" b="0" i="1" smtClean="0">
                              <a:latin typeface="Cambria Math" panose="02040503050406030204" pitchFamily="18" charset="0"/>
                            </a:rPr>
                            <m:t>𝑡𝑟𝑔</m:t>
                          </m:r>
                        </m:sub>
                      </m:sSub>
                      <m:d>
                        <m:dPr>
                          <m:ctrlPr>
                            <a:rPr lang="en-US" sz="2600" b="0" i="1" smtClean="0">
                              <a:latin typeface="Cambria Math" panose="02040503050406030204" pitchFamily="18" charset="0"/>
                            </a:rPr>
                          </m:ctrlPr>
                        </m:dPr>
                        <m:e>
                          <m:r>
                            <a:rPr lang="en-US" sz="2600" b="0" i="1" smtClean="0">
                              <a:latin typeface="Cambria Math" panose="02040503050406030204" pitchFamily="18" charset="0"/>
                            </a:rPr>
                            <m:t>𝑅</m:t>
                          </m:r>
                        </m:e>
                      </m:d>
                      <m:r>
                        <a:rPr lang="en-US" sz="2600" b="0" i="1" smtClean="0">
                          <a:latin typeface="Cambria Math" panose="02040503050406030204" pitchFamily="18" charset="0"/>
                        </a:rPr>
                        <m:t>=</m:t>
                      </m:r>
                      <m:r>
                        <a:rPr lang="en-US" sz="2600" b="0" i="1" smtClean="0">
                          <a:latin typeface="Cambria Math" panose="02040503050406030204" pitchFamily="18" charset="0"/>
                        </a:rPr>
                        <m:t>𝑇𝑟𝑖𝑔𝑔𝑒𝑟</m:t>
                      </m:r>
                      <m:r>
                        <a:rPr lang="en-US" sz="2600" b="0" i="1" smtClean="0">
                          <a:latin typeface="Cambria Math" panose="02040503050406030204" pitchFamily="18" charset="0"/>
                        </a:rPr>
                        <m:t> </m:t>
                      </m:r>
                      <m:r>
                        <a:rPr lang="en-US" sz="2600" b="0" i="1" smtClean="0">
                          <a:latin typeface="Cambria Math" panose="02040503050406030204" pitchFamily="18" charset="0"/>
                        </a:rPr>
                        <m:t>𝐸𝑓𝑓𝑖𝑐𝑖𝑒𝑛𝑐𝑦</m:t>
                      </m:r>
                      <m:r>
                        <a:rPr lang="en-US" sz="2600" b="0" i="1" smtClean="0">
                          <a:latin typeface="Cambria Math" panose="02040503050406030204" pitchFamily="18" charset="0"/>
                        </a:rPr>
                        <m:t> </m:t>
                      </m:r>
                    </m:oMath>
                  </m:oMathPara>
                </a14:m>
                <a:endParaRPr lang="en-US" sz="2600" dirty="0" smtClean="0"/>
              </a:p>
              <a:p>
                <a:pPr/>
                <a14:m>
                  <m:oMathPara xmlns:m="http://schemas.openxmlformats.org/officeDocument/2006/math">
                    <m:oMathParaPr>
                      <m:jc m:val="left"/>
                    </m:oMathParaPr>
                    <m:oMath xmlns:m="http://schemas.openxmlformats.org/officeDocument/2006/math">
                      <m:sSub>
                        <m:sSubPr>
                          <m:ctrlPr>
                            <a:rPr lang="en-US" sz="2600" i="1" smtClean="0">
                              <a:latin typeface="Cambria Math" panose="02040503050406030204" pitchFamily="18" charset="0"/>
                            </a:rPr>
                          </m:ctrlPr>
                        </m:sSubPr>
                        <m:e>
                          <m:r>
                            <a:rPr lang="en-US" sz="2600" i="1" smtClean="0">
                              <a:latin typeface="Cambria Math" panose="02040503050406030204" pitchFamily="18" charset="0"/>
                              <a:ea typeface="Cambria Math" panose="02040503050406030204" pitchFamily="18" charset="0"/>
                            </a:rPr>
                            <m:t>𝜏</m:t>
                          </m:r>
                        </m:e>
                        <m:sub>
                          <m:r>
                            <a:rPr lang="en-US" sz="2600" b="0" i="1" smtClean="0">
                              <a:latin typeface="Cambria Math" panose="02040503050406030204" pitchFamily="18" charset="0"/>
                            </a:rPr>
                            <m:t>𝑐𝑜𝑟𝑟</m:t>
                          </m:r>
                        </m:sub>
                      </m:sSub>
                      <m:d>
                        <m:dPr>
                          <m:ctrlPr>
                            <a:rPr lang="en-US" sz="2600" b="0" i="1" smtClean="0">
                              <a:latin typeface="Cambria Math" panose="02040503050406030204" pitchFamily="18" charset="0"/>
                            </a:rPr>
                          </m:ctrlPr>
                        </m:dPr>
                        <m:e>
                          <m:r>
                            <a:rPr lang="en-US" sz="2600" b="0" i="1" smtClean="0">
                              <a:latin typeface="Cambria Math" panose="02040503050406030204" pitchFamily="18" charset="0"/>
                            </a:rPr>
                            <m:t>𝑅</m:t>
                          </m:r>
                        </m:e>
                      </m:d>
                      <m:r>
                        <a:rPr lang="en-US" sz="2600" b="0" i="1" smtClean="0">
                          <a:latin typeface="Cambria Math" panose="02040503050406030204" pitchFamily="18" charset="0"/>
                        </a:rPr>
                        <m:t>=</m:t>
                      </m:r>
                      <m:f>
                        <m:fPr>
                          <m:type m:val="lin"/>
                          <m:ctrlPr>
                            <a:rPr lang="en-US" sz="2600" b="0" i="1" smtClean="0">
                              <a:latin typeface="Cambria Math" panose="02040503050406030204" pitchFamily="18" charset="0"/>
                            </a:rPr>
                          </m:ctrlPr>
                        </m:fPr>
                        <m:num>
                          <m:r>
                            <a:rPr lang="en-US" sz="2600" b="0" i="1" smtClean="0">
                              <a:latin typeface="Cambria Math" panose="02040503050406030204" pitchFamily="18" charset="0"/>
                            </a:rPr>
                            <m:t>𝐷𝐴𝑇𝐴</m:t>
                          </m:r>
                        </m:num>
                        <m:den>
                          <m:r>
                            <a:rPr lang="en-US" sz="2600" b="0" i="1" smtClean="0">
                              <a:latin typeface="Cambria Math" panose="02040503050406030204" pitchFamily="18" charset="0"/>
                            </a:rPr>
                            <m:t>𝑀𝐶</m:t>
                          </m:r>
                        </m:den>
                      </m:f>
                      <m:r>
                        <a:rPr lang="en-US" sz="2600" b="0" i="1" smtClean="0">
                          <a:latin typeface="Cambria Math" panose="02040503050406030204" pitchFamily="18" charset="0"/>
                        </a:rPr>
                        <m:t>𝐶𝑜𝑟𝑟𝑒𝑐𝑡𝑖𝑜𝑛</m:t>
                      </m:r>
                      <m:r>
                        <a:rPr lang="en-US" sz="2600" b="0" i="1" smtClean="0">
                          <a:latin typeface="Cambria Math" panose="02040503050406030204" pitchFamily="18" charset="0"/>
                        </a:rPr>
                        <m:t> </m:t>
                      </m:r>
                    </m:oMath>
                  </m:oMathPara>
                </a14:m>
                <a:endParaRPr lang="en-US" sz="2600" dirty="0" smtClean="0"/>
              </a:p>
              <a:p>
                <a:pPr/>
                <a14:m>
                  <m:oMathPara xmlns:m="http://schemas.openxmlformats.org/officeDocument/2006/math">
                    <m:oMathParaPr>
                      <m:jc m:val="left"/>
                    </m:oMathParaPr>
                    <m:oMath xmlns:m="http://schemas.openxmlformats.org/officeDocument/2006/math">
                      <m:r>
                        <a:rPr lang="en-US" sz="2600" b="0" i="1" smtClean="0">
                          <a:latin typeface="Cambria Math" panose="02040503050406030204" pitchFamily="18" charset="0"/>
                        </a:rPr>
                        <m:t>𝑑𝑅</m:t>
                      </m:r>
                      <m:r>
                        <a:rPr lang="en-US" sz="2600" b="0" i="1" smtClean="0">
                          <a:latin typeface="Cambria Math" panose="02040503050406030204" pitchFamily="18" charset="0"/>
                        </a:rPr>
                        <m:t>=</m:t>
                      </m:r>
                      <m:r>
                        <a:rPr lang="en-US" sz="2600" b="0" i="1" smtClean="0">
                          <a:latin typeface="Cambria Math" panose="02040503050406030204" pitchFamily="18" charset="0"/>
                        </a:rPr>
                        <m:t>𝑅𝑖𝑔𝑖𝑑𝑡𝑦</m:t>
                      </m:r>
                      <m:r>
                        <a:rPr lang="en-US" sz="2600" b="0" i="1" smtClean="0">
                          <a:latin typeface="Cambria Math" panose="02040503050406030204" pitchFamily="18" charset="0"/>
                        </a:rPr>
                        <m:t> </m:t>
                      </m:r>
                      <m:r>
                        <a:rPr lang="en-US" sz="2600" b="0" i="1" smtClean="0">
                          <a:latin typeface="Cambria Math" panose="02040503050406030204" pitchFamily="18" charset="0"/>
                        </a:rPr>
                        <m:t>𝐵𝑖𝑛</m:t>
                      </m:r>
                      <m:r>
                        <a:rPr lang="en-US" sz="2600" b="0" i="1" smtClean="0">
                          <a:latin typeface="Cambria Math" panose="02040503050406030204" pitchFamily="18" charset="0"/>
                        </a:rPr>
                        <m:t> </m:t>
                      </m:r>
                      <m:r>
                        <a:rPr lang="en-US" sz="2600" b="0" i="1" smtClean="0">
                          <a:latin typeface="Cambria Math" panose="02040503050406030204" pitchFamily="18" charset="0"/>
                        </a:rPr>
                        <m:t>𝑊𝑖𝑑𝑡h</m:t>
                      </m:r>
                      <m:r>
                        <a:rPr lang="en-US" sz="2600" b="0" i="1" smtClean="0">
                          <a:latin typeface="Cambria Math" panose="02040503050406030204" pitchFamily="18" charset="0"/>
                        </a:rPr>
                        <m:t> </m:t>
                      </m:r>
                    </m:oMath>
                  </m:oMathPara>
                </a14:m>
                <a:endParaRPr lang="en-US" sz="2600" dirty="0"/>
              </a:p>
            </p:txBody>
          </p:sp>
        </mc:Choice>
        <mc:Fallback xmlns="">
          <p:sp>
            <p:nvSpPr>
              <p:cNvPr id="6" name="TextBox 5"/>
              <p:cNvSpPr txBox="1">
                <a:spLocks noRot="1" noChangeAspect="1" noMove="1" noResize="1" noEditPoints="1" noAdjustHandles="1" noChangeArrowheads="1" noChangeShapeType="1" noTextEdit="1"/>
              </p:cNvSpPr>
              <p:nvPr/>
            </p:nvSpPr>
            <p:spPr>
              <a:xfrm>
                <a:off x="6050279" y="4032504"/>
                <a:ext cx="5193792" cy="1325235"/>
              </a:xfrm>
              <a:prstGeom prst="rect">
                <a:avLst/>
              </a:prstGeom>
              <a:blipFill rotWithShape="0">
                <a:blip r:embed="rId4"/>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62010973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9" y="142557"/>
            <a:ext cx="10515600" cy="1325563"/>
          </a:xfrm>
        </p:spPr>
        <p:txBody>
          <a:bodyPr/>
          <a:lstStyle/>
          <a:p>
            <a:pPr algn="ctr"/>
            <a:r>
              <a:rPr lang="en-US" dirty="0" smtClean="0"/>
              <a:t>Proton Fluxes </a:t>
            </a:r>
            <a:endParaRPr lang="en-US" dirty="0"/>
          </a:p>
        </p:txBody>
      </p:sp>
      <p:sp>
        <p:nvSpPr>
          <p:cNvPr id="9" name="TextBox 8"/>
          <p:cNvSpPr txBox="1"/>
          <p:nvPr/>
        </p:nvSpPr>
        <p:spPr>
          <a:xfrm>
            <a:off x="787138" y="1742832"/>
            <a:ext cx="4760536" cy="461665"/>
          </a:xfrm>
          <a:prstGeom prst="rect">
            <a:avLst/>
          </a:prstGeom>
          <a:noFill/>
        </p:spPr>
        <p:txBody>
          <a:bodyPr wrap="square" rtlCol="0">
            <a:spAutoFit/>
          </a:bodyPr>
          <a:lstStyle/>
          <a:p>
            <a:pPr algn="ctr"/>
            <a:r>
              <a:rPr lang="en-US" sz="2400" dirty="0" smtClean="0"/>
              <a:t>Integrated ‘Day’ Flux over Rigidity </a:t>
            </a:r>
            <a:endParaRPr lang="en-US" sz="2400" dirty="0"/>
          </a:p>
        </p:txBody>
      </p:sp>
      <p:pic>
        <p:nvPicPr>
          <p:cNvPr id="11" name="Picture 10"/>
          <p:cNvPicPr>
            <a:picLocks noChangeAspect="1"/>
          </p:cNvPicPr>
          <p:nvPr/>
        </p:nvPicPr>
        <p:blipFill>
          <a:blip r:embed="rId2"/>
          <a:stretch>
            <a:fillRect/>
          </a:stretch>
        </p:blipFill>
        <p:spPr>
          <a:xfrm>
            <a:off x="6127419" y="2239444"/>
            <a:ext cx="5765781" cy="3444894"/>
          </a:xfrm>
          <a:prstGeom prst="rect">
            <a:avLst/>
          </a:prstGeom>
        </p:spPr>
      </p:pic>
      <p:pic>
        <p:nvPicPr>
          <p:cNvPr id="12" name="Picture 11"/>
          <p:cNvPicPr>
            <a:picLocks noChangeAspect="1"/>
          </p:cNvPicPr>
          <p:nvPr/>
        </p:nvPicPr>
        <p:blipFill>
          <a:blip r:embed="rId3"/>
          <a:stretch>
            <a:fillRect/>
          </a:stretch>
        </p:blipFill>
        <p:spPr>
          <a:xfrm>
            <a:off x="377072" y="2210149"/>
            <a:ext cx="5580668" cy="3503485"/>
          </a:xfrm>
          <a:prstGeom prst="rect">
            <a:avLst/>
          </a:prstGeom>
        </p:spPr>
      </p:pic>
      <p:sp>
        <p:nvSpPr>
          <p:cNvPr id="13" name="TextBox 12"/>
          <p:cNvSpPr txBox="1"/>
          <p:nvPr/>
        </p:nvSpPr>
        <p:spPr>
          <a:xfrm>
            <a:off x="6715581" y="1742831"/>
            <a:ext cx="4589458" cy="461665"/>
          </a:xfrm>
          <a:prstGeom prst="rect">
            <a:avLst/>
          </a:prstGeom>
          <a:noFill/>
        </p:spPr>
        <p:txBody>
          <a:bodyPr wrap="square" rtlCol="0">
            <a:spAutoFit/>
          </a:bodyPr>
          <a:lstStyle/>
          <a:p>
            <a:r>
              <a:rPr lang="en-US" sz="2400" dirty="0" smtClean="0"/>
              <a:t>Integrated ‘Night’ Flux over Rigidity </a:t>
            </a:r>
            <a:endParaRPr lang="en-US" sz="2400" dirty="0"/>
          </a:p>
        </p:txBody>
      </p:sp>
      <p:sp>
        <p:nvSpPr>
          <p:cNvPr id="14" name="TextBox 13"/>
          <p:cNvSpPr txBox="1"/>
          <p:nvPr/>
        </p:nvSpPr>
        <p:spPr>
          <a:xfrm>
            <a:off x="4130039" y="5823362"/>
            <a:ext cx="3931920" cy="461665"/>
          </a:xfrm>
          <a:prstGeom prst="rect">
            <a:avLst/>
          </a:prstGeom>
          <a:noFill/>
        </p:spPr>
        <p:txBody>
          <a:bodyPr wrap="square" rtlCol="0">
            <a:spAutoFit/>
          </a:bodyPr>
          <a:lstStyle/>
          <a:p>
            <a:pPr algn="ctr"/>
            <a:r>
              <a:rPr lang="en-US" sz="2400" dirty="0" smtClean="0"/>
              <a:t>May 2011 – May 2016 </a:t>
            </a:r>
            <a:endParaRPr lang="en-US" sz="2400" dirty="0"/>
          </a:p>
        </p:txBody>
      </p:sp>
    </p:spTree>
    <p:extLst>
      <p:ext uri="{BB962C8B-B14F-4D97-AF65-F5344CB8AC3E}">
        <p14:creationId xmlns:p14="http://schemas.microsoft.com/office/powerpoint/2010/main" val="115251191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734112" y="633750"/>
            <a:ext cx="10522608" cy="5389331"/>
          </a:xfrm>
          <a:prstGeom prst="rect">
            <a:avLst/>
          </a:prstGeom>
        </p:spPr>
      </p:pic>
      <p:sp>
        <p:nvSpPr>
          <p:cNvPr id="3" name="TextBox 2"/>
          <p:cNvSpPr txBox="1"/>
          <p:nvPr/>
        </p:nvSpPr>
        <p:spPr>
          <a:xfrm>
            <a:off x="3099816" y="1303020"/>
            <a:ext cx="2139696" cy="1197864"/>
          </a:xfrm>
          <a:prstGeom prst="rect">
            <a:avLst/>
          </a:prstGeom>
          <a:solidFill>
            <a:schemeClr val="bg1"/>
          </a:solidFill>
        </p:spPr>
        <p:txBody>
          <a:bodyPr wrap="square" rtlCol="0">
            <a:spAutoFit/>
          </a:bodyPr>
          <a:lstStyle/>
          <a:p>
            <a:endParaRPr lang="en-US" dirty="0"/>
          </a:p>
        </p:txBody>
      </p:sp>
      <p:sp>
        <p:nvSpPr>
          <p:cNvPr id="4" name="Oval 3"/>
          <p:cNvSpPr/>
          <p:nvPr/>
        </p:nvSpPr>
        <p:spPr>
          <a:xfrm>
            <a:off x="3289554" y="1709049"/>
            <a:ext cx="137160" cy="128016"/>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3289554" y="1963234"/>
            <a:ext cx="128016" cy="137160"/>
          </a:xfrm>
          <a:prstGeom prst="ellipse">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3447288" y="1578786"/>
            <a:ext cx="1792224" cy="646331"/>
          </a:xfrm>
          <a:prstGeom prst="rect">
            <a:avLst/>
          </a:prstGeom>
          <a:noFill/>
        </p:spPr>
        <p:txBody>
          <a:bodyPr wrap="square" rtlCol="0">
            <a:spAutoFit/>
          </a:bodyPr>
          <a:lstStyle/>
          <a:p>
            <a:r>
              <a:rPr lang="en-US" dirty="0" smtClean="0"/>
              <a:t>: ‘Day’ data </a:t>
            </a:r>
          </a:p>
          <a:p>
            <a:r>
              <a:rPr lang="en-US" dirty="0" smtClean="0"/>
              <a:t>: ‘Night’ data </a:t>
            </a:r>
            <a:endParaRPr lang="en-US" dirty="0"/>
          </a:p>
        </p:txBody>
      </p:sp>
    </p:spTree>
    <p:extLst>
      <p:ext uri="{BB962C8B-B14F-4D97-AF65-F5344CB8AC3E}">
        <p14:creationId xmlns:p14="http://schemas.microsoft.com/office/powerpoint/2010/main" val="200790433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1880</TotalTime>
  <Words>826</Words>
  <Application>Microsoft Office PowerPoint</Application>
  <PresentationFormat>Widescreen</PresentationFormat>
  <Paragraphs>116</Paragraphs>
  <Slides>23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23</vt:i4>
      </vt:variant>
    </vt:vector>
  </HeadingPairs>
  <TitlesOfParts>
    <vt:vector size="28" baseType="lpstr">
      <vt:lpstr>Arial</vt:lpstr>
      <vt:lpstr>Calibri</vt:lpstr>
      <vt:lpstr>Calibri Light</vt:lpstr>
      <vt:lpstr>Cambria Math</vt:lpstr>
      <vt:lpstr>Office Theme</vt:lpstr>
      <vt:lpstr>Investigating the Effect of Solar Modulations on Cosmic Ray Flux</vt:lpstr>
      <vt:lpstr>AMS-02 </vt:lpstr>
      <vt:lpstr>Cosmic Ray Propagation </vt:lpstr>
      <vt:lpstr>My Project </vt:lpstr>
      <vt:lpstr>Definition of ‘Day’ and ‘Night’ Periods </vt:lpstr>
      <vt:lpstr>Geocentric Solar Ecliptic Coordinates </vt:lpstr>
      <vt:lpstr>Proton Flux </vt:lpstr>
      <vt:lpstr>Proton Fluxes </vt:lpstr>
      <vt:lpstr>PowerPoint Presentation</vt:lpstr>
      <vt:lpstr>Flux over Time </vt:lpstr>
      <vt:lpstr>Flux over Time </vt:lpstr>
      <vt:lpstr>‘Day’ to ‘Night’ Flux Ratios over Time </vt:lpstr>
      <vt:lpstr>Statistical Comparisons </vt:lpstr>
      <vt:lpstr>Further Investigations </vt:lpstr>
      <vt:lpstr>Further Investigations: Exposure Time </vt:lpstr>
      <vt:lpstr>Further Investigations: Trigger Efficiency </vt:lpstr>
      <vt:lpstr>Further Investigations: DATA/MC Correction </vt:lpstr>
      <vt:lpstr>Further Investigations: DATA/MC Correction  </vt:lpstr>
      <vt:lpstr>T-Test </vt:lpstr>
      <vt:lpstr>Conclusion</vt:lpstr>
      <vt:lpstr>Possible Causes </vt:lpstr>
      <vt:lpstr>Shifts </vt:lpstr>
      <vt:lpstr>Acknowledgements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Examining the Effect of Solar Modulations on Cosmic Ray Fluxes</dc:title>
  <dc:creator>Isabelle Bunge</dc:creator>
  <cp:lastModifiedBy>Isabelle Bunge</cp:lastModifiedBy>
  <cp:revision>43</cp:revision>
  <dcterms:created xsi:type="dcterms:W3CDTF">2016-08-09T05:20:05Z</dcterms:created>
  <dcterms:modified xsi:type="dcterms:W3CDTF">2016-08-10T17:09:49Z</dcterms:modified>
</cp:coreProperties>
</file>