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20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5E049-0575-E142-A86A-9533DDCB723A}" type="datetimeFigureOut">
              <a:rPr lang="en-US" smtClean="0"/>
              <a:t>8/10/16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5E049-0575-E142-A86A-9533DDCB723A}" type="datetimeFigureOut">
              <a:rPr lang="en-US" smtClean="0"/>
              <a:t>8/10/16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0EC87-680E-0A4F-A58A-9CE707CD7A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5E049-0575-E142-A86A-9533DDCB723A}" type="datetimeFigureOut">
              <a:rPr lang="en-US" smtClean="0"/>
              <a:t>8/10/16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0EC87-680E-0A4F-A58A-9CE707CD7A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5E049-0575-E142-A86A-9533DDCB723A}" type="datetimeFigureOut">
              <a:rPr lang="en-US" smtClean="0"/>
              <a:t>8/10/16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80EC87-680E-0A4F-A58A-9CE707CD7A4A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5E049-0575-E142-A86A-9533DDCB723A}" type="datetimeFigureOut">
              <a:rPr lang="en-US" smtClean="0"/>
              <a:t>8/10/16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80EC87-680E-0A4F-A58A-9CE707CD7A4A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5E049-0575-E142-A86A-9533DDCB723A}" type="datetimeFigureOut">
              <a:rPr lang="en-US" smtClean="0"/>
              <a:t>8/10/16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80EC87-680E-0A4F-A58A-9CE707CD7A4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5E049-0575-E142-A86A-9533DDCB723A}" type="datetimeFigureOut">
              <a:rPr lang="en-US" smtClean="0"/>
              <a:t>8/10/16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80EC87-680E-0A4F-A58A-9CE707CD7A4A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5E049-0575-E142-A86A-9533DDCB723A}" type="datetimeFigureOut">
              <a:rPr lang="en-US" smtClean="0"/>
              <a:t>8/10/16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80EC87-680E-0A4F-A58A-9CE707CD7A4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5E049-0575-E142-A86A-9533DDCB723A}" type="datetimeFigureOut">
              <a:rPr lang="en-US" smtClean="0"/>
              <a:t>8/10/16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80EC87-680E-0A4F-A58A-9CE707CD7A4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5E049-0575-E142-A86A-9533DDCB723A}" type="datetimeFigureOut">
              <a:rPr lang="en-US" smtClean="0"/>
              <a:t>8/10/16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80EC87-680E-0A4F-A58A-9CE707CD7A4A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5E049-0575-E142-A86A-9533DDCB723A}" type="datetimeFigureOut">
              <a:rPr lang="en-US" smtClean="0"/>
              <a:t>8/10/16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80EC87-680E-0A4F-A58A-9CE707CD7A4A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2AC5E049-0575-E142-A86A-9533DDCB723A}" type="datetimeFigureOut">
              <a:rPr lang="en-US" smtClean="0"/>
              <a:t>8/10/16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F080EC87-680E-0A4F-A58A-9CE707CD7A4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NA62 Hidden Sector Search: Background Discrimination Studies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8840" y="3491127"/>
            <a:ext cx="6172200" cy="6858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Cari Cesarotti</a:t>
            </a:r>
            <a:r>
              <a:rPr lang="en-US" dirty="0" smtClean="0"/>
              <a:t>, Babette </a:t>
            </a:r>
            <a:r>
              <a:rPr lang="en-US" dirty="0" err="1" smtClean="0"/>
              <a:t>Döbrich</a:t>
            </a:r>
            <a:r>
              <a:rPr lang="en-US" dirty="0" smtClean="0"/>
              <a:t>, </a:t>
            </a:r>
            <a:r>
              <a:rPr lang="en-US" dirty="0" err="1" smtClean="0"/>
              <a:t>Tommaso</a:t>
            </a:r>
            <a:r>
              <a:rPr lang="en-US" dirty="0" smtClean="0"/>
              <a:t> </a:t>
            </a:r>
            <a:r>
              <a:rPr lang="en-US" dirty="0" err="1" smtClean="0"/>
              <a:t>Spadaro</a:t>
            </a:r>
            <a:endParaRPr lang="en-US" dirty="0" smtClean="0"/>
          </a:p>
          <a:p>
            <a:r>
              <a:rPr lang="en-US" dirty="0" smtClean="0"/>
              <a:t>10.08.16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390" y="4892841"/>
            <a:ext cx="2882900" cy="127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422" y="4906210"/>
            <a:ext cx="1193585" cy="13277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4165" y="4759156"/>
            <a:ext cx="1637631" cy="163763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12533" y="4906210"/>
            <a:ext cx="1343523" cy="1343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115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Studied novel π</a:t>
            </a:r>
            <a:r>
              <a:rPr lang="en-US" dirty="0" err="1" smtClean="0"/>
              <a:t>νν</a:t>
            </a:r>
            <a:r>
              <a:rPr lang="en-US" dirty="0" smtClean="0"/>
              <a:t> background (K</a:t>
            </a:r>
            <a:r>
              <a:rPr lang="en-US" baseline="30000" dirty="0" smtClean="0"/>
              <a:t>0</a:t>
            </a:r>
            <a:r>
              <a:rPr lang="en-US" baseline="-25000" dirty="0" smtClean="0"/>
              <a:t>S</a:t>
            </a:r>
            <a:r>
              <a:rPr lang="en-US" dirty="0" smtClean="0"/>
              <a:t>)</a:t>
            </a:r>
          </a:p>
          <a:p>
            <a:r>
              <a:rPr lang="en-US" dirty="0" smtClean="0"/>
              <a:t>Compared MC to data (Order 1 success)</a:t>
            </a:r>
          </a:p>
          <a:p>
            <a:r>
              <a:rPr lang="en-US" dirty="0" smtClean="0"/>
              <a:t>Developed new one-track and two-track analysis methods</a:t>
            </a:r>
          </a:p>
          <a:p>
            <a:r>
              <a:rPr lang="en-US" dirty="0" smtClean="0"/>
              <a:t>Studied </a:t>
            </a:r>
            <a:r>
              <a:rPr lang="en-US" dirty="0" err="1" smtClean="0"/>
              <a:t>muon</a:t>
            </a:r>
            <a:r>
              <a:rPr lang="en-US" dirty="0" smtClean="0"/>
              <a:t> kinematics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09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Model building &amp; hidden sector phenomenology!</a:t>
            </a:r>
          </a:p>
          <a:p>
            <a:pPr lvl="1"/>
            <a:r>
              <a:rPr lang="en-US" dirty="0" smtClean="0"/>
              <a:t>Back at CERN, 2017</a:t>
            </a:r>
          </a:p>
          <a:p>
            <a:r>
              <a:rPr lang="en-US" dirty="0" smtClean="0"/>
              <a:t>MC </a:t>
            </a:r>
            <a:r>
              <a:rPr lang="en-US" dirty="0" err="1" smtClean="0"/>
              <a:t>hadronic</a:t>
            </a:r>
            <a:r>
              <a:rPr lang="en-US" dirty="0" smtClean="0"/>
              <a:t> inelastic cross section study</a:t>
            </a:r>
          </a:p>
          <a:p>
            <a:r>
              <a:rPr lang="en-US" dirty="0" smtClean="0"/>
              <a:t>Create vetoes for K</a:t>
            </a:r>
            <a:r>
              <a:rPr lang="en-US" baseline="30000" dirty="0" smtClean="0"/>
              <a:t>0</a:t>
            </a:r>
            <a:r>
              <a:rPr lang="en-US" baseline="-25000" dirty="0" smtClean="0"/>
              <a:t>S</a:t>
            </a:r>
            <a:r>
              <a:rPr lang="en-US" dirty="0" smtClean="0"/>
              <a:t> backgrounds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next?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206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you, NSF &amp; </a:t>
            </a:r>
            <a:r>
              <a:rPr lang="en-US" dirty="0" err="1" smtClean="0"/>
              <a:t>UMich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4" name="Picture 3" descr="IMG_20160807_1357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052" y="962525"/>
            <a:ext cx="4852737" cy="3639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728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77241" y="685801"/>
            <a:ext cx="5118233" cy="4190999"/>
          </a:xfrm>
        </p:spPr>
        <p:txBody>
          <a:bodyPr/>
          <a:lstStyle/>
          <a:p>
            <a:r>
              <a:rPr lang="en-US" dirty="0" smtClean="0"/>
              <a:t>Cosmological observations unexplained by SM</a:t>
            </a:r>
          </a:p>
          <a:p>
            <a:pPr lvl="1"/>
            <a:r>
              <a:rPr lang="en-US" dirty="0" smtClean="0"/>
              <a:t>Bullet Cluster</a:t>
            </a:r>
          </a:p>
          <a:p>
            <a:pPr lvl="1"/>
            <a:r>
              <a:rPr lang="en-US" dirty="0" smtClean="0"/>
              <a:t>Galaxy Rotation Curves</a:t>
            </a:r>
          </a:p>
          <a:p>
            <a:pPr lvl="1"/>
            <a:r>
              <a:rPr lang="en-US" dirty="0" smtClean="0"/>
              <a:t>Gravitational Lensing</a:t>
            </a:r>
            <a:endParaRPr lang="en-US" dirty="0"/>
          </a:p>
          <a:p>
            <a:r>
              <a:rPr lang="en-US" dirty="0" smtClean="0"/>
              <a:t>Dark matter dominance: could exist entirely hidden sector</a:t>
            </a:r>
          </a:p>
          <a:p>
            <a:r>
              <a:rPr lang="en-US" dirty="0" smtClean="0"/>
              <a:t>To observe directly, coupling to visible matter</a:t>
            </a:r>
          </a:p>
          <a:p>
            <a:r>
              <a:rPr lang="en-US" dirty="0" smtClean="0"/>
              <a:t>That what we are looking for: portals!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Motivation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567" t="2814" r="2447" b="2925"/>
          <a:stretch/>
        </p:blipFill>
        <p:spPr>
          <a:xfrm>
            <a:off x="4973053" y="254000"/>
            <a:ext cx="3575250" cy="23542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0532" y="2942389"/>
            <a:ext cx="3285620" cy="22445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76211" y="2423552"/>
            <a:ext cx="20061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Galaxy Rotation Curve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6176211" y="4917727"/>
            <a:ext cx="34570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Bullet Cluster: visible matter and gravitational equipotential contour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9760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0948" y="133684"/>
            <a:ext cx="7103979" cy="2565400"/>
          </a:xfrm>
        </p:spPr>
        <p:txBody>
          <a:bodyPr/>
          <a:lstStyle/>
          <a:p>
            <a:r>
              <a:rPr lang="en-US" dirty="0" err="1" smtClean="0"/>
              <a:t>Lagrangian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EOM</a:t>
            </a:r>
          </a:p>
          <a:p>
            <a:r>
              <a:rPr lang="en-US" dirty="0" smtClean="0">
                <a:sym typeface="Wingdings"/>
              </a:rPr>
              <a:t>How do you construct a </a:t>
            </a:r>
            <a:r>
              <a:rPr lang="en-US" dirty="0" err="1" smtClean="0">
                <a:sym typeface="Wingdings"/>
              </a:rPr>
              <a:t>Lagrangian</a:t>
            </a:r>
            <a:r>
              <a:rPr lang="en-US" dirty="0" smtClean="0">
                <a:sym typeface="Wingdings"/>
              </a:rPr>
              <a:t>?</a:t>
            </a:r>
          </a:p>
          <a:p>
            <a:pPr lvl="1"/>
            <a:r>
              <a:rPr lang="en-US" dirty="0" smtClean="0">
                <a:sym typeface="Wingdings"/>
              </a:rPr>
              <a:t>Choose a field, impose a symmetry, include everything you can! </a:t>
            </a:r>
          </a:p>
          <a:p>
            <a:pPr lvl="1"/>
            <a:r>
              <a:rPr lang="en-US" dirty="0" smtClean="0">
                <a:sym typeface="Wingdings"/>
              </a:rPr>
              <a:t>ALP : pseudo scalar field, PNGB from broken U(1)</a:t>
            </a:r>
          </a:p>
          <a:p>
            <a:pPr lvl="1"/>
            <a:r>
              <a:rPr lang="en-US" dirty="0" smtClean="0">
                <a:sym typeface="Wingdings"/>
              </a:rPr>
              <a:t>Dark photon: U(1)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Phenomenology</a:t>
            </a:r>
            <a:endParaRPr lang="en-US" dirty="0"/>
          </a:p>
        </p:txBody>
      </p:sp>
      <p:pic>
        <p:nvPicPr>
          <p:cNvPr id="6" name="Picture 5" descr="Screenshot 2016-08-09 23.30.2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" y="2699084"/>
            <a:ext cx="5668211" cy="8044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11474" y="2997018"/>
            <a:ext cx="1637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ALP portal (a)</a:t>
            </a:r>
            <a:endParaRPr lang="en-US" dirty="0"/>
          </a:p>
        </p:txBody>
      </p:sp>
      <p:pic>
        <p:nvPicPr>
          <p:cNvPr id="10" name="Picture 9" descr="Screenshot 2016-08-09 23.32.5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506" y="3984459"/>
            <a:ext cx="6764421" cy="77715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652561" y="4115150"/>
            <a:ext cx="14914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Dark Photon</a:t>
            </a:r>
          </a:p>
          <a:p>
            <a:r>
              <a:rPr lang="en-US" dirty="0" smtClean="0"/>
              <a:t>(A’)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339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0948" y="133684"/>
            <a:ext cx="7103979" cy="2565400"/>
          </a:xfrm>
        </p:spPr>
        <p:txBody>
          <a:bodyPr/>
          <a:lstStyle/>
          <a:p>
            <a:r>
              <a:rPr lang="en-US" dirty="0" err="1" smtClean="0"/>
              <a:t>Lagrangian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EOM</a:t>
            </a:r>
          </a:p>
          <a:p>
            <a:r>
              <a:rPr lang="en-US" dirty="0" smtClean="0">
                <a:sym typeface="Wingdings"/>
              </a:rPr>
              <a:t>How do you construct a </a:t>
            </a:r>
            <a:r>
              <a:rPr lang="en-US" dirty="0" err="1" smtClean="0">
                <a:sym typeface="Wingdings"/>
              </a:rPr>
              <a:t>Lagrangian</a:t>
            </a:r>
            <a:r>
              <a:rPr lang="en-US" dirty="0" smtClean="0">
                <a:sym typeface="Wingdings"/>
              </a:rPr>
              <a:t>?</a:t>
            </a:r>
          </a:p>
          <a:p>
            <a:pPr lvl="1"/>
            <a:r>
              <a:rPr lang="en-US" dirty="0" smtClean="0">
                <a:sym typeface="Wingdings"/>
              </a:rPr>
              <a:t>Choose a field, impose a symmetry, include everything you can! </a:t>
            </a:r>
          </a:p>
          <a:p>
            <a:pPr lvl="1"/>
            <a:r>
              <a:rPr lang="en-US" dirty="0" smtClean="0">
                <a:sym typeface="Wingdings"/>
              </a:rPr>
              <a:t>ALP : pseudo scalar field, PNGB from broken U(1)</a:t>
            </a:r>
          </a:p>
          <a:p>
            <a:pPr lvl="1"/>
            <a:r>
              <a:rPr lang="en-US" dirty="0" smtClean="0">
                <a:sym typeface="Wingdings"/>
              </a:rPr>
              <a:t>Dark photon: U(1)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Phenomenology</a:t>
            </a:r>
            <a:endParaRPr lang="en-US" dirty="0"/>
          </a:p>
        </p:txBody>
      </p:sp>
      <p:pic>
        <p:nvPicPr>
          <p:cNvPr id="6" name="Picture 5" descr="Screenshot 2016-08-09 23.30.2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" y="2699084"/>
            <a:ext cx="5668211" cy="8044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11474" y="2997018"/>
            <a:ext cx="1637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ALP portal (a)</a:t>
            </a:r>
            <a:endParaRPr lang="en-US" dirty="0"/>
          </a:p>
        </p:txBody>
      </p:sp>
      <p:pic>
        <p:nvPicPr>
          <p:cNvPr id="10" name="Picture 9" descr="Screenshot 2016-08-09 23.32.5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506" y="3984459"/>
            <a:ext cx="6764421" cy="77715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652561" y="4115150"/>
            <a:ext cx="14914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Dark Photon</a:t>
            </a:r>
          </a:p>
          <a:p>
            <a:r>
              <a:rPr lang="en-US" dirty="0" smtClean="0"/>
              <a:t>(A’)</a:t>
            </a:r>
          </a:p>
          <a:p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4480293" y="2553368"/>
            <a:ext cx="2085474" cy="1149685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565767" y="2130563"/>
            <a:ext cx="19053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Order 5 operator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[g</a:t>
            </a:r>
            <a:r>
              <a:rPr lang="en-US" baseline="-25000" dirty="0" smtClean="0">
                <a:solidFill>
                  <a:srgbClr val="FF0000"/>
                </a:solidFill>
              </a:rPr>
              <a:t>aγ</a:t>
            </a:r>
            <a:r>
              <a:rPr lang="en-US" dirty="0" smtClean="0">
                <a:solidFill>
                  <a:srgbClr val="FF0000"/>
                </a:solidFill>
              </a:rPr>
              <a:t>] = GeV</a:t>
            </a:r>
            <a:r>
              <a:rPr lang="en-US" baseline="30000" dirty="0" smtClean="0">
                <a:solidFill>
                  <a:srgbClr val="FF0000"/>
                </a:solidFill>
              </a:rPr>
              <a:t>-1</a:t>
            </a:r>
            <a:r>
              <a:rPr lang="en-US" baseline="-25000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179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0948" y="133684"/>
            <a:ext cx="7103979" cy="2565400"/>
          </a:xfrm>
        </p:spPr>
        <p:txBody>
          <a:bodyPr/>
          <a:lstStyle/>
          <a:p>
            <a:r>
              <a:rPr lang="en-US" dirty="0" err="1" smtClean="0"/>
              <a:t>Lagrangian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EOM</a:t>
            </a:r>
          </a:p>
          <a:p>
            <a:r>
              <a:rPr lang="en-US" dirty="0" smtClean="0">
                <a:sym typeface="Wingdings"/>
              </a:rPr>
              <a:t>How do you construct a </a:t>
            </a:r>
            <a:r>
              <a:rPr lang="en-US" dirty="0" err="1" smtClean="0">
                <a:sym typeface="Wingdings"/>
              </a:rPr>
              <a:t>Lagrangian</a:t>
            </a:r>
            <a:r>
              <a:rPr lang="en-US" dirty="0" smtClean="0">
                <a:sym typeface="Wingdings"/>
              </a:rPr>
              <a:t>?</a:t>
            </a:r>
          </a:p>
          <a:p>
            <a:pPr lvl="1"/>
            <a:r>
              <a:rPr lang="en-US" dirty="0" smtClean="0">
                <a:sym typeface="Wingdings"/>
              </a:rPr>
              <a:t>Choose a field, impose a symmetry, include everything you can! </a:t>
            </a:r>
          </a:p>
          <a:p>
            <a:pPr lvl="1"/>
            <a:r>
              <a:rPr lang="en-US" dirty="0" smtClean="0">
                <a:sym typeface="Wingdings"/>
              </a:rPr>
              <a:t>ALP : pseudo scalar field, PNGB from broken U(1)</a:t>
            </a:r>
          </a:p>
          <a:p>
            <a:pPr lvl="1"/>
            <a:r>
              <a:rPr lang="en-US" dirty="0" smtClean="0">
                <a:sym typeface="Wingdings"/>
              </a:rPr>
              <a:t>Dark photon: U(1)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Phenomenology</a:t>
            </a:r>
            <a:endParaRPr lang="en-US" dirty="0"/>
          </a:p>
        </p:txBody>
      </p:sp>
      <p:pic>
        <p:nvPicPr>
          <p:cNvPr id="6" name="Picture 5" descr="Screenshot 2016-08-09 23.30.2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" y="2699084"/>
            <a:ext cx="5668211" cy="8044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11474" y="2997018"/>
            <a:ext cx="1637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ALP portal (a)</a:t>
            </a:r>
            <a:endParaRPr lang="en-US" dirty="0"/>
          </a:p>
        </p:txBody>
      </p:sp>
      <p:pic>
        <p:nvPicPr>
          <p:cNvPr id="10" name="Picture 9" descr="Screenshot 2016-08-09 23.32.5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506" y="3984459"/>
            <a:ext cx="6764421" cy="77715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652561" y="4115150"/>
            <a:ext cx="14914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Dark Photon</a:t>
            </a:r>
          </a:p>
          <a:p>
            <a:r>
              <a:rPr lang="en-US" dirty="0" smtClean="0"/>
              <a:t>(A’)</a:t>
            </a:r>
          </a:p>
          <a:p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4438316" y="3984459"/>
            <a:ext cx="1537369" cy="777155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812631" y="4830984"/>
            <a:ext cx="2000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Dilepton Channel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3208421" y="3850105"/>
            <a:ext cx="1082842" cy="980879"/>
          </a:xfrm>
          <a:prstGeom prst="ellipse">
            <a:avLst/>
          </a:prstGeom>
          <a:noFill/>
          <a:ln w="28575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681129" y="3615127"/>
            <a:ext cx="1701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Kinetic Mixing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395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84947" y="173789"/>
            <a:ext cx="6344653" cy="4169611"/>
          </a:xfrm>
        </p:spPr>
        <p:txBody>
          <a:bodyPr/>
          <a:lstStyle/>
          <a:p>
            <a:r>
              <a:rPr lang="en-US" dirty="0" smtClean="0"/>
              <a:t>Study backgrounds for</a:t>
            </a:r>
          </a:p>
          <a:p>
            <a:pPr lvl="1"/>
            <a:r>
              <a:rPr lang="en-US" dirty="0" smtClean="0"/>
              <a:t> K </a:t>
            </a:r>
            <a:r>
              <a:rPr lang="en-US" baseline="30000" dirty="0" smtClean="0"/>
              <a:t>+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π</a:t>
            </a:r>
            <a:r>
              <a:rPr lang="en-US" dirty="0" err="1" smtClean="0">
                <a:sym typeface="Wingdings"/>
              </a:rPr>
              <a:t>νν</a:t>
            </a:r>
            <a:r>
              <a:rPr lang="en-US" dirty="0" smtClean="0">
                <a:sym typeface="Wingdings"/>
              </a:rPr>
              <a:t> </a:t>
            </a:r>
          </a:p>
          <a:p>
            <a:pPr lvl="1"/>
            <a:r>
              <a:rPr lang="en-US" dirty="0" smtClean="0">
                <a:sym typeface="Wingdings"/>
              </a:rPr>
              <a:t>ALP  2γ</a:t>
            </a:r>
          </a:p>
          <a:p>
            <a:pPr lvl="1"/>
            <a:r>
              <a:rPr lang="en-US" dirty="0" smtClean="0">
                <a:sym typeface="Wingdings"/>
              </a:rPr>
              <a:t>DP  </a:t>
            </a:r>
            <a:r>
              <a:rPr lang="en-US" i="1" dirty="0" smtClean="0">
                <a:sym typeface="Wingdings"/>
              </a:rPr>
              <a:t>l</a:t>
            </a:r>
            <a:r>
              <a:rPr lang="en-US" i="1" baseline="30000" dirty="0" smtClean="0">
                <a:sym typeface="Wingdings"/>
              </a:rPr>
              <a:t>+</a:t>
            </a:r>
            <a:r>
              <a:rPr lang="en-US" i="1" dirty="0" smtClean="0">
                <a:sym typeface="Wingdings"/>
              </a:rPr>
              <a:t> l</a:t>
            </a:r>
            <a:r>
              <a:rPr lang="en-US" i="1" baseline="30000" dirty="0" smtClean="0">
                <a:sym typeface="Wingdings"/>
              </a:rPr>
              <a:t>-</a:t>
            </a:r>
            <a:r>
              <a:rPr lang="en-US" i="1" dirty="0" smtClean="0">
                <a:sym typeface="Wingdings"/>
              </a:rPr>
              <a:t> </a:t>
            </a: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Single track reconstruction &amp; two track </a:t>
            </a:r>
            <a:r>
              <a:rPr lang="en-US" dirty="0" err="1" smtClean="0">
                <a:sym typeface="Wingdings"/>
              </a:rPr>
              <a:t>vertexing</a:t>
            </a: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Why?</a:t>
            </a:r>
            <a:endParaRPr lang="en-US" dirty="0">
              <a:sym typeface="Wingdings"/>
            </a:endParaRPr>
          </a:p>
          <a:p>
            <a:pPr lvl="1"/>
            <a:r>
              <a:rPr lang="en-US" dirty="0" smtClean="0">
                <a:sym typeface="Wingdings"/>
              </a:rPr>
              <a:t>Improve </a:t>
            </a:r>
            <a:r>
              <a:rPr lang="en-US" dirty="0">
                <a:sym typeface="Wingdings"/>
              </a:rPr>
              <a:t>π</a:t>
            </a:r>
            <a:r>
              <a:rPr lang="en-US" dirty="0" err="1">
                <a:sym typeface="Wingdings"/>
              </a:rPr>
              <a:t>νν</a:t>
            </a:r>
            <a:r>
              <a:rPr lang="en-US" dirty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bgd</a:t>
            </a:r>
            <a:r>
              <a:rPr lang="en-US" dirty="0" smtClean="0">
                <a:sym typeface="Wingdings"/>
              </a:rPr>
              <a:t> rejection</a:t>
            </a:r>
            <a:endParaRPr lang="en-US" dirty="0">
              <a:sym typeface="Wingdings"/>
            </a:endParaRPr>
          </a:p>
          <a:p>
            <a:pPr lvl="1"/>
            <a:r>
              <a:rPr lang="en-US" dirty="0" smtClean="0">
                <a:sym typeface="Wingdings"/>
              </a:rPr>
              <a:t>2 Track </a:t>
            </a:r>
            <a:r>
              <a:rPr lang="en-US" dirty="0" err="1" smtClean="0">
                <a:sym typeface="Wingdings"/>
              </a:rPr>
              <a:t>vertexing</a:t>
            </a:r>
            <a:r>
              <a:rPr lang="en-US" dirty="0" smtClean="0">
                <a:sym typeface="Wingdings"/>
              </a:rPr>
              <a:t> for hidden sector and </a:t>
            </a:r>
            <a:r>
              <a:rPr lang="en-US" dirty="0">
                <a:sym typeface="Wingdings"/>
              </a:rPr>
              <a:t>π</a:t>
            </a:r>
            <a:r>
              <a:rPr lang="en-US" dirty="0" err="1">
                <a:sym typeface="Wingdings"/>
              </a:rPr>
              <a:t>νν</a:t>
            </a:r>
            <a:r>
              <a:rPr lang="en-US" dirty="0">
                <a:sym typeface="Wingdings"/>
              </a:rPr>
              <a:t> </a:t>
            </a:r>
          </a:p>
          <a:p>
            <a:pPr lvl="1"/>
            <a:r>
              <a:rPr lang="en-US" dirty="0" smtClean="0">
                <a:sym typeface="Wingdings"/>
              </a:rPr>
              <a:t>Estimates on hidden sector backgrounds and dump mode trigger sensitivity normalization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Studies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079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8337" y="30748"/>
            <a:ext cx="4496294" cy="3657599"/>
          </a:xfrm>
        </p:spPr>
        <p:txBody>
          <a:bodyPr/>
          <a:lstStyle/>
          <a:p>
            <a:r>
              <a:rPr lang="en-US" dirty="0" smtClean="0"/>
              <a:t>Discriminating variable  is</a:t>
            </a:r>
          </a:p>
          <a:p>
            <a:pPr marL="384048" lvl="1" indent="0">
              <a:buNone/>
            </a:pPr>
            <a:r>
              <a:rPr lang="en-US" dirty="0" smtClean="0"/>
              <a:t>m</a:t>
            </a:r>
            <a:r>
              <a:rPr lang="en-US" baseline="30000" dirty="0" smtClean="0"/>
              <a:t>2</a:t>
            </a:r>
            <a:r>
              <a:rPr lang="en-US" baseline="-25000" dirty="0" smtClean="0"/>
              <a:t>miss </a:t>
            </a:r>
            <a:r>
              <a:rPr lang="en-US" dirty="0" smtClean="0"/>
              <a:t>= (</a:t>
            </a:r>
            <a:r>
              <a:rPr lang="en-US" dirty="0" err="1" smtClean="0"/>
              <a:t>p</a:t>
            </a:r>
            <a:r>
              <a:rPr lang="en-US" baseline="-25000" dirty="0" err="1" smtClean="0"/>
              <a:t>K</a:t>
            </a:r>
            <a:r>
              <a:rPr lang="en-US" dirty="0" smtClean="0"/>
              <a:t> - p</a:t>
            </a:r>
            <a:r>
              <a:rPr lang="en-US" baseline="-25000" dirty="0" smtClean="0"/>
              <a:t>π</a:t>
            </a:r>
            <a:r>
              <a:rPr lang="en-US" dirty="0" smtClean="0"/>
              <a:t>)</a:t>
            </a:r>
            <a:r>
              <a:rPr lang="en-US" baseline="30000" dirty="0" smtClean="0"/>
              <a:t>2</a:t>
            </a:r>
            <a:endParaRPr lang="en-US" baseline="-25000" dirty="0" smtClean="0"/>
          </a:p>
          <a:p>
            <a:r>
              <a:rPr lang="en-US" dirty="0" smtClean="0"/>
              <a:t>Any positive track could be π</a:t>
            </a:r>
            <a:r>
              <a:rPr lang="en-US" baseline="30000" dirty="0" smtClean="0"/>
              <a:t>+ </a:t>
            </a:r>
            <a:r>
              <a:rPr lang="en-US" dirty="0" smtClean="0"/>
              <a:t>track</a:t>
            </a:r>
          </a:p>
          <a:p>
            <a:r>
              <a:rPr lang="en-US" dirty="0" smtClean="0"/>
              <a:t>Veto by kinematics &amp; acceptances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π</a:t>
            </a:r>
            <a:r>
              <a:rPr lang="en-US" dirty="0" err="1" smtClean="0"/>
              <a:t>νν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screenshot 2016-08-03 12.29.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6" y="2976894"/>
            <a:ext cx="4003556" cy="2006977"/>
          </a:xfrm>
          <a:prstGeom prst="rect">
            <a:avLst/>
          </a:prstGeom>
        </p:spPr>
      </p:pic>
      <p:pic>
        <p:nvPicPr>
          <p:cNvPr id="6" name="Picture 5" descr="screenshot 2016-08-03 10.56.4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7872" y="354904"/>
            <a:ext cx="4550513" cy="18954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29020" y="2273896"/>
            <a:ext cx="23803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Region of  Dominant Signal</a:t>
            </a:r>
            <a:endParaRPr lang="en-US" sz="1400" dirty="0"/>
          </a:p>
        </p:txBody>
      </p:sp>
      <p:pic>
        <p:nvPicPr>
          <p:cNvPr id="8" name="Picture 7" descr="screenshot 2016-08-03 12.30.0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565" y="2869823"/>
            <a:ext cx="4220819" cy="21140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93474" y="5109229"/>
            <a:ext cx="1542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r>
              <a:rPr lang="en-US" baseline="-25000" dirty="0" smtClean="0"/>
              <a:t>π</a:t>
            </a:r>
            <a:r>
              <a:rPr lang="en-US" dirty="0" smtClean="0"/>
              <a:t> is from μ</a:t>
            </a:r>
            <a:r>
              <a:rPr lang="en-US" baseline="30000" dirty="0" smtClean="0"/>
              <a:t>+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282954" y="5109229"/>
            <a:ext cx="1652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r>
              <a:rPr lang="en-US" baseline="-25000" dirty="0" smtClean="0"/>
              <a:t>π </a:t>
            </a:r>
            <a:r>
              <a:rPr lang="en-US" dirty="0" smtClean="0"/>
              <a:t>is wrong π</a:t>
            </a:r>
            <a:r>
              <a:rPr lang="en-US" baseline="30000" dirty="0" smtClean="0"/>
              <a:t>+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1973013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0528" y="-234952"/>
            <a:ext cx="4986420" cy="2699448"/>
          </a:xfrm>
        </p:spPr>
        <p:txBody>
          <a:bodyPr>
            <a:normAutofit/>
          </a:bodyPr>
          <a:lstStyle/>
          <a:p>
            <a:r>
              <a:rPr lang="en-US" sz="2000" dirty="0" smtClean="0"/>
              <a:t>μ</a:t>
            </a:r>
            <a:r>
              <a:rPr lang="en-US" sz="2000" baseline="30000" dirty="0" smtClean="0"/>
              <a:t>+ </a:t>
            </a:r>
            <a:r>
              <a:rPr lang="en-US" sz="2000" dirty="0" smtClean="0"/>
              <a:t>from K</a:t>
            </a:r>
            <a:r>
              <a:rPr lang="en-US" sz="2000" baseline="30000" dirty="0" smtClean="0"/>
              <a:t>+</a:t>
            </a:r>
            <a:r>
              <a:rPr lang="en-US" sz="2000" dirty="0" smtClean="0"/>
              <a:t> decay, </a:t>
            </a:r>
            <a:r>
              <a:rPr lang="en-US" sz="2000" dirty="0" err="1" smtClean="0"/>
              <a:t>muon</a:t>
            </a:r>
            <a:r>
              <a:rPr lang="en-US" sz="2000" dirty="0" smtClean="0"/>
              <a:t> halo</a:t>
            </a:r>
          </a:p>
          <a:p>
            <a:r>
              <a:rPr lang="en-US" sz="2000" dirty="0" smtClean="0"/>
              <a:t>Separate from other leptons &amp; hadrons </a:t>
            </a:r>
            <a:r>
              <a:rPr lang="en-US" sz="2000" dirty="0" err="1" smtClean="0"/>
              <a:t>kinematically</a:t>
            </a:r>
            <a:r>
              <a:rPr lang="en-US" sz="2000" dirty="0"/>
              <a:t> </a:t>
            </a:r>
            <a:endParaRPr lang="en-US" sz="2000" dirty="0" smtClean="0"/>
          </a:p>
          <a:p>
            <a:r>
              <a:rPr lang="en-US" sz="2000" dirty="0" smtClean="0"/>
              <a:t>Acceptances in CHOD x Spectrometer x </a:t>
            </a:r>
            <a:r>
              <a:rPr lang="en-US" sz="2000" dirty="0" err="1" smtClean="0"/>
              <a:t>LKr</a:t>
            </a:r>
            <a:r>
              <a:rPr lang="en-US" sz="2000" dirty="0" smtClean="0"/>
              <a:t> x MUV3</a:t>
            </a:r>
          </a:p>
          <a:p>
            <a:r>
              <a:rPr lang="en-US" sz="2000" dirty="0" smtClean="0"/>
              <a:t>E/p cuts in </a:t>
            </a:r>
            <a:r>
              <a:rPr lang="en-US" sz="2000" dirty="0" err="1" smtClean="0"/>
              <a:t>LKr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Muon</a:t>
            </a:r>
            <a:r>
              <a:rPr lang="en-US" dirty="0"/>
              <a:t> </a:t>
            </a:r>
            <a:r>
              <a:rPr lang="en-US" dirty="0" smtClean="0"/>
              <a:t>Background</a:t>
            </a:r>
            <a:endParaRPr lang="en-US" dirty="0"/>
          </a:p>
        </p:txBody>
      </p:sp>
      <p:pic>
        <p:nvPicPr>
          <p:cNvPr id="5" name="Picture 4" descr="screenshot 2016-08-04 11.54.4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317" y="2595508"/>
            <a:ext cx="3275805" cy="2281292"/>
          </a:xfrm>
          <a:prstGeom prst="rect">
            <a:avLst/>
          </a:prstGeom>
        </p:spPr>
      </p:pic>
      <p:pic>
        <p:nvPicPr>
          <p:cNvPr id="6" name="Picture 5" descr="screenshot 2016-08-04 11.52.4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379" y="2595508"/>
            <a:ext cx="3325342" cy="22812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31326" y="2205850"/>
            <a:ext cx="39421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Electron and </a:t>
            </a:r>
            <a:r>
              <a:rPr lang="en-US" sz="1200" dirty="0" err="1" smtClean="0"/>
              <a:t>muon</a:t>
            </a:r>
            <a:r>
              <a:rPr lang="en-US" sz="1200" dirty="0" smtClean="0"/>
              <a:t> momentum vs. point of production </a:t>
            </a:r>
            <a:endParaRPr lang="en-US" sz="1200" dirty="0"/>
          </a:p>
        </p:txBody>
      </p:sp>
      <p:pic>
        <p:nvPicPr>
          <p:cNvPr id="8" name="Picture 7" descr="screenshot 2016-08-03 22.27.2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2339" y="177618"/>
            <a:ext cx="3711662" cy="202823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950158" y="2175072"/>
            <a:ext cx="21938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E/p for accepted particles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00864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1600" y="97590"/>
            <a:ext cx="6096000" cy="3657599"/>
          </a:xfrm>
        </p:spPr>
        <p:txBody>
          <a:bodyPr/>
          <a:lstStyle/>
          <a:p>
            <a:r>
              <a:rPr lang="en-US" dirty="0" smtClean="0"/>
              <a:t>Minimum bias run – CHOD trigger</a:t>
            </a:r>
          </a:p>
          <a:p>
            <a:r>
              <a:rPr lang="en-US" dirty="0" smtClean="0"/>
              <a:t>Quality condition of tracks</a:t>
            </a:r>
          </a:p>
          <a:p>
            <a:r>
              <a:rPr lang="en-US" dirty="0" smtClean="0"/>
              <a:t>CDA of oppositely charged tracks &lt; 15 mm</a:t>
            </a:r>
          </a:p>
          <a:p>
            <a:r>
              <a:rPr lang="en-US" dirty="0" smtClean="0"/>
              <a:t>Method: Least squares fitting (</a:t>
            </a:r>
            <a:r>
              <a:rPr lang="en-US" dirty="0" err="1" smtClean="0"/>
              <a:t>Minucci</a:t>
            </a:r>
            <a:r>
              <a:rPr lang="en-US" dirty="0" smtClean="0"/>
              <a:t>) vs. Geometric Extrapolation (</a:t>
            </a:r>
            <a:r>
              <a:rPr lang="en-US" dirty="0" err="1" smtClean="0"/>
              <a:t>Spadaro</a:t>
            </a:r>
            <a:r>
              <a:rPr lang="en-US" dirty="0" smtClean="0"/>
              <a:t>)</a:t>
            </a:r>
          </a:p>
          <a:p>
            <a:r>
              <a:rPr lang="en-US" dirty="0" smtClean="0"/>
              <a:t>Discriminate </a:t>
            </a:r>
            <a:r>
              <a:rPr lang="en-US" dirty="0" err="1" smtClean="0"/>
              <a:t>Λ</a:t>
            </a:r>
            <a:r>
              <a:rPr lang="en-US" dirty="0" smtClean="0"/>
              <a:t>, K</a:t>
            </a:r>
            <a:r>
              <a:rPr lang="en-US" baseline="30000" dirty="0" smtClean="0"/>
              <a:t>0</a:t>
            </a:r>
            <a:r>
              <a:rPr lang="en-US" baseline="-25000" dirty="0" smtClean="0"/>
              <a:t>S </a:t>
            </a:r>
            <a:r>
              <a:rPr lang="en-US" dirty="0" smtClean="0"/>
              <a:t>(</a:t>
            </a:r>
            <a:r>
              <a:rPr lang="en-US" dirty="0" err="1" smtClean="0"/>
              <a:t>SHiP</a:t>
            </a:r>
            <a:r>
              <a:rPr lang="en-US" dirty="0" smtClean="0"/>
              <a:t>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1600" y="3297989"/>
            <a:ext cx="7543800" cy="914400"/>
          </a:xfrm>
        </p:spPr>
        <p:txBody>
          <a:bodyPr/>
          <a:lstStyle/>
          <a:p>
            <a:r>
              <a:rPr lang="en-US" dirty="0" smtClean="0"/>
              <a:t>2 Track </a:t>
            </a:r>
            <a:r>
              <a:rPr lang="en-US" dirty="0" err="1" smtClean="0"/>
              <a:t>Vertexing</a:t>
            </a:r>
            <a:endParaRPr lang="en-US" dirty="0"/>
          </a:p>
        </p:txBody>
      </p:sp>
      <p:pic>
        <p:nvPicPr>
          <p:cNvPr id="4" name="Picture 3" descr="screenshot 2016-08-09 00.03.5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6926" y="97590"/>
            <a:ext cx="3086234" cy="18475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42000" y="2121892"/>
            <a:ext cx="28195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K</a:t>
            </a:r>
            <a:r>
              <a:rPr lang="en-US" sz="1400" baseline="30000" dirty="0" smtClean="0"/>
              <a:t>0</a:t>
            </a:r>
            <a:r>
              <a:rPr lang="en-US" sz="1400" baseline="-25000" dirty="0" smtClean="0"/>
              <a:t>S</a:t>
            </a:r>
            <a:r>
              <a:rPr lang="en-US" sz="1400" dirty="0" smtClean="0"/>
              <a:t> peak from LSF vertex of π</a:t>
            </a:r>
            <a:r>
              <a:rPr lang="en-US" sz="1400" baseline="30000" dirty="0" smtClean="0"/>
              <a:t>+</a:t>
            </a:r>
            <a:r>
              <a:rPr lang="en-US" sz="1400" dirty="0" smtClean="0"/>
              <a:t> π</a:t>
            </a:r>
            <a:r>
              <a:rPr lang="en-US" sz="1400" baseline="30000" dirty="0" smtClean="0"/>
              <a:t>-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6" name="Picture 5" descr="screenshot 2016-08-08 00.49.4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3671" y="2429669"/>
            <a:ext cx="3700597" cy="1948510"/>
          </a:xfrm>
          <a:prstGeom prst="rect">
            <a:avLst/>
          </a:prstGeom>
        </p:spPr>
      </p:pic>
      <p:pic>
        <p:nvPicPr>
          <p:cNvPr id="7" name="Picture 6" descr="PvZ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4530042"/>
            <a:ext cx="7568396" cy="19815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905324" y="4883590"/>
            <a:ext cx="120102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(left) LSF 2 track </a:t>
            </a:r>
            <a:r>
              <a:rPr lang="en-US" sz="1400" dirty="0" err="1" smtClean="0"/>
              <a:t>vertexing</a:t>
            </a:r>
            <a:r>
              <a:rPr lang="en-US" sz="1400" dirty="0"/>
              <a:t> </a:t>
            </a:r>
            <a:r>
              <a:rPr lang="en-US" sz="1400" dirty="0" smtClean="0"/>
              <a:t>compared to (right) geometric </a:t>
            </a:r>
            <a:r>
              <a:rPr lang="en-US" sz="1400" dirty="0" err="1" smtClean="0"/>
              <a:t>vertexing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5385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Elemental.thmx</Template>
  <TotalTime>1689</TotalTime>
  <Words>518</Words>
  <Application>Microsoft Macintosh PowerPoint</Application>
  <PresentationFormat>On-screen Show (4:3)</PresentationFormat>
  <Paragraphs>88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Elemental</vt:lpstr>
      <vt:lpstr>NA62 Hidden Sector Search: Background Discrimination Studies</vt:lpstr>
      <vt:lpstr>Physics Motivation</vt:lpstr>
      <vt:lpstr>Phenomenology</vt:lpstr>
      <vt:lpstr>Phenomenology</vt:lpstr>
      <vt:lpstr>Phenomenology</vt:lpstr>
      <vt:lpstr>Background Studies Overview</vt:lpstr>
      <vt:lpstr>πνν </vt:lpstr>
      <vt:lpstr>Muon Background</vt:lpstr>
      <vt:lpstr>2 Track Vertexing</vt:lpstr>
      <vt:lpstr>Summary</vt:lpstr>
      <vt:lpstr>What’s next?</vt:lpstr>
      <vt:lpstr>Thank you, NSF &amp; UMich!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NA62 Hidden Sector Search: Background Discrimination Studies</dc:title>
  <dc:creator>Cari Cesarotti</dc:creator>
  <cp:lastModifiedBy>Cari Cesarotti</cp:lastModifiedBy>
  <cp:revision>27</cp:revision>
  <dcterms:created xsi:type="dcterms:W3CDTF">2016-07-21T08:56:03Z</dcterms:created>
  <dcterms:modified xsi:type="dcterms:W3CDTF">2016-08-10T11:54:43Z</dcterms:modified>
</cp:coreProperties>
</file>